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8"/>
  </p:notesMasterIdLst>
  <p:sldIdLst>
    <p:sldId id="256" r:id="rId2"/>
    <p:sldId id="257" r:id="rId3"/>
    <p:sldId id="258" r:id="rId4"/>
    <p:sldId id="259" r:id="rId5"/>
    <p:sldId id="260" r:id="rId6"/>
    <p:sldId id="261" r:id="rId7"/>
    <p:sldId id="263" r:id="rId8"/>
    <p:sldId id="264" r:id="rId9"/>
    <p:sldId id="265" r:id="rId10"/>
    <p:sldId id="266" r:id="rId11"/>
    <p:sldId id="267" r:id="rId12"/>
    <p:sldId id="268" r:id="rId13"/>
    <p:sldId id="269" r:id="rId14"/>
    <p:sldId id="270" r:id="rId15"/>
    <p:sldId id="271" r:id="rId16"/>
    <p:sldId id="272" r:id="rId1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p:clrMru>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0876" autoAdjust="0"/>
  </p:normalViewPr>
  <p:slideViewPr>
    <p:cSldViewPr>
      <p:cViewPr varScale="1">
        <p:scale>
          <a:sx n="66" d="100"/>
          <a:sy n="66" d="100"/>
        </p:scale>
        <p:origin x="-1494"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SG"/>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7C964A7-7496-4035-B1AF-B9575D4B11BA}" type="datetimeFigureOut">
              <a:rPr lang="en-SG" smtClean="0"/>
              <a:pPr/>
              <a:t>31/5/2015</a:t>
            </a:fld>
            <a:endParaRPr lang="en-SG"/>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SG"/>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SG"/>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SG"/>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0971882C-47FE-4D8D-8F9B-DE9E862F208D}" type="slidenum">
              <a:rPr lang="en-SG" smtClean="0"/>
              <a:pPr/>
              <a:t>‹#›</a:t>
            </a:fld>
            <a:endParaRPr lang="en-SG"/>
          </a:p>
        </p:txBody>
      </p:sp>
    </p:spTree>
    <p:extLst>
      <p:ext uri="{BB962C8B-B14F-4D97-AF65-F5344CB8AC3E}">
        <p14:creationId xmlns="" xmlns:p14="http://schemas.microsoft.com/office/powerpoint/2010/main" val="266634672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SG" dirty="0"/>
          </a:p>
        </p:txBody>
      </p:sp>
      <p:sp>
        <p:nvSpPr>
          <p:cNvPr id="4" name="Slide Number Placeholder 3"/>
          <p:cNvSpPr>
            <a:spLocks noGrp="1"/>
          </p:cNvSpPr>
          <p:nvPr>
            <p:ph type="sldNum" sz="quarter" idx="10"/>
          </p:nvPr>
        </p:nvSpPr>
        <p:spPr/>
        <p:txBody>
          <a:bodyPr/>
          <a:lstStyle/>
          <a:p>
            <a:fld id="{0971882C-47FE-4D8D-8F9B-DE9E862F208D}" type="slidenum">
              <a:rPr lang="en-SG" smtClean="0"/>
              <a:pPr/>
              <a:t>1</a:t>
            </a:fld>
            <a:endParaRPr lang="en-SG"/>
          </a:p>
        </p:txBody>
      </p:sp>
    </p:spTree>
    <p:extLst>
      <p:ext uri="{BB962C8B-B14F-4D97-AF65-F5344CB8AC3E}">
        <p14:creationId xmlns="" xmlns:p14="http://schemas.microsoft.com/office/powerpoint/2010/main" val="28822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971882C-47FE-4D8D-8F9B-DE9E862F208D}" type="slidenum">
              <a:rPr lang="en-SG" smtClean="0"/>
              <a:pPr/>
              <a:t>11</a:t>
            </a:fld>
            <a:endParaRPr lang="en-SG"/>
          </a:p>
        </p:txBody>
      </p:sp>
    </p:spTree>
    <p:extLst>
      <p:ext uri="{BB962C8B-B14F-4D97-AF65-F5344CB8AC3E}">
        <p14:creationId xmlns="" xmlns:p14="http://schemas.microsoft.com/office/powerpoint/2010/main" val="408746072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5/31/2015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5/31/2015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5/31/2015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5/31/2015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5/31/2015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5/31/2015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5/31/2015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5/31/2015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5/31/2015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5/31/2015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5/31/2015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5/31/2015</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057400" y="838200"/>
            <a:ext cx="4876800" cy="1371600"/>
          </a:xfrm>
        </p:spPr>
        <p:txBody>
          <a:bodyPr>
            <a:noAutofit/>
          </a:bodyPr>
          <a:lstStyle/>
          <a:p>
            <a:r>
              <a:rPr lang="en-US" sz="4000" b="1" dirty="0" smtClean="0"/>
              <a:t/>
            </a:r>
            <a:br>
              <a:rPr lang="en-US" sz="4000" b="1" dirty="0" smtClean="0"/>
            </a:br>
            <a:r>
              <a:rPr lang="en-US" sz="3200" b="1" dirty="0" smtClean="0"/>
              <a:t>LEDGER</a:t>
            </a:r>
            <a:r>
              <a:rPr lang="en-SG" sz="3200" dirty="0" smtClean="0"/>
              <a:t/>
            </a:r>
            <a:br>
              <a:rPr lang="en-SG" sz="3200" dirty="0" smtClean="0"/>
            </a:br>
            <a:endParaRPr lang="en-SG" sz="3200" dirty="0"/>
          </a:p>
        </p:txBody>
      </p:sp>
      <p:sp>
        <p:nvSpPr>
          <p:cNvPr id="3" name="Content Placeholder 2"/>
          <p:cNvSpPr>
            <a:spLocks noGrp="1"/>
          </p:cNvSpPr>
          <p:nvPr>
            <p:ph idx="1"/>
          </p:nvPr>
        </p:nvSpPr>
        <p:spPr>
          <a:xfrm>
            <a:off x="457200" y="1828800"/>
            <a:ext cx="8229600" cy="4876800"/>
          </a:xfrm>
        </p:spPr>
        <p:txBody>
          <a:bodyPr/>
          <a:lstStyle/>
          <a:p>
            <a:pPr algn="just">
              <a:buNone/>
            </a:pPr>
            <a:r>
              <a:rPr lang="en-US" dirty="0" smtClean="0"/>
              <a:t>	</a:t>
            </a:r>
          </a:p>
          <a:p>
            <a:pPr algn="just">
              <a:buNone/>
            </a:pPr>
            <a:r>
              <a:rPr lang="en-US" sz="2800" dirty="0" smtClean="0"/>
              <a:t>    The main function of a ledger is to classify or sort out all items appearing in the journal under their appropriate accounts. At the end of the accounting period each account will contain the entire information of all the transactions in a summarized or condensed form.   </a:t>
            </a:r>
          </a:p>
          <a:p>
            <a:pPr algn="just">
              <a:buNone/>
            </a:pPr>
            <a:endParaRPr lang="en-US" sz="2800" dirty="0" smtClean="0"/>
          </a:p>
          <a:p>
            <a:pPr algn="just">
              <a:buNone/>
            </a:pPr>
            <a:r>
              <a:rPr lang="en-US" sz="2800" dirty="0" smtClean="0"/>
              <a:t>								         </a:t>
            </a:r>
            <a:r>
              <a:rPr lang="en-US" sz="2400" dirty="0" smtClean="0"/>
              <a:t>Con…</a:t>
            </a:r>
            <a:r>
              <a:rPr lang="en-US" dirty="0" smtClean="0"/>
              <a:t> </a:t>
            </a:r>
            <a:endParaRPr lang="en-SG"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43000" y="1219200"/>
            <a:ext cx="6781800" cy="762000"/>
          </a:xfrm>
        </p:spPr>
        <p:txBody>
          <a:bodyPr>
            <a:normAutofit fontScale="90000"/>
          </a:bodyPr>
          <a:lstStyle/>
          <a:p>
            <a:r>
              <a:rPr lang="en-US" sz="3600" b="1" dirty="0" smtClean="0"/>
              <a:t/>
            </a:r>
            <a:br>
              <a:rPr lang="en-US" sz="3600" b="1" dirty="0" smtClean="0"/>
            </a:br>
            <a:r>
              <a:rPr lang="en-US" sz="3600" b="1" dirty="0" smtClean="0"/>
              <a:t>TRIAL BALANCE</a:t>
            </a:r>
            <a:r>
              <a:rPr lang="en-SG" dirty="0" smtClean="0"/>
              <a:t/>
            </a:r>
            <a:br>
              <a:rPr lang="en-SG" dirty="0" smtClean="0"/>
            </a:br>
            <a:endParaRPr lang="en-SG" dirty="0"/>
          </a:p>
        </p:txBody>
      </p:sp>
      <p:sp>
        <p:nvSpPr>
          <p:cNvPr id="3" name="Content Placeholder 2"/>
          <p:cNvSpPr>
            <a:spLocks noGrp="1"/>
          </p:cNvSpPr>
          <p:nvPr>
            <p:ph idx="1"/>
          </p:nvPr>
        </p:nvSpPr>
        <p:spPr>
          <a:xfrm>
            <a:off x="457200" y="1828800"/>
            <a:ext cx="8229600" cy="4648200"/>
          </a:xfrm>
        </p:spPr>
        <p:txBody>
          <a:bodyPr>
            <a:normAutofit lnSpcReduction="10000"/>
          </a:bodyPr>
          <a:lstStyle/>
          <a:p>
            <a:pPr algn="just">
              <a:buNone/>
            </a:pPr>
            <a:r>
              <a:rPr lang="en-US" dirty="0" smtClean="0"/>
              <a:t>	</a:t>
            </a:r>
          </a:p>
          <a:p>
            <a:pPr algn="just">
              <a:buNone/>
            </a:pPr>
            <a:r>
              <a:rPr lang="en-US" dirty="0" smtClean="0"/>
              <a:t>	</a:t>
            </a:r>
            <a:r>
              <a:rPr lang="en-US" sz="2800" dirty="0" smtClean="0"/>
              <a:t>A trial balance is a summary of all the ledger balances outstanding as on particular date.  List of debit balances and credit balances should be equal.  It said that Trial balance is tallied. When trial balance tallies it establishes the arithmetical accuracy of record.  </a:t>
            </a:r>
          </a:p>
          <a:p>
            <a:pPr algn="just">
              <a:buNone/>
            </a:pPr>
            <a:r>
              <a:rPr lang="en-US" sz="2800" dirty="0" smtClean="0"/>
              <a:t>																	     			</a:t>
            </a:r>
            <a:r>
              <a:rPr lang="en-US" sz="2400" dirty="0" smtClean="0"/>
              <a:t>                                                                Con…</a:t>
            </a:r>
            <a:endParaRPr lang="en-SG" sz="2400" dirty="0" smtClean="0"/>
          </a:p>
          <a:p>
            <a:pPr>
              <a:buNone/>
            </a:pPr>
            <a:endParaRPr lang="en-SG"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3"/>
          <p:cNvGraphicFramePr>
            <a:graphicFrameLocks noGrp="1"/>
          </p:cNvGraphicFramePr>
          <p:nvPr>
            <p:ph idx="1"/>
            <p:extLst>
              <p:ext uri="{D42A27DB-BD31-4B8C-83A1-F6EECF244321}">
                <p14:modId xmlns="" xmlns:p14="http://schemas.microsoft.com/office/powerpoint/2010/main" val="2472738323"/>
              </p:ext>
            </p:extLst>
          </p:nvPr>
        </p:nvGraphicFramePr>
        <p:xfrm>
          <a:off x="685800" y="1295401"/>
          <a:ext cx="7467600" cy="5455920"/>
        </p:xfrm>
        <a:graphic>
          <a:graphicData uri="http://schemas.openxmlformats.org/drawingml/2006/table">
            <a:tbl>
              <a:tblPr firstRow="1" bandRow="1">
                <a:tableStyleId>{5940675A-B579-460E-94D1-54222C63F5DA}</a:tableStyleId>
              </a:tblPr>
              <a:tblGrid>
                <a:gridCol w="1447800"/>
                <a:gridCol w="3505199"/>
                <a:gridCol w="1219200"/>
                <a:gridCol w="1295401"/>
              </a:tblGrid>
              <a:tr h="347370">
                <a:tc>
                  <a:txBody>
                    <a:bodyPr/>
                    <a:lstStyle/>
                    <a:p>
                      <a:pPr algn="ctr" rtl="0"/>
                      <a:r>
                        <a:rPr lang="en-US" sz="1800" b="1" dirty="0" smtClean="0"/>
                        <a:t>Serial No.</a:t>
                      </a:r>
                      <a:endParaRPr lang="en-SG" sz="1800" b="1" dirty="0"/>
                    </a:p>
                  </a:txBody>
                  <a:tcPr/>
                </a:tc>
                <a:tc>
                  <a:txBody>
                    <a:bodyPr/>
                    <a:lstStyle/>
                    <a:p>
                      <a:pPr algn="ctr" rtl="0"/>
                      <a:r>
                        <a:rPr lang="en-US" sz="1800" b="1" dirty="0" smtClean="0"/>
                        <a:t>Name of Account</a:t>
                      </a:r>
                      <a:endParaRPr lang="en-SG" sz="1800" b="1" dirty="0"/>
                    </a:p>
                  </a:txBody>
                  <a:tcPr/>
                </a:tc>
                <a:tc>
                  <a:txBody>
                    <a:bodyPr/>
                    <a:lstStyle/>
                    <a:p>
                      <a:pPr algn="ctr" rtl="0"/>
                      <a:r>
                        <a:rPr lang="en-US" sz="1800" b="1" dirty="0" smtClean="0"/>
                        <a:t>Amount</a:t>
                      </a:r>
                      <a:endParaRPr lang="en-SG" sz="1800" b="1" dirty="0"/>
                    </a:p>
                  </a:txBody>
                  <a:tcPr/>
                </a:tc>
                <a:tc>
                  <a:txBody>
                    <a:bodyPr/>
                    <a:lstStyle/>
                    <a:p>
                      <a:pPr algn="ctr" rtl="0"/>
                      <a:r>
                        <a:rPr lang="en-US" sz="1800" b="1" dirty="0" smtClean="0"/>
                        <a:t>Amount</a:t>
                      </a:r>
                      <a:endParaRPr lang="en-SG" sz="1800" b="1" dirty="0"/>
                    </a:p>
                  </a:txBody>
                  <a:tcPr/>
                </a:tc>
              </a:tr>
              <a:tr h="4834229">
                <a:tc>
                  <a:txBody>
                    <a:bodyPr/>
                    <a:lstStyle/>
                    <a:p>
                      <a:pPr algn="ctr" rtl="0"/>
                      <a:r>
                        <a:rPr lang="en-US" sz="1800" kern="1200" dirty="0" smtClean="0">
                          <a:solidFill>
                            <a:schemeClr val="tx1"/>
                          </a:solidFill>
                          <a:latin typeface="+mn-lt"/>
                          <a:ea typeface="+mn-ea"/>
                          <a:cs typeface="+mn-cs"/>
                        </a:rPr>
                        <a:t>       1</a:t>
                      </a:r>
                      <a:endParaRPr lang="en-SG" sz="1800" kern="1200" dirty="0" smtClean="0">
                        <a:solidFill>
                          <a:schemeClr val="tx1"/>
                        </a:solidFill>
                        <a:latin typeface="+mn-lt"/>
                        <a:ea typeface="+mn-ea"/>
                        <a:cs typeface="+mn-cs"/>
                      </a:endParaRPr>
                    </a:p>
                    <a:p>
                      <a:pPr algn="ctr" rtl="0"/>
                      <a:r>
                        <a:rPr lang="en-US" sz="1800" kern="1200" dirty="0" smtClean="0">
                          <a:solidFill>
                            <a:schemeClr val="tx1"/>
                          </a:solidFill>
                          <a:latin typeface="+mn-lt"/>
                          <a:ea typeface="+mn-ea"/>
                          <a:cs typeface="+mn-cs"/>
                        </a:rPr>
                        <a:t>       2</a:t>
                      </a:r>
                      <a:endParaRPr lang="en-SG" sz="1800" kern="1200" dirty="0" smtClean="0">
                        <a:solidFill>
                          <a:schemeClr val="tx1"/>
                        </a:solidFill>
                        <a:latin typeface="+mn-lt"/>
                        <a:ea typeface="+mn-ea"/>
                        <a:cs typeface="+mn-cs"/>
                      </a:endParaRPr>
                    </a:p>
                    <a:p>
                      <a:pPr algn="ctr" rtl="0"/>
                      <a:r>
                        <a:rPr lang="en-US" sz="1800" kern="1200" dirty="0" smtClean="0">
                          <a:solidFill>
                            <a:schemeClr val="tx1"/>
                          </a:solidFill>
                          <a:latin typeface="+mn-lt"/>
                          <a:ea typeface="+mn-ea"/>
                          <a:cs typeface="+mn-cs"/>
                        </a:rPr>
                        <a:t>       3</a:t>
                      </a:r>
                      <a:endParaRPr lang="en-SG" sz="1800" kern="1200" dirty="0" smtClean="0">
                        <a:solidFill>
                          <a:schemeClr val="tx1"/>
                        </a:solidFill>
                        <a:latin typeface="+mn-lt"/>
                        <a:ea typeface="+mn-ea"/>
                        <a:cs typeface="+mn-cs"/>
                      </a:endParaRPr>
                    </a:p>
                    <a:p>
                      <a:pPr algn="ctr" rtl="0"/>
                      <a:r>
                        <a:rPr lang="en-US" sz="1800" kern="1200" dirty="0" smtClean="0">
                          <a:solidFill>
                            <a:schemeClr val="tx1"/>
                          </a:solidFill>
                          <a:latin typeface="+mn-lt"/>
                          <a:ea typeface="+mn-ea"/>
                          <a:cs typeface="+mn-cs"/>
                        </a:rPr>
                        <a:t>       4</a:t>
                      </a:r>
                      <a:endParaRPr lang="en-SG" sz="1800" kern="1200" dirty="0" smtClean="0">
                        <a:solidFill>
                          <a:schemeClr val="tx1"/>
                        </a:solidFill>
                        <a:latin typeface="+mn-lt"/>
                        <a:ea typeface="+mn-ea"/>
                        <a:cs typeface="+mn-cs"/>
                      </a:endParaRPr>
                    </a:p>
                    <a:p>
                      <a:pPr algn="ctr" rtl="0"/>
                      <a:r>
                        <a:rPr lang="en-US" sz="1800" kern="1200" dirty="0" smtClean="0">
                          <a:solidFill>
                            <a:schemeClr val="tx1"/>
                          </a:solidFill>
                          <a:latin typeface="+mn-lt"/>
                          <a:ea typeface="+mn-ea"/>
                          <a:cs typeface="+mn-cs"/>
                        </a:rPr>
                        <a:t>       </a:t>
                      </a:r>
                    </a:p>
                    <a:p>
                      <a:pPr algn="ctr" rtl="0"/>
                      <a:r>
                        <a:rPr lang="en-US" sz="1800" kern="1200" dirty="0" smtClean="0">
                          <a:solidFill>
                            <a:schemeClr val="tx1"/>
                          </a:solidFill>
                          <a:latin typeface="+mn-lt"/>
                          <a:ea typeface="+mn-ea"/>
                          <a:cs typeface="+mn-cs"/>
                        </a:rPr>
                        <a:t>       5</a:t>
                      </a:r>
                      <a:endParaRPr lang="en-SG" sz="1800" kern="1200" dirty="0" smtClean="0">
                        <a:solidFill>
                          <a:schemeClr val="tx1"/>
                        </a:solidFill>
                        <a:latin typeface="+mn-lt"/>
                        <a:ea typeface="+mn-ea"/>
                        <a:cs typeface="+mn-cs"/>
                      </a:endParaRPr>
                    </a:p>
                    <a:p>
                      <a:pPr algn="ctr" rtl="0"/>
                      <a:r>
                        <a:rPr lang="en-US" sz="1800" kern="1200" dirty="0" smtClean="0">
                          <a:solidFill>
                            <a:schemeClr val="tx1"/>
                          </a:solidFill>
                          <a:latin typeface="+mn-lt"/>
                          <a:ea typeface="+mn-ea"/>
                          <a:cs typeface="+mn-cs"/>
                        </a:rPr>
                        <a:t>       6          </a:t>
                      </a:r>
                      <a:endParaRPr lang="en-SG" sz="1800" kern="1200" dirty="0" smtClean="0">
                        <a:solidFill>
                          <a:schemeClr val="tx1"/>
                        </a:solidFill>
                        <a:latin typeface="+mn-lt"/>
                        <a:ea typeface="+mn-ea"/>
                        <a:cs typeface="+mn-cs"/>
                      </a:endParaRPr>
                    </a:p>
                    <a:p>
                      <a:pPr algn="ctr" rtl="0"/>
                      <a:r>
                        <a:rPr lang="en-US" sz="1800" b="1" kern="1200" baseline="0" dirty="0" smtClean="0">
                          <a:solidFill>
                            <a:schemeClr val="tx1"/>
                          </a:solidFill>
                          <a:latin typeface="+mn-lt"/>
                          <a:ea typeface="+mn-ea"/>
                          <a:cs typeface="+mn-cs"/>
                        </a:rPr>
                        <a:t>      </a:t>
                      </a:r>
                    </a:p>
                    <a:p>
                      <a:pPr algn="ctr" rtl="0"/>
                      <a:r>
                        <a:rPr lang="en-US" sz="1800" kern="1200" dirty="0" smtClean="0">
                          <a:solidFill>
                            <a:schemeClr val="tx1"/>
                          </a:solidFill>
                          <a:latin typeface="+mn-lt"/>
                          <a:ea typeface="+mn-ea"/>
                          <a:cs typeface="+mn-cs"/>
                        </a:rPr>
                        <a:t>       7</a:t>
                      </a:r>
                      <a:endParaRPr lang="en-SG" sz="1800" kern="1200" dirty="0" smtClean="0">
                        <a:solidFill>
                          <a:schemeClr val="tx1"/>
                        </a:solidFill>
                        <a:latin typeface="+mn-lt"/>
                        <a:ea typeface="+mn-ea"/>
                        <a:cs typeface="+mn-cs"/>
                      </a:endParaRPr>
                    </a:p>
                    <a:p>
                      <a:pPr algn="ctr" rtl="0"/>
                      <a:r>
                        <a:rPr lang="en-US" sz="1800" kern="1200" dirty="0" smtClean="0">
                          <a:solidFill>
                            <a:schemeClr val="tx1"/>
                          </a:solidFill>
                          <a:latin typeface="+mn-lt"/>
                          <a:ea typeface="+mn-ea"/>
                          <a:cs typeface="+mn-cs"/>
                        </a:rPr>
                        <a:t>       8</a:t>
                      </a:r>
                    </a:p>
                    <a:p>
                      <a:pPr marL="0" marR="0" indent="0" algn="ctr" defTabSz="914400" rtl="0" eaLnBrk="1" fontAlgn="auto" latinLnBrk="0" hangingPunct="1">
                        <a:lnSpc>
                          <a:spcPct val="100000"/>
                        </a:lnSpc>
                        <a:spcBef>
                          <a:spcPts val="0"/>
                        </a:spcBef>
                        <a:spcAft>
                          <a:spcPts val="0"/>
                        </a:spcAft>
                        <a:buClrTx/>
                        <a:buSzTx/>
                        <a:buFontTx/>
                        <a:buNone/>
                        <a:tabLst/>
                        <a:defRPr/>
                      </a:pPr>
                      <a:r>
                        <a:rPr lang="en-US" sz="1800" kern="1200" dirty="0" smtClean="0">
                          <a:solidFill>
                            <a:schemeClr val="tx1"/>
                          </a:solidFill>
                          <a:latin typeface="+mn-lt"/>
                          <a:ea typeface="+mn-ea"/>
                          <a:cs typeface="+mn-cs"/>
                        </a:rPr>
                        <a:t>       9</a:t>
                      </a:r>
                    </a:p>
                    <a:p>
                      <a:pPr algn="ctr"/>
                      <a:r>
                        <a:rPr lang="en-SG" sz="2000" kern="1200" dirty="0" smtClean="0">
                          <a:solidFill>
                            <a:schemeClr val="tx1"/>
                          </a:solidFill>
                          <a:latin typeface="+mn-lt"/>
                          <a:ea typeface="+mn-ea"/>
                          <a:cs typeface="+mn-cs"/>
                        </a:rPr>
                        <a:t>     </a:t>
                      </a:r>
                      <a:r>
                        <a:rPr lang="en-US" sz="1800" kern="1200" dirty="0" smtClean="0">
                          <a:solidFill>
                            <a:schemeClr val="tx1"/>
                          </a:solidFill>
                          <a:effectLst/>
                          <a:latin typeface="+mn-lt"/>
                          <a:ea typeface="+mn-ea"/>
                          <a:cs typeface="+mn-cs"/>
                        </a:rPr>
                        <a:t>10</a:t>
                      </a:r>
                    </a:p>
                    <a:p>
                      <a:pPr algn="ctr"/>
                      <a:r>
                        <a:rPr lang="en-US" sz="1800" kern="1200" dirty="0" smtClean="0">
                          <a:solidFill>
                            <a:schemeClr val="tx1"/>
                          </a:solidFill>
                          <a:effectLst/>
                          <a:latin typeface="+mn-lt"/>
                          <a:ea typeface="+mn-ea"/>
                          <a:cs typeface="+mn-cs"/>
                        </a:rPr>
                        <a:t>     11</a:t>
                      </a:r>
                    </a:p>
                    <a:p>
                      <a:pPr algn="ctr"/>
                      <a:r>
                        <a:rPr lang="en-US" sz="1800" kern="1200" dirty="0" smtClean="0">
                          <a:solidFill>
                            <a:schemeClr val="tx1"/>
                          </a:solidFill>
                          <a:effectLst/>
                          <a:latin typeface="+mn-lt"/>
                          <a:ea typeface="+mn-ea"/>
                          <a:cs typeface="+mn-cs"/>
                        </a:rPr>
                        <a:t>     12</a:t>
                      </a:r>
                    </a:p>
                    <a:p>
                      <a:pPr algn="ctr"/>
                      <a:r>
                        <a:rPr lang="en-US" sz="1800" kern="1200" dirty="0" smtClean="0">
                          <a:solidFill>
                            <a:schemeClr val="tx1"/>
                          </a:solidFill>
                          <a:effectLst/>
                          <a:latin typeface="+mn-lt"/>
                          <a:ea typeface="+mn-ea"/>
                          <a:cs typeface="+mn-cs"/>
                        </a:rPr>
                        <a:t>     13</a:t>
                      </a:r>
                    </a:p>
                    <a:p>
                      <a:pPr marL="0" marR="0" indent="0" algn="ctr" defTabSz="914400" rtl="0" eaLnBrk="1" fontAlgn="auto" latinLnBrk="0" hangingPunct="1">
                        <a:lnSpc>
                          <a:spcPct val="100000"/>
                        </a:lnSpc>
                        <a:spcBef>
                          <a:spcPts val="0"/>
                        </a:spcBef>
                        <a:spcAft>
                          <a:spcPts val="0"/>
                        </a:spcAft>
                        <a:buClrTx/>
                        <a:buSzTx/>
                        <a:buFontTx/>
                        <a:buNone/>
                        <a:tabLst/>
                        <a:defRPr/>
                      </a:pPr>
                      <a:r>
                        <a:rPr lang="en-US" sz="1800" kern="1200" dirty="0" smtClean="0">
                          <a:solidFill>
                            <a:schemeClr val="tx1"/>
                          </a:solidFill>
                          <a:effectLst/>
                          <a:latin typeface="+mn-lt"/>
                          <a:ea typeface="+mn-ea"/>
                          <a:cs typeface="+mn-cs"/>
                        </a:rPr>
                        <a:t>     14</a:t>
                      </a:r>
                    </a:p>
                    <a:p>
                      <a:pPr marL="0" marR="0" indent="0" algn="ctr" defTabSz="914400" rtl="0" eaLnBrk="1" fontAlgn="auto" latinLnBrk="0" hangingPunct="1">
                        <a:lnSpc>
                          <a:spcPct val="100000"/>
                        </a:lnSpc>
                        <a:spcBef>
                          <a:spcPts val="0"/>
                        </a:spcBef>
                        <a:spcAft>
                          <a:spcPts val="0"/>
                        </a:spcAft>
                        <a:buClrTx/>
                        <a:buSzTx/>
                        <a:buFontTx/>
                        <a:buNone/>
                        <a:tabLst/>
                        <a:defRPr/>
                      </a:pPr>
                      <a:r>
                        <a:rPr lang="en-US" sz="1800" kern="1200" dirty="0" smtClean="0">
                          <a:solidFill>
                            <a:schemeClr val="tx1"/>
                          </a:solidFill>
                          <a:effectLst/>
                          <a:latin typeface="+mn-lt"/>
                          <a:ea typeface="+mn-ea"/>
                          <a:cs typeface="+mn-cs"/>
                        </a:rPr>
                        <a:t>     15</a:t>
                      </a:r>
                      <a:endParaRPr lang="en-SG" sz="2000" kern="1200" dirty="0" smtClean="0">
                        <a:solidFill>
                          <a:schemeClr val="tx1"/>
                        </a:solidFill>
                        <a:latin typeface="+mn-lt"/>
                        <a:ea typeface="+mn-ea"/>
                        <a:cs typeface="+mn-cs"/>
                      </a:endParaRPr>
                    </a:p>
                    <a:p>
                      <a:pPr algn="l" rtl="0"/>
                      <a:endParaRPr lang="en-SG" sz="2000" kern="1200" dirty="0" smtClean="0">
                        <a:solidFill>
                          <a:schemeClr val="tx1"/>
                        </a:solidFill>
                        <a:latin typeface="+mn-lt"/>
                        <a:ea typeface="+mn-ea"/>
                        <a:cs typeface="+mn-cs"/>
                      </a:endParaRPr>
                    </a:p>
                  </a:txBody>
                  <a:tcPr/>
                </a:tc>
                <a:tc>
                  <a:txBody>
                    <a:bodyPr/>
                    <a:lstStyle/>
                    <a:p>
                      <a:pPr algn="l" rtl="0"/>
                      <a:r>
                        <a:rPr lang="en-US" sz="2000" kern="1200" dirty="0" smtClean="0">
                          <a:solidFill>
                            <a:schemeClr val="tx1"/>
                          </a:solidFill>
                          <a:latin typeface="+mn-lt"/>
                          <a:ea typeface="+mn-ea"/>
                          <a:cs typeface="+mn-cs"/>
                        </a:rPr>
                        <a:t>Capital</a:t>
                      </a:r>
                      <a:endParaRPr lang="en-SG" sz="2000" kern="1200" dirty="0" smtClean="0">
                        <a:solidFill>
                          <a:schemeClr val="tx1"/>
                        </a:solidFill>
                        <a:latin typeface="+mn-lt"/>
                        <a:ea typeface="+mn-ea"/>
                        <a:cs typeface="+mn-cs"/>
                      </a:endParaRPr>
                    </a:p>
                    <a:p>
                      <a:pPr algn="l" rtl="0"/>
                      <a:r>
                        <a:rPr lang="en-US" sz="2000" kern="1200" dirty="0" smtClean="0">
                          <a:solidFill>
                            <a:schemeClr val="tx1"/>
                          </a:solidFill>
                          <a:latin typeface="+mn-lt"/>
                          <a:ea typeface="+mn-ea"/>
                          <a:cs typeface="+mn-cs"/>
                        </a:rPr>
                        <a:t>Drawings</a:t>
                      </a:r>
                      <a:endParaRPr lang="en-SG" sz="2000" kern="1200" dirty="0" smtClean="0">
                        <a:solidFill>
                          <a:schemeClr val="tx1"/>
                        </a:solidFill>
                        <a:latin typeface="+mn-lt"/>
                        <a:ea typeface="+mn-ea"/>
                        <a:cs typeface="+mn-cs"/>
                      </a:endParaRPr>
                    </a:p>
                    <a:p>
                      <a:pPr algn="l" rtl="0"/>
                      <a:r>
                        <a:rPr lang="en-US" sz="2000" kern="1200" dirty="0" smtClean="0">
                          <a:solidFill>
                            <a:schemeClr val="tx1"/>
                          </a:solidFill>
                          <a:latin typeface="+mn-lt"/>
                          <a:ea typeface="+mn-ea"/>
                          <a:cs typeface="+mn-cs"/>
                        </a:rPr>
                        <a:t>Sales</a:t>
                      </a:r>
                      <a:endParaRPr lang="en-SG" sz="2000" kern="1200" dirty="0" smtClean="0">
                        <a:solidFill>
                          <a:schemeClr val="tx1"/>
                        </a:solidFill>
                        <a:latin typeface="+mn-lt"/>
                        <a:ea typeface="+mn-ea"/>
                        <a:cs typeface="+mn-cs"/>
                      </a:endParaRPr>
                    </a:p>
                    <a:p>
                      <a:pPr algn="l" rtl="0"/>
                      <a:r>
                        <a:rPr lang="en-US" sz="2000" kern="1200" dirty="0" smtClean="0">
                          <a:solidFill>
                            <a:schemeClr val="tx1"/>
                          </a:solidFill>
                          <a:latin typeface="+mn-lt"/>
                          <a:ea typeface="+mn-ea"/>
                          <a:cs typeface="+mn-cs"/>
                        </a:rPr>
                        <a:t>Sales return (Return Inwards)</a:t>
                      </a:r>
                      <a:endParaRPr lang="en-SG" sz="2000" kern="1200" dirty="0" smtClean="0">
                        <a:solidFill>
                          <a:schemeClr val="tx1"/>
                        </a:solidFill>
                        <a:latin typeface="+mn-lt"/>
                        <a:ea typeface="+mn-ea"/>
                        <a:cs typeface="+mn-cs"/>
                      </a:endParaRPr>
                    </a:p>
                    <a:p>
                      <a:pPr algn="l" rtl="0"/>
                      <a:r>
                        <a:rPr lang="en-US" sz="2000" kern="1200" dirty="0" smtClean="0">
                          <a:solidFill>
                            <a:schemeClr val="tx1"/>
                          </a:solidFill>
                          <a:latin typeface="+mn-lt"/>
                          <a:ea typeface="+mn-ea"/>
                          <a:cs typeface="+mn-cs"/>
                        </a:rPr>
                        <a:t>Purchases</a:t>
                      </a:r>
                      <a:endParaRPr lang="en-SG" sz="2000" kern="1200" dirty="0" smtClean="0">
                        <a:solidFill>
                          <a:schemeClr val="tx1"/>
                        </a:solidFill>
                        <a:latin typeface="+mn-lt"/>
                        <a:ea typeface="+mn-ea"/>
                        <a:cs typeface="+mn-cs"/>
                      </a:endParaRPr>
                    </a:p>
                    <a:p>
                      <a:pPr algn="l" rtl="0"/>
                      <a:r>
                        <a:rPr lang="en-US" sz="2000" kern="1200" dirty="0" smtClean="0">
                          <a:solidFill>
                            <a:schemeClr val="tx1"/>
                          </a:solidFill>
                          <a:latin typeface="+mn-lt"/>
                          <a:ea typeface="+mn-ea"/>
                          <a:cs typeface="+mn-cs"/>
                        </a:rPr>
                        <a:t>Purchases return  (Return Outwards)</a:t>
                      </a:r>
                      <a:endParaRPr lang="en-SG" sz="2000" kern="1200" dirty="0" smtClean="0">
                        <a:solidFill>
                          <a:schemeClr val="tx1"/>
                        </a:solidFill>
                        <a:latin typeface="+mn-lt"/>
                        <a:ea typeface="+mn-ea"/>
                        <a:cs typeface="+mn-cs"/>
                      </a:endParaRPr>
                    </a:p>
                    <a:p>
                      <a:pPr algn="l" rtl="0"/>
                      <a:r>
                        <a:rPr lang="en-US" sz="2000" kern="1200" dirty="0" smtClean="0">
                          <a:solidFill>
                            <a:schemeClr val="tx1"/>
                          </a:solidFill>
                          <a:latin typeface="+mn-lt"/>
                          <a:ea typeface="+mn-ea"/>
                          <a:cs typeface="+mn-cs"/>
                        </a:rPr>
                        <a:t>Expenses</a:t>
                      </a:r>
                      <a:endParaRPr lang="en-SG" sz="2000" kern="1200" dirty="0" smtClean="0">
                        <a:solidFill>
                          <a:schemeClr val="tx1"/>
                        </a:solidFill>
                        <a:latin typeface="+mn-lt"/>
                        <a:ea typeface="+mn-ea"/>
                        <a:cs typeface="+mn-cs"/>
                      </a:endParaRPr>
                    </a:p>
                    <a:p>
                      <a:pPr algn="l" rtl="0"/>
                      <a:r>
                        <a:rPr lang="en-US" sz="2000" kern="1200" dirty="0" smtClean="0">
                          <a:solidFill>
                            <a:schemeClr val="tx1"/>
                          </a:solidFill>
                          <a:latin typeface="+mn-lt"/>
                          <a:ea typeface="+mn-ea"/>
                          <a:cs typeface="+mn-cs"/>
                        </a:rPr>
                        <a:t>Incomes</a:t>
                      </a:r>
                      <a:endParaRPr lang="en-SG" sz="2000" kern="1200" dirty="0" smtClean="0">
                        <a:solidFill>
                          <a:schemeClr val="tx1"/>
                        </a:solidFill>
                        <a:latin typeface="+mn-lt"/>
                        <a:ea typeface="+mn-ea"/>
                        <a:cs typeface="+mn-cs"/>
                      </a:endParaRPr>
                    </a:p>
                    <a:p>
                      <a:pPr marL="0" marR="0" indent="0" algn="l" defTabSz="914400" rtl="0" eaLnBrk="1" fontAlgn="auto" latinLnBrk="0" hangingPunct="1">
                        <a:lnSpc>
                          <a:spcPct val="100000"/>
                        </a:lnSpc>
                        <a:spcBef>
                          <a:spcPts val="0"/>
                        </a:spcBef>
                        <a:spcAft>
                          <a:spcPts val="0"/>
                        </a:spcAft>
                        <a:buClrTx/>
                        <a:buSzTx/>
                        <a:buFontTx/>
                        <a:buNone/>
                        <a:tabLst/>
                        <a:defRPr/>
                      </a:pPr>
                      <a:r>
                        <a:rPr lang="en-US" sz="2000" kern="1200" dirty="0" smtClean="0">
                          <a:solidFill>
                            <a:schemeClr val="tx1"/>
                          </a:solidFill>
                          <a:latin typeface="+mn-lt"/>
                          <a:ea typeface="+mn-ea"/>
                          <a:cs typeface="+mn-cs"/>
                        </a:rPr>
                        <a:t>Carriage Inwards</a:t>
                      </a:r>
                      <a:endParaRPr lang="en-SG" sz="2000" kern="1200" dirty="0" smtClean="0">
                        <a:solidFill>
                          <a:schemeClr val="tx1"/>
                        </a:solidFill>
                        <a:latin typeface="+mn-lt"/>
                        <a:ea typeface="+mn-ea"/>
                        <a:cs typeface="+mn-cs"/>
                      </a:endParaRPr>
                    </a:p>
                    <a:p>
                      <a:r>
                        <a:rPr lang="en-US" sz="1800" kern="1200" dirty="0" smtClean="0">
                          <a:solidFill>
                            <a:schemeClr val="tx1"/>
                          </a:solidFill>
                          <a:effectLst/>
                          <a:latin typeface="+mn-lt"/>
                          <a:ea typeface="+mn-ea"/>
                          <a:cs typeface="+mn-cs"/>
                        </a:rPr>
                        <a:t>Carriage Outwards</a:t>
                      </a:r>
                    </a:p>
                    <a:p>
                      <a:r>
                        <a:rPr lang="en-US" sz="1800" kern="1200" dirty="0" smtClean="0">
                          <a:solidFill>
                            <a:schemeClr val="tx1"/>
                          </a:solidFill>
                          <a:effectLst/>
                          <a:latin typeface="+mn-lt"/>
                          <a:ea typeface="+mn-ea"/>
                          <a:cs typeface="+mn-cs"/>
                        </a:rPr>
                        <a:t>Bad Debts  </a:t>
                      </a:r>
                    </a:p>
                    <a:p>
                      <a:r>
                        <a:rPr lang="en-US" sz="1800" kern="1200" dirty="0" smtClean="0">
                          <a:solidFill>
                            <a:schemeClr val="tx1"/>
                          </a:solidFill>
                          <a:effectLst/>
                          <a:latin typeface="+mn-lt"/>
                          <a:ea typeface="+mn-ea"/>
                          <a:cs typeface="+mn-cs"/>
                        </a:rPr>
                        <a:t>Trade Expenses</a:t>
                      </a:r>
                    </a:p>
                    <a:p>
                      <a:r>
                        <a:rPr lang="en-US" sz="1800" kern="1200" dirty="0" smtClean="0">
                          <a:solidFill>
                            <a:schemeClr val="tx1"/>
                          </a:solidFill>
                          <a:effectLst/>
                          <a:latin typeface="+mn-lt"/>
                          <a:ea typeface="+mn-ea"/>
                          <a:cs typeface="+mn-cs"/>
                        </a:rPr>
                        <a:t>Insurance </a:t>
                      </a: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solidFill>
                            <a:schemeClr val="tx1"/>
                          </a:solidFill>
                          <a:effectLst/>
                          <a:latin typeface="+mn-lt"/>
                          <a:ea typeface="+mn-ea"/>
                          <a:cs typeface="+mn-cs"/>
                        </a:rPr>
                        <a:t>Rent, Rates &amp; Taxes</a:t>
                      </a:r>
                    </a:p>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solidFill>
                            <a:schemeClr val="tx1"/>
                          </a:solidFill>
                          <a:effectLst/>
                          <a:latin typeface="+mn-lt"/>
                          <a:ea typeface="+mn-ea"/>
                          <a:cs typeface="+mn-cs"/>
                        </a:rPr>
                        <a:t>Traveling Expenses </a:t>
                      </a:r>
                    </a:p>
                    <a:p>
                      <a:pPr algn="l" rtl="0"/>
                      <a:endParaRPr lang="en-SG" sz="2000" b="1" dirty="0"/>
                    </a:p>
                  </a:txBody>
                  <a:tcPr/>
                </a:tc>
                <a:tc>
                  <a:txBody>
                    <a:bodyPr/>
                    <a:lstStyle/>
                    <a:p>
                      <a:pPr algn="l" rtl="0"/>
                      <a:endParaRPr lang="en-US" sz="1600" kern="1200" dirty="0" smtClean="0">
                        <a:solidFill>
                          <a:schemeClr val="tx1"/>
                        </a:solidFill>
                        <a:latin typeface="+mn-lt"/>
                        <a:ea typeface="+mn-ea"/>
                        <a:cs typeface="+mn-cs"/>
                      </a:endParaRPr>
                    </a:p>
                    <a:p>
                      <a:pPr algn="l" rtl="0"/>
                      <a:r>
                        <a:rPr lang="en-US" sz="1600" kern="1200" baseline="0" dirty="0" smtClean="0">
                          <a:solidFill>
                            <a:schemeClr val="tx1"/>
                          </a:solidFill>
                          <a:latin typeface="+mn-lt"/>
                          <a:ea typeface="+mn-ea"/>
                          <a:cs typeface="+mn-cs"/>
                        </a:rPr>
                        <a:t>        </a:t>
                      </a:r>
                      <a:r>
                        <a:rPr lang="en-US" sz="1600" kern="1200" dirty="0" smtClean="0">
                          <a:solidFill>
                            <a:schemeClr val="tx1"/>
                          </a:solidFill>
                          <a:latin typeface="+mn-lt"/>
                          <a:ea typeface="+mn-ea"/>
                          <a:cs typeface="+mn-cs"/>
                        </a:rPr>
                        <a:t>   -</a:t>
                      </a:r>
                      <a:endParaRPr lang="en-SG" sz="1600" kern="1200" dirty="0" smtClean="0">
                        <a:solidFill>
                          <a:schemeClr val="tx1"/>
                        </a:solidFill>
                        <a:latin typeface="+mn-lt"/>
                        <a:ea typeface="+mn-ea"/>
                        <a:cs typeface="+mn-cs"/>
                      </a:endParaRPr>
                    </a:p>
                    <a:p>
                      <a:pPr algn="ctr" rtl="0"/>
                      <a:r>
                        <a:rPr lang="en-US" sz="1600" kern="1200" dirty="0" smtClean="0">
                          <a:solidFill>
                            <a:schemeClr val="tx1"/>
                          </a:solidFill>
                          <a:latin typeface="+mn-lt"/>
                          <a:ea typeface="+mn-ea"/>
                          <a:cs typeface="+mn-cs"/>
                        </a:rPr>
                        <a:t> </a:t>
                      </a:r>
                      <a:endParaRPr lang="en-SG" sz="1600" kern="1200" dirty="0" smtClean="0">
                        <a:solidFill>
                          <a:schemeClr val="tx1"/>
                        </a:solidFill>
                        <a:latin typeface="+mn-lt"/>
                        <a:ea typeface="+mn-ea"/>
                        <a:cs typeface="+mn-cs"/>
                      </a:endParaRPr>
                    </a:p>
                    <a:p>
                      <a:pPr algn="ctr" rtl="0"/>
                      <a:endParaRPr lang="en-US" sz="1600" kern="1200" dirty="0" smtClean="0">
                        <a:solidFill>
                          <a:schemeClr val="tx1"/>
                        </a:solidFill>
                        <a:latin typeface="+mn-lt"/>
                        <a:ea typeface="+mn-ea"/>
                        <a:cs typeface="+mn-cs"/>
                      </a:endParaRPr>
                    </a:p>
                    <a:p>
                      <a:pPr algn="ctr" rtl="0"/>
                      <a:r>
                        <a:rPr lang="en-US" sz="1600" kern="1200" dirty="0" smtClean="0">
                          <a:solidFill>
                            <a:schemeClr val="tx1"/>
                          </a:solidFill>
                          <a:latin typeface="+mn-lt"/>
                          <a:ea typeface="+mn-ea"/>
                          <a:cs typeface="+mn-cs"/>
                        </a:rPr>
                        <a:t>-</a:t>
                      </a:r>
                      <a:endParaRPr lang="en-SG" sz="1600" kern="1200" dirty="0" smtClean="0">
                        <a:solidFill>
                          <a:schemeClr val="tx1"/>
                        </a:solidFill>
                        <a:latin typeface="+mn-lt"/>
                        <a:ea typeface="+mn-ea"/>
                        <a:cs typeface="+mn-cs"/>
                      </a:endParaRPr>
                    </a:p>
                    <a:p>
                      <a:pPr algn="ctr" rtl="0"/>
                      <a:r>
                        <a:rPr lang="en-US" sz="1600" kern="1200" dirty="0" smtClean="0">
                          <a:solidFill>
                            <a:schemeClr val="tx1"/>
                          </a:solidFill>
                          <a:latin typeface="+mn-lt"/>
                          <a:ea typeface="+mn-ea"/>
                          <a:cs typeface="+mn-cs"/>
                        </a:rPr>
                        <a:t>-</a:t>
                      </a:r>
                      <a:endParaRPr lang="en-SG" sz="1600" kern="1200" dirty="0" smtClean="0">
                        <a:solidFill>
                          <a:schemeClr val="tx1"/>
                        </a:solidFill>
                        <a:latin typeface="+mn-lt"/>
                        <a:ea typeface="+mn-ea"/>
                        <a:cs typeface="+mn-cs"/>
                      </a:endParaRPr>
                    </a:p>
                    <a:p>
                      <a:pPr algn="ctr" rtl="0"/>
                      <a:endParaRPr lang="en-US" sz="1600" dirty="0" smtClean="0"/>
                    </a:p>
                    <a:p>
                      <a:pPr algn="ctr" rtl="0"/>
                      <a:endParaRPr lang="en-US" sz="1600" kern="1200" dirty="0" smtClean="0">
                        <a:solidFill>
                          <a:schemeClr val="tx1"/>
                        </a:solidFill>
                        <a:latin typeface="+mn-lt"/>
                        <a:ea typeface="+mn-ea"/>
                        <a:cs typeface="+mn-cs"/>
                      </a:endParaRPr>
                    </a:p>
                    <a:p>
                      <a:pPr algn="ctr" rtl="0"/>
                      <a:endParaRPr lang="en-US" sz="1600" kern="1200" dirty="0" smtClean="0">
                        <a:solidFill>
                          <a:schemeClr val="tx1"/>
                        </a:solidFill>
                        <a:latin typeface="+mn-lt"/>
                        <a:ea typeface="+mn-ea"/>
                        <a:cs typeface="+mn-cs"/>
                      </a:endParaRPr>
                    </a:p>
                    <a:p>
                      <a:pPr algn="ctr" rtl="0"/>
                      <a:r>
                        <a:rPr lang="en-US" sz="1600" kern="1200" dirty="0" smtClean="0">
                          <a:solidFill>
                            <a:schemeClr val="tx1"/>
                          </a:solidFill>
                          <a:latin typeface="+mn-lt"/>
                          <a:ea typeface="+mn-ea"/>
                          <a:cs typeface="+mn-cs"/>
                        </a:rPr>
                        <a:t>-</a:t>
                      </a:r>
                    </a:p>
                    <a:p>
                      <a:pPr algn="ctr" rtl="0"/>
                      <a:endParaRPr lang="en-US" sz="1600" kern="1200" dirty="0" smtClean="0">
                        <a:solidFill>
                          <a:schemeClr val="tx1"/>
                        </a:solidFill>
                        <a:latin typeface="+mn-lt"/>
                        <a:ea typeface="+mn-ea"/>
                        <a:cs typeface="+mn-cs"/>
                      </a:endParaRPr>
                    </a:p>
                    <a:p>
                      <a:pPr algn="ctr" rtl="0"/>
                      <a:r>
                        <a:rPr lang="en-US" sz="1600" kern="1200" dirty="0" smtClean="0">
                          <a:solidFill>
                            <a:schemeClr val="tx1"/>
                          </a:solidFill>
                          <a:latin typeface="+mn-lt"/>
                          <a:ea typeface="+mn-ea"/>
                          <a:cs typeface="+mn-cs"/>
                        </a:rPr>
                        <a:t> -</a:t>
                      </a:r>
                    </a:p>
                    <a:p>
                      <a:pPr algn="ctr"/>
                      <a:r>
                        <a:rPr lang="en-US" sz="1800" kern="1200" dirty="0" smtClean="0">
                          <a:solidFill>
                            <a:schemeClr val="tx1"/>
                          </a:solidFill>
                          <a:effectLst/>
                          <a:latin typeface="+mn-lt"/>
                          <a:ea typeface="+mn-ea"/>
                          <a:cs typeface="+mn-cs"/>
                        </a:rPr>
                        <a:t> -</a:t>
                      </a:r>
                    </a:p>
                    <a:p>
                      <a:pPr algn="ctr"/>
                      <a:r>
                        <a:rPr lang="en-US" sz="1800" kern="1200" dirty="0" smtClean="0">
                          <a:solidFill>
                            <a:schemeClr val="tx1"/>
                          </a:solidFill>
                          <a:effectLst/>
                          <a:latin typeface="+mn-lt"/>
                          <a:ea typeface="+mn-ea"/>
                          <a:cs typeface="+mn-cs"/>
                        </a:rPr>
                        <a:t>-</a:t>
                      </a:r>
                    </a:p>
                    <a:p>
                      <a:pPr algn="ctr"/>
                      <a:r>
                        <a:rPr lang="en-US" sz="1800" kern="1200" dirty="0" smtClean="0">
                          <a:solidFill>
                            <a:schemeClr val="tx1"/>
                          </a:solidFill>
                          <a:effectLst/>
                          <a:latin typeface="+mn-lt"/>
                          <a:ea typeface="+mn-ea"/>
                          <a:cs typeface="+mn-cs"/>
                        </a:rPr>
                        <a:t> -</a:t>
                      </a:r>
                    </a:p>
                    <a:p>
                      <a:pPr algn="ctr"/>
                      <a:r>
                        <a:rPr lang="en-US" sz="1800" kern="1200" dirty="0" smtClean="0">
                          <a:solidFill>
                            <a:schemeClr val="tx1"/>
                          </a:solidFill>
                          <a:effectLst/>
                          <a:latin typeface="+mn-lt"/>
                          <a:ea typeface="+mn-ea"/>
                          <a:cs typeface="+mn-cs"/>
                        </a:rPr>
                        <a:t> -</a:t>
                      </a:r>
                    </a:p>
                    <a:p>
                      <a:pPr algn="ctr"/>
                      <a:r>
                        <a:rPr lang="en-US" sz="1800" kern="1200" dirty="0" smtClean="0">
                          <a:solidFill>
                            <a:schemeClr val="tx1"/>
                          </a:solidFill>
                          <a:effectLst/>
                          <a:latin typeface="+mn-lt"/>
                          <a:ea typeface="+mn-ea"/>
                          <a:cs typeface="+mn-cs"/>
                        </a:rPr>
                        <a:t> -</a:t>
                      </a:r>
                    </a:p>
                    <a:p>
                      <a:pPr algn="ctr"/>
                      <a:r>
                        <a:rPr lang="en-US" sz="1800" kern="1200" dirty="0" smtClean="0">
                          <a:solidFill>
                            <a:schemeClr val="tx1"/>
                          </a:solidFill>
                          <a:effectLst/>
                          <a:latin typeface="+mn-lt"/>
                          <a:ea typeface="+mn-ea"/>
                          <a:cs typeface="+mn-cs"/>
                        </a:rPr>
                        <a:t> -   </a:t>
                      </a:r>
                      <a:endParaRPr lang="en-SG" sz="1600" dirty="0"/>
                    </a:p>
                  </a:txBody>
                  <a:tcPr/>
                </a:tc>
                <a:tc>
                  <a:txBody>
                    <a:bodyPr/>
                    <a:lstStyle/>
                    <a:p>
                      <a:pPr algn="l" rtl="0"/>
                      <a:r>
                        <a:rPr lang="en-US" sz="1600" kern="1200" dirty="0" smtClean="0">
                          <a:solidFill>
                            <a:schemeClr val="tx1"/>
                          </a:solidFill>
                          <a:latin typeface="+mn-lt"/>
                          <a:ea typeface="+mn-ea"/>
                          <a:cs typeface="+mn-cs"/>
                        </a:rPr>
                        <a:t>         -</a:t>
                      </a:r>
                      <a:endParaRPr lang="en-SG" sz="1600" kern="1200" dirty="0" smtClean="0">
                        <a:solidFill>
                          <a:schemeClr val="tx1"/>
                        </a:solidFill>
                        <a:latin typeface="+mn-lt"/>
                        <a:ea typeface="+mn-ea"/>
                        <a:cs typeface="+mn-cs"/>
                      </a:endParaRPr>
                    </a:p>
                    <a:p>
                      <a:pPr algn="l" rtl="0"/>
                      <a:r>
                        <a:rPr lang="en-US" sz="1600" kern="1200" dirty="0" smtClean="0">
                          <a:solidFill>
                            <a:schemeClr val="tx1"/>
                          </a:solidFill>
                          <a:latin typeface="+mn-lt"/>
                          <a:ea typeface="+mn-ea"/>
                          <a:cs typeface="+mn-cs"/>
                        </a:rPr>
                        <a:t> </a:t>
                      </a:r>
                      <a:endParaRPr lang="en-SG" sz="1600" kern="1200" dirty="0" smtClean="0">
                        <a:solidFill>
                          <a:schemeClr val="tx1"/>
                        </a:solidFill>
                        <a:latin typeface="+mn-lt"/>
                        <a:ea typeface="+mn-ea"/>
                        <a:cs typeface="+mn-cs"/>
                      </a:endParaRPr>
                    </a:p>
                    <a:p>
                      <a:pPr algn="l" rtl="0"/>
                      <a:r>
                        <a:rPr lang="en-US" sz="1600" kern="1200" dirty="0" smtClean="0">
                          <a:solidFill>
                            <a:schemeClr val="tx1"/>
                          </a:solidFill>
                          <a:latin typeface="+mn-lt"/>
                          <a:ea typeface="+mn-ea"/>
                          <a:cs typeface="+mn-cs"/>
                        </a:rPr>
                        <a:t>     </a:t>
                      </a:r>
                      <a:r>
                        <a:rPr lang="en-US" sz="1600" kern="1200" baseline="0" dirty="0" smtClean="0">
                          <a:solidFill>
                            <a:schemeClr val="tx1"/>
                          </a:solidFill>
                          <a:latin typeface="+mn-lt"/>
                          <a:ea typeface="+mn-ea"/>
                          <a:cs typeface="+mn-cs"/>
                        </a:rPr>
                        <a:t> </a:t>
                      </a:r>
                      <a:r>
                        <a:rPr lang="en-US" sz="1600" kern="1200" dirty="0" smtClean="0">
                          <a:solidFill>
                            <a:schemeClr val="tx1"/>
                          </a:solidFill>
                          <a:latin typeface="+mn-lt"/>
                          <a:ea typeface="+mn-ea"/>
                          <a:cs typeface="+mn-cs"/>
                        </a:rPr>
                        <a:t>  -</a:t>
                      </a:r>
                      <a:endParaRPr lang="en-SG" sz="1600" kern="1200" dirty="0" smtClean="0">
                        <a:solidFill>
                          <a:schemeClr val="tx1"/>
                        </a:solidFill>
                        <a:latin typeface="+mn-lt"/>
                        <a:ea typeface="+mn-ea"/>
                        <a:cs typeface="+mn-cs"/>
                      </a:endParaRPr>
                    </a:p>
                    <a:p>
                      <a:pPr algn="l" rtl="0"/>
                      <a:r>
                        <a:rPr lang="en-US" sz="1600" kern="1200" dirty="0" smtClean="0">
                          <a:solidFill>
                            <a:schemeClr val="tx1"/>
                          </a:solidFill>
                          <a:latin typeface="+mn-lt"/>
                          <a:ea typeface="+mn-ea"/>
                          <a:cs typeface="+mn-cs"/>
                        </a:rPr>
                        <a:t> </a:t>
                      </a:r>
                      <a:endParaRPr lang="en-SG" sz="1600" kern="1200" dirty="0" smtClean="0">
                        <a:solidFill>
                          <a:schemeClr val="tx1"/>
                        </a:solidFill>
                        <a:latin typeface="+mn-lt"/>
                        <a:ea typeface="+mn-ea"/>
                        <a:cs typeface="+mn-cs"/>
                      </a:endParaRPr>
                    </a:p>
                    <a:p>
                      <a:pPr algn="l" rtl="0"/>
                      <a:r>
                        <a:rPr lang="en-US" sz="1600" kern="1200" dirty="0" smtClean="0">
                          <a:solidFill>
                            <a:schemeClr val="tx1"/>
                          </a:solidFill>
                          <a:latin typeface="+mn-lt"/>
                          <a:ea typeface="+mn-ea"/>
                          <a:cs typeface="+mn-cs"/>
                        </a:rPr>
                        <a:t> </a:t>
                      </a:r>
                      <a:endParaRPr lang="en-SG" sz="1600" kern="1200" dirty="0" smtClean="0">
                        <a:solidFill>
                          <a:schemeClr val="tx1"/>
                        </a:solidFill>
                        <a:latin typeface="+mn-lt"/>
                        <a:ea typeface="+mn-ea"/>
                        <a:cs typeface="+mn-cs"/>
                      </a:endParaRPr>
                    </a:p>
                    <a:p>
                      <a:pPr algn="l" rtl="0"/>
                      <a:r>
                        <a:rPr lang="en-US" sz="1600" kern="1200" dirty="0" smtClean="0">
                          <a:solidFill>
                            <a:schemeClr val="tx1"/>
                          </a:solidFill>
                          <a:latin typeface="+mn-lt"/>
                          <a:ea typeface="+mn-ea"/>
                          <a:cs typeface="+mn-cs"/>
                        </a:rPr>
                        <a:t>         </a:t>
                      </a:r>
                    </a:p>
                    <a:p>
                      <a:pPr algn="l" rtl="0"/>
                      <a:r>
                        <a:rPr lang="en-US" sz="1600" kern="1200" dirty="0" smtClean="0">
                          <a:solidFill>
                            <a:schemeClr val="tx1"/>
                          </a:solidFill>
                          <a:latin typeface="+mn-lt"/>
                          <a:ea typeface="+mn-ea"/>
                          <a:cs typeface="+mn-cs"/>
                        </a:rPr>
                        <a:t>         -</a:t>
                      </a:r>
                    </a:p>
                    <a:p>
                      <a:pPr algn="l" rtl="0"/>
                      <a:endParaRPr lang="en-US" sz="1600" kern="1200" dirty="0" smtClean="0">
                        <a:solidFill>
                          <a:schemeClr val="tx1"/>
                        </a:solidFill>
                        <a:latin typeface="+mn-lt"/>
                        <a:ea typeface="+mn-ea"/>
                        <a:cs typeface="+mn-cs"/>
                      </a:endParaRPr>
                    </a:p>
                    <a:p>
                      <a:pPr algn="l" rtl="0"/>
                      <a:endParaRPr lang="en-US" sz="1600" kern="1200" dirty="0" smtClean="0">
                        <a:solidFill>
                          <a:schemeClr val="tx1"/>
                        </a:solidFill>
                        <a:latin typeface="+mn-lt"/>
                        <a:ea typeface="+mn-ea"/>
                        <a:cs typeface="+mn-cs"/>
                      </a:endParaRPr>
                    </a:p>
                    <a:p>
                      <a:pPr algn="l" rtl="0"/>
                      <a:r>
                        <a:rPr lang="en-US" sz="1600" kern="1200" dirty="0" smtClean="0">
                          <a:solidFill>
                            <a:schemeClr val="tx1"/>
                          </a:solidFill>
                          <a:latin typeface="+mn-lt"/>
                          <a:ea typeface="+mn-ea"/>
                          <a:cs typeface="+mn-cs"/>
                        </a:rPr>
                        <a:t>       </a:t>
                      </a:r>
                    </a:p>
                    <a:p>
                      <a:pPr algn="l" rtl="0"/>
                      <a:r>
                        <a:rPr lang="en-US" sz="1600" kern="1200" dirty="0" smtClean="0">
                          <a:solidFill>
                            <a:schemeClr val="tx1"/>
                          </a:solidFill>
                          <a:latin typeface="+mn-lt"/>
                          <a:ea typeface="+mn-ea"/>
                          <a:cs typeface="+mn-cs"/>
                        </a:rPr>
                        <a:t>          -</a:t>
                      </a:r>
                      <a:endParaRPr lang="en-SG" sz="1600" dirty="0"/>
                    </a:p>
                  </a:txBody>
                  <a:tcPr/>
                </a:tc>
              </a:tr>
            </a:tbl>
          </a:graphicData>
        </a:graphic>
      </p:graphicFrame>
      <p:sp>
        <p:nvSpPr>
          <p:cNvPr id="2" name="Title 1"/>
          <p:cNvSpPr>
            <a:spLocks noGrp="1"/>
          </p:cNvSpPr>
          <p:nvPr>
            <p:ph type="title"/>
          </p:nvPr>
        </p:nvSpPr>
        <p:spPr>
          <a:xfrm>
            <a:off x="457200" y="228600"/>
            <a:ext cx="8229600" cy="609600"/>
          </a:xfrm>
        </p:spPr>
        <p:txBody>
          <a:bodyPr>
            <a:noAutofit/>
          </a:bodyPr>
          <a:lstStyle/>
          <a:p>
            <a:r>
              <a:rPr lang="en-US" sz="3200" dirty="0" smtClean="0"/>
              <a:t/>
            </a:r>
            <a:br>
              <a:rPr lang="en-US" sz="3200" dirty="0" smtClean="0"/>
            </a:br>
            <a:r>
              <a:rPr lang="en-US" sz="3200" dirty="0"/>
              <a:t/>
            </a:r>
            <a:br>
              <a:rPr lang="en-US" sz="3200" dirty="0"/>
            </a:br>
            <a:r>
              <a:rPr lang="en-US" sz="3200" dirty="0" smtClean="0"/>
              <a:t>  </a:t>
            </a:r>
            <a:r>
              <a:rPr lang="en-US" sz="2000" dirty="0" smtClean="0"/>
              <a:t>Performa of Trial Balance is as follows:</a:t>
            </a:r>
            <a:r>
              <a:rPr lang="en-SG" sz="2000" dirty="0" smtClean="0"/>
              <a:t/>
            </a:r>
            <a:br>
              <a:rPr lang="en-SG" sz="2000" dirty="0" smtClean="0"/>
            </a:br>
            <a:r>
              <a:rPr lang="en-SG" sz="2000" dirty="0" smtClean="0"/>
              <a:t>   </a:t>
            </a:r>
            <a:r>
              <a:rPr lang="en-US" sz="2000" dirty="0" smtClean="0"/>
              <a:t>Trial Balance as on …………</a:t>
            </a:r>
            <a:r>
              <a:rPr lang="en-SG" sz="2000" dirty="0" smtClean="0"/>
              <a:t/>
            </a:r>
            <a:br>
              <a:rPr lang="en-SG" sz="2000" dirty="0" smtClean="0"/>
            </a:br>
            <a:endParaRPr lang="en-SG" sz="2000"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ontent Placeholder 4"/>
          <p:cNvGraphicFramePr>
            <a:graphicFrameLocks noGrp="1"/>
          </p:cNvGraphicFramePr>
          <p:nvPr>
            <p:ph idx="1"/>
            <p:extLst>
              <p:ext uri="{D42A27DB-BD31-4B8C-83A1-F6EECF244321}">
                <p14:modId xmlns="" xmlns:p14="http://schemas.microsoft.com/office/powerpoint/2010/main" val="865864316"/>
              </p:ext>
            </p:extLst>
          </p:nvPr>
        </p:nvGraphicFramePr>
        <p:xfrm>
          <a:off x="914399" y="457200"/>
          <a:ext cx="7239000" cy="5852160"/>
        </p:xfrm>
        <a:graphic>
          <a:graphicData uri="http://schemas.openxmlformats.org/drawingml/2006/table">
            <a:tbl>
              <a:tblPr firstRow="1" bandRow="1">
                <a:tableStyleId>{5940675A-B579-460E-94D1-54222C63F5DA}</a:tableStyleId>
              </a:tblPr>
              <a:tblGrid>
                <a:gridCol w="1447801"/>
                <a:gridCol w="3309256"/>
                <a:gridCol w="1309914"/>
                <a:gridCol w="1172029"/>
              </a:tblGrid>
              <a:tr h="5562600">
                <a:tc>
                  <a:txBody>
                    <a:bodyPr/>
                    <a:lstStyle/>
                    <a:p>
                      <a:pPr algn="ctr"/>
                      <a:r>
                        <a:rPr lang="en-SG" dirty="0" smtClean="0"/>
                        <a:t>     </a:t>
                      </a:r>
                      <a:r>
                        <a:rPr lang="en-US" sz="1800" kern="1200" dirty="0" smtClean="0">
                          <a:solidFill>
                            <a:schemeClr val="tx1"/>
                          </a:solidFill>
                          <a:effectLst/>
                          <a:latin typeface="+mn-lt"/>
                          <a:ea typeface="+mn-ea"/>
                          <a:cs typeface="+mn-cs"/>
                        </a:rPr>
                        <a:t>16</a:t>
                      </a:r>
                    </a:p>
                    <a:p>
                      <a:pPr algn="ctr"/>
                      <a:r>
                        <a:rPr lang="en-US" sz="1800" kern="1200" dirty="0" smtClean="0">
                          <a:solidFill>
                            <a:schemeClr val="tx1"/>
                          </a:solidFill>
                          <a:effectLst/>
                          <a:latin typeface="+mn-lt"/>
                          <a:ea typeface="+mn-ea"/>
                          <a:cs typeface="+mn-cs"/>
                        </a:rPr>
                        <a:t>     17</a:t>
                      </a:r>
                    </a:p>
                    <a:p>
                      <a:pPr algn="ctr"/>
                      <a:r>
                        <a:rPr lang="en-US" sz="1800" kern="1200" dirty="0" smtClean="0">
                          <a:solidFill>
                            <a:schemeClr val="tx1"/>
                          </a:solidFill>
                          <a:effectLst/>
                          <a:latin typeface="+mn-lt"/>
                          <a:ea typeface="+mn-ea"/>
                          <a:cs typeface="+mn-cs"/>
                        </a:rPr>
                        <a:t>     18</a:t>
                      </a:r>
                    </a:p>
                    <a:p>
                      <a:pPr algn="ctr"/>
                      <a:r>
                        <a:rPr lang="en-US" sz="1800" kern="1200" dirty="0" smtClean="0">
                          <a:solidFill>
                            <a:schemeClr val="tx1"/>
                          </a:solidFill>
                          <a:effectLst/>
                          <a:latin typeface="+mn-lt"/>
                          <a:ea typeface="+mn-ea"/>
                          <a:cs typeface="+mn-cs"/>
                        </a:rPr>
                        <a:t>     19</a:t>
                      </a:r>
                    </a:p>
                    <a:p>
                      <a:pPr algn="ctr"/>
                      <a:r>
                        <a:rPr lang="en-US" sz="1800" kern="1200" dirty="0" smtClean="0">
                          <a:solidFill>
                            <a:schemeClr val="tx1"/>
                          </a:solidFill>
                          <a:effectLst/>
                          <a:latin typeface="+mn-lt"/>
                          <a:ea typeface="+mn-ea"/>
                          <a:cs typeface="+mn-cs"/>
                        </a:rPr>
                        <a:t>     20</a:t>
                      </a:r>
                    </a:p>
                    <a:p>
                      <a:pPr algn="ctr"/>
                      <a:r>
                        <a:rPr lang="en-US" sz="1800" kern="1200" dirty="0" smtClean="0">
                          <a:solidFill>
                            <a:schemeClr val="tx1"/>
                          </a:solidFill>
                          <a:effectLst/>
                          <a:latin typeface="+mn-lt"/>
                          <a:ea typeface="+mn-ea"/>
                          <a:cs typeface="+mn-cs"/>
                        </a:rPr>
                        <a:t>     21</a:t>
                      </a:r>
                    </a:p>
                    <a:p>
                      <a:pPr algn="ctr"/>
                      <a:r>
                        <a:rPr lang="en-US" sz="1800" kern="1200" dirty="0" smtClean="0">
                          <a:solidFill>
                            <a:schemeClr val="tx1"/>
                          </a:solidFill>
                          <a:effectLst/>
                          <a:latin typeface="+mn-lt"/>
                          <a:ea typeface="+mn-ea"/>
                          <a:cs typeface="+mn-cs"/>
                        </a:rPr>
                        <a:t>     22</a:t>
                      </a:r>
                    </a:p>
                    <a:p>
                      <a:pPr algn="ctr"/>
                      <a:r>
                        <a:rPr lang="en-US" sz="1800" kern="1200" dirty="0" smtClean="0">
                          <a:solidFill>
                            <a:schemeClr val="tx1"/>
                          </a:solidFill>
                          <a:effectLst/>
                          <a:latin typeface="+mn-lt"/>
                          <a:ea typeface="+mn-ea"/>
                          <a:cs typeface="+mn-cs"/>
                        </a:rPr>
                        <a:t>     23</a:t>
                      </a:r>
                    </a:p>
                    <a:p>
                      <a:pPr algn="ctr"/>
                      <a:r>
                        <a:rPr lang="en-US" sz="1800" kern="1200" dirty="0" smtClean="0">
                          <a:solidFill>
                            <a:schemeClr val="tx1"/>
                          </a:solidFill>
                          <a:effectLst/>
                          <a:latin typeface="+mn-lt"/>
                          <a:ea typeface="+mn-ea"/>
                          <a:cs typeface="+mn-cs"/>
                        </a:rPr>
                        <a:t>     24</a:t>
                      </a:r>
                    </a:p>
                    <a:p>
                      <a:pPr algn="ctr"/>
                      <a:r>
                        <a:rPr lang="en-SG" dirty="0" smtClean="0"/>
                        <a:t>     </a:t>
                      </a:r>
                      <a:r>
                        <a:rPr lang="en-US" sz="1800" kern="1200" dirty="0" smtClean="0">
                          <a:solidFill>
                            <a:schemeClr val="tx1"/>
                          </a:solidFill>
                          <a:effectLst/>
                          <a:latin typeface="+mn-lt"/>
                          <a:ea typeface="+mn-ea"/>
                          <a:cs typeface="+mn-cs"/>
                        </a:rPr>
                        <a:t>25</a:t>
                      </a:r>
                    </a:p>
                    <a:p>
                      <a:pPr algn="ctr"/>
                      <a:r>
                        <a:rPr lang="en-US" sz="1800" kern="1200" dirty="0" smtClean="0">
                          <a:solidFill>
                            <a:schemeClr val="tx1"/>
                          </a:solidFill>
                          <a:effectLst/>
                          <a:latin typeface="+mn-lt"/>
                          <a:ea typeface="+mn-ea"/>
                          <a:cs typeface="+mn-cs"/>
                        </a:rPr>
                        <a:t>     26</a:t>
                      </a:r>
                    </a:p>
                    <a:p>
                      <a:pPr algn="ctr"/>
                      <a:r>
                        <a:rPr lang="en-US" sz="1800" kern="1200" dirty="0" smtClean="0">
                          <a:solidFill>
                            <a:schemeClr val="tx1"/>
                          </a:solidFill>
                          <a:effectLst/>
                          <a:latin typeface="+mn-lt"/>
                          <a:ea typeface="+mn-ea"/>
                          <a:cs typeface="+mn-cs"/>
                        </a:rPr>
                        <a:t>     27</a:t>
                      </a:r>
                    </a:p>
                    <a:p>
                      <a:pPr algn="ctr"/>
                      <a:r>
                        <a:rPr lang="en-US" sz="1800" kern="1200" dirty="0" smtClean="0">
                          <a:solidFill>
                            <a:schemeClr val="tx1"/>
                          </a:solidFill>
                          <a:effectLst/>
                          <a:latin typeface="+mn-lt"/>
                          <a:ea typeface="+mn-ea"/>
                          <a:cs typeface="+mn-cs"/>
                        </a:rPr>
                        <a:t>     28</a:t>
                      </a:r>
                    </a:p>
                    <a:p>
                      <a:pPr algn="ctr"/>
                      <a:r>
                        <a:rPr lang="en-US" sz="1800" kern="1200" dirty="0" smtClean="0">
                          <a:solidFill>
                            <a:schemeClr val="tx1"/>
                          </a:solidFill>
                          <a:effectLst/>
                          <a:latin typeface="+mn-lt"/>
                          <a:ea typeface="+mn-ea"/>
                          <a:cs typeface="+mn-cs"/>
                        </a:rPr>
                        <a:t>     29</a:t>
                      </a:r>
                    </a:p>
                    <a:p>
                      <a:pPr algn="ctr"/>
                      <a:r>
                        <a:rPr lang="en-US" sz="1800" kern="1200" dirty="0" smtClean="0">
                          <a:solidFill>
                            <a:schemeClr val="tx1"/>
                          </a:solidFill>
                          <a:effectLst/>
                          <a:latin typeface="+mn-lt"/>
                          <a:ea typeface="+mn-ea"/>
                          <a:cs typeface="+mn-cs"/>
                        </a:rPr>
                        <a:t>    30</a:t>
                      </a:r>
                    </a:p>
                    <a:p>
                      <a:pPr algn="ctr"/>
                      <a:r>
                        <a:rPr lang="en-US" sz="1800" kern="1200" dirty="0" smtClean="0">
                          <a:solidFill>
                            <a:schemeClr val="tx1"/>
                          </a:solidFill>
                          <a:effectLst/>
                          <a:latin typeface="+mn-lt"/>
                          <a:ea typeface="+mn-ea"/>
                          <a:cs typeface="+mn-cs"/>
                        </a:rPr>
                        <a:t>    31 </a:t>
                      </a:r>
                    </a:p>
                    <a:p>
                      <a:pPr algn="ctr"/>
                      <a:r>
                        <a:rPr lang="en-US" sz="1800" kern="1200" dirty="0" smtClean="0">
                          <a:solidFill>
                            <a:schemeClr val="tx1"/>
                          </a:solidFill>
                          <a:effectLst/>
                          <a:latin typeface="+mn-lt"/>
                          <a:ea typeface="+mn-ea"/>
                          <a:cs typeface="+mn-cs"/>
                        </a:rPr>
                        <a:t>    32                                              </a:t>
                      </a:r>
                    </a:p>
                    <a:p>
                      <a:pPr algn="ctr"/>
                      <a:r>
                        <a:rPr lang="en-US" sz="1800" kern="1200" dirty="0" smtClean="0">
                          <a:solidFill>
                            <a:schemeClr val="tx1"/>
                          </a:solidFill>
                          <a:effectLst/>
                          <a:latin typeface="+mn-lt"/>
                          <a:ea typeface="+mn-ea"/>
                          <a:cs typeface="+mn-cs"/>
                        </a:rPr>
                        <a:t>    33</a:t>
                      </a:r>
                    </a:p>
                    <a:p>
                      <a:pPr algn="ctr"/>
                      <a:r>
                        <a:rPr lang="en-US" sz="1800" kern="1200" dirty="0" smtClean="0">
                          <a:solidFill>
                            <a:schemeClr val="tx1"/>
                          </a:solidFill>
                          <a:effectLst/>
                          <a:latin typeface="+mn-lt"/>
                          <a:ea typeface="+mn-ea"/>
                          <a:cs typeface="+mn-cs"/>
                        </a:rPr>
                        <a:t>    34</a:t>
                      </a:r>
                    </a:p>
                    <a:p>
                      <a:pPr algn="ctr"/>
                      <a:r>
                        <a:rPr lang="en-US" sz="1800" kern="1200" dirty="0" smtClean="0">
                          <a:solidFill>
                            <a:schemeClr val="tx1"/>
                          </a:solidFill>
                          <a:effectLst/>
                          <a:latin typeface="+mn-lt"/>
                          <a:ea typeface="+mn-ea"/>
                          <a:cs typeface="+mn-cs"/>
                        </a:rPr>
                        <a:t>    35</a:t>
                      </a:r>
                      <a:endParaRPr lang="en-SG" dirty="0"/>
                    </a:p>
                  </a:txBody>
                  <a:tcPr/>
                </a:tc>
                <a:tc>
                  <a:txBody>
                    <a:bodyPr/>
                    <a:lstStyle/>
                    <a:p>
                      <a:r>
                        <a:rPr lang="en-US" sz="1800" kern="1200" dirty="0" smtClean="0">
                          <a:solidFill>
                            <a:schemeClr val="tx1"/>
                          </a:solidFill>
                          <a:effectLst/>
                          <a:latin typeface="+mn-lt"/>
                          <a:ea typeface="+mn-ea"/>
                          <a:cs typeface="+mn-cs"/>
                        </a:rPr>
                        <a:t>Discount Received</a:t>
                      </a:r>
                    </a:p>
                    <a:p>
                      <a:r>
                        <a:rPr lang="en-US" sz="1800" kern="1200" dirty="0" smtClean="0">
                          <a:solidFill>
                            <a:schemeClr val="tx1"/>
                          </a:solidFill>
                          <a:effectLst/>
                          <a:latin typeface="+mn-lt"/>
                          <a:ea typeface="+mn-ea"/>
                          <a:cs typeface="+mn-cs"/>
                        </a:rPr>
                        <a:t>Discount Allowed</a:t>
                      </a:r>
                    </a:p>
                    <a:p>
                      <a:r>
                        <a:rPr lang="en-US" sz="1800" kern="1200" dirty="0" smtClean="0">
                          <a:solidFill>
                            <a:schemeClr val="tx1"/>
                          </a:solidFill>
                          <a:effectLst/>
                          <a:latin typeface="+mn-lt"/>
                          <a:ea typeface="+mn-ea"/>
                          <a:cs typeface="+mn-cs"/>
                        </a:rPr>
                        <a:t>Loan taken</a:t>
                      </a:r>
                    </a:p>
                    <a:p>
                      <a:r>
                        <a:rPr lang="en-US" sz="1800" kern="1200" dirty="0" smtClean="0">
                          <a:solidFill>
                            <a:schemeClr val="tx1"/>
                          </a:solidFill>
                          <a:effectLst/>
                          <a:latin typeface="+mn-lt"/>
                          <a:ea typeface="+mn-ea"/>
                          <a:cs typeface="+mn-cs"/>
                        </a:rPr>
                        <a:t>Stock (Opening)</a:t>
                      </a:r>
                    </a:p>
                    <a:p>
                      <a:r>
                        <a:rPr lang="en-US" sz="1800" kern="1200" dirty="0" smtClean="0">
                          <a:solidFill>
                            <a:schemeClr val="tx1"/>
                          </a:solidFill>
                          <a:effectLst/>
                          <a:latin typeface="+mn-lt"/>
                          <a:ea typeface="+mn-ea"/>
                          <a:cs typeface="+mn-cs"/>
                        </a:rPr>
                        <a:t>Interest Paid</a:t>
                      </a:r>
                    </a:p>
                    <a:p>
                      <a:r>
                        <a:rPr lang="en-US" sz="1800" kern="1200" dirty="0" smtClean="0">
                          <a:solidFill>
                            <a:schemeClr val="tx1"/>
                          </a:solidFill>
                          <a:effectLst/>
                          <a:latin typeface="+mn-lt"/>
                          <a:ea typeface="+mn-ea"/>
                          <a:cs typeface="+mn-cs"/>
                        </a:rPr>
                        <a:t>Loan Given</a:t>
                      </a:r>
                    </a:p>
                    <a:p>
                      <a:r>
                        <a:rPr lang="en-US" sz="1800" kern="1200" dirty="0" smtClean="0">
                          <a:solidFill>
                            <a:schemeClr val="tx1"/>
                          </a:solidFill>
                          <a:effectLst/>
                          <a:latin typeface="+mn-lt"/>
                          <a:ea typeface="+mn-ea"/>
                          <a:cs typeface="+mn-cs"/>
                        </a:rPr>
                        <a:t>Interest received</a:t>
                      </a:r>
                    </a:p>
                    <a:p>
                      <a:r>
                        <a:rPr lang="en-US" sz="1800" kern="1200" dirty="0" smtClean="0">
                          <a:solidFill>
                            <a:schemeClr val="tx1"/>
                          </a:solidFill>
                          <a:effectLst/>
                          <a:latin typeface="+mn-lt"/>
                          <a:ea typeface="+mn-ea"/>
                          <a:cs typeface="+mn-cs"/>
                        </a:rPr>
                        <a:t>Suppliers (Creditors)</a:t>
                      </a:r>
                    </a:p>
                    <a:p>
                      <a:r>
                        <a:rPr lang="en-US" sz="1800" kern="1200" dirty="0" smtClean="0">
                          <a:solidFill>
                            <a:schemeClr val="tx1"/>
                          </a:solidFill>
                          <a:effectLst/>
                          <a:latin typeface="+mn-lt"/>
                          <a:ea typeface="+mn-ea"/>
                          <a:cs typeface="+mn-cs"/>
                        </a:rPr>
                        <a:t>Investment</a:t>
                      </a:r>
                    </a:p>
                    <a:p>
                      <a:r>
                        <a:rPr lang="en-US" sz="1800" kern="1200" dirty="0" smtClean="0">
                          <a:solidFill>
                            <a:schemeClr val="tx1"/>
                          </a:solidFill>
                          <a:effectLst/>
                          <a:latin typeface="+mn-lt"/>
                          <a:ea typeface="+mn-ea"/>
                          <a:cs typeface="+mn-cs"/>
                        </a:rPr>
                        <a:t>Goodwill</a:t>
                      </a:r>
                    </a:p>
                    <a:p>
                      <a:r>
                        <a:rPr lang="en-US" sz="1800" kern="1200" dirty="0" smtClean="0">
                          <a:solidFill>
                            <a:schemeClr val="tx1"/>
                          </a:solidFill>
                          <a:effectLst/>
                          <a:latin typeface="+mn-lt"/>
                          <a:ea typeface="+mn-ea"/>
                          <a:cs typeface="+mn-cs"/>
                        </a:rPr>
                        <a:t>Cash</a:t>
                      </a:r>
                    </a:p>
                    <a:p>
                      <a:r>
                        <a:rPr lang="en-US" sz="1800" kern="1200" dirty="0" smtClean="0">
                          <a:solidFill>
                            <a:schemeClr val="tx1"/>
                          </a:solidFill>
                          <a:effectLst/>
                          <a:latin typeface="+mn-lt"/>
                          <a:ea typeface="+mn-ea"/>
                          <a:cs typeface="+mn-cs"/>
                        </a:rPr>
                        <a:t>Patents</a:t>
                      </a:r>
                    </a:p>
                    <a:p>
                      <a:r>
                        <a:rPr lang="en-US" sz="1800" kern="1200" dirty="0" smtClean="0">
                          <a:solidFill>
                            <a:schemeClr val="tx1"/>
                          </a:solidFill>
                          <a:effectLst/>
                          <a:latin typeface="+mn-lt"/>
                          <a:ea typeface="+mn-ea"/>
                          <a:cs typeface="+mn-cs"/>
                        </a:rPr>
                        <a:t>Machinery</a:t>
                      </a:r>
                    </a:p>
                    <a:p>
                      <a:r>
                        <a:rPr lang="en-US" sz="1800" kern="1200" dirty="0" smtClean="0">
                          <a:solidFill>
                            <a:schemeClr val="tx1"/>
                          </a:solidFill>
                          <a:effectLst/>
                          <a:latin typeface="+mn-lt"/>
                          <a:ea typeface="+mn-ea"/>
                          <a:cs typeface="+mn-cs"/>
                        </a:rPr>
                        <a:t>Furniture &amp; Fixture</a:t>
                      </a:r>
                    </a:p>
                    <a:p>
                      <a:r>
                        <a:rPr lang="en-US" sz="1800" kern="1200" dirty="0" smtClean="0">
                          <a:solidFill>
                            <a:schemeClr val="tx1"/>
                          </a:solidFill>
                          <a:effectLst/>
                          <a:latin typeface="+mn-lt"/>
                          <a:ea typeface="+mn-ea"/>
                          <a:cs typeface="+mn-cs"/>
                        </a:rPr>
                        <a:t>Plant</a:t>
                      </a:r>
                    </a:p>
                    <a:p>
                      <a:r>
                        <a:rPr lang="en-US" sz="1800" kern="1200" dirty="0" smtClean="0">
                          <a:solidFill>
                            <a:schemeClr val="tx1"/>
                          </a:solidFill>
                          <a:effectLst/>
                          <a:latin typeface="+mn-lt"/>
                          <a:ea typeface="+mn-ea"/>
                          <a:cs typeface="+mn-cs"/>
                        </a:rPr>
                        <a:t>Land</a:t>
                      </a:r>
                    </a:p>
                    <a:p>
                      <a:r>
                        <a:rPr lang="en-US" sz="1800" kern="1200" dirty="0" smtClean="0">
                          <a:solidFill>
                            <a:schemeClr val="tx1"/>
                          </a:solidFill>
                          <a:effectLst/>
                          <a:latin typeface="+mn-lt"/>
                          <a:ea typeface="+mn-ea"/>
                          <a:cs typeface="+mn-cs"/>
                        </a:rPr>
                        <a:t>Building</a:t>
                      </a:r>
                    </a:p>
                    <a:p>
                      <a:r>
                        <a:rPr lang="en-US" sz="1800" kern="1200" dirty="0" smtClean="0">
                          <a:solidFill>
                            <a:schemeClr val="tx1"/>
                          </a:solidFill>
                          <a:effectLst/>
                          <a:latin typeface="+mn-lt"/>
                          <a:ea typeface="+mn-ea"/>
                          <a:cs typeface="+mn-cs"/>
                        </a:rPr>
                        <a:t>Debtors</a:t>
                      </a:r>
                    </a:p>
                    <a:p>
                      <a:r>
                        <a:rPr lang="en-US" sz="1800" kern="1200" dirty="0" smtClean="0">
                          <a:solidFill>
                            <a:schemeClr val="tx1"/>
                          </a:solidFill>
                          <a:effectLst/>
                          <a:latin typeface="+mn-lt"/>
                          <a:ea typeface="+mn-ea"/>
                          <a:cs typeface="+mn-cs"/>
                        </a:rPr>
                        <a:t>Bills Receivables</a:t>
                      </a:r>
                    </a:p>
                    <a:p>
                      <a:r>
                        <a:rPr lang="en-US" sz="1800" kern="1200" dirty="0" smtClean="0">
                          <a:solidFill>
                            <a:schemeClr val="tx1"/>
                          </a:solidFill>
                          <a:effectLst/>
                          <a:latin typeface="+mn-lt"/>
                          <a:ea typeface="+mn-ea"/>
                          <a:cs typeface="+mn-cs"/>
                        </a:rPr>
                        <a:t>Bills Payables</a:t>
                      </a:r>
                    </a:p>
                    <a:p>
                      <a:endParaRPr lang="en-SG" dirty="0"/>
                    </a:p>
                  </a:txBody>
                  <a:tcPr/>
                </a:tc>
                <a:tc>
                  <a:txBody>
                    <a:bodyPr/>
                    <a:lstStyle/>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                                       </a:t>
                      </a:r>
                    </a:p>
                    <a:p>
                      <a:r>
                        <a:rPr lang="en-US" sz="1800" kern="1200" dirty="0" smtClean="0">
                          <a:solidFill>
                            <a:schemeClr val="tx1"/>
                          </a:solidFill>
                          <a:effectLst/>
                          <a:latin typeface="+mn-lt"/>
                          <a:ea typeface="+mn-ea"/>
                          <a:cs typeface="+mn-cs"/>
                        </a:rPr>
                        <a:t>          -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r>
                        <a:rPr lang="en-US" sz="1800" kern="1200" baseline="0" dirty="0" smtClean="0">
                          <a:solidFill>
                            <a:schemeClr val="tx1"/>
                          </a:solidFill>
                          <a:effectLst/>
                          <a:latin typeface="+mn-lt"/>
                          <a:ea typeface="+mn-ea"/>
                          <a:cs typeface="+mn-cs"/>
                        </a:rPr>
                        <a:t> </a:t>
                      </a:r>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r>
                        <a:rPr lang="en-US" sz="1800" kern="1200" baseline="0" dirty="0" smtClean="0">
                          <a:solidFill>
                            <a:schemeClr val="tx1"/>
                          </a:solidFill>
                          <a:effectLst/>
                          <a:latin typeface="+mn-lt"/>
                          <a:ea typeface="+mn-ea"/>
                          <a:cs typeface="+mn-cs"/>
                        </a:rPr>
                        <a:t> </a:t>
                      </a:r>
                      <a:r>
                        <a:rPr lang="en-US" sz="1800" kern="1200" dirty="0" smtClean="0">
                          <a:solidFill>
                            <a:schemeClr val="tx1"/>
                          </a:solidFill>
                          <a:effectLst/>
                          <a:latin typeface="+mn-lt"/>
                          <a:ea typeface="+mn-ea"/>
                          <a:cs typeface="+mn-cs"/>
                        </a:rPr>
                        <a:t> -</a:t>
                      </a:r>
                      <a:endParaRPr lang="en-SG" dirty="0"/>
                    </a:p>
                  </a:txBody>
                  <a:tcPr/>
                </a:tc>
                <a:tc>
                  <a:txBody>
                    <a:bodyPr/>
                    <a:lstStyle/>
                    <a:p>
                      <a:r>
                        <a:rPr lang="en-SG" dirty="0" smtClean="0"/>
                        <a:t>        </a:t>
                      </a:r>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endParaRPr lang="en-US" sz="1800" kern="1200" dirty="0" smtClean="0">
                        <a:solidFill>
                          <a:schemeClr val="tx1"/>
                        </a:solidFill>
                        <a:effectLst/>
                        <a:latin typeface="+mn-lt"/>
                        <a:ea typeface="+mn-ea"/>
                        <a:cs typeface="+mn-cs"/>
                      </a:endParaRPr>
                    </a:p>
                    <a:p>
                      <a:endParaRPr lang="en-US" sz="1800" kern="1200" dirty="0" smtClean="0">
                        <a:solidFill>
                          <a:schemeClr val="tx1"/>
                        </a:solidFill>
                        <a:effectLst/>
                        <a:latin typeface="+mn-lt"/>
                        <a:ea typeface="+mn-ea"/>
                        <a:cs typeface="+mn-cs"/>
                      </a:endParaRPr>
                    </a:p>
                    <a:p>
                      <a:endParaRPr lang="en-US" sz="1800" kern="1200" dirty="0" smtClean="0">
                        <a:solidFill>
                          <a:schemeClr val="tx1"/>
                        </a:solidFill>
                        <a:effectLst/>
                        <a:latin typeface="+mn-lt"/>
                        <a:ea typeface="+mn-ea"/>
                        <a:cs typeface="+mn-cs"/>
                      </a:endParaRPr>
                    </a:p>
                    <a:p>
                      <a:endParaRPr lang="en-US" sz="1800" kern="1200" dirty="0" smtClean="0">
                        <a:solidFill>
                          <a:schemeClr val="tx1"/>
                        </a:solidFill>
                        <a:effectLst/>
                        <a:latin typeface="+mn-lt"/>
                        <a:ea typeface="+mn-ea"/>
                        <a:cs typeface="+mn-cs"/>
                      </a:endParaRPr>
                    </a:p>
                    <a:p>
                      <a:endParaRPr lang="en-US" sz="1800" kern="1200" dirty="0" smtClean="0">
                        <a:solidFill>
                          <a:schemeClr val="tx1"/>
                        </a:solidFill>
                        <a:effectLst/>
                        <a:latin typeface="+mn-lt"/>
                        <a:ea typeface="+mn-ea"/>
                        <a:cs typeface="+mn-cs"/>
                      </a:endParaRPr>
                    </a:p>
                    <a:p>
                      <a:endParaRPr lang="en-US" sz="1800" kern="1200" dirty="0" smtClean="0">
                        <a:solidFill>
                          <a:schemeClr val="tx1"/>
                        </a:solidFill>
                        <a:effectLst/>
                        <a:latin typeface="+mn-lt"/>
                        <a:ea typeface="+mn-ea"/>
                        <a:cs typeface="+mn-cs"/>
                      </a:endParaRPr>
                    </a:p>
                    <a:p>
                      <a:endParaRPr lang="en-US" sz="1800" kern="1200" dirty="0" smtClean="0">
                        <a:solidFill>
                          <a:schemeClr val="tx1"/>
                        </a:solidFill>
                        <a:effectLst/>
                        <a:latin typeface="+mn-lt"/>
                        <a:ea typeface="+mn-ea"/>
                        <a:cs typeface="+mn-cs"/>
                      </a:endParaRPr>
                    </a:p>
                    <a:p>
                      <a:endParaRPr lang="en-US" sz="1800" kern="1200" dirty="0" smtClean="0">
                        <a:solidFill>
                          <a:schemeClr val="tx1"/>
                        </a:solidFill>
                        <a:effectLst/>
                        <a:latin typeface="+mn-lt"/>
                        <a:ea typeface="+mn-ea"/>
                        <a:cs typeface="+mn-cs"/>
                      </a:endParaRPr>
                    </a:p>
                    <a:p>
                      <a:endParaRPr lang="en-US" sz="1800" kern="1200" dirty="0" smtClean="0">
                        <a:solidFill>
                          <a:schemeClr val="tx1"/>
                        </a:solidFill>
                        <a:effectLst/>
                        <a:latin typeface="+mn-lt"/>
                        <a:ea typeface="+mn-ea"/>
                        <a:cs typeface="+mn-cs"/>
                      </a:endParaRPr>
                    </a:p>
                    <a:p>
                      <a:endParaRPr lang="en-US" sz="1800" kern="1200" dirty="0" smtClean="0">
                        <a:solidFill>
                          <a:schemeClr val="tx1"/>
                        </a:solidFill>
                        <a:effectLst/>
                        <a:latin typeface="+mn-lt"/>
                        <a:ea typeface="+mn-ea"/>
                        <a:cs typeface="+mn-cs"/>
                      </a:endParaRP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endParaRPr lang="en-SG" dirty="0"/>
                    </a:p>
                  </a:txBody>
                  <a:tcPr/>
                </a:tc>
              </a:tr>
            </a:tbl>
          </a:graphicData>
        </a:graphic>
      </p:graphicFrame>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Content Placeholder 5"/>
          <p:cNvGraphicFramePr>
            <a:graphicFrameLocks noGrp="1"/>
          </p:cNvGraphicFramePr>
          <p:nvPr>
            <p:ph idx="1"/>
            <p:extLst>
              <p:ext uri="{D42A27DB-BD31-4B8C-83A1-F6EECF244321}">
                <p14:modId xmlns="" xmlns:p14="http://schemas.microsoft.com/office/powerpoint/2010/main" val="471797661"/>
              </p:ext>
            </p:extLst>
          </p:nvPr>
        </p:nvGraphicFramePr>
        <p:xfrm>
          <a:off x="838200" y="762001"/>
          <a:ext cx="7391401" cy="2667973"/>
        </p:xfrm>
        <a:graphic>
          <a:graphicData uri="http://schemas.openxmlformats.org/drawingml/2006/table">
            <a:tbl>
              <a:tblPr firstRow="1" bandRow="1">
                <a:tableStyleId>{5940675A-B579-460E-94D1-54222C63F5DA}</a:tableStyleId>
              </a:tblPr>
              <a:tblGrid>
                <a:gridCol w="1432405"/>
                <a:gridCol w="3543316"/>
                <a:gridCol w="1055456"/>
                <a:gridCol w="1360224"/>
              </a:tblGrid>
              <a:tr h="2132626">
                <a:tc>
                  <a:txBody>
                    <a:bodyPr/>
                    <a:lstStyle/>
                    <a:p>
                      <a:pPr algn="ctr"/>
                      <a:r>
                        <a:rPr lang="en-US" sz="1800" kern="1200" dirty="0" smtClean="0">
                          <a:solidFill>
                            <a:schemeClr val="tx1"/>
                          </a:solidFill>
                          <a:effectLst/>
                          <a:latin typeface="+mn-lt"/>
                          <a:ea typeface="+mn-ea"/>
                          <a:cs typeface="+mn-cs"/>
                        </a:rPr>
                        <a:t>    36</a:t>
                      </a:r>
                    </a:p>
                    <a:p>
                      <a:pPr algn="ctr"/>
                      <a:r>
                        <a:rPr lang="en-US" sz="1800" kern="1200" dirty="0" smtClean="0">
                          <a:solidFill>
                            <a:schemeClr val="tx1"/>
                          </a:solidFill>
                          <a:effectLst/>
                          <a:latin typeface="+mn-lt"/>
                          <a:ea typeface="+mn-ea"/>
                          <a:cs typeface="+mn-cs"/>
                        </a:rPr>
                        <a:t>    37</a:t>
                      </a:r>
                    </a:p>
                    <a:p>
                      <a:pPr algn="ctr"/>
                      <a:r>
                        <a:rPr lang="en-US" sz="1800" kern="1200" dirty="0" smtClean="0">
                          <a:solidFill>
                            <a:schemeClr val="tx1"/>
                          </a:solidFill>
                          <a:effectLst/>
                          <a:latin typeface="+mn-lt"/>
                          <a:ea typeface="+mn-ea"/>
                          <a:cs typeface="+mn-cs"/>
                        </a:rPr>
                        <a:t>    38</a:t>
                      </a:r>
                    </a:p>
                    <a:p>
                      <a:pPr algn="ctr"/>
                      <a:r>
                        <a:rPr lang="en-US" sz="1800" kern="1200" dirty="0" smtClean="0">
                          <a:solidFill>
                            <a:schemeClr val="tx1"/>
                          </a:solidFill>
                          <a:effectLst/>
                          <a:latin typeface="+mn-lt"/>
                          <a:ea typeface="+mn-ea"/>
                          <a:cs typeface="+mn-cs"/>
                        </a:rPr>
                        <a:t>    39</a:t>
                      </a:r>
                    </a:p>
                    <a:p>
                      <a:pPr algn="ctr"/>
                      <a:r>
                        <a:rPr lang="en-US" sz="1800" kern="1200" dirty="0" smtClean="0">
                          <a:solidFill>
                            <a:schemeClr val="tx1"/>
                          </a:solidFill>
                          <a:effectLst/>
                          <a:latin typeface="+mn-lt"/>
                          <a:ea typeface="+mn-ea"/>
                          <a:cs typeface="+mn-cs"/>
                        </a:rPr>
                        <a:t>    40</a:t>
                      </a:r>
                    </a:p>
                    <a:p>
                      <a:pPr algn="ctr"/>
                      <a:r>
                        <a:rPr lang="en-US" sz="1800" kern="1200" dirty="0" smtClean="0">
                          <a:solidFill>
                            <a:schemeClr val="tx1"/>
                          </a:solidFill>
                          <a:effectLst/>
                          <a:latin typeface="+mn-lt"/>
                          <a:ea typeface="+mn-ea"/>
                          <a:cs typeface="+mn-cs"/>
                        </a:rPr>
                        <a:t>    41</a:t>
                      </a:r>
                    </a:p>
                    <a:p>
                      <a:pPr algn="ctr"/>
                      <a:r>
                        <a:rPr lang="en-US" sz="1800" kern="1200" dirty="0" smtClean="0">
                          <a:solidFill>
                            <a:schemeClr val="tx1"/>
                          </a:solidFill>
                          <a:effectLst/>
                          <a:latin typeface="+mn-lt"/>
                          <a:ea typeface="+mn-ea"/>
                          <a:cs typeface="+mn-cs"/>
                        </a:rPr>
                        <a:t>    42</a:t>
                      </a:r>
                      <a:endParaRPr lang="en-US" dirty="0"/>
                    </a:p>
                  </a:txBody>
                  <a:tcPr/>
                </a:tc>
                <a:tc>
                  <a:txBody>
                    <a:bodyPr/>
                    <a:lstStyle/>
                    <a:p>
                      <a:r>
                        <a:rPr lang="en-US" sz="1800" kern="1200" dirty="0" smtClean="0">
                          <a:solidFill>
                            <a:schemeClr val="tx1"/>
                          </a:solidFill>
                          <a:effectLst/>
                          <a:latin typeface="+mn-lt"/>
                          <a:ea typeface="+mn-ea"/>
                          <a:cs typeface="+mn-cs"/>
                        </a:rPr>
                        <a:t>Bank Overdraft</a:t>
                      </a:r>
                    </a:p>
                    <a:p>
                      <a:r>
                        <a:rPr lang="en-US" sz="1800" kern="1200" dirty="0" smtClean="0">
                          <a:solidFill>
                            <a:schemeClr val="tx1"/>
                          </a:solidFill>
                          <a:effectLst/>
                          <a:latin typeface="+mn-lt"/>
                          <a:ea typeface="+mn-ea"/>
                          <a:cs typeface="+mn-cs"/>
                        </a:rPr>
                        <a:t>Printing &amp; Stationery</a:t>
                      </a:r>
                    </a:p>
                    <a:p>
                      <a:r>
                        <a:rPr lang="en-US" sz="1800" kern="1200" dirty="0" smtClean="0">
                          <a:solidFill>
                            <a:schemeClr val="tx1"/>
                          </a:solidFill>
                          <a:effectLst/>
                          <a:latin typeface="+mn-lt"/>
                          <a:ea typeface="+mn-ea"/>
                          <a:cs typeface="+mn-cs"/>
                        </a:rPr>
                        <a:t>Wages</a:t>
                      </a:r>
                    </a:p>
                    <a:p>
                      <a:r>
                        <a:rPr lang="en-US" sz="1800" kern="1200" dirty="0" smtClean="0">
                          <a:solidFill>
                            <a:schemeClr val="tx1"/>
                          </a:solidFill>
                          <a:effectLst/>
                          <a:latin typeface="+mn-lt"/>
                          <a:ea typeface="+mn-ea"/>
                          <a:cs typeface="+mn-cs"/>
                        </a:rPr>
                        <a:t>Salaries</a:t>
                      </a:r>
                    </a:p>
                    <a:p>
                      <a:r>
                        <a:rPr lang="en-US" sz="1800" kern="1200" dirty="0" smtClean="0">
                          <a:solidFill>
                            <a:schemeClr val="tx1"/>
                          </a:solidFill>
                          <a:effectLst/>
                          <a:latin typeface="+mn-lt"/>
                          <a:ea typeface="+mn-ea"/>
                          <a:cs typeface="+mn-cs"/>
                        </a:rPr>
                        <a:t>Advertisement</a:t>
                      </a:r>
                    </a:p>
                    <a:p>
                      <a:r>
                        <a:rPr lang="en-US" sz="1800" kern="1200" dirty="0" smtClean="0">
                          <a:solidFill>
                            <a:schemeClr val="tx1"/>
                          </a:solidFill>
                          <a:effectLst/>
                          <a:latin typeface="+mn-lt"/>
                          <a:ea typeface="+mn-ea"/>
                          <a:cs typeface="+mn-cs"/>
                        </a:rPr>
                        <a:t>Motor Car Exp.</a:t>
                      </a:r>
                    </a:p>
                    <a:p>
                      <a:r>
                        <a:rPr lang="en-US" sz="1800" kern="1200" dirty="0" smtClean="0">
                          <a:solidFill>
                            <a:schemeClr val="tx1"/>
                          </a:solidFill>
                          <a:effectLst/>
                          <a:latin typeface="+mn-lt"/>
                          <a:ea typeface="+mn-ea"/>
                          <a:cs typeface="+mn-cs"/>
                        </a:rPr>
                        <a:t>Cash at Bank</a:t>
                      </a:r>
                    </a:p>
                    <a:p>
                      <a:endParaRPr lang="en-US" dirty="0"/>
                    </a:p>
                  </a:txBody>
                  <a:tcPr/>
                </a:tc>
                <a:tc>
                  <a:txBody>
                    <a:bodyPr/>
                    <a:lstStyle/>
                    <a:p>
                      <a:endParaRPr lang="en-US" dirty="0" smtClean="0"/>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p>
                    <a:p>
                      <a:r>
                        <a:rPr lang="en-US" sz="1800" kern="1200" dirty="0" smtClean="0">
                          <a:solidFill>
                            <a:schemeClr val="tx1"/>
                          </a:solidFill>
                          <a:effectLst/>
                          <a:latin typeface="+mn-lt"/>
                          <a:ea typeface="+mn-ea"/>
                          <a:cs typeface="+mn-cs"/>
                        </a:rPr>
                        <a:t>           -</a:t>
                      </a:r>
                      <a:endParaRPr lang="en-US" dirty="0"/>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kern="1200" dirty="0" smtClean="0">
                          <a:solidFill>
                            <a:schemeClr val="tx1"/>
                          </a:solidFill>
                          <a:effectLst/>
                          <a:latin typeface="+mn-lt"/>
                          <a:ea typeface="+mn-ea"/>
                          <a:cs typeface="+mn-cs"/>
                        </a:rPr>
                        <a:t>           -</a:t>
                      </a:r>
                    </a:p>
                    <a:p>
                      <a:endParaRPr lang="en-US" dirty="0"/>
                    </a:p>
                  </a:txBody>
                  <a:tcPr/>
                </a:tc>
              </a:tr>
              <a:tr h="381973">
                <a:tc>
                  <a:txBody>
                    <a:bodyPr/>
                    <a:lstStyle/>
                    <a:p>
                      <a:endParaRPr lang="en-US" dirty="0"/>
                    </a:p>
                  </a:txBody>
                  <a:tcPr/>
                </a:tc>
                <a:tc>
                  <a:txBody>
                    <a:bodyPr/>
                    <a:lstStyle/>
                    <a:p>
                      <a:pPr algn="ctr"/>
                      <a:r>
                        <a:rPr lang="en-US" sz="1800" kern="1200" dirty="0" smtClean="0">
                          <a:solidFill>
                            <a:schemeClr val="tx1"/>
                          </a:solidFill>
                          <a:effectLst/>
                          <a:latin typeface="+mn-lt"/>
                          <a:ea typeface="+mn-ea"/>
                          <a:cs typeface="+mn-cs"/>
                        </a:rPr>
                        <a:t> TOTAL</a:t>
                      </a:r>
                      <a:endParaRPr lang="en-US" dirty="0"/>
                    </a:p>
                  </a:txBody>
                  <a:tcPr/>
                </a:tc>
                <a:tc>
                  <a:txBody>
                    <a:bodyPr/>
                    <a:lstStyle/>
                    <a:p>
                      <a:endParaRPr lang="en-US"/>
                    </a:p>
                  </a:txBody>
                  <a:tcPr/>
                </a:tc>
                <a:tc>
                  <a:txBody>
                    <a:bodyPr/>
                    <a:lstStyle/>
                    <a:p>
                      <a:endParaRPr lang="en-US" dirty="0"/>
                    </a:p>
                  </a:txBody>
                  <a:tcPr/>
                </a:tc>
              </a:tr>
            </a:tbl>
          </a:graphicData>
        </a:graphic>
      </p:graphicFrame>
    </p:spTree>
    <p:extLst>
      <p:ext uri="{BB962C8B-B14F-4D97-AF65-F5344CB8AC3E}">
        <p14:creationId xmlns="" xmlns:p14="http://schemas.microsoft.com/office/powerpoint/2010/main" val="298010160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295400"/>
            <a:ext cx="8229600" cy="4830763"/>
          </a:xfrm>
        </p:spPr>
        <p:txBody>
          <a:bodyPr>
            <a:normAutofit lnSpcReduction="10000"/>
          </a:bodyPr>
          <a:lstStyle/>
          <a:p>
            <a:pPr marL="0" indent="0">
              <a:buNone/>
            </a:pPr>
            <a:r>
              <a:rPr lang="en-US" sz="2800" b="1" dirty="0"/>
              <a:t>Question.6.</a:t>
            </a:r>
            <a:r>
              <a:rPr lang="en-US" sz="2800" dirty="0"/>
              <a:t> What is a Trial Balance?</a:t>
            </a:r>
          </a:p>
          <a:p>
            <a:pPr marL="0" indent="0">
              <a:buNone/>
            </a:pPr>
            <a:r>
              <a:rPr lang="en-US" sz="2800" b="1" dirty="0"/>
              <a:t>Answer. </a:t>
            </a:r>
            <a:r>
              <a:rPr lang="en-US" sz="2800" dirty="0"/>
              <a:t>A trial balance is a summary of all the ledger balances outstanding as on particular date.  </a:t>
            </a:r>
            <a:endParaRPr lang="en-US" sz="2800" dirty="0" smtClean="0"/>
          </a:p>
          <a:p>
            <a:pPr marL="0" indent="0">
              <a:buNone/>
            </a:pPr>
            <a:endParaRPr lang="en-US" sz="2800" dirty="0"/>
          </a:p>
          <a:p>
            <a:pPr marL="0" indent="0">
              <a:buNone/>
            </a:pPr>
            <a:r>
              <a:rPr lang="en-US" sz="2800" b="1" dirty="0" smtClean="0"/>
              <a:t>Question.7</a:t>
            </a:r>
            <a:r>
              <a:rPr lang="en-US" sz="2800" b="1" dirty="0"/>
              <a:t>. </a:t>
            </a:r>
            <a:r>
              <a:rPr lang="en-US" sz="2800" dirty="0"/>
              <a:t>Fill in the </a:t>
            </a:r>
            <a:r>
              <a:rPr lang="en-US" sz="2800" dirty="0" smtClean="0"/>
              <a:t>blank</a:t>
            </a:r>
            <a:endParaRPr lang="en-US" sz="2800" dirty="0"/>
          </a:p>
          <a:p>
            <a:pPr marL="0" indent="0">
              <a:buNone/>
            </a:pPr>
            <a:r>
              <a:rPr lang="en-US" sz="2800" b="1" dirty="0" smtClean="0"/>
              <a:t>Answer</a:t>
            </a:r>
            <a:r>
              <a:rPr lang="en-US" sz="2800" b="1" dirty="0"/>
              <a:t>. </a:t>
            </a:r>
            <a:r>
              <a:rPr lang="en-US" sz="2800" dirty="0"/>
              <a:t>Debit side and credit side of a Trial Balance must be …………..</a:t>
            </a:r>
          </a:p>
          <a:p>
            <a:pPr marL="0" indent="0">
              <a:buNone/>
            </a:pPr>
            <a:r>
              <a:rPr lang="en-US" sz="2800" b="1" dirty="0"/>
              <a:t>		    </a:t>
            </a:r>
            <a:r>
              <a:rPr lang="en-US" sz="2800" dirty="0"/>
              <a:t>(Equal) OR (Unequal</a:t>
            </a:r>
            <a:r>
              <a:rPr lang="en-US" sz="2800" dirty="0" smtClean="0"/>
              <a:t>)</a:t>
            </a:r>
          </a:p>
          <a:p>
            <a:pPr marL="0" indent="0">
              <a:buNone/>
            </a:pPr>
            <a:endParaRPr lang="en-US" sz="2800" dirty="0"/>
          </a:p>
          <a:p>
            <a:pPr marL="0" indent="0">
              <a:buNone/>
            </a:pPr>
            <a:r>
              <a:rPr lang="en-US" sz="2400" dirty="0" smtClean="0"/>
              <a:t>                                                                                                                 					                                       Con</a:t>
            </a:r>
            <a:r>
              <a:rPr lang="en-US" sz="2400" dirty="0"/>
              <a:t>…</a:t>
            </a:r>
          </a:p>
          <a:p>
            <a:pPr marL="0" indent="0">
              <a:buNone/>
            </a:pPr>
            <a:endParaRPr lang="en-US" dirty="0"/>
          </a:p>
        </p:txBody>
      </p:sp>
    </p:spTree>
    <p:extLst>
      <p:ext uri="{BB962C8B-B14F-4D97-AF65-F5344CB8AC3E}">
        <p14:creationId xmlns="" xmlns:p14="http://schemas.microsoft.com/office/powerpoint/2010/main" val="397829259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57200"/>
            <a:ext cx="8229600" cy="762000"/>
          </a:xfrm>
        </p:spPr>
        <p:txBody>
          <a:bodyPr>
            <a:normAutofit/>
          </a:bodyPr>
          <a:lstStyle/>
          <a:p>
            <a:pPr algn="l"/>
            <a:r>
              <a:rPr lang="en-US" sz="1800" b="1" dirty="0" smtClean="0"/>
              <a:t>                 </a:t>
            </a:r>
            <a:r>
              <a:rPr lang="en-US" sz="1600" b="1" dirty="0" smtClean="0"/>
              <a:t>Example.1</a:t>
            </a:r>
            <a:r>
              <a:rPr lang="en-US" sz="1600" b="1" dirty="0"/>
              <a:t>.</a:t>
            </a:r>
            <a:r>
              <a:rPr lang="en-US" sz="1600" dirty="0"/>
              <a:t> Prepare a Trial Balance from the following items:</a:t>
            </a:r>
          </a:p>
        </p:txBody>
      </p:sp>
      <p:graphicFrame>
        <p:nvGraphicFramePr>
          <p:cNvPr id="4" name="Content Placeholder 3"/>
          <p:cNvGraphicFramePr>
            <a:graphicFrameLocks noGrp="1"/>
          </p:cNvGraphicFramePr>
          <p:nvPr>
            <p:ph idx="1"/>
            <p:extLst>
              <p:ext uri="{D42A27DB-BD31-4B8C-83A1-F6EECF244321}">
                <p14:modId xmlns="" xmlns:p14="http://schemas.microsoft.com/office/powerpoint/2010/main" val="1986051123"/>
              </p:ext>
            </p:extLst>
          </p:nvPr>
        </p:nvGraphicFramePr>
        <p:xfrm>
          <a:off x="1447800" y="1066800"/>
          <a:ext cx="4953000" cy="5676222"/>
        </p:xfrm>
        <a:graphic>
          <a:graphicData uri="http://schemas.openxmlformats.org/drawingml/2006/table">
            <a:tbl>
              <a:tblPr firstRow="1" bandRow="1">
                <a:tableStyleId>{5940675A-B579-460E-94D1-54222C63F5DA}</a:tableStyleId>
              </a:tblPr>
              <a:tblGrid>
                <a:gridCol w="3124199"/>
                <a:gridCol w="1828801"/>
              </a:tblGrid>
              <a:tr h="250782">
                <a:tc>
                  <a:txBody>
                    <a:bodyPr/>
                    <a:lstStyle/>
                    <a:p>
                      <a:pPr marL="0" marR="0" algn="ctr">
                        <a:lnSpc>
                          <a:spcPct val="115000"/>
                        </a:lnSpc>
                        <a:spcBef>
                          <a:spcPts val="0"/>
                        </a:spcBef>
                        <a:spcAft>
                          <a:spcPts val="0"/>
                        </a:spcAft>
                        <a:tabLst>
                          <a:tab pos="0" algn="l"/>
                        </a:tabLst>
                      </a:pPr>
                      <a:r>
                        <a:rPr lang="en-US" sz="1400" b="1" dirty="0">
                          <a:effectLst/>
                          <a:latin typeface="Calibri" panose="020F0502020204030204" pitchFamily="34" charset="0"/>
                          <a:ea typeface="Calibri" panose="020F0502020204030204" pitchFamily="34" charset="0"/>
                          <a:cs typeface="Arial" panose="020B0604020202020204" pitchFamily="34" charset="0"/>
                        </a:rPr>
                        <a:t>Particulars</a:t>
                      </a:r>
                    </a:p>
                  </a:txBody>
                  <a:tcPr marL="68580" marR="68580" marT="0" marB="0"/>
                </a:tc>
                <a:tc>
                  <a:txBody>
                    <a:bodyPr/>
                    <a:lstStyle/>
                    <a:p>
                      <a:pPr marL="0" marR="0" algn="ctr">
                        <a:lnSpc>
                          <a:spcPct val="115000"/>
                        </a:lnSpc>
                        <a:spcBef>
                          <a:spcPts val="0"/>
                        </a:spcBef>
                        <a:spcAft>
                          <a:spcPts val="0"/>
                        </a:spcAft>
                        <a:tabLst>
                          <a:tab pos="0" algn="l"/>
                        </a:tabLst>
                      </a:pPr>
                      <a:r>
                        <a:rPr lang="en-US" sz="1400" b="1" dirty="0">
                          <a:effectLst/>
                          <a:latin typeface="Calibri" panose="020F0502020204030204" pitchFamily="34" charset="0"/>
                          <a:ea typeface="Calibri" panose="020F0502020204030204" pitchFamily="34" charset="0"/>
                          <a:cs typeface="Arial" panose="020B0604020202020204" pitchFamily="34" charset="0"/>
                        </a:rPr>
                        <a:t>Totals</a:t>
                      </a:r>
                    </a:p>
                  </a:txBody>
                  <a:tcPr marL="68580" marR="68580" marT="0" marB="0"/>
                </a:tc>
              </a:tr>
              <a:tr h="5388018">
                <a:tc>
                  <a:txBody>
                    <a:bodyPr/>
                    <a:lstStyle/>
                    <a:p>
                      <a:r>
                        <a:rPr lang="en-US" sz="1400" kern="1200" dirty="0" smtClean="0">
                          <a:solidFill>
                            <a:schemeClr val="tx1"/>
                          </a:solidFill>
                          <a:effectLst/>
                          <a:latin typeface="+mn-lt"/>
                          <a:ea typeface="+mn-ea"/>
                          <a:cs typeface="+mn-cs"/>
                        </a:rPr>
                        <a:t>Capital </a:t>
                      </a:r>
                    </a:p>
                    <a:p>
                      <a:r>
                        <a:rPr lang="en-US" sz="1400" kern="1200" dirty="0" smtClean="0">
                          <a:solidFill>
                            <a:schemeClr val="tx1"/>
                          </a:solidFill>
                          <a:effectLst/>
                          <a:latin typeface="+mn-lt"/>
                          <a:ea typeface="+mn-ea"/>
                          <a:cs typeface="+mn-cs"/>
                        </a:rPr>
                        <a:t>Furniture &amp; Fixture </a:t>
                      </a:r>
                    </a:p>
                    <a:p>
                      <a:r>
                        <a:rPr lang="en-US" sz="1400" kern="1200" dirty="0" smtClean="0">
                          <a:solidFill>
                            <a:schemeClr val="tx1"/>
                          </a:solidFill>
                          <a:effectLst/>
                          <a:latin typeface="+mn-lt"/>
                          <a:ea typeface="+mn-ea"/>
                          <a:cs typeface="+mn-cs"/>
                        </a:rPr>
                        <a:t>Land &amp; Building </a:t>
                      </a:r>
                    </a:p>
                    <a:p>
                      <a:r>
                        <a:rPr lang="en-US" sz="1400" kern="1200" dirty="0" smtClean="0">
                          <a:solidFill>
                            <a:schemeClr val="tx1"/>
                          </a:solidFill>
                          <a:effectLst/>
                          <a:latin typeface="+mn-lt"/>
                          <a:ea typeface="+mn-ea"/>
                          <a:cs typeface="+mn-cs"/>
                        </a:rPr>
                        <a:t>Plant &amp; Machinery </a:t>
                      </a:r>
                    </a:p>
                    <a:p>
                      <a:r>
                        <a:rPr lang="en-US" sz="1400" kern="1200" dirty="0" smtClean="0">
                          <a:solidFill>
                            <a:schemeClr val="tx1"/>
                          </a:solidFill>
                          <a:effectLst/>
                          <a:latin typeface="+mn-lt"/>
                          <a:ea typeface="+mn-ea"/>
                          <a:cs typeface="+mn-cs"/>
                        </a:rPr>
                        <a:t>Drawings </a:t>
                      </a:r>
                    </a:p>
                    <a:p>
                      <a:r>
                        <a:rPr lang="en-US" sz="1400" kern="1200" dirty="0" smtClean="0">
                          <a:solidFill>
                            <a:schemeClr val="tx1"/>
                          </a:solidFill>
                          <a:effectLst/>
                          <a:latin typeface="+mn-lt"/>
                          <a:ea typeface="+mn-ea"/>
                          <a:cs typeface="+mn-cs"/>
                        </a:rPr>
                        <a:t>Patents </a:t>
                      </a:r>
                    </a:p>
                    <a:p>
                      <a:r>
                        <a:rPr lang="en-US" sz="1400" kern="1200" dirty="0" smtClean="0">
                          <a:solidFill>
                            <a:schemeClr val="tx1"/>
                          </a:solidFill>
                          <a:effectLst/>
                          <a:latin typeface="+mn-lt"/>
                          <a:ea typeface="+mn-ea"/>
                          <a:cs typeface="+mn-cs"/>
                        </a:rPr>
                        <a:t>Stock </a:t>
                      </a:r>
                    </a:p>
                    <a:p>
                      <a:r>
                        <a:rPr lang="en-US" sz="1400" kern="1200" dirty="0" smtClean="0">
                          <a:solidFill>
                            <a:schemeClr val="tx1"/>
                          </a:solidFill>
                          <a:effectLst/>
                          <a:latin typeface="+mn-lt"/>
                          <a:ea typeface="+mn-ea"/>
                          <a:cs typeface="+mn-cs"/>
                        </a:rPr>
                        <a:t>Purchases </a:t>
                      </a:r>
                    </a:p>
                    <a:p>
                      <a:r>
                        <a:rPr lang="en-US" sz="1400" kern="1200" dirty="0" smtClean="0">
                          <a:solidFill>
                            <a:schemeClr val="tx1"/>
                          </a:solidFill>
                          <a:effectLst/>
                          <a:latin typeface="+mn-lt"/>
                          <a:ea typeface="+mn-ea"/>
                          <a:cs typeface="+mn-cs"/>
                        </a:rPr>
                        <a:t>Wages </a:t>
                      </a:r>
                    </a:p>
                    <a:p>
                      <a:r>
                        <a:rPr lang="en-US" sz="1400" kern="1200" dirty="0" smtClean="0">
                          <a:solidFill>
                            <a:schemeClr val="tx1"/>
                          </a:solidFill>
                          <a:effectLst/>
                          <a:latin typeface="+mn-lt"/>
                          <a:ea typeface="+mn-ea"/>
                          <a:cs typeface="+mn-cs"/>
                        </a:rPr>
                        <a:t>Salaries </a:t>
                      </a:r>
                    </a:p>
                    <a:p>
                      <a:r>
                        <a:rPr lang="en-US" sz="1400" kern="1200" dirty="0" smtClean="0">
                          <a:solidFill>
                            <a:schemeClr val="tx1"/>
                          </a:solidFill>
                          <a:effectLst/>
                          <a:latin typeface="+mn-lt"/>
                          <a:ea typeface="+mn-ea"/>
                          <a:cs typeface="+mn-cs"/>
                        </a:rPr>
                        <a:t>Sundry Debtors </a:t>
                      </a:r>
                    </a:p>
                    <a:p>
                      <a:r>
                        <a:rPr lang="en-US" sz="1400" kern="1200" dirty="0" smtClean="0">
                          <a:solidFill>
                            <a:schemeClr val="tx1"/>
                          </a:solidFill>
                          <a:effectLst/>
                          <a:latin typeface="+mn-lt"/>
                          <a:ea typeface="+mn-ea"/>
                          <a:cs typeface="+mn-cs"/>
                        </a:rPr>
                        <a:t>Sales  </a:t>
                      </a:r>
                    </a:p>
                    <a:p>
                      <a:r>
                        <a:rPr lang="en-US" sz="1400" kern="1200" dirty="0" smtClean="0">
                          <a:solidFill>
                            <a:schemeClr val="tx1"/>
                          </a:solidFill>
                          <a:effectLst/>
                          <a:latin typeface="+mn-lt"/>
                          <a:ea typeface="+mn-ea"/>
                          <a:cs typeface="+mn-cs"/>
                        </a:rPr>
                        <a:t>Sales Returns </a:t>
                      </a:r>
                    </a:p>
                    <a:p>
                      <a:r>
                        <a:rPr lang="en-US" sz="1400" kern="1200" dirty="0" smtClean="0">
                          <a:solidFill>
                            <a:schemeClr val="tx1"/>
                          </a:solidFill>
                          <a:effectLst/>
                          <a:latin typeface="+mn-lt"/>
                          <a:ea typeface="+mn-ea"/>
                          <a:cs typeface="+mn-cs"/>
                        </a:rPr>
                        <a:t>Purchases Returns </a:t>
                      </a:r>
                    </a:p>
                    <a:p>
                      <a:r>
                        <a:rPr lang="en-US" sz="1400" kern="1200" dirty="0" smtClean="0">
                          <a:solidFill>
                            <a:schemeClr val="tx1"/>
                          </a:solidFill>
                          <a:effectLst/>
                          <a:latin typeface="+mn-lt"/>
                          <a:ea typeface="+mn-ea"/>
                          <a:cs typeface="+mn-cs"/>
                        </a:rPr>
                        <a:t>Loan from Adil </a:t>
                      </a:r>
                    </a:p>
                    <a:p>
                      <a:r>
                        <a:rPr lang="en-US" sz="1400" kern="1200" dirty="0" smtClean="0">
                          <a:solidFill>
                            <a:schemeClr val="tx1"/>
                          </a:solidFill>
                          <a:effectLst/>
                          <a:latin typeface="+mn-lt"/>
                          <a:ea typeface="+mn-ea"/>
                          <a:cs typeface="+mn-cs"/>
                        </a:rPr>
                        <a:t>Rent, Rates &amp; Taxes  </a:t>
                      </a:r>
                    </a:p>
                    <a:p>
                      <a:r>
                        <a:rPr lang="en-US" sz="1400" kern="1200" dirty="0" smtClean="0">
                          <a:solidFill>
                            <a:schemeClr val="tx1"/>
                          </a:solidFill>
                          <a:effectLst/>
                          <a:latin typeface="+mn-lt"/>
                          <a:ea typeface="+mn-ea"/>
                          <a:cs typeface="+mn-cs"/>
                        </a:rPr>
                        <a:t>Bad Debts  </a:t>
                      </a:r>
                    </a:p>
                    <a:p>
                      <a:r>
                        <a:rPr lang="en-US" sz="1400" kern="1200" dirty="0" smtClean="0">
                          <a:solidFill>
                            <a:schemeClr val="tx1"/>
                          </a:solidFill>
                          <a:effectLst/>
                          <a:latin typeface="+mn-lt"/>
                          <a:ea typeface="+mn-ea"/>
                          <a:cs typeface="+mn-cs"/>
                        </a:rPr>
                        <a:t>Sundry Creditors </a:t>
                      </a:r>
                    </a:p>
                    <a:p>
                      <a:r>
                        <a:rPr lang="en-US" sz="1400" kern="1200" dirty="0" smtClean="0">
                          <a:solidFill>
                            <a:schemeClr val="tx1"/>
                          </a:solidFill>
                          <a:effectLst/>
                          <a:latin typeface="+mn-lt"/>
                          <a:ea typeface="+mn-ea"/>
                          <a:cs typeface="+mn-cs"/>
                        </a:rPr>
                        <a:t>Discount received </a:t>
                      </a:r>
                    </a:p>
                    <a:p>
                      <a:r>
                        <a:rPr lang="en-US" sz="1400" kern="1200" dirty="0" smtClean="0">
                          <a:solidFill>
                            <a:schemeClr val="tx1"/>
                          </a:solidFill>
                          <a:effectLst/>
                          <a:latin typeface="+mn-lt"/>
                          <a:ea typeface="+mn-ea"/>
                          <a:cs typeface="+mn-cs"/>
                        </a:rPr>
                        <a:t>Trade Expenses </a:t>
                      </a:r>
                    </a:p>
                    <a:p>
                      <a:r>
                        <a:rPr lang="en-US" sz="1400" kern="1200" dirty="0" smtClean="0">
                          <a:solidFill>
                            <a:schemeClr val="tx1"/>
                          </a:solidFill>
                          <a:effectLst/>
                          <a:latin typeface="+mn-lt"/>
                          <a:ea typeface="+mn-ea"/>
                          <a:cs typeface="+mn-cs"/>
                        </a:rPr>
                        <a:t>Interest on Loan </a:t>
                      </a:r>
                    </a:p>
                    <a:p>
                      <a:r>
                        <a:rPr lang="en-US" sz="1400" kern="1200" dirty="0" smtClean="0">
                          <a:solidFill>
                            <a:schemeClr val="tx1"/>
                          </a:solidFill>
                          <a:effectLst/>
                          <a:latin typeface="+mn-lt"/>
                          <a:ea typeface="+mn-ea"/>
                          <a:cs typeface="+mn-cs"/>
                        </a:rPr>
                        <a:t>Insurance </a:t>
                      </a:r>
                    </a:p>
                    <a:p>
                      <a:r>
                        <a:rPr lang="en-US" sz="1400" kern="1200" dirty="0" smtClean="0">
                          <a:solidFill>
                            <a:schemeClr val="tx1"/>
                          </a:solidFill>
                          <a:effectLst/>
                          <a:latin typeface="+mn-lt"/>
                          <a:ea typeface="+mn-ea"/>
                          <a:cs typeface="+mn-cs"/>
                        </a:rPr>
                        <a:t>Traveling Expenses </a:t>
                      </a:r>
                    </a:p>
                    <a:p>
                      <a:r>
                        <a:rPr lang="en-US" sz="1400" kern="1200" dirty="0" smtClean="0">
                          <a:solidFill>
                            <a:schemeClr val="tx1"/>
                          </a:solidFill>
                          <a:effectLst/>
                          <a:latin typeface="+mn-lt"/>
                          <a:ea typeface="+mn-ea"/>
                          <a:cs typeface="+mn-cs"/>
                        </a:rPr>
                        <a:t>Cash in Hand </a:t>
                      </a:r>
                    </a:p>
                    <a:p>
                      <a:r>
                        <a:rPr lang="en-US" sz="1400" kern="1200" dirty="0" smtClean="0">
                          <a:solidFill>
                            <a:schemeClr val="tx1"/>
                          </a:solidFill>
                          <a:effectLst/>
                          <a:latin typeface="+mn-lt"/>
                          <a:ea typeface="+mn-ea"/>
                          <a:cs typeface="+mn-cs"/>
                        </a:rPr>
                        <a:t>Cash at Bank</a:t>
                      </a:r>
                      <a:endParaRPr lang="en-US" sz="1400" dirty="0"/>
                    </a:p>
                  </a:txBody>
                  <a:tcPr/>
                </a:tc>
                <a:tc>
                  <a:txBody>
                    <a:bodyPr/>
                    <a:lstStyle/>
                    <a:p>
                      <a:pPr algn="r"/>
                      <a:r>
                        <a:rPr lang="en-US" sz="1400" kern="1200" dirty="0" smtClean="0">
                          <a:solidFill>
                            <a:schemeClr val="tx1"/>
                          </a:solidFill>
                          <a:effectLst/>
                          <a:latin typeface="+mn-lt"/>
                          <a:ea typeface="+mn-ea"/>
                          <a:cs typeface="+mn-cs"/>
                        </a:rPr>
                        <a:t>7,63,050 </a:t>
                      </a:r>
                    </a:p>
                    <a:p>
                      <a:pPr algn="r"/>
                      <a:r>
                        <a:rPr lang="en-US" sz="1400" kern="1200" dirty="0" smtClean="0">
                          <a:solidFill>
                            <a:schemeClr val="tx1"/>
                          </a:solidFill>
                          <a:effectLst/>
                          <a:latin typeface="+mn-lt"/>
                          <a:ea typeface="+mn-ea"/>
                          <a:cs typeface="+mn-cs"/>
                        </a:rPr>
                        <a:t>   40,000 </a:t>
                      </a:r>
                    </a:p>
                    <a:p>
                      <a:pPr algn="r"/>
                      <a:r>
                        <a:rPr lang="en-US" sz="1400" kern="1200" dirty="0" smtClean="0">
                          <a:solidFill>
                            <a:schemeClr val="tx1"/>
                          </a:solidFill>
                          <a:effectLst/>
                          <a:latin typeface="+mn-lt"/>
                          <a:ea typeface="+mn-ea"/>
                          <a:cs typeface="+mn-cs"/>
                        </a:rPr>
                        <a:t>4,03,000 </a:t>
                      </a:r>
                    </a:p>
                    <a:p>
                      <a:pPr algn="r"/>
                      <a:r>
                        <a:rPr lang="en-US" sz="1400" kern="1200" dirty="0" smtClean="0">
                          <a:solidFill>
                            <a:schemeClr val="tx1"/>
                          </a:solidFill>
                          <a:effectLst/>
                          <a:latin typeface="+mn-lt"/>
                          <a:ea typeface="+mn-ea"/>
                          <a:cs typeface="+mn-cs"/>
                        </a:rPr>
                        <a:t>2,00,000 </a:t>
                      </a:r>
                    </a:p>
                    <a:p>
                      <a:pPr algn="r"/>
                      <a:r>
                        <a:rPr lang="en-US" sz="1400" kern="1200" dirty="0" smtClean="0">
                          <a:solidFill>
                            <a:schemeClr val="tx1"/>
                          </a:solidFill>
                          <a:effectLst/>
                          <a:latin typeface="+mn-lt"/>
                          <a:ea typeface="+mn-ea"/>
                          <a:cs typeface="+mn-cs"/>
                        </a:rPr>
                        <a:t>   60,000 </a:t>
                      </a:r>
                    </a:p>
                    <a:p>
                      <a:pPr algn="r"/>
                      <a:r>
                        <a:rPr lang="en-US" sz="1400" kern="1200" dirty="0" smtClean="0">
                          <a:solidFill>
                            <a:schemeClr val="tx1"/>
                          </a:solidFill>
                          <a:effectLst/>
                          <a:latin typeface="+mn-lt"/>
                          <a:ea typeface="+mn-ea"/>
                          <a:cs typeface="+mn-cs"/>
                        </a:rPr>
                        <a:t>   20,000 </a:t>
                      </a:r>
                    </a:p>
                    <a:p>
                      <a:pPr algn="r"/>
                      <a:r>
                        <a:rPr lang="en-US" sz="1400" kern="1200" dirty="0" smtClean="0">
                          <a:solidFill>
                            <a:schemeClr val="tx1"/>
                          </a:solidFill>
                          <a:effectLst/>
                          <a:latin typeface="+mn-lt"/>
                          <a:ea typeface="+mn-ea"/>
                          <a:cs typeface="+mn-cs"/>
                        </a:rPr>
                        <a:t>4,00,000 </a:t>
                      </a:r>
                    </a:p>
                    <a:p>
                      <a:pPr algn="r"/>
                      <a:r>
                        <a:rPr lang="en-US" sz="1400" kern="1200" dirty="0" smtClean="0">
                          <a:solidFill>
                            <a:schemeClr val="tx1"/>
                          </a:solidFill>
                          <a:effectLst/>
                          <a:latin typeface="+mn-lt"/>
                          <a:ea typeface="+mn-ea"/>
                          <a:cs typeface="+mn-cs"/>
                        </a:rPr>
                        <a:t>9,50,000                                                                                       50,000 </a:t>
                      </a:r>
                    </a:p>
                    <a:p>
                      <a:pPr algn="r"/>
                      <a:r>
                        <a:rPr lang="en-US" sz="1400" kern="1200" dirty="0" smtClean="0">
                          <a:solidFill>
                            <a:schemeClr val="tx1"/>
                          </a:solidFill>
                          <a:effectLst/>
                          <a:latin typeface="+mn-lt"/>
                          <a:ea typeface="+mn-ea"/>
                          <a:cs typeface="+mn-cs"/>
                        </a:rPr>
                        <a:t>     72,000 </a:t>
                      </a:r>
                    </a:p>
                    <a:p>
                      <a:pPr algn="r"/>
                      <a:r>
                        <a:rPr lang="en-US" sz="1400" kern="1200" dirty="0" smtClean="0">
                          <a:solidFill>
                            <a:schemeClr val="tx1"/>
                          </a:solidFill>
                          <a:effectLst/>
                          <a:latin typeface="+mn-lt"/>
                          <a:ea typeface="+mn-ea"/>
                          <a:cs typeface="+mn-cs"/>
                        </a:rPr>
                        <a:t>  3,50,000</a:t>
                      </a:r>
                    </a:p>
                    <a:p>
                      <a:pPr algn="r"/>
                      <a:r>
                        <a:rPr lang="en-US" sz="1400" kern="1200" dirty="0" smtClean="0">
                          <a:solidFill>
                            <a:schemeClr val="tx1"/>
                          </a:solidFill>
                          <a:effectLst/>
                          <a:latin typeface="+mn-lt"/>
                          <a:ea typeface="+mn-ea"/>
                          <a:cs typeface="+mn-cs"/>
                        </a:rPr>
                        <a:t>13,20,000 </a:t>
                      </a:r>
                    </a:p>
                    <a:p>
                      <a:pPr algn="r"/>
                      <a:r>
                        <a:rPr lang="en-US" sz="1400" kern="1200" dirty="0" smtClean="0">
                          <a:solidFill>
                            <a:schemeClr val="tx1"/>
                          </a:solidFill>
                          <a:effectLst/>
                          <a:latin typeface="+mn-lt"/>
                          <a:ea typeface="+mn-ea"/>
                          <a:cs typeface="+mn-cs"/>
                        </a:rPr>
                        <a:t>      61,000 </a:t>
                      </a:r>
                    </a:p>
                    <a:p>
                      <a:pPr algn="r"/>
                      <a:r>
                        <a:rPr lang="en-US" sz="1400" kern="1200" dirty="0" smtClean="0">
                          <a:solidFill>
                            <a:schemeClr val="tx1"/>
                          </a:solidFill>
                          <a:effectLst/>
                          <a:latin typeface="+mn-lt"/>
                          <a:ea typeface="+mn-ea"/>
                          <a:cs typeface="+mn-cs"/>
                        </a:rPr>
                        <a:t>      10,000</a:t>
                      </a:r>
                    </a:p>
                    <a:p>
                      <a:pPr algn="r"/>
                      <a:r>
                        <a:rPr lang="en-US" sz="1400" kern="1200" dirty="0" smtClean="0">
                          <a:solidFill>
                            <a:schemeClr val="tx1"/>
                          </a:solidFill>
                          <a:effectLst/>
                          <a:latin typeface="+mn-lt"/>
                          <a:ea typeface="+mn-ea"/>
                          <a:cs typeface="+mn-cs"/>
                        </a:rPr>
                        <a:t>   4,00,000 </a:t>
                      </a:r>
                    </a:p>
                    <a:p>
                      <a:pPr algn="r"/>
                      <a:r>
                        <a:rPr lang="en-US" sz="1400" kern="1200" dirty="0" smtClean="0">
                          <a:solidFill>
                            <a:schemeClr val="tx1"/>
                          </a:solidFill>
                          <a:effectLst/>
                          <a:latin typeface="+mn-lt"/>
                          <a:ea typeface="+mn-ea"/>
                          <a:cs typeface="+mn-cs"/>
                        </a:rPr>
                        <a:t>                  48,000</a:t>
                      </a:r>
                    </a:p>
                    <a:p>
                      <a:pPr algn="r"/>
                      <a:r>
                        <a:rPr lang="en-US" sz="1400" kern="1200" dirty="0" smtClean="0">
                          <a:solidFill>
                            <a:schemeClr val="tx1"/>
                          </a:solidFill>
                          <a:effectLst/>
                          <a:latin typeface="+mn-lt"/>
                          <a:ea typeface="+mn-ea"/>
                          <a:cs typeface="+mn-cs"/>
                        </a:rPr>
                        <a:t>        4,000</a:t>
                      </a:r>
                    </a:p>
                    <a:p>
                      <a:pPr algn="r"/>
                      <a:r>
                        <a:rPr lang="en-US" sz="1400" kern="1200" dirty="0" smtClean="0">
                          <a:solidFill>
                            <a:schemeClr val="tx1"/>
                          </a:solidFill>
                          <a:effectLst/>
                          <a:latin typeface="+mn-lt"/>
                          <a:ea typeface="+mn-ea"/>
                          <a:cs typeface="+mn-cs"/>
                        </a:rPr>
                        <a:t>   2,24,000 </a:t>
                      </a:r>
                    </a:p>
                    <a:p>
                      <a:pPr algn="r"/>
                      <a:r>
                        <a:rPr lang="en-US" sz="1400" kern="1200" dirty="0" smtClean="0">
                          <a:solidFill>
                            <a:schemeClr val="tx1"/>
                          </a:solidFill>
                          <a:effectLst/>
                          <a:latin typeface="+mn-lt"/>
                          <a:ea typeface="+mn-ea"/>
                          <a:cs typeface="+mn-cs"/>
                        </a:rPr>
                        <a:t>        9,000 </a:t>
                      </a:r>
                    </a:p>
                    <a:p>
                      <a:pPr algn="r"/>
                      <a:r>
                        <a:rPr lang="en-US" sz="1400" kern="1200" dirty="0" smtClean="0">
                          <a:solidFill>
                            <a:schemeClr val="tx1"/>
                          </a:solidFill>
                          <a:effectLst/>
                          <a:latin typeface="+mn-lt"/>
                          <a:ea typeface="+mn-ea"/>
                          <a:cs typeface="+mn-cs"/>
                        </a:rPr>
                        <a:t>           700 </a:t>
                      </a:r>
                    </a:p>
                    <a:p>
                      <a:pPr algn="r"/>
                      <a:r>
                        <a:rPr lang="en-US" sz="1400" kern="1200" dirty="0" smtClean="0">
                          <a:solidFill>
                            <a:schemeClr val="tx1"/>
                          </a:solidFill>
                          <a:effectLst/>
                          <a:latin typeface="+mn-lt"/>
                          <a:ea typeface="+mn-ea"/>
                          <a:cs typeface="+mn-cs"/>
                        </a:rPr>
                        <a:t>       4,500 </a:t>
                      </a:r>
                    </a:p>
                    <a:p>
                      <a:pPr algn="r"/>
                      <a:r>
                        <a:rPr lang="en-US" sz="1400" kern="1200" dirty="0" smtClean="0">
                          <a:solidFill>
                            <a:schemeClr val="tx1"/>
                          </a:solidFill>
                          <a:effectLst/>
                          <a:latin typeface="+mn-lt"/>
                          <a:ea typeface="+mn-ea"/>
                          <a:cs typeface="+mn-cs"/>
                        </a:rPr>
                        <a:t>       6,500 </a:t>
                      </a:r>
                    </a:p>
                    <a:p>
                      <a:pPr algn="r"/>
                      <a:r>
                        <a:rPr lang="en-US" sz="1400" kern="1200" dirty="0" smtClean="0">
                          <a:solidFill>
                            <a:schemeClr val="tx1"/>
                          </a:solidFill>
                          <a:effectLst/>
                          <a:latin typeface="+mn-lt"/>
                          <a:ea typeface="+mn-ea"/>
                          <a:cs typeface="+mn-cs"/>
                        </a:rPr>
                        <a:t>       3,000 </a:t>
                      </a:r>
                    </a:p>
                    <a:p>
                      <a:pPr algn="r"/>
                      <a:r>
                        <a:rPr lang="en-US" sz="1400" kern="1200" dirty="0" smtClean="0">
                          <a:solidFill>
                            <a:schemeClr val="tx1"/>
                          </a:solidFill>
                          <a:effectLst/>
                          <a:latin typeface="+mn-lt"/>
                          <a:ea typeface="+mn-ea"/>
                          <a:cs typeface="+mn-cs"/>
                        </a:rPr>
                        <a:t>       2,100 </a:t>
                      </a:r>
                    </a:p>
                    <a:p>
                      <a:pPr algn="r"/>
                      <a:r>
                        <a:rPr lang="en-US" sz="1400" kern="1200" dirty="0" smtClean="0">
                          <a:solidFill>
                            <a:schemeClr val="tx1"/>
                          </a:solidFill>
                          <a:effectLst/>
                          <a:latin typeface="+mn-lt"/>
                          <a:ea typeface="+mn-ea"/>
                          <a:cs typeface="+mn-cs"/>
                        </a:rPr>
                        <a:t>                 51,250</a:t>
                      </a:r>
                      <a:endParaRPr lang="en-US" sz="1400" dirty="0"/>
                    </a:p>
                  </a:txBody>
                  <a:tcPr/>
                </a:tc>
              </a:tr>
            </a:tbl>
          </a:graphicData>
        </a:graphic>
      </p:graphicFrame>
    </p:spTree>
    <p:extLst>
      <p:ext uri="{BB962C8B-B14F-4D97-AF65-F5344CB8AC3E}">
        <p14:creationId xmlns="" xmlns:p14="http://schemas.microsoft.com/office/powerpoint/2010/main" val="351082361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09600" y="228600"/>
            <a:ext cx="7848600" cy="381000"/>
          </a:xfrm>
        </p:spPr>
        <p:txBody>
          <a:bodyPr>
            <a:normAutofit fontScale="90000"/>
          </a:bodyPr>
          <a:lstStyle/>
          <a:p>
            <a:pPr algn="l"/>
            <a:r>
              <a:rPr lang="en-US" sz="1800" b="1" dirty="0" smtClean="0"/>
              <a:t/>
            </a:r>
            <a:br>
              <a:rPr lang="en-US" sz="1800" b="1" dirty="0" smtClean="0"/>
            </a:br>
            <a:r>
              <a:rPr lang="en-US" sz="1800" b="1" dirty="0"/>
              <a:t/>
            </a:r>
            <a:br>
              <a:rPr lang="en-US" sz="1800" b="1" dirty="0"/>
            </a:br>
            <a:r>
              <a:rPr lang="en-US" sz="1800" b="1" dirty="0" smtClean="0"/>
              <a:t>               </a:t>
            </a:r>
            <a:r>
              <a:rPr lang="en-US" sz="1600" b="1" dirty="0" smtClean="0"/>
              <a:t>Solution</a:t>
            </a:r>
            <a:r>
              <a:rPr lang="en-US" sz="1600" b="1" dirty="0"/>
              <a:t>. </a:t>
            </a:r>
            <a:r>
              <a:rPr lang="en-US" sz="1600" b="1" dirty="0" smtClean="0"/>
              <a:t>1.</a:t>
            </a:r>
            <a:r>
              <a:rPr lang="en-US" sz="1600" b="1" dirty="0"/>
              <a:t> </a:t>
            </a:r>
            <a:r>
              <a:rPr lang="en-US" sz="1600" b="1" dirty="0" smtClean="0"/>
              <a:t>                              Trial Balance as on__________</a:t>
            </a:r>
            <a:r>
              <a:rPr lang="en-US" dirty="0"/>
              <a:t/>
            </a:r>
            <a:br>
              <a:rPr lang="en-US" dirty="0"/>
            </a:br>
            <a:endParaRPr lang="en-US" dirty="0"/>
          </a:p>
        </p:txBody>
      </p:sp>
      <p:graphicFrame>
        <p:nvGraphicFramePr>
          <p:cNvPr id="4" name="Content Placeholder 3"/>
          <p:cNvGraphicFramePr>
            <a:graphicFrameLocks noGrp="1"/>
          </p:cNvGraphicFramePr>
          <p:nvPr>
            <p:ph idx="1"/>
            <p:extLst>
              <p:ext uri="{D42A27DB-BD31-4B8C-83A1-F6EECF244321}">
                <p14:modId xmlns="" xmlns:p14="http://schemas.microsoft.com/office/powerpoint/2010/main" val="1333812737"/>
              </p:ext>
            </p:extLst>
          </p:nvPr>
        </p:nvGraphicFramePr>
        <p:xfrm>
          <a:off x="1219200" y="533400"/>
          <a:ext cx="6324600" cy="5975604"/>
        </p:xfrm>
        <a:graphic>
          <a:graphicData uri="http://schemas.openxmlformats.org/drawingml/2006/table">
            <a:tbl>
              <a:tblPr firstRow="1" bandRow="1">
                <a:tableStyleId>{5940675A-B579-460E-94D1-54222C63F5DA}</a:tableStyleId>
              </a:tblPr>
              <a:tblGrid>
                <a:gridCol w="1029586"/>
                <a:gridCol w="3015216"/>
                <a:gridCol w="1103128"/>
                <a:gridCol w="1176670"/>
              </a:tblGrid>
              <a:tr h="241086">
                <a:tc>
                  <a:txBody>
                    <a:bodyPr/>
                    <a:lstStyle/>
                    <a:p>
                      <a:pPr marL="0" marR="0" algn="ctr">
                        <a:lnSpc>
                          <a:spcPct val="115000"/>
                        </a:lnSpc>
                        <a:spcBef>
                          <a:spcPts val="0"/>
                        </a:spcBef>
                        <a:spcAft>
                          <a:spcPts val="0"/>
                        </a:spcAft>
                        <a:tabLst>
                          <a:tab pos="0" algn="l"/>
                        </a:tabLst>
                      </a:pPr>
                      <a:r>
                        <a:rPr lang="en-US" sz="1400" dirty="0">
                          <a:effectLst/>
                          <a:latin typeface="Calibri" panose="020F0502020204030204" pitchFamily="34" charset="0"/>
                          <a:ea typeface="Calibri" panose="020F0502020204030204" pitchFamily="34" charset="0"/>
                          <a:cs typeface="Arial" panose="020B0604020202020204" pitchFamily="34" charset="0"/>
                        </a:rPr>
                        <a:t>Serial No.</a:t>
                      </a:r>
                      <a:endParaRPr lang="en-US" sz="1100" dirty="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ctr">
                        <a:lnSpc>
                          <a:spcPct val="115000"/>
                        </a:lnSpc>
                        <a:spcBef>
                          <a:spcPts val="0"/>
                        </a:spcBef>
                        <a:spcAft>
                          <a:spcPts val="0"/>
                        </a:spcAft>
                        <a:tabLst>
                          <a:tab pos="0" algn="l"/>
                        </a:tabLst>
                      </a:pPr>
                      <a:r>
                        <a:rPr lang="en-US" sz="1400" dirty="0">
                          <a:effectLst/>
                          <a:latin typeface="Calibri" panose="020F0502020204030204" pitchFamily="34" charset="0"/>
                          <a:ea typeface="Calibri" panose="020F0502020204030204" pitchFamily="34" charset="0"/>
                          <a:cs typeface="Arial" panose="020B0604020202020204" pitchFamily="34" charset="0"/>
                        </a:rPr>
                        <a:t>Name of Account</a:t>
                      </a:r>
                      <a:endParaRPr lang="en-US" sz="1100" dirty="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ctr">
                        <a:lnSpc>
                          <a:spcPct val="115000"/>
                        </a:lnSpc>
                        <a:spcBef>
                          <a:spcPts val="0"/>
                        </a:spcBef>
                        <a:spcAft>
                          <a:spcPts val="0"/>
                        </a:spcAft>
                        <a:tabLst>
                          <a:tab pos="0" algn="l"/>
                        </a:tabLst>
                      </a:pPr>
                      <a:r>
                        <a:rPr lang="en-US" sz="1400" dirty="0">
                          <a:effectLst/>
                          <a:latin typeface="Calibri" panose="020F0502020204030204" pitchFamily="34" charset="0"/>
                          <a:ea typeface="Calibri" panose="020F0502020204030204" pitchFamily="34" charset="0"/>
                          <a:cs typeface="Arial" panose="020B0604020202020204" pitchFamily="34" charset="0"/>
                        </a:rPr>
                        <a:t>Amount</a:t>
                      </a:r>
                      <a:endParaRPr lang="en-US" sz="1100" dirty="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c>
                  <a:txBody>
                    <a:bodyPr/>
                    <a:lstStyle/>
                    <a:p>
                      <a:pPr marL="0" marR="0" algn="ctr">
                        <a:lnSpc>
                          <a:spcPct val="115000"/>
                        </a:lnSpc>
                        <a:spcBef>
                          <a:spcPts val="0"/>
                        </a:spcBef>
                        <a:spcAft>
                          <a:spcPts val="0"/>
                        </a:spcAft>
                        <a:tabLst>
                          <a:tab pos="0" algn="l"/>
                        </a:tabLst>
                      </a:pPr>
                      <a:r>
                        <a:rPr lang="en-US" sz="1400" dirty="0">
                          <a:effectLst/>
                          <a:latin typeface="Calibri" panose="020F0502020204030204" pitchFamily="34" charset="0"/>
                          <a:ea typeface="Calibri" panose="020F0502020204030204" pitchFamily="34" charset="0"/>
                          <a:cs typeface="Arial" panose="020B0604020202020204" pitchFamily="34" charset="0"/>
                        </a:rPr>
                        <a:t>Amount</a:t>
                      </a:r>
                      <a:endParaRPr lang="en-US" sz="1100" dirty="0">
                        <a:effectLst/>
                        <a:latin typeface="Calibri" panose="020F0502020204030204" pitchFamily="34" charset="0"/>
                        <a:ea typeface="Calibri" panose="020F0502020204030204" pitchFamily="34" charset="0"/>
                        <a:cs typeface="Arial" panose="020B0604020202020204" pitchFamily="34" charset="0"/>
                      </a:endParaRPr>
                    </a:p>
                  </a:txBody>
                  <a:tcPr marL="68580" marR="68580" marT="0" marB="0"/>
                </a:tc>
              </a:tr>
              <a:tr h="5399189">
                <a:tc>
                  <a:txBody>
                    <a:bodyPr/>
                    <a:lstStyle/>
                    <a:p>
                      <a:pPr algn="ctr"/>
                      <a:r>
                        <a:rPr lang="en-US" sz="1400" kern="1200" dirty="0" smtClean="0">
                          <a:solidFill>
                            <a:schemeClr val="tx1"/>
                          </a:solidFill>
                          <a:effectLst/>
                          <a:latin typeface="+mn-lt"/>
                          <a:ea typeface="+mn-ea"/>
                          <a:cs typeface="+mn-cs"/>
                        </a:rPr>
                        <a:t>1</a:t>
                      </a:r>
                    </a:p>
                    <a:p>
                      <a:pPr algn="ctr"/>
                      <a:r>
                        <a:rPr lang="en-US" sz="1400" kern="1200" dirty="0" smtClean="0">
                          <a:solidFill>
                            <a:schemeClr val="tx1"/>
                          </a:solidFill>
                          <a:effectLst/>
                          <a:latin typeface="+mn-lt"/>
                          <a:ea typeface="+mn-ea"/>
                          <a:cs typeface="+mn-cs"/>
                        </a:rPr>
                        <a:t>2</a:t>
                      </a:r>
                    </a:p>
                    <a:p>
                      <a:pPr algn="ctr"/>
                      <a:r>
                        <a:rPr lang="en-US" sz="1400" kern="1200" dirty="0" smtClean="0">
                          <a:solidFill>
                            <a:schemeClr val="tx1"/>
                          </a:solidFill>
                          <a:effectLst/>
                          <a:latin typeface="+mn-lt"/>
                          <a:ea typeface="+mn-ea"/>
                          <a:cs typeface="+mn-cs"/>
                        </a:rPr>
                        <a:t>3</a:t>
                      </a:r>
                    </a:p>
                    <a:p>
                      <a:pPr algn="ctr"/>
                      <a:r>
                        <a:rPr lang="en-US" sz="1400" kern="1200" dirty="0" smtClean="0">
                          <a:solidFill>
                            <a:schemeClr val="tx1"/>
                          </a:solidFill>
                          <a:effectLst/>
                          <a:latin typeface="+mn-lt"/>
                          <a:ea typeface="+mn-ea"/>
                          <a:cs typeface="+mn-cs"/>
                        </a:rPr>
                        <a:t>4</a:t>
                      </a:r>
                    </a:p>
                    <a:p>
                      <a:pPr algn="ctr"/>
                      <a:r>
                        <a:rPr lang="en-US" sz="1400" kern="1200" dirty="0" smtClean="0">
                          <a:solidFill>
                            <a:schemeClr val="tx1"/>
                          </a:solidFill>
                          <a:effectLst/>
                          <a:latin typeface="+mn-lt"/>
                          <a:ea typeface="+mn-ea"/>
                          <a:cs typeface="+mn-cs"/>
                        </a:rPr>
                        <a:t>5</a:t>
                      </a:r>
                    </a:p>
                    <a:p>
                      <a:pPr algn="ctr"/>
                      <a:r>
                        <a:rPr lang="en-US" sz="1400" kern="1200" dirty="0" smtClean="0">
                          <a:solidFill>
                            <a:schemeClr val="tx1"/>
                          </a:solidFill>
                          <a:effectLst/>
                          <a:latin typeface="+mn-lt"/>
                          <a:ea typeface="+mn-ea"/>
                          <a:cs typeface="+mn-cs"/>
                        </a:rPr>
                        <a:t>6</a:t>
                      </a:r>
                    </a:p>
                    <a:p>
                      <a:pPr algn="ctr"/>
                      <a:r>
                        <a:rPr lang="en-US" sz="1400" kern="1200" dirty="0" smtClean="0">
                          <a:solidFill>
                            <a:schemeClr val="tx1"/>
                          </a:solidFill>
                          <a:effectLst/>
                          <a:latin typeface="+mn-lt"/>
                          <a:ea typeface="+mn-ea"/>
                          <a:cs typeface="+mn-cs"/>
                        </a:rPr>
                        <a:t>7</a:t>
                      </a:r>
                    </a:p>
                    <a:p>
                      <a:pPr algn="ctr"/>
                      <a:r>
                        <a:rPr lang="en-US" sz="1400" kern="1200" dirty="0" smtClean="0">
                          <a:solidFill>
                            <a:schemeClr val="tx1"/>
                          </a:solidFill>
                          <a:effectLst/>
                          <a:latin typeface="+mn-lt"/>
                          <a:ea typeface="+mn-ea"/>
                          <a:cs typeface="+mn-cs"/>
                        </a:rPr>
                        <a:t>8</a:t>
                      </a:r>
                    </a:p>
                    <a:p>
                      <a:pPr algn="ctr"/>
                      <a:r>
                        <a:rPr lang="en-US" sz="1400" kern="1200" dirty="0" smtClean="0">
                          <a:solidFill>
                            <a:schemeClr val="tx1"/>
                          </a:solidFill>
                          <a:effectLst/>
                          <a:latin typeface="+mn-lt"/>
                          <a:ea typeface="+mn-ea"/>
                          <a:cs typeface="+mn-cs"/>
                        </a:rPr>
                        <a:t>9</a:t>
                      </a:r>
                    </a:p>
                    <a:p>
                      <a:pPr algn="ctr"/>
                      <a:r>
                        <a:rPr lang="en-US" sz="1400" kern="1200" dirty="0" smtClean="0">
                          <a:solidFill>
                            <a:schemeClr val="tx1"/>
                          </a:solidFill>
                          <a:effectLst/>
                          <a:latin typeface="+mn-lt"/>
                          <a:ea typeface="+mn-ea"/>
                          <a:cs typeface="+mn-cs"/>
                        </a:rPr>
                        <a:t>10</a:t>
                      </a:r>
                    </a:p>
                    <a:p>
                      <a:pPr algn="ctr"/>
                      <a:r>
                        <a:rPr lang="en-US" sz="1400" kern="1200" dirty="0" smtClean="0">
                          <a:solidFill>
                            <a:schemeClr val="tx1"/>
                          </a:solidFill>
                          <a:effectLst/>
                          <a:latin typeface="+mn-lt"/>
                          <a:ea typeface="+mn-ea"/>
                          <a:cs typeface="+mn-cs"/>
                        </a:rPr>
                        <a:t>11</a:t>
                      </a:r>
                    </a:p>
                    <a:p>
                      <a:pPr algn="ctr"/>
                      <a:r>
                        <a:rPr lang="en-US" sz="1400" kern="1200" dirty="0" smtClean="0">
                          <a:solidFill>
                            <a:schemeClr val="tx1"/>
                          </a:solidFill>
                          <a:effectLst/>
                          <a:latin typeface="+mn-lt"/>
                          <a:ea typeface="+mn-ea"/>
                          <a:cs typeface="+mn-cs"/>
                        </a:rPr>
                        <a:t>12</a:t>
                      </a:r>
                    </a:p>
                    <a:p>
                      <a:pPr algn="ctr"/>
                      <a:r>
                        <a:rPr lang="en-US" sz="1400" kern="1200" dirty="0" smtClean="0">
                          <a:solidFill>
                            <a:schemeClr val="tx1"/>
                          </a:solidFill>
                          <a:effectLst/>
                          <a:latin typeface="+mn-lt"/>
                          <a:ea typeface="+mn-ea"/>
                          <a:cs typeface="+mn-cs"/>
                        </a:rPr>
                        <a:t>13</a:t>
                      </a:r>
                    </a:p>
                    <a:p>
                      <a:pPr algn="ctr"/>
                      <a:r>
                        <a:rPr lang="en-US" sz="1400" kern="1200" dirty="0" smtClean="0">
                          <a:solidFill>
                            <a:schemeClr val="tx1"/>
                          </a:solidFill>
                          <a:effectLst/>
                          <a:latin typeface="+mn-lt"/>
                          <a:ea typeface="+mn-ea"/>
                          <a:cs typeface="+mn-cs"/>
                        </a:rPr>
                        <a:t>14</a:t>
                      </a:r>
                    </a:p>
                    <a:p>
                      <a:pPr algn="ctr"/>
                      <a:r>
                        <a:rPr lang="en-US" sz="1400" kern="1200" dirty="0" smtClean="0">
                          <a:solidFill>
                            <a:schemeClr val="tx1"/>
                          </a:solidFill>
                          <a:effectLst/>
                          <a:latin typeface="+mn-lt"/>
                          <a:ea typeface="+mn-ea"/>
                          <a:cs typeface="+mn-cs"/>
                        </a:rPr>
                        <a:t>15</a:t>
                      </a:r>
                    </a:p>
                    <a:p>
                      <a:pPr algn="ctr"/>
                      <a:r>
                        <a:rPr lang="en-US" sz="1400" kern="1200" dirty="0" smtClean="0">
                          <a:solidFill>
                            <a:schemeClr val="tx1"/>
                          </a:solidFill>
                          <a:effectLst/>
                          <a:latin typeface="+mn-lt"/>
                          <a:ea typeface="+mn-ea"/>
                          <a:cs typeface="+mn-cs"/>
                        </a:rPr>
                        <a:t>16</a:t>
                      </a:r>
                    </a:p>
                    <a:p>
                      <a:pPr algn="ctr"/>
                      <a:r>
                        <a:rPr lang="en-US" sz="1400" kern="1200" dirty="0" smtClean="0">
                          <a:solidFill>
                            <a:schemeClr val="tx1"/>
                          </a:solidFill>
                          <a:effectLst/>
                          <a:latin typeface="+mn-lt"/>
                          <a:ea typeface="+mn-ea"/>
                          <a:cs typeface="+mn-cs"/>
                        </a:rPr>
                        <a:t>17</a:t>
                      </a:r>
                    </a:p>
                    <a:p>
                      <a:pPr algn="ctr"/>
                      <a:r>
                        <a:rPr lang="en-US" sz="1400" kern="1200" dirty="0" smtClean="0">
                          <a:solidFill>
                            <a:schemeClr val="tx1"/>
                          </a:solidFill>
                          <a:effectLst/>
                          <a:latin typeface="+mn-lt"/>
                          <a:ea typeface="+mn-ea"/>
                          <a:cs typeface="+mn-cs"/>
                        </a:rPr>
                        <a:t>18</a:t>
                      </a:r>
                    </a:p>
                    <a:p>
                      <a:pPr algn="ctr"/>
                      <a:r>
                        <a:rPr lang="en-US" sz="1400" kern="1200" dirty="0" smtClean="0">
                          <a:solidFill>
                            <a:schemeClr val="tx1"/>
                          </a:solidFill>
                          <a:effectLst/>
                          <a:latin typeface="+mn-lt"/>
                          <a:ea typeface="+mn-ea"/>
                          <a:cs typeface="+mn-cs"/>
                        </a:rPr>
                        <a:t>19</a:t>
                      </a:r>
                    </a:p>
                    <a:p>
                      <a:pPr algn="ctr"/>
                      <a:r>
                        <a:rPr lang="en-US" sz="1400" kern="1200" dirty="0" smtClean="0">
                          <a:solidFill>
                            <a:schemeClr val="tx1"/>
                          </a:solidFill>
                          <a:effectLst/>
                          <a:latin typeface="+mn-lt"/>
                          <a:ea typeface="+mn-ea"/>
                          <a:cs typeface="+mn-cs"/>
                        </a:rPr>
                        <a:t>20</a:t>
                      </a:r>
                    </a:p>
                    <a:p>
                      <a:pPr algn="ctr"/>
                      <a:r>
                        <a:rPr lang="en-US" sz="1400" kern="1200" dirty="0" smtClean="0">
                          <a:solidFill>
                            <a:schemeClr val="tx1"/>
                          </a:solidFill>
                          <a:effectLst/>
                          <a:latin typeface="+mn-lt"/>
                          <a:ea typeface="+mn-ea"/>
                          <a:cs typeface="+mn-cs"/>
                        </a:rPr>
                        <a:t>21</a:t>
                      </a:r>
                    </a:p>
                    <a:p>
                      <a:pPr algn="ctr"/>
                      <a:r>
                        <a:rPr lang="en-US" sz="1400" kern="1200" dirty="0" smtClean="0">
                          <a:solidFill>
                            <a:schemeClr val="tx1"/>
                          </a:solidFill>
                          <a:effectLst/>
                          <a:latin typeface="+mn-lt"/>
                          <a:ea typeface="+mn-ea"/>
                          <a:cs typeface="+mn-cs"/>
                        </a:rPr>
                        <a:t>22</a:t>
                      </a:r>
                    </a:p>
                    <a:p>
                      <a:pPr algn="ctr"/>
                      <a:r>
                        <a:rPr lang="en-US" sz="1400" kern="1200" dirty="0" smtClean="0">
                          <a:solidFill>
                            <a:schemeClr val="tx1"/>
                          </a:solidFill>
                          <a:effectLst/>
                          <a:latin typeface="+mn-lt"/>
                          <a:ea typeface="+mn-ea"/>
                          <a:cs typeface="+mn-cs"/>
                        </a:rPr>
                        <a:t>23</a:t>
                      </a:r>
                    </a:p>
                    <a:p>
                      <a:pPr algn="ctr"/>
                      <a:r>
                        <a:rPr lang="en-US" sz="1400" kern="1200" dirty="0" smtClean="0">
                          <a:solidFill>
                            <a:schemeClr val="tx1"/>
                          </a:solidFill>
                          <a:effectLst/>
                          <a:latin typeface="+mn-lt"/>
                          <a:ea typeface="+mn-ea"/>
                          <a:cs typeface="+mn-cs"/>
                        </a:rPr>
                        <a:t>24</a:t>
                      </a:r>
                    </a:p>
                    <a:p>
                      <a:pPr algn="ctr"/>
                      <a:r>
                        <a:rPr lang="en-US" sz="1400" kern="1200" dirty="0" smtClean="0">
                          <a:solidFill>
                            <a:schemeClr val="tx1"/>
                          </a:solidFill>
                          <a:effectLst/>
                          <a:latin typeface="+mn-lt"/>
                          <a:ea typeface="+mn-ea"/>
                          <a:cs typeface="+mn-cs"/>
                        </a:rPr>
                        <a:t>25</a:t>
                      </a:r>
                      <a:endParaRPr lang="en-US" sz="1400" dirty="0"/>
                    </a:p>
                  </a:txBody>
                  <a:tcPr/>
                </a:tc>
                <a:tc>
                  <a:txBody>
                    <a:bodyPr/>
                    <a:lstStyle/>
                    <a:p>
                      <a:r>
                        <a:rPr lang="en-US" sz="1400" kern="1200" dirty="0" smtClean="0">
                          <a:solidFill>
                            <a:schemeClr val="tx1"/>
                          </a:solidFill>
                          <a:effectLst/>
                          <a:latin typeface="+mn-lt"/>
                          <a:ea typeface="+mn-ea"/>
                          <a:cs typeface="+mn-cs"/>
                        </a:rPr>
                        <a:t>Capital</a:t>
                      </a:r>
                    </a:p>
                    <a:p>
                      <a:r>
                        <a:rPr lang="en-US" sz="1400" kern="1200" dirty="0" smtClean="0">
                          <a:solidFill>
                            <a:schemeClr val="tx1"/>
                          </a:solidFill>
                          <a:effectLst/>
                          <a:latin typeface="+mn-lt"/>
                          <a:ea typeface="+mn-ea"/>
                          <a:cs typeface="+mn-cs"/>
                        </a:rPr>
                        <a:t>Furniture &amp; Fixture</a:t>
                      </a:r>
                    </a:p>
                    <a:p>
                      <a:r>
                        <a:rPr lang="en-US" sz="1400" kern="1200" dirty="0" smtClean="0">
                          <a:solidFill>
                            <a:schemeClr val="tx1"/>
                          </a:solidFill>
                          <a:effectLst/>
                          <a:latin typeface="+mn-lt"/>
                          <a:ea typeface="+mn-ea"/>
                          <a:cs typeface="+mn-cs"/>
                        </a:rPr>
                        <a:t>Land &amp; Building</a:t>
                      </a:r>
                    </a:p>
                    <a:p>
                      <a:r>
                        <a:rPr lang="en-US" sz="1400" kern="1200" dirty="0" smtClean="0">
                          <a:solidFill>
                            <a:schemeClr val="tx1"/>
                          </a:solidFill>
                          <a:effectLst/>
                          <a:latin typeface="+mn-lt"/>
                          <a:ea typeface="+mn-ea"/>
                          <a:cs typeface="+mn-cs"/>
                        </a:rPr>
                        <a:t>Plant &amp; Machinery</a:t>
                      </a:r>
                    </a:p>
                    <a:p>
                      <a:r>
                        <a:rPr lang="en-US" sz="1400" kern="1200" dirty="0" smtClean="0">
                          <a:solidFill>
                            <a:schemeClr val="tx1"/>
                          </a:solidFill>
                          <a:effectLst/>
                          <a:latin typeface="+mn-lt"/>
                          <a:ea typeface="+mn-ea"/>
                          <a:cs typeface="+mn-cs"/>
                        </a:rPr>
                        <a:t>Drawings</a:t>
                      </a:r>
                    </a:p>
                    <a:p>
                      <a:r>
                        <a:rPr lang="en-US" sz="1400" kern="1200" dirty="0" smtClean="0">
                          <a:solidFill>
                            <a:schemeClr val="tx1"/>
                          </a:solidFill>
                          <a:effectLst/>
                          <a:latin typeface="+mn-lt"/>
                          <a:ea typeface="+mn-ea"/>
                          <a:cs typeface="+mn-cs"/>
                        </a:rPr>
                        <a:t>Patents</a:t>
                      </a:r>
                    </a:p>
                    <a:p>
                      <a:r>
                        <a:rPr lang="en-US" sz="1400" kern="1200" dirty="0" smtClean="0">
                          <a:solidFill>
                            <a:schemeClr val="tx1"/>
                          </a:solidFill>
                          <a:effectLst/>
                          <a:latin typeface="+mn-lt"/>
                          <a:ea typeface="+mn-ea"/>
                          <a:cs typeface="+mn-cs"/>
                        </a:rPr>
                        <a:t>Stock</a:t>
                      </a:r>
                    </a:p>
                    <a:p>
                      <a:r>
                        <a:rPr lang="en-US" sz="1400" kern="1200" dirty="0" smtClean="0">
                          <a:solidFill>
                            <a:schemeClr val="tx1"/>
                          </a:solidFill>
                          <a:effectLst/>
                          <a:latin typeface="+mn-lt"/>
                          <a:ea typeface="+mn-ea"/>
                          <a:cs typeface="+mn-cs"/>
                        </a:rPr>
                        <a:t>Purchases</a:t>
                      </a:r>
                    </a:p>
                    <a:p>
                      <a:r>
                        <a:rPr lang="en-US" sz="1400" kern="1200" dirty="0" smtClean="0">
                          <a:solidFill>
                            <a:schemeClr val="tx1"/>
                          </a:solidFill>
                          <a:effectLst/>
                          <a:latin typeface="+mn-lt"/>
                          <a:ea typeface="+mn-ea"/>
                          <a:cs typeface="+mn-cs"/>
                        </a:rPr>
                        <a:t>Wages</a:t>
                      </a:r>
                    </a:p>
                    <a:p>
                      <a:r>
                        <a:rPr lang="en-US" sz="1400" kern="1200" dirty="0" smtClean="0">
                          <a:solidFill>
                            <a:schemeClr val="tx1"/>
                          </a:solidFill>
                          <a:effectLst/>
                          <a:latin typeface="+mn-lt"/>
                          <a:ea typeface="+mn-ea"/>
                          <a:cs typeface="+mn-cs"/>
                        </a:rPr>
                        <a:t>Salaries</a:t>
                      </a:r>
                    </a:p>
                    <a:p>
                      <a:r>
                        <a:rPr lang="en-US" sz="1400" kern="1200" dirty="0" smtClean="0">
                          <a:solidFill>
                            <a:schemeClr val="tx1"/>
                          </a:solidFill>
                          <a:effectLst/>
                          <a:latin typeface="+mn-lt"/>
                          <a:ea typeface="+mn-ea"/>
                          <a:cs typeface="+mn-cs"/>
                        </a:rPr>
                        <a:t>Sundry Debtors</a:t>
                      </a:r>
                    </a:p>
                    <a:p>
                      <a:r>
                        <a:rPr lang="en-US" sz="1400" kern="1200" dirty="0" smtClean="0">
                          <a:solidFill>
                            <a:schemeClr val="tx1"/>
                          </a:solidFill>
                          <a:effectLst/>
                          <a:latin typeface="+mn-lt"/>
                          <a:ea typeface="+mn-ea"/>
                          <a:cs typeface="+mn-cs"/>
                        </a:rPr>
                        <a:t>Sales</a:t>
                      </a:r>
                    </a:p>
                    <a:p>
                      <a:r>
                        <a:rPr lang="en-US" sz="1400" kern="1200" dirty="0" smtClean="0">
                          <a:solidFill>
                            <a:schemeClr val="tx1"/>
                          </a:solidFill>
                          <a:effectLst/>
                          <a:latin typeface="+mn-lt"/>
                          <a:ea typeface="+mn-ea"/>
                          <a:cs typeface="+mn-cs"/>
                        </a:rPr>
                        <a:t>Sales Returns</a:t>
                      </a:r>
                    </a:p>
                    <a:p>
                      <a:r>
                        <a:rPr lang="en-US" sz="1400" kern="1200" dirty="0" smtClean="0">
                          <a:solidFill>
                            <a:schemeClr val="tx1"/>
                          </a:solidFill>
                          <a:effectLst/>
                          <a:latin typeface="+mn-lt"/>
                          <a:ea typeface="+mn-ea"/>
                          <a:cs typeface="+mn-cs"/>
                        </a:rPr>
                        <a:t>Purchases Returns</a:t>
                      </a:r>
                    </a:p>
                    <a:p>
                      <a:r>
                        <a:rPr lang="en-US" sz="1400" kern="1200" dirty="0" smtClean="0">
                          <a:solidFill>
                            <a:schemeClr val="tx1"/>
                          </a:solidFill>
                          <a:effectLst/>
                          <a:latin typeface="+mn-lt"/>
                          <a:ea typeface="+mn-ea"/>
                          <a:cs typeface="+mn-cs"/>
                        </a:rPr>
                        <a:t>Loan from Adil</a:t>
                      </a:r>
                    </a:p>
                    <a:p>
                      <a:r>
                        <a:rPr lang="en-US" sz="1400" kern="1200" dirty="0" smtClean="0">
                          <a:solidFill>
                            <a:schemeClr val="tx1"/>
                          </a:solidFill>
                          <a:effectLst/>
                          <a:latin typeface="+mn-lt"/>
                          <a:ea typeface="+mn-ea"/>
                          <a:cs typeface="+mn-cs"/>
                        </a:rPr>
                        <a:t>Rent, Rates &amp; Taxes</a:t>
                      </a:r>
                    </a:p>
                    <a:p>
                      <a:r>
                        <a:rPr lang="en-US" sz="1400" kern="1200" dirty="0" smtClean="0">
                          <a:solidFill>
                            <a:schemeClr val="tx1"/>
                          </a:solidFill>
                          <a:effectLst/>
                          <a:latin typeface="+mn-lt"/>
                          <a:ea typeface="+mn-ea"/>
                          <a:cs typeface="+mn-cs"/>
                        </a:rPr>
                        <a:t>Bad Debts</a:t>
                      </a:r>
                    </a:p>
                    <a:p>
                      <a:r>
                        <a:rPr lang="en-US" sz="1400" kern="1200" dirty="0" smtClean="0">
                          <a:solidFill>
                            <a:schemeClr val="tx1"/>
                          </a:solidFill>
                          <a:effectLst/>
                          <a:latin typeface="+mn-lt"/>
                          <a:ea typeface="+mn-ea"/>
                          <a:cs typeface="+mn-cs"/>
                        </a:rPr>
                        <a:t>Sundry Creditors</a:t>
                      </a:r>
                    </a:p>
                    <a:p>
                      <a:r>
                        <a:rPr lang="en-US" sz="1400" kern="1200" dirty="0" smtClean="0">
                          <a:solidFill>
                            <a:schemeClr val="tx1"/>
                          </a:solidFill>
                          <a:effectLst/>
                          <a:latin typeface="+mn-lt"/>
                          <a:ea typeface="+mn-ea"/>
                          <a:cs typeface="+mn-cs"/>
                        </a:rPr>
                        <a:t>Discount received</a:t>
                      </a:r>
                    </a:p>
                    <a:p>
                      <a:r>
                        <a:rPr lang="en-US" sz="1400" kern="1200" dirty="0" smtClean="0">
                          <a:solidFill>
                            <a:schemeClr val="tx1"/>
                          </a:solidFill>
                          <a:effectLst/>
                          <a:latin typeface="+mn-lt"/>
                          <a:ea typeface="+mn-ea"/>
                          <a:cs typeface="+mn-cs"/>
                        </a:rPr>
                        <a:t>Trade Expenses</a:t>
                      </a:r>
                    </a:p>
                    <a:p>
                      <a:r>
                        <a:rPr lang="en-US" sz="1400" kern="1200" dirty="0" smtClean="0">
                          <a:solidFill>
                            <a:schemeClr val="tx1"/>
                          </a:solidFill>
                          <a:effectLst/>
                          <a:latin typeface="+mn-lt"/>
                          <a:ea typeface="+mn-ea"/>
                          <a:cs typeface="+mn-cs"/>
                        </a:rPr>
                        <a:t>Interest on Loan</a:t>
                      </a:r>
                    </a:p>
                    <a:p>
                      <a:r>
                        <a:rPr lang="en-US" sz="1400" kern="1200" dirty="0" smtClean="0">
                          <a:solidFill>
                            <a:schemeClr val="tx1"/>
                          </a:solidFill>
                          <a:effectLst/>
                          <a:latin typeface="+mn-lt"/>
                          <a:ea typeface="+mn-ea"/>
                          <a:cs typeface="+mn-cs"/>
                        </a:rPr>
                        <a:t>Insurance</a:t>
                      </a:r>
                    </a:p>
                    <a:p>
                      <a:r>
                        <a:rPr lang="en-US" sz="1400" kern="1200" dirty="0" smtClean="0">
                          <a:solidFill>
                            <a:schemeClr val="tx1"/>
                          </a:solidFill>
                          <a:effectLst/>
                          <a:latin typeface="+mn-lt"/>
                          <a:ea typeface="+mn-ea"/>
                          <a:cs typeface="+mn-cs"/>
                        </a:rPr>
                        <a:t>Traveling Expenses</a:t>
                      </a:r>
                    </a:p>
                    <a:p>
                      <a:r>
                        <a:rPr lang="en-US" sz="1400" kern="1200" dirty="0" smtClean="0">
                          <a:solidFill>
                            <a:schemeClr val="tx1"/>
                          </a:solidFill>
                          <a:effectLst/>
                          <a:latin typeface="+mn-lt"/>
                          <a:ea typeface="+mn-ea"/>
                          <a:cs typeface="+mn-cs"/>
                        </a:rPr>
                        <a:t>Cash in Hand</a:t>
                      </a:r>
                    </a:p>
                    <a:p>
                      <a:r>
                        <a:rPr lang="en-US" sz="1400" kern="1200" dirty="0" smtClean="0">
                          <a:solidFill>
                            <a:schemeClr val="tx1"/>
                          </a:solidFill>
                          <a:effectLst/>
                          <a:latin typeface="+mn-lt"/>
                          <a:ea typeface="+mn-ea"/>
                          <a:cs typeface="+mn-cs"/>
                        </a:rPr>
                        <a:t>Cash at Bank</a:t>
                      </a:r>
                      <a:endParaRPr lang="en-US" sz="1400" dirty="0"/>
                    </a:p>
                  </a:txBody>
                  <a:tcPr/>
                </a:tc>
                <a:tc>
                  <a:txBody>
                    <a:bodyPr/>
                    <a:lstStyle/>
                    <a:p>
                      <a:pPr algn="r"/>
                      <a:endParaRPr lang="en-US" sz="1400" kern="1200" dirty="0" smtClean="0">
                        <a:solidFill>
                          <a:schemeClr val="tx1"/>
                        </a:solidFill>
                        <a:effectLst/>
                        <a:latin typeface="+mn-lt"/>
                        <a:ea typeface="+mn-ea"/>
                        <a:cs typeface="+mn-cs"/>
                      </a:endParaRPr>
                    </a:p>
                    <a:p>
                      <a:pPr algn="r"/>
                      <a:r>
                        <a:rPr lang="en-US" sz="1400" kern="1200" dirty="0" smtClean="0">
                          <a:solidFill>
                            <a:schemeClr val="tx1"/>
                          </a:solidFill>
                          <a:effectLst/>
                          <a:latin typeface="+mn-lt"/>
                          <a:ea typeface="+mn-ea"/>
                          <a:cs typeface="+mn-cs"/>
                        </a:rPr>
                        <a:t>40,000</a:t>
                      </a:r>
                    </a:p>
                    <a:p>
                      <a:pPr algn="r"/>
                      <a:r>
                        <a:rPr lang="en-US" sz="1400" kern="1200" dirty="0" smtClean="0">
                          <a:solidFill>
                            <a:schemeClr val="tx1"/>
                          </a:solidFill>
                          <a:effectLst/>
                          <a:latin typeface="+mn-lt"/>
                          <a:ea typeface="+mn-ea"/>
                          <a:cs typeface="+mn-cs"/>
                        </a:rPr>
                        <a:t>4,03,000</a:t>
                      </a:r>
                    </a:p>
                    <a:p>
                      <a:pPr algn="r"/>
                      <a:r>
                        <a:rPr lang="en-US" sz="1400" kern="1200" dirty="0" smtClean="0">
                          <a:solidFill>
                            <a:schemeClr val="tx1"/>
                          </a:solidFill>
                          <a:effectLst/>
                          <a:latin typeface="+mn-lt"/>
                          <a:ea typeface="+mn-ea"/>
                          <a:cs typeface="+mn-cs"/>
                        </a:rPr>
                        <a:t>2,00,000</a:t>
                      </a:r>
                    </a:p>
                    <a:p>
                      <a:pPr algn="r"/>
                      <a:r>
                        <a:rPr lang="en-US" sz="1400" kern="1200" dirty="0" smtClean="0">
                          <a:solidFill>
                            <a:schemeClr val="tx1"/>
                          </a:solidFill>
                          <a:effectLst/>
                          <a:latin typeface="+mn-lt"/>
                          <a:ea typeface="+mn-ea"/>
                          <a:cs typeface="+mn-cs"/>
                        </a:rPr>
                        <a:t>60,000</a:t>
                      </a:r>
                    </a:p>
                    <a:p>
                      <a:pPr algn="r"/>
                      <a:r>
                        <a:rPr lang="en-US" sz="1400" kern="1200" dirty="0" smtClean="0">
                          <a:solidFill>
                            <a:schemeClr val="tx1"/>
                          </a:solidFill>
                          <a:effectLst/>
                          <a:latin typeface="+mn-lt"/>
                          <a:ea typeface="+mn-ea"/>
                          <a:cs typeface="+mn-cs"/>
                        </a:rPr>
                        <a:t>20,000</a:t>
                      </a:r>
                    </a:p>
                    <a:p>
                      <a:pPr algn="r"/>
                      <a:r>
                        <a:rPr lang="en-US" sz="1400" kern="1200" dirty="0" smtClean="0">
                          <a:solidFill>
                            <a:schemeClr val="tx1"/>
                          </a:solidFill>
                          <a:effectLst/>
                          <a:latin typeface="+mn-lt"/>
                          <a:ea typeface="+mn-ea"/>
                          <a:cs typeface="+mn-cs"/>
                        </a:rPr>
                        <a:t> 4,00,000 </a:t>
                      </a:r>
                    </a:p>
                    <a:p>
                      <a:pPr algn="r"/>
                      <a:r>
                        <a:rPr lang="en-US" sz="1400" kern="1200" dirty="0" smtClean="0">
                          <a:solidFill>
                            <a:schemeClr val="tx1"/>
                          </a:solidFill>
                          <a:effectLst/>
                          <a:latin typeface="+mn-lt"/>
                          <a:ea typeface="+mn-ea"/>
                          <a:cs typeface="+mn-cs"/>
                        </a:rPr>
                        <a:t>9,50,000                                                                                       50,000</a:t>
                      </a:r>
                    </a:p>
                    <a:p>
                      <a:pPr algn="r"/>
                      <a:r>
                        <a:rPr lang="en-US" sz="1400" kern="1200" dirty="0" smtClean="0">
                          <a:solidFill>
                            <a:schemeClr val="tx1"/>
                          </a:solidFill>
                          <a:effectLst/>
                          <a:latin typeface="+mn-lt"/>
                          <a:ea typeface="+mn-ea"/>
                          <a:cs typeface="+mn-cs"/>
                        </a:rPr>
                        <a:t>72,000</a:t>
                      </a:r>
                    </a:p>
                    <a:p>
                      <a:pPr algn="r"/>
                      <a:r>
                        <a:rPr lang="en-US" sz="1400" kern="1200" dirty="0" smtClean="0">
                          <a:solidFill>
                            <a:schemeClr val="tx1"/>
                          </a:solidFill>
                          <a:effectLst/>
                          <a:latin typeface="+mn-lt"/>
                          <a:ea typeface="+mn-ea"/>
                          <a:cs typeface="+mn-cs"/>
                        </a:rPr>
                        <a:t>3,50,000</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61,000</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48,000</a:t>
                      </a:r>
                    </a:p>
                    <a:p>
                      <a:pPr algn="r"/>
                      <a:r>
                        <a:rPr lang="en-US" sz="1400" kern="1200" dirty="0" smtClean="0">
                          <a:solidFill>
                            <a:schemeClr val="tx1"/>
                          </a:solidFill>
                          <a:effectLst/>
                          <a:latin typeface="+mn-lt"/>
                          <a:ea typeface="+mn-ea"/>
                          <a:cs typeface="+mn-cs"/>
                        </a:rPr>
                        <a:t>4,000</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700</a:t>
                      </a:r>
                    </a:p>
                    <a:p>
                      <a:pPr algn="r"/>
                      <a:r>
                        <a:rPr lang="en-US" sz="1400" kern="1200" dirty="0" smtClean="0">
                          <a:solidFill>
                            <a:schemeClr val="tx1"/>
                          </a:solidFill>
                          <a:effectLst/>
                          <a:latin typeface="+mn-lt"/>
                          <a:ea typeface="+mn-ea"/>
                          <a:cs typeface="+mn-cs"/>
                        </a:rPr>
                        <a:t>4,500</a:t>
                      </a:r>
                    </a:p>
                    <a:p>
                      <a:pPr algn="r"/>
                      <a:r>
                        <a:rPr lang="en-US" sz="1400" kern="1200" dirty="0" smtClean="0">
                          <a:solidFill>
                            <a:schemeClr val="tx1"/>
                          </a:solidFill>
                          <a:effectLst/>
                          <a:latin typeface="+mn-lt"/>
                          <a:ea typeface="+mn-ea"/>
                          <a:cs typeface="+mn-cs"/>
                        </a:rPr>
                        <a:t>6,500</a:t>
                      </a:r>
                    </a:p>
                    <a:p>
                      <a:pPr algn="r"/>
                      <a:r>
                        <a:rPr lang="en-US" sz="1400" kern="1200" dirty="0" smtClean="0">
                          <a:solidFill>
                            <a:schemeClr val="tx1"/>
                          </a:solidFill>
                          <a:effectLst/>
                          <a:latin typeface="+mn-lt"/>
                          <a:ea typeface="+mn-ea"/>
                          <a:cs typeface="+mn-cs"/>
                        </a:rPr>
                        <a:t>3,000</a:t>
                      </a:r>
                    </a:p>
                    <a:p>
                      <a:pPr algn="r"/>
                      <a:r>
                        <a:rPr lang="en-US" sz="1400" kern="1200" dirty="0" smtClean="0">
                          <a:solidFill>
                            <a:schemeClr val="tx1"/>
                          </a:solidFill>
                          <a:effectLst/>
                          <a:latin typeface="+mn-lt"/>
                          <a:ea typeface="+mn-ea"/>
                          <a:cs typeface="+mn-cs"/>
                        </a:rPr>
                        <a:t>2,100</a:t>
                      </a:r>
                    </a:p>
                    <a:p>
                      <a:pPr algn="r"/>
                      <a:r>
                        <a:rPr lang="en-US" sz="1400" kern="1200" dirty="0" smtClean="0">
                          <a:solidFill>
                            <a:schemeClr val="tx1"/>
                          </a:solidFill>
                          <a:effectLst/>
                          <a:latin typeface="+mn-lt"/>
                          <a:ea typeface="+mn-ea"/>
                          <a:cs typeface="+mn-cs"/>
                        </a:rPr>
                        <a:t>51,250</a:t>
                      </a:r>
                      <a:endParaRPr lang="en-US" sz="1400" dirty="0"/>
                    </a:p>
                  </a:txBody>
                  <a:tcPr/>
                </a:tc>
                <a:tc>
                  <a:txBody>
                    <a:bodyPr/>
                    <a:lstStyle/>
                    <a:p>
                      <a:pPr algn="r"/>
                      <a:r>
                        <a:rPr lang="en-US" sz="1400" kern="1200" dirty="0" smtClean="0">
                          <a:solidFill>
                            <a:schemeClr val="tx1"/>
                          </a:solidFill>
                          <a:effectLst/>
                          <a:latin typeface="+mn-lt"/>
                          <a:ea typeface="+mn-ea"/>
                          <a:cs typeface="+mn-cs"/>
                        </a:rPr>
                        <a:t>7,63,050</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13,20,000</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10,000</a:t>
                      </a:r>
                    </a:p>
                    <a:p>
                      <a:pPr algn="r"/>
                      <a:r>
                        <a:rPr lang="en-US" sz="1400" kern="1200" dirty="0" smtClean="0">
                          <a:solidFill>
                            <a:schemeClr val="tx1"/>
                          </a:solidFill>
                          <a:effectLst/>
                          <a:latin typeface="+mn-lt"/>
                          <a:ea typeface="+mn-ea"/>
                          <a:cs typeface="+mn-cs"/>
                        </a:rPr>
                        <a:t>4,00,000</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2,24,000</a:t>
                      </a:r>
                    </a:p>
                    <a:p>
                      <a:pPr algn="r"/>
                      <a:r>
                        <a:rPr lang="en-US" sz="1400" kern="1200" dirty="0" smtClean="0">
                          <a:solidFill>
                            <a:schemeClr val="tx1"/>
                          </a:solidFill>
                          <a:effectLst/>
                          <a:latin typeface="+mn-lt"/>
                          <a:ea typeface="+mn-ea"/>
                          <a:cs typeface="+mn-cs"/>
                        </a:rPr>
                        <a:t>9,000</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r>
                        <a:rPr lang="en-US" sz="1400" kern="1200" dirty="0" smtClean="0">
                          <a:solidFill>
                            <a:schemeClr val="tx1"/>
                          </a:solidFill>
                          <a:effectLst/>
                          <a:latin typeface="+mn-lt"/>
                          <a:ea typeface="+mn-ea"/>
                          <a:cs typeface="+mn-cs"/>
                        </a:rPr>
                        <a:t> </a:t>
                      </a:r>
                    </a:p>
                    <a:p>
                      <a:pPr algn="r"/>
                      <a:endParaRPr lang="en-US" sz="1400" dirty="0"/>
                    </a:p>
                  </a:txBody>
                  <a:tcPr/>
                </a:tc>
              </a:tr>
              <a:tr h="303325">
                <a:tc>
                  <a:txBody>
                    <a:bodyPr/>
                    <a:lstStyle/>
                    <a:p>
                      <a:pPr>
                        <a:lnSpc>
                          <a:spcPct val="100000"/>
                        </a:lnSpc>
                      </a:pPr>
                      <a:endParaRPr lang="en-US" sz="1400" dirty="0"/>
                    </a:p>
                  </a:txBody>
                  <a:tcPr/>
                </a:tc>
                <a:tc>
                  <a:txBody>
                    <a:bodyPr/>
                    <a:lstStyle/>
                    <a:p>
                      <a:pPr marL="0" marR="0" algn="ctr">
                        <a:lnSpc>
                          <a:spcPct val="100000"/>
                        </a:lnSpc>
                        <a:spcBef>
                          <a:spcPts val="0"/>
                        </a:spcBef>
                        <a:spcAft>
                          <a:spcPts val="0"/>
                        </a:spcAft>
                        <a:tabLst>
                          <a:tab pos="0" algn="l"/>
                        </a:tabLst>
                      </a:pPr>
                      <a:r>
                        <a:rPr lang="en-US" sz="1400" dirty="0">
                          <a:effectLst/>
                          <a:latin typeface="Calibri" panose="020F0502020204030204" pitchFamily="34" charset="0"/>
                          <a:ea typeface="Calibri" panose="020F0502020204030204" pitchFamily="34" charset="0"/>
                          <a:cs typeface="Arial" panose="020B0604020202020204" pitchFamily="34" charset="0"/>
                        </a:rPr>
                        <a:t>TOTAL</a:t>
                      </a:r>
                    </a:p>
                  </a:txBody>
                  <a:tcPr marL="68580" marR="68580" marT="0" marB="0"/>
                </a:tc>
                <a:tc>
                  <a:txBody>
                    <a:bodyPr/>
                    <a:lstStyle/>
                    <a:p>
                      <a:pPr marL="0" marR="0" algn="r">
                        <a:lnSpc>
                          <a:spcPct val="100000"/>
                        </a:lnSpc>
                        <a:spcBef>
                          <a:spcPts val="0"/>
                        </a:spcBef>
                        <a:spcAft>
                          <a:spcPts val="0"/>
                        </a:spcAft>
                        <a:tabLst>
                          <a:tab pos="0" algn="l"/>
                        </a:tabLst>
                      </a:pPr>
                      <a:r>
                        <a:rPr lang="en-US" sz="1400" dirty="0">
                          <a:effectLst/>
                          <a:latin typeface="Calibri" panose="020F0502020204030204" pitchFamily="34" charset="0"/>
                          <a:ea typeface="Calibri" panose="020F0502020204030204" pitchFamily="34" charset="0"/>
                          <a:cs typeface="Arial" panose="020B0604020202020204" pitchFamily="34" charset="0"/>
                        </a:rPr>
                        <a:t>27,26,050</a:t>
                      </a:r>
                    </a:p>
                  </a:txBody>
                  <a:tcPr marL="68580" marR="68580" marT="0" marB="0"/>
                </a:tc>
                <a:tc>
                  <a:txBody>
                    <a:bodyPr/>
                    <a:lstStyle/>
                    <a:p>
                      <a:pPr marL="45720" marR="0" algn="r">
                        <a:lnSpc>
                          <a:spcPct val="100000"/>
                        </a:lnSpc>
                        <a:spcBef>
                          <a:spcPts val="0"/>
                        </a:spcBef>
                        <a:spcAft>
                          <a:spcPts val="0"/>
                        </a:spcAft>
                        <a:tabLst>
                          <a:tab pos="102870" algn="l"/>
                        </a:tabLst>
                      </a:pPr>
                      <a:r>
                        <a:rPr lang="en-US" sz="1400" dirty="0">
                          <a:effectLst/>
                          <a:latin typeface="Calibri" panose="020F0502020204030204" pitchFamily="34" charset="0"/>
                          <a:ea typeface="Calibri" panose="020F0502020204030204" pitchFamily="34" charset="0"/>
                          <a:cs typeface="Arial" panose="020B0604020202020204" pitchFamily="34" charset="0"/>
                        </a:rPr>
                        <a:t>27,26,050</a:t>
                      </a:r>
                    </a:p>
                  </a:txBody>
                  <a:tcPr marL="68580" marR="68580" marT="0" marB="0"/>
                </a:tc>
              </a:tr>
            </a:tbl>
          </a:graphicData>
        </a:graphic>
      </p:graphicFrame>
    </p:spTree>
    <p:extLst>
      <p:ext uri="{BB962C8B-B14F-4D97-AF65-F5344CB8AC3E}">
        <p14:creationId xmlns="" xmlns:p14="http://schemas.microsoft.com/office/powerpoint/2010/main" val="229216874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533400" y="990600"/>
            <a:ext cx="7924800" cy="5334000"/>
          </a:xfrm>
        </p:spPr>
        <p:txBody>
          <a:bodyPr>
            <a:normAutofit/>
          </a:bodyPr>
          <a:lstStyle/>
          <a:p>
            <a:pPr algn="just">
              <a:buNone/>
            </a:pPr>
            <a:r>
              <a:rPr lang="en-US" sz="2800" dirty="0" smtClean="0"/>
              <a:t>	</a:t>
            </a:r>
          </a:p>
          <a:p>
            <a:pPr algn="just">
              <a:buNone/>
            </a:pPr>
            <a:endParaRPr lang="en-US" sz="2800" dirty="0"/>
          </a:p>
          <a:p>
            <a:pPr algn="just">
              <a:buNone/>
            </a:pPr>
            <a:r>
              <a:rPr lang="en-US" sz="2800" dirty="0" smtClean="0"/>
              <a:t>    All the transactions are recorded first in the journal and then from the journal they are posted in the respective accounts in the ledger. Ledger is a book where all the transactions would ultimately find their place under the respective heads of accounts. </a:t>
            </a:r>
          </a:p>
          <a:p>
            <a:pPr>
              <a:buNone/>
            </a:pPr>
            <a:r>
              <a:rPr lang="en-US" sz="2800" b="1" dirty="0" smtClean="0"/>
              <a:t>	</a:t>
            </a:r>
          </a:p>
          <a:p>
            <a:pPr>
              <a:buNone/>
            </a:pPr>
            <a:r>
              <a:rPr lang="en-US" sz="2800" b="1" dirty="0" smtClean="0"/>
              <a:t>	</a:t>
            </a:r>
            <a:r>
              <a:rPr lang="en-US" sz="2800" dirty="0" smtClean="0"/>
              <a:t>			       				</a:t>
            </a:r>
          </a:p>
          <a:p>
            <a:pPr>
              <a:buNone/>
            </a:pPr>
            <a:r>
              <a:rPr lang="en-US" sz="2800" dirty="0" smtClean="0"/>
              <a:t>	   							</a:t>
            </a:r>
            <a:r>
              <a:rPr lang="en-US" sz="2400" dirty="0" smtClean="0"/>
              <a:t>     Con… </a:t>
            </a:r>
            <a:endParaRPr lang="en-SG" sz="2400" dirty="0" smtClean="0"/>
          </a:p>
          <a:p>
            <a:pPr algn="just">
              <a:buNone/>
            </a:pPr>
            <a:endParaRPr lang="en-SG" sz="2800" dirty="0" smtClean="0"/>
          </a:p>
          <a:p>
            <a:pPr>
              <a:buNone/>
            </a:pPr>
            <a:endParaRPr lang="en-SG" sz="2800"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762000"/>
            <a:ext cx="8229600" cy="6096000"/>
          </a:xfrm>
        </p:spPr>
        <p:txBody>
          <a:bodyPr>
            <a:normAutofit/>
          </a:bodyPr>
          <a:lstStyle/>
          <a:p>
            <a:pPr algn="just">
              <a:buNone/>
            </a:pPr>
            <a:r>
              <a:rPr lang="en-US" b="1" dirty="0" smtClean="0"/>
              <a:t>	</a:t>
            </a:r>
            <a:endParaRPr lang="en-US" sz="2800" b="1" dirty="0" smtClean="0"/>
          </a:p>
          <a:p>
            <a:pPr algn="just">
              <a:buNone/>
            </a:pPr>
            <a:r>
              <a:rPr lang="en-US" sz="2800" b="1" dirty="0"/>
              <a:t> </a:t>
            </a:r>
            <a:r>
              <a:rPr lang="en-US" sz="2800" b="1" dirty="0" smtClean="0"/>
              <a:t>  Question.1.</a:t>
            </a:r>
            <a:r>
              <a:rPr lang="en-US" sz="2800" dirty="0" smtClean="0"/>
              <a:t> What is a Ledger?</a:t>
            </a:r>
            <a:endParaRPr lang="en-SG" sz="2800" dirty="0" smtClean="0"/>
          </a:p>
          <a:p>
            <a:pPr algn="just">
              <a:buNone/>
            </a:pPr>
            <a:r>
              <a:rPr lang="en-US" sz="2800" b="1" dirty="0" smtClean="0"/>
              <a:t>	Answer.</a:t>
            </a:r>
            <a:r>
              <a:rPr lang="en-US" sz="2800" dirty="0" smtClean="0"/>
              <a:t> Ledger is a book where all the transactions find their place under the respective heads of accounts.  </a:t>
            </a:r>
          </a:p>
          <a:p>
            <a:pPr algn="just">
              <a:buNone/>
            </a:pPr>
            <a:r>
              <a:rPr lang="en-US" sz="2800" dirty="0" smtClean="0"/>
              <a:t>                           </a:t>
            </a:r>
          </a:p>
          <a:p>
            <a:pPr algn="just">
              <a:buNone/>
            </a:pPr>
            <a:r>
              <a:rPr lang="en-US" sz="2800" b="1" dirty="0" smtClean="0"/>
              <a:t>	Question.2.</a:t>
            </a:r>
            <a:r>
              <a:rPr lang="en-US" sz="2800" dirty="0" smtClean="0"/>
              <a:t> What is the main function of a Ledger?</a:t>
            </a:r>
            <a:endParaRPr lang="en-SG" sz="2800" dirty="0" smtClean="0"/>
          </a:p>
          <a:p>
            <a:pPr algn="just">
              <a:buNone/>
            </a:pPr>
            <a:r>
              <a:rPr lang="en-US" sz="2800" b="1" dirty="0" smtClean="0"/>
              <a:t>	Answer.</a:t>
            </a:r>
            <a:r>
              <a:rPr lang="en-US" sz="2800" dirty="0" smtClean="0"/>
              <a:t> The main function of a ledger is to classify or sort out all items appearing in the journal under their appropriate accounts. </a:t>
            </a:r>
          </a:p>
          <a:p>
            <a:pPr algn="just">
              <a:buNone/>
            </a:pPr>
            <a:endParaRPr lang="en-US" sz="2800" dirty="0" smtClean="0"/>
          </a:p>
          <a:p>
            <a:pPr algn="just">
              <a:buNone/>
            </a:pPr>
            <a:r>
              <a:rPr lang="en-US" dirty="0" smtClean="0"/>
              <a:t> 								</a:t>
            </a:r>
            <a:r>
              <a:rPr lang="en-US" sz="2400" dirty="0" smtClean="0"/>
              <a:t>            Con… </a:t>
            </a:r>
            <a:endParaRPr lang="en-SG" sz="2400" dirty="0" smtClean="0"/>
          </a:p>
          <a:p>
            <a:pPr>
              <a:buNone/>
            </a:pPr>
            <a:endParaRPr lang="en-SG"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914400"/>
            <a:ext cx="8229600" cy="5638800"/>
          </a:xfrm>
        </p:spPr>
        <p:txBody>
          <a:bodyPr>
            <a:normAutofit lnSpcReduction="10000"/>
          </a:bodyPr>
          <a:lstStyle/>
          <a:p>
            <a:pPr>
              <a:buNone/>
            </a:pPr>
            <a:r>
              <a:rPr lang="en-US" dirty="0" smtClean="0"/>
              <a:t>	</a:t>
            </a:r>
          </a:p>
          <a:p>
            <a:pPr>
              <a:buNone/>
            </a:pPr>
            <a:r>
              <a:rPr lang="en-US" dirty="0"/>
              <a:t>	</a:t>
            </a:r>
            <a:r>
              <a:rPr lang="en-US" sz="2800" b="1" dirty="0" smtClean="0"/>
              <a:t>HOW TO OPEN AN ACCOUNT IN THE LEDGER</a:t>
            </a:r>
            <a:endParaRPr lang="en-SG" sz="2800" dirty="0" smtClean="0"/>
          </a:p>
          <a:p>
            <a:pPr>
              <a:buNone/>
            </a:pPr>
            <a:r>
              <a:rPr lang="en-US" sz="2800" dirty="0" smtClean="0"/>
              <a:t>	</a:t>
            </a:r>
          </a:p>
          <a:p>
            <a:pPr algn="just">
              <a:buNone/>
            </a:pPr>
            <a:r>
              <a:rPr lang="en-US" sz="2800" dirty="0" smtClean="0"/>
              <a:t>	The page is divided into two parts by vertical line in between.  The left hand side is used as a debit side of an account having four columns and the right hand side is used as a credit side also having four columns. Total columns in a ledger account are eight. </a:t>
            </a:r>
          </a:p>
          <a:p>
            <a:pPr algn="just">
              <a:buNone/>
            </a:pPr>
            <a:r>
              <a:rPr lang="en-US" sz="2800" dirty="0" smtClean="0"/>
              <a:t>																  								</a:t>
            </a:r>
            <a:r>
              <a:rPr lang="en-US" sz="2400" dirty="0" smtClean="0"/>
              <a:t>           Con…</a:t>
            </a:r>
            <a:endParaRPr lang="en-SG" sz="2400" dirty="0" smtClean="0"/>
          </a:p>
          <a:p>
            <a:pPr>
              <a:buNone/>
            </a:pPr>
            <a:r>
              <a:rPr lang="en-SG" dirty="0" smtClean="0"/>
              <a:t>   </a:t>
            </a:r>
            <a:endParaRPr lang="en-SG"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a:xfrm>
            <a:off x="457200" y="685800"/>
            <a:ext cx="8229600" cy="1143000"/>
          </a:xfrm>
        </p:spPr>
        <p:txBody>
          <a:bodyPr>
            <a:normAutofit fontScale="90000"/>
          </a:bodyPr>
          <a:lstStyle/>
          <a:p>
            <a:pPr algn="just"/>
            <a:r>
              <a:rPr lang="en-SG" dirty="0" smtClean="0"/>
              <a:t/>
            </a:r>
            <a:br>
              <a:rPr lang="en-SG" dirty="0" smtClean="0"/>
            </a:br>
            <a:r>
              <a:rPr lang="en-US" sz="2700" dirty="0" smtClean="0"/>
              <a:t>	           ------------Name (Account) 	      		      Dr</a:t>
            </a:r>
            <a:r>
              <a:rPr lang="en-US" sz="2700" dirty="0"/>
              <a:t>.  </a:t>
            </a:r>
            <a:r>
              <a:rPr lang="en-US" sz="2700" dirty="0" smtClean="0"/>
              <a:t>                           						Cr.</a:t>
            </a:r>
            <a:r>
              <a:rPr lang="en-SG" sz="2700" dirty="0" smtClean="0"/>
              <a:t/>
            </a:r>
            <a:br>
              <a:rPr lang="en-SG" sz="2700" dirty="0" smtClean="0"/>
            </a:br>
            <a:endParaRPr lang="en-SG" sz="2700" dirty="0"/>
          </a:p>
        </p:txBody>
      </p:sp>
      <p:graphicFrame>
        <p:nvGraphicFramePr>
          <p:cNvPr id="7" name="Content Placeholder 6"/>
          <p:cNvGraphicFramePr>
            <a:graphicFrameLocks noGrp="1"/>
          </p:cNvGraphicFramePr>
          <p:nvPr>
            <p:ph idx="1"/>
            <p:extLst>
              <p:ext uri="{D42A27DB-BD31-4B8C-83A1-F6EECF244321}">
                <p14:modId xmlns="" xmlns:p14="http://schemas.microsoft.com/office/powerpoint/2010/main" val="1730290450"/>
              </p:ext>
            </p:extLst>
          </p:nvPr>
        </p:nvGraphicFramePr>
        <p:xfrm>
          <a:off x="609600" y="1752600"/>
          <a:ext cx="7848607" cy="2270760"/>
        </p:xfrm>
        <a:graphic>
          <a:graphicData uri="http://schemas.openxmlformats.org/drawingml/2006/table">
            <a:tbl>
              <a:tblPr firstRow="1" bandRow="1">
                <a:tableStyleId>{5940675A-B579-460E-94D1-54222C63F5DA}</a:tableStyleId>
              </a:tblPr>
              <a:tblGrid>
                <a:gridCol w="672737"/>
                <a:gridCol w="1765663"/>
                <a:gridCol w="533400"/>
                <a:gridCol w="990600"/>
                <a:gridCol w="762000"/>
                <a:gridCol w="1629229"/>
                <a:gridCol w="523241"/>
                <a:gridCol w="971737"/>
              </a:tblGrid>
              <a:tr h="378460">
                <a:tc>
                  <a:txBody>
                    <a:bodyPr/>
                    <a:lstStyle/>
                    <a:p>
                      <a:pPr algn="ctr"/>
                      <a:r>
                        <a:rPr lang="en-US" b="1" dirty="0" smtClean="0"/>
                        <a:t>Date</a:t>
                      </a:r>
                      <a:endParaRPr lang="en-SG" b="1" dirty="0"/>
                    </a:p>
                  </a:txBody>
                  <a:tcPr/>
                </a:tc>
                <a:tc>
                  <a:txBody>
                    <a:bodyPr/>
                    <a:lstStyle/>
                    <a:p>
                      <a:pPr algn="ctr"/>
                      <a:r>
                        <a:rPr lang="en-US" b="1" dirty="0" smtClean="0"/>
                        <a:t>Particulars</a:t>
                      </a:r>
                      <a:endParaRPr lang="en-SG" b="1" dirty="0"/>
                    </a:p>
                  </a:txBody>
                  <a:tcPr/>
                </a:tc>
                <a:tc>
                  <a:txBody>
                    <a:bodyPr/>
                    <a:lstStyle/>
                    <a:p>
                      <a:pPr algn="ctr"/>
                      <a:r>
                        <a:rPr lang="en-US" b="1" dirty="0" smtClean="0"/>
                        <a:t>J.F.</a:t>
                      </a:r>
                      <a:endParaRPr lang="en-SG" b="1" dirty="0"/>
                    </a:p>
                  </a:txBody>
                  <a:tcPr/>
                </a:tc>
                <a:tc>
                  <a:txBody>
                    <a:bodyPr/>
                    <a:lstStyle/>
                    <a:p>
                      <a:pPr algn="ctr"/>
                      <a:r>
                        <a:rPr lang="en-US" b="1" dirty="0" smtClean="0"/>
                        <a:t>Amount</a:t>
                      </a:r>
                      <a:endParaRPr lang="en-SG" b="1" dirty="0"/>
                    </a:p>
                  </a:txBody>
                  <a:tcPr/>
                </a:tc>
                <a:tc>
                  <a:txBody>
                    <a:bodyPr/>
                    <a:lstStyle/>
                    <a:p>
                      <a:pPr algn="ctr"/>
                      <a:r>
                        <a:rPr lang="en-US" b="1" dirty="0" smtClean="0"/>
                        <a:t>Date</a:t>
                      </a:r>
                      <a:endParaRPr lang="en-SG" b="1" dirty="0"/>
                    </a:p>
                  </a:txBody>
                  <a:tcPr/>
                </a:tc>
                <a:tc>
                  <a:txBody>
                    <a:bodyPr/>
                    <a:lstStyle/>
                    <a:p>
                      <a:pPr algn="ctr"/>
                      <a:r>
                        <a:rPr lang="en-US" b="1" dirty="0" smtClean="0"/>
                        <a:t>Particulars</a:t>
                      </a:r>
                      <a:endParaRPr lang="en-SG" b="1" dirty="0"/>
                    </a:p>
                  </a:txBody>
                  <a:tcPr/>
                </a:tc>
                <a:tc>
                  <a:txBody>
                    <a:bodyPr/>
                    <a:lstStyle/>
                    <a:p>
                      <a:pPr algn="ctr"/>
                      <a:r>
                        <a:rPr lang="en-US" b="1" dirty="0" smtClean="0"/>
                        <a:t>J.F.</a:t>
                      </a:r>
                      <a:endParaRPr lang="en-SG" b="1" dirty="0"/>
                    </a:p>
                  </a:txBody>
                  <a:tcPr/>
                </a:tc>
                <a:tc>
                  <a:txBody>
                    <a:bodyPr/>
                    <a:lstStyle/>
                    <a:p>
                      <a:pPr algn="ctr"/>
                      <a:r>
                        <a:rPr lang="en-US" b="1" dirty="0" smtClean="0"/>
                        <a:t>Amount</a:t>
                      </a:r>
                      <a:endParaRPr lang="en-SG" b="1" dirty="0"/>
                    </a:p>
                  </a:txBody>
                  <a:tcPr/>
                </a:tc>
              </a:tr>
              <a:tr h="1508583">
                <a:tc>
                  <a:txBody>
                    <a:bodyPr/>
                    <a:lstStyle/>
                    <a:p>
                      <a:endParaRPr lang="en-SG"/>
                    </a:p>
                  </a:txBody>
                  <a:tcPr/>
                </a:tc>
                <a:tc>
                  <a:txBody>
                    <a:bodyPr/>
                    <a:lstStyle/>
                    <a:p>
                      <a:endParaRPr lang="en-SG"/>
                    </a:p>
                  </a:txBody>
                  <a:tcPr/>
                </a:tc>
                <a:tc>
                  <a:txBody>
                    <a:bodyPr/>
                    <a:lstStyle/>
                    <a:p>
                      <a:endParaRPr lang="en-SG"/>
                    </a:p>
                  </a:txBody>
                  <a:tcPr/>
                </a:tc>
                <a:tc>
                  <a:txBody>
                    <a:bodyPr/>
                    <a:lstStyle/>
                    <a:p>
                      <a:endParaRPr lang="en-SG" dirty="0"/>
                    </a:p>
                  </a:txBody>
                  <a:tcPr/>
                </a:tc>
                <a:tc>
                  <a:txBody>
                    <a:bodyPr/>
                    <a:lstStyle/>
                    <a:p>
                      <a:endParaRPr lang="en-SG"/>
                    </a:p>
                  </a:txBody>
                  <a:tcPr/>
                </a:tc>
                <a:tc>
                  <a:txBody>
                    <a:bodyPr/>
                    <a:lstStyle/>
                    <a:p>
                      <a:endParaRPr lang="en-SG" dirty="0"/>
                    </a:p>
                  </a:txBody>
                  <a:tcPr/>
                </a:tc>
                <a:tc>
                  <a:txBody>
                    <a:bodyPr/>
                    <a:lstStyle/>
                    <a:p>
                      <a:endParaRPr lang="en-SG"/>
                    </a:p>
                  </a:txBody>
                  <a:tcPr/>
                </a:tc>
                <a:tc>
                  <a:txBody>
                    <a:bodyPr/>
                    <a:lstStyle/>
                    <a:p>
                      <a:endParaRPr lang="en-SG" dirty="0"/>
                    </a:p>
                  </a:txBody>
                  <a:tcPr/>
                </a:tc>
              </a:tr>
              <a:tr h="383717">
                <a:tc>
                  <a:txBody>
                    <a:bodyPr/>
                    <a:lstStyle/>
                    <a:p>
                      <a:endParaRPr lang="en-SG"/>
                    </a:p>
                  </a:txBody>
                  <a:tcPr/>
                </a:tc>
                <a:tc>
                  <a:txBody>
                    <a:bodyPr/>
                    <a:lstStyle/>
                    <a:p>
                      <a:endParaRPr lang="en-SG"/>
                    </a:p>
                  </a:txBody>
                  <a:tcPr/>
                </a:tc>
                <a:tc>
                  <a:txBody>
                    <a:bodyPr/>
                    <a:lstStyle/>
                    <a:p>
                      <a:endParaRPr lang="en-SG"/>
                    </a:p>
                  </a:txBody>
                  <a:tcPr/>
                </a:tc>
                <a:tc>
                  <a:txBody>
                    <a:bodyPr/>
                    <a:lstStyle/>
                    <a:p>
                      <a:endParaRPr lang="en-SG" dirty="0"/>
                    </a:p>
                  </a:txBody>
                  <a:tcPr/>
                </a:tc>
                <a:tc>
                  <a:txBody>
                    <a:bodyPr/>
                    <a:lstStyle/>
                    <a:p>
                      <a:endParaRPr lang="en-SG" dirty="0"/>
                    </a:p>
                  </a:txBody>
                  <a:tcPr/>
                </a:tc>
                <a:tc>
                  <a:txBody>
                    <a:bodyPr/>
                    <a:lstStyle/>
                    <a:p>
                      <a:endParaRPr lang="en-SG"/>
                    </a:p>
                  </a:txBody>
                  <a:tcPr/>
                </a:tc>
                <a:tc>
                  <a:txBody>
                    <a:bodyPr/>
                    <a:lstStyle/>
                    <a:p>
                      <a:endParaRPr lang="en-SG" dirty="0"/>
                    </a:p>
                  </a:txBody>
                  <a:tcPr/>
                </a:tc>
                <a:tc>
                  <a:txBody>
                    <a:bodyPr/>
                    <a:lstStyle/>
                    <a:p>
                      <a:endParaRPr lang="en-SG" dirty="0"/>
                    </a:p>
                  </a:txBody>
                  <a:tcPr/>
                </a:tc>
              </a:tr>
            </a:tbl>
          </a:graphicData>
        </a:graphic>
      </p:graphicFrame>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8229600" cy="5410200"/>
          </a:xfrm>
        </p:spPr>
        <p:txBody>
          <a:bodyPr>
            <a:normAutofit fontScale="92500" lnSpcReduction="20000"/>
          </a:bodyPr>
          <a:lstStyle/>
          <a:p>
            <a:pPr algn="just">
              <a:buNone/>
            </a:pPr>
            <a:r>
              <a:rPr lang="en-US" sz="3000" b="1" dirty="0"/>
              <a:t>	</a:t>
            </a:r>
            <a:endParaRPr lang="en-US" sz="3000" b="1" dirty="0" smtClean="0"/>
          </a:p>
          <a:p>
            <a:pPr algn="just">
              <a:buNone/>
            </a:pPr>
            <a:r>
              <a:rPr lang="en-US" sz="3000" b="1" dirty="0"/>
              <a:t>	</a:t>
            </a:r>
            <a:r>
              <a:rPr lang="en-US" sz="3000" b="1" dirty="0" smtClean="0"/>
              <a:t>Question.3. </a:t>
            </a:r>
            <a:r>
              <a:rPr lang="en-US" sz="3000" dirty="0" smtClean="0"/>
              <a:t>How many columns are in a Ledger?</a:t>
            </a:r>
            <a:endParaRPr lang="en-SG" sz="3000" dirty="0" smtClean="0"/>
          </a:p>
          <a:p>
            <a:pPr algn="just">
              <a:buNone/>
            </a:pPr>
            <a:r>
              <a:rPr lang="en-US" sz="3000" b="1" dirty="0" smtClean="0"/>
              <a:t>	Answer. </a:t>
            </a:r>
            <a:r>
              <a:rPr lang="en-US" sz="3000" dirty="0" smtClean="0"/>
              <a:t>There are eight columns in a Ledger.</a:t>
            </a:r>
          </a:p>
          <a:p>
            <a:pPr algn="just">
              <a:buNone/>
            </a:pPr>
            <a:endParaRPr lang="en-US" sz="3000" dirty="0" smtClean="0"/>
          </a:p>
          <a:p>
            <a:pPr algn="just">
              <a:buNone/>
            </a:pPr>
            <a:r>
              <a:rPr lang="en-US" sz="3000" b="1" dirty="0" smtClean="0"/>
              <a:t>	Question.</a:t>
            </a:r>
            <a:r>
              <a:rPr lang="en-US" sz="3000" dirty="0" smtClean="0"/>
              <a:t>4. Name the left hand side of the Ledger.</a:t>
            </a:r>
            <a:endParaRPr lang="en-SG" sz="3000" dirty="0" smtClean="0"/>
          </a:p>
          <a:p>
            <a:pPr algn="just">
              <a:buNone/>
            </a:pPr>
            <a:r>
              <a:rPr lang="en-US" sz="3000" b="1" dirty="0" smtClean="0"/>
              <a:t>	Answer.</a:t>
            </a:r>
            <a:r>
              <a:rPr lang="en-US" sz="3000" dirty="0" smtClean="0"/>
              <a:t> </a:t>
            </a:r>
            <a:r>
              <a:rPr lang="en-US" sz="3000" b="1" dirty="0" smtClean="0"/>
              <a:t> </a:t>
            </a:r>
            <a:r>
              <a:rPr lang="en-US" sz="3000" dirty="0" smtClean="0"/>
              <a:t>Left hand side of the ledger is called debit side.</a:t>
            </a:r>
          </a:p>
          <a:p>
            <a:pPr algn="just">
              <a:buNone/>
            </a:pPr>
            <a:endParaRPr lang="en-SG" sz="3000" dirty="0" smtClean="0"/>
          </a:p>
          <a:p>
            <a:pPr algn="just">
              <a:buNone/>
            </a:pPr>
            <a:r>
              <a:rPr lang="en-US" sz="3000" b="1" dirty="0" smtClean="0"/>
              <a:t>	Question.</a:t>
            </a:r>
            <a:r>
              <a:rPr lang="en-US" sz="3000" dirty="0" smtClean="0"/>
              <a:t>5</a:t>
            </a:r>
            <a:r>
              <a:rPr lang="en-US" sz="3000" dirty="0"/>
              <a:t>. Name the right hand side of the Ledger.</a:t>
            </a:r>
            <a:endParaRPr lang="en-SG" sz="3000" dirty="0"/>
          </a:p>
          <a:p>
            <a:pPr algn="just">
              <a:buNone/>
            </a:pPr>
            <a:r>
              <a:rPr lang="en-US" sz="3000" b="1" dirty="0"/>
              <a:t>	Answer.</a:t>
            </a:r>
            <a:r>
              <a:rPr lang="en-US" sz="3000" dirty="0"/>
              <a:t> </a:t>
            </a:r>
            <a:r>
              <a:rPr lang="en-US" sz="3000" b="1" dirty="0"/>
              <a:t> </a:t>
            </a:r>
            <a:r>
              <a:rPr lang="en-US" sz="3000" dirty="0"/>
              <a:t>Right hand side of the ledger is called credit side.</a:t>
            </a:r>
          </a:p>
          <a:p>
            <a:pPr algn="just">
              <a:buNone/>
            </a:pPr>
            <a:r>
              <a:rPr lang="en-US" dirty="0" smtClean="0"/>
              <a:t>								        						                               </a:t>
            </a:r>
            <a:r>
              <a:rPr lang="en-US" sz="2600" dirty="0" smtClean="0"/>
              <a:t>Con…</a:t>
            </a:r>
            <a:endParaRPr lang="en-SG" sz="2600" dirty="0" smtClean="0"/>
          </a:p>
          <a:p>
            <a:pPr>
              <a:buNone/>
            </a:pPr>
            <a:endParaRPr lang="en-SG"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838200"/>
            <a:ext cx="8229600" cy="5638800"/>
          </a:xfrm>
        </p:spPr>
        <p:txBody>
          <a:bodyPr>
            <a:normAutofit/>
          </a:bodyPr>
          <a:lstStyle/>
          <a:p>
            <a:pPr>
              <a:buNone/>
            </a:pPr>
            <a:r>
              <a:rPr lang="en-US" b="1" dirty="0" smtClean="0"/>
              <a:t>	</a:t>
            </a:r>
          </a:p>
          <a:p>
            <a:pPr>
              <a:buNone/>
            </a:pPr>
            <a:r>
              <a:rPr lang="en-US" b="1" dirty="0" smtClean="0"/>
              <a:t>	</a:t>
            </a:r>
            <a:r>
              <a:rPr lang="en-US" sz="2800" b="1" dirty="0" smtClean="0"/>
              <a:t>POSTING</a:t>
            </a:r>
          </a:p>
          <a:p>
            <a:pPr>
              <a:buNone/>
            </a:pPr>
            <a:endParaRPr lang="en-SG" sz="2800" dirty="0" smtClean="0"/>
          </a:p>
          <a:p>
            <a:pPr algn="just">
              <a:buNone/>
            </a:pPr>
            <a:r>
              <a:rPr lang="en-US" sz="2800" dirty="0" smtClean="0"/>
              <a:t>	Every transaction is first recorded in the journal and then it is posted into the ledger.  Posting is made to the debit side account which is debited in the journal entry and to the credit side of an account which is credited in the journal entry. </a:t>
            </a:r>
            <a:r>
              <a:rPr lang="en-US" dirty="0" smtClean="0"/>
              <a:t>			                           		        				</a:t>
            </a:r>
          </a:p>
          <a:p>
            <a:pPr algn="just">
              <a:buNone/>
            </a:pPr>
            <a:r>
              <a:rPr lang="en-US" dirty="0"/>
              <a:t>	</a:t>
            </a:r>
            <a:r>
              <a:rPr lang="en-US" dirty="0" smtClean="0"/>
              <a:t>							                            							          </a:t>
            </a:r>
            <a:r>
              <a:rPr lang="en-US" sz="2400" dirty="0" smtClean="0"/>
              <a:t>Con…</a:t>
            </a:r>
            <a:endParaRPr lang="en-SG" sz="2400" dirty="0" smtClean="0"/>
          </a:p>
          <a:p>
            <a:pPr>
              <a:buNone/>
            </a:pPr>
            <a:endParaRPr lang="en-SG"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295400"/>
            <a:ext cx="8229600" cy="4953000"/>
          </a:xfrm>
        </p:spPr>
        <p:txBody>
          <a:bodyPr>
            <a:normAutofit/>
          </a:bodyPr>
          <a:lstStyle/>
          <a:p>
            <a:pPr algn="just">
              <a:buNone/>
            </a:pPr>
            <a:r>
              <a:rPr lang="en-US" dirty="0" smtClean="0"/>
              <a:t> 	</a:t>
            </a:r>
          </a:p>
          <a:p>
            <a:pPr algn="just">
              <a:buNone/>
            </a:pPr>
            <a:r>
              <a:rPr lang="en-US" dirty="0"/>
              <a:t> </a:t>
            </a:r>
            <a:r>
              <a:rPr lang="en-US" dirty="0" smtClean="0"/>
              <a:t>   </a:t>
            </a:r>
            <a:r>
              <a:rPr lang="en-US" sz="2800" dirty="0" smtClean="0"/>
              <a:t>Name of the credit account is written on the debit account and the name of debit account is written on the credit side of account. Entry on the debit side of an account starts with “To” whereas on the credit side starts with “By”.</a:t>
            </a:r>
          </a:p>
          <a:p>
            <a:pPr algn="just">
              <a:buNone/>
            </a:pPr>
            <a:endParaRPr lang="en-US" dirty="0" smtClean="0"/>
          </a:p>
          <a:p>
            <a:pPr algn="just">
              <a:buNone/>
            </a:pPr>
            <a:endParaRPr lang="en-US" dirty="0" smtClean="0"/>
          </a:p>
          <a:p>
            <a:pPr algn="just">
              <a:buNone/>
            </a:pPr>
            <a:r>
              <a:rPr lang="en-US" dirty="0" smtClean="0"/>
              <a:t>							                 </a:t>
            </a:r>
            <a:r>
              <a:rPr lang="en-US" sz="2400" dirty="0" smtClean="0"/>
              <a:t>Con…</a:t>
            </a:r>
            <a:endParaRPr lang="en-SG" sz="2400" dirty="0" smtClean="0"/>
          </a:p>
          <a:p>
            <a:pPr algn="just">
              <a:buNone/>
            </a:pPr>
            <a:endParaRPr lang="en-SG"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066800"/>
            <a:ext cx="8229600" cy="5257800"/>
          </a:xfrm>
        </p:spPr>
        <p:txBody>
          <a:bodyPr>
            <a:normAutofit lnSpcReduction="10000"/>
          </a:bodyPr>
          <a:lstStyle/>
          <a:p>
            <a:pPr>
              <a:buNone/>
            </a:pPr>
            <a:r>
              <a:rPr lang="en-US" b="1" dirty="0" smtClean="0"/>
              <a:t>	</a:t>
            </a:r>
            <a:r>
              <a:rPr lang="en-US" sz="2800" b="1" dirty="0" smtClean="0"/>
              <a:t>CLOSING OF ACCOUNTS </a:t>
            </a:r>
          </a:p>
          <a:p>
            <a:pPr algn="just">
              <a:buNone/>
            </a:pPr>
            <a:r>
              <a:rPr lang="en-US" sz="2800" b="1" dirty="0" smtClean="0"/>
              <a:t>                                                                                             </a:t>
            </a:r>
            <a:r>
              <a:rPr lang="en-US" sz="2800" dirty="0" smtClean="0"/>
              <a:t>The object of recording the business transactions in various ledger accounts to enable a trader to ascertain balance of an account easily at any time. For the preparation of Trial balance all accounts are to be closed. 		</a:t>
            </a:r>
          </a:p>
          <a:p>
            <a:pPr algn="just">
              <a:buNone/>
            </a:pPr>
            <a:endParaRPr lang="en-US" dirty="0" smtClean="0"/>
          </a:p>
          <a:p>
            <a:pPr algn="just">
              <a:buNone/>
            </a:pPr>
            <a:r>
              <a:rPr lang="en-US" sz="2800" dirty="0" smtClean="0"/>
              <a:t>									       							    </a:t>
            </a:r>
          </a:p>
          <a:p>
            <a:pPr algn="just">
              <a:buNone/>
            </a:pPr>
            <a:r>
              <a:rPr lang="en-US" sz="2800" dirty="0"/>
              <a:t>	</a:t>
            </a:r>
            <a:r>
              <a:rPr lang="en-US" sz="2800" dirty="0" smtClean="0"/>
              <a:t>							          </a:t>
            </a:r>
            <a:r>
              <a:rPr lang="en-US" sz="2400" dirty="0" smtClean="0"/>
              <a:t>Con…</a:t>
            </a:r>
            <a:r>
              <a:rPr lang="en-US" sz="2800" dirty="0" smtClean="0"/>
              <a:t> </a:t>
            </a:r>
            <a:r>
              <a:rPr lang="en-US" dirty="0" smtClean="0"/>
              <a:t>					</a:t>
            </a:r>
            <a:endParaRPr lang="en-SG" dirty="0" smtClean="0"/>
          </a:p>
          <a:p>
            <a:pPr>
              <a:buNone/>
            </a:pPr>
            <a:endParaRPr lang="en-SG"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286</TotalTime>
  <Words>502</Words>
  <Application>Microsoft Office PowerPoint</Application>
  <PresentationFormat>On-screen Show (4:3)</PresentationFormat>
  <Paragraphs>399</Paragraphs>
  <Slides>16</Slides>
  <Notes>2</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Office Theme</vt:lpstr>
      <vt:lpstr> LEDGER </vt:lpstr>
      <vt:lpstr>Slide 2</vt:lpstr>
      <vt:lpstr>Slide 3</vt:lpstr>
      <vt:lpstr>Slide 4</vt:lpstr>
      <vt:lpstr>             ------------Name (Account)                Dr.                                   Cr. </vt:lpstr>
      <vt:lpstr>Slide 6</vt:lpstr>
      <vt:lpstr>Slide 7</vt:lpstr>
      <vt:lpstr>Slide 8</vt:lpstr>
      <vt:lpstr>Slide 9</vt:lpstr>
      <vt:lpstr> TRIAL BALANCE </vt:lpstr>
      <vt:lpstr>    Performa of Trial Balance is as follows:    Trial Balance as on ………… </vt:lpstr>
      <vt:lpstr>Slide 12</vt:lpstr>
      <vt:lpstr>Slide 13</vt:lpstr>
      <vt:lpstr>Slide 14</vt:lpstr>
      <vt:lpstr>                 Example.1. Prepare a Trial Balance from the following items:</vt:lpstr>
      <vt:lpstr>                 Solution. 1.                               Trial Balance as on__________ </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JAVED GHAFFAR</dc:creator>
  <cp:lastModifiedBy>Dr Mahboob</cp:lastModifiedBy>
  <cp:revision>70</cp:revision>
  <dcterms:created xsi:type="dcterms:W3CDTF">2006-08-16T00:00:00Z</dcterms:created>
  <dcterms:modified xsi:type="dcterms:W3CDTF">2015-05-31T08:10:46Z</dcterms:modified>
</cp:coreProperties>
</file>

<file path=docProps/thumbnail.jpeg>
</file>