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6" d="100"/>
          <a:sy n="106" d="100"/>
        </p:scale>
        <p:origin x="1158" y="108"/>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presProps" Target="presProps.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30-Nov-14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30-Nov-14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30-Nov-14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30-Nov-14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30-Nov-14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30-Nov-14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30-Nov-14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30-Nov-14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30-Nov-14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30-Nov-14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30-Nov-14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30-Nov-14</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66800" y="838200"/>
            <a:ext cx="7162800" cy="838200"/>
          </a:xfrm>
        </p:spPr>
        <p:txBody>
          <a:bodyPr>
            <a:normAutofit fontScale="90000"/>
          </a:bodyPr>
          <a:lstStyle/>
          <a:p>
            <a:r>
              <a:rPr lang="en-SG" b="1" u="sng" dirty="0" smtClean="0"/>
              <a:t/>
            </a:r>
            <a:br>
              <a:rPr lang="en-SG" b="1" u="sng" dirty="0" smtClean="0"/>
            </a:br>
            <a:r>
              <a:rPr lang="en-SG" sz="3600" b="1" u="sng" dirty="0" smtClean="0"/>
              <a:t>Financial Statement</a:t>
            </a:r>
            <a:r>
              <a:rPr lang="en-SG" dirty="0" smtClean="0"/>
              <a:t/>
            </a:r>
            <a:br>
              <a:rPr lang="en-SG" dirty="0" smtClean="0"/>
            </a:br>
            <a:endParaRPr lang="en-SG" dirty="0"/>
          </a:p>
        </p:txBody>
      </p:sp>
      <p:sp>
        <p:nvSpPr>
          <p:cNvPr id="3" name="Content Placeholder 2"/>
          <p:cNvSpPr>
            <a:spLocks noGrp="1"/>
          </p:cNvSpPr>
          <p:nvPr>
            <p:ph idx="1"/>
          </p:nvPr>
        </p:nvSpPr>
        <p:spPr>
          <a:xfrm>
            <a:off x="457200" y="1600200"/>
            <a:ext cx="8229600" cy="5105400"/>
          </a:xfrm>
        </p:spPr>
        <p:txBody>
          <a:bodyPr/>
          <a:lstStyle/>
          <a:p>
            <a:pPr algn="just">
              <a:buNone/>
            </a:pPr>
            <a:r>
              <a:rPr lang="en-SG" dirty="0" smtClean="0"/>
              <a:t>	Trial balance proves the arithmetical accuracy of the business transactions, but it is not the end. The businessman is interested in knowing whether the business has resulted in profit or loss and what the financial position of the business is at a given period. The trader can ascertain these by preparing the final accounts. The final accounts are prepared at the end of the year from the trial balance.  </a:t>
            </a:r>
          </a:p>
          <a:p>
            <a:pPr algn="just">
              <a:buNone/>
            </a:pPr>
            <a:r>
              <a:rPr lang="en-US" sz="2400" dirty="0" smtClean="0"/>
              <a:t>									Con…</a:t>
            </a:r>
            <a:endParaRPr lang="en-SG" sz="2400" dirty="0" smtClean="0"/>
          </a:p>
          <a:p>
            <a:pPr>
              <a:buNone/>
            </a:pPr>
            <a:endParaRPr lang="en-SG"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457200" y="838200"/>
          <a:ext cx="8229603" cy="5577840"/>
        </p:xfrm>
        <a:graphic>
          <a:graphicData uri="http://schemas.openxmlformats.org/drawingml/2006/table">
            <a:tbl>
              <a:tblPr firstRow="1" bandRow="1">
                <a:tableStyleId>{5940675A-B579-460E-94D1-54222C63F5DA}</a:tableStyleId>
              </a:tblPr>
              <a:tblGrid>
                <a:gridCol w="2971800"/>
                <a:gridCol w="1143001"/>
                <a:gridCol w="2819400"/>
                <a:gridCol w="1295402"/>
              </a:tblGrid>
              <a:tr h="5181600">
                <a:tc>
                  <a:txBody>
                    <a:bodyPr/>
                    <a:lstStyle/>
                    <a:p>
                      <a:r>
                        <a:rPr lang="en-SG" sz="2400" kern="1200" dirty="0" smtClean="0">
                          <a:solidFill>
                            <a:schemeClr val="tx1"/>
                          </a:solidFill>
                          <a:latin typeface="+mn-lt"/>
                          <a:ea typeface="+mn-ea"/>
                          <a:cs typeface="+mn-cs"/>
                        </a:rPr>
                        <a:t>To Postage expenses </a:t>
                      </a:r>
                    </a:p>
                    <a:p>
                      <a:r>
                        <a:rPr lang="en-SG" sz="2400" kern="1200" dirty="0" smtClean="0">
                          <a:solidFill>
                            <a:schemeClr val="tx1"/>
                          </a:solidFill>
                          <a:latin typeface="+mn-lt"/>
                          <a:ea typeface="+mn-ea"/>
                          <a:cs typeface="+mn-cs"/>
                        </a:rPr>
                        <a:t>To Insurance</a:t>
                      </a:r>
                    </a:p>
                    <a:p>
                      <a:r>
                        <a:rPr lang="en-SG" sz="2400" kern="1200" dirty="0" smtClean="0">
                          <a:solidFill>
                            <a:schemeClr val="tx1"/>
                          </a:solidFill>
                          <a:latin typeface="+mn-lt"/>
                          <a:ea typeface="+mn-ea"/>
                          <a:cs typeface="+mn-cs"/>
                        </a:rPr>
                        <a:t>To Repairs</a:t>
                      </a:r>
                    </a:p>
                    <a:p>
                      <a:r>
                        <a:rPr lang="en-SG" sz="2400" kern="1200" dirty="0" smtClean="0">
                          <a:solidFill>
                            <a:schemeClr val="tx1"/>
                          </a:solidFill>
                          <a:latin typeface="+mn-lt"/>
                          <a:ea typeface="+mn-ea"/>
                          <a:cs typeface="+mn-cs"/>
                        </a:rPr>
                        <a:t>To Trading expenses </a:t>
                      </a:r>
                    </a:p>
                    <a:p>
                      <a:r>
                        <a:rPr lang="en-SG" sz="2400" kern="1200" dirty="0" smtClean="0">
                          <a:solidFill>
                            <a:schemeClr val="tx1"/>
                          </a:solidFill>
                          <a:latin typeface="+mn-lt"/>
                          <a:ea typeface="+mn-ea"/>
                          <a:cs typeface="+mn-cs"/>
                        </a:rPr>
                        <a:t>To Office expenses </a:t>
                      </a:r>
                    </a:p>
                    <a:p>
                      <a:r>
                        <a:rPr lang="en-SG" sz="2400" kern="1200" dirty="0" smtClean="0">
                          <a:solidFill>
                            <a:schemeClr val="tx1"/>
                          </a:solidFill>
                          <a:latin typeface="+mn-lt"/>
                          <a:ea typeface="+mn-ea"/>
                          <a:cs typeface="+mn-cs"/>
                        </a:rPr>
                        <a:t>To Interest paid</a:t>
                      </a:r>
                    </a:p>
                    <a:p>
                      <a:r>
                        <a:rPr lang="en-SG" sz="2400" kern="1200" dirty="0" smtClean="0">
                          <a:solidFill>
                            <a:schemeClr val="tx1"/>
                          </a:solidFill>
                          <a:latin typeface="+mn-lt"/>
                          <a:ea typeface="+mn-ea"/>
                          <a:cs typeface="+mn-cs"/>
                        </a:rPr>
                        <a:t>To Bank charges </a:t>
                      </a:r>
                    </a:p>
                    <a:p>
                      <a:r>
                        <a:rPr lang="en-SG" sz="2400" kern="1200" dirty="0" smtClean="0">
                          <a:solidFill>
                            <a:schemeClr val="tx1"/>
                          </a:solidFill>
                          <a:latin typeface="+mn-lt"/>
                          <a:ea typeface="+mn-ea"/>
                          <a:cs typeface="+mn-cs"/>
                        </a:rPr>
                        <a:t>To Sundry expenses </a:t>
                      </a:r>
                    </a:p>
                    <a:p>
                      <a:r>
                        <a:rPr lang="en-SG" sz="2400" kern="1200" dirty="0" smtClean="0">
                          <a:solidFill>
                            <a:schemeClr val="tx1"/>
                          </a:solidFill>
                          <a:latin typeface="+mn-lt"/>
                          <a:ea typeface="+mn-ea"/>
                          <a:cs typeface="+mn-cs"/>
                        </a:rPr>
                        <a:t>To Commission paid </a:t>
                      </a:r>
                    </a:p>
                    <a:p>
                      <a:r>
                        <a:rPr lang="en-SG" sz="2400" kern="1200" dirty="0" smtClean="0">
                          <a:solidFill>
                            <a:schemeClr val="tx1"/>
                          </a:solidFill>
                          <a:latin typeface="+mn-lt"/>
                          <a:ea typeface="+mn-ea"/>
                          <a:cs typeface="+mn-cs"/>
                        </a:rPr>
                        <a:t>To Discount allowed </a:t>
                      </a:r>
                    </a:p>
                    <a:p>
                      <a:r>
                        <a:rPr lang="en-SG" sz="2400" kern="1200" dirty="0" smtClean="0">
                          <a:solidFill>
                            <a:schemeClr val="tx1"/>
                          </a:solidFill>
                          <a:latin typeface="+mn-lt"/>
                          <a:ea typeface="+mn-ea"/>
                          <a:cs typeface="+mn-cs"/>
                        </a:rPr>
                        <a:t>To Advertisement </a:t>
                      </a:r>
                    </a:p>
                    <a:p>
                      <a:r>
                        <a:rPr lang="en-SG" sz="2400" kern="1200" dirty="0" smtClean="0">
                          <a:solidFill>
                            <a:schemeClr val="tx1"/>
                          </a:solidFill>
                          <a:latin typeface="+mn-lt"/>
                          <a:ea typeface="+mn-ea"/>
                          <a:cs typeface="+mn-cs"/>
                        </a:rPr>
                        <a:t>To Carriage outwards </a:t>
                      </a:r>
                    </a:p>
                    <a:p>
                      <a:r>
                        <a:rPr lang="en-SG" sz="2400" kern="1200" dirty="0" smtClean="0">
                          <a:solidFill>
                            <a:schemeClr val="tx1"/>
                          </a:solidFill>
                          <a:latin typeface="+mn-lt"/>
                          <a:ea typeface="+mn-ea"/>
                          <a:cs typeface="+mn-cs"/>
                        </a:rPr>
                        <a:t>To Travelling expenses </a:t>
                      </a:r>
                    </a:p>
                    <a:p>
                      <a:endParaRPr lang="en-SG" dirty="0"/>
                    </a:p>
                  </a:txBody>
                  <a:tcPr/>
                </a:tc>
                <a:tc>
                  <a:txBody>
                    <a:bodyPr/>
                    <a:lstStyle/>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endParaRPr lang="en-SG" sz="2400" kern="1200" dirty="0" smtClean="0">
                        <a:solidFill>
                          <a:schemeClr val="tx1"/>
                        </a:solidFill>
                        <a:latin typeface="+mn-lt"/>
                        <a:ea typeface="+mn-ea"/>
                        <a:cs typeface="+mn-cs"/>
                      </a:endParaRPr>
                    </a:p>
                    <a:p>
                      <a:pPr algn="ctr"/>
                      <a:endParaRPr lang="en-SG" sz="2400" dirty="0"/>
                    </a:p>
                  </a:txBody>
                  <a:tcPr/>
                </a:tc>
                <a:tc>
                  <a:txBody>
                    <a:bodyPr/>
                    <a:lstStyle/>
                    <a:p>
                      <a:r>
                        <a:rPr lang="en-SG" sz="2400" kern="1200" dirty="0" smtClean="0">
                          <a:solidFill>
                            <a:schemeClr val="tx1"/>
                          </a:solidFill>
                          <a:latin typeface="+mn-lt"/>
                          <a:ea typeface="+mn-ea"/>
                          <a:cs typeface="+mn-cs"/>
                        </a:rPr>
                        <a:t>By Interest received </a:t>
                      </a:r>
                    </a:p>
                    <a:p>
                      <a:r>
                        <a:rPr lang="en-SG" sz="2400" kern="1200" dirty="0" smtClean="0">
                          <a:solidFill>
                            <a:schemeClr val="tx1"/>
                          </a:solidFill>
                          <a:latin typeface="+mn-lt"/>
                          <a:ea typeface="+mn-ea"/>
                          <a:cs typeface="+mn-cs"/>
                        </a:rPr>
                        <a:t>By Discount received </a:t>
                      </a:r>
                    </a:p>
                    <a:p>
                      <a:r>
                        <a:rPr lang="en-SG" sz="2400" kern="1200" dirty="0" smtClean="0">
                          <a:solidFill>
                            <a:schemeClr val="tx1"/>
                          </a:solidFill>
                          <a:latin typeface="+mn-lt"/>
                          <a:ea typeface="+mn-ea"/>
                          <a:cs typeface="+mn-cs"/>
                        </a:rPr>
                        <a:t>By Net Loss</a:t>
                      </a:r>
                    </a:p>
                    <a:p>
                      <a:r>
                        <a:rPr lang="en-SG" sz="2400" kern="1200" dirty="0" smtClean="0">
                          <a:solidFill>
                            <a:schemeClr val="tx1"/>
                          </a:solidFill>
                          <a:latin typeface="+mn-lt"/>
                          <a:ea typeface="+mn-ea"/>
                          <a:cs typeface="+mn-cs"/>
                        </a:rPr>
                        <a:t>   (Transferred to</a:t>
                      </a:r>
                    </a:p>
                    <a:p>
                      <a:r>
                        <a:rPr lang="en-US" sz="2400" kern="1200" dirty="0" smtClean="0">
                          <a:solidFill>
                            <a:schemeClr val="tx1"/>
                          </a:solidFill>
                          <a:latin typeface="+mn-lt"/>
                          <a:ea typeface="+mn-ea"/>
                          <a:cs typeface="+mn-cs"/>
                        </a:rPr>
                        <a:t>     </a:t>
                      </a:r>
                      <a:r>
                        <a:rPr lang="en-SG" sz="2400" kern="1200" dirty="0" smtClean="0">
                          <a:solidFill>
                            <a:schemeClr val="tx1"/>
                          </a:solidFill>
                          <a:latin typeface="+mn-lt"/>
                          <a:ea typeface="+mn-ea"/>
                          <a:cs typeface="+mn-cs"/>
                        </a:rPr>
                        <a:t>Capital a/c)</a:t>
                      </a:r>
                      <a:endParaRPr lang="en-SG" sz="2400" dirty="0"/>
                    </a:p>
                  </a:txBody>
                  <a:tcPr/>
                </a:tc>
                <a:tc>
                  <a:txBody>
                    <a:bodyPr/>
                    <a:lstStyle/>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dirty="0"/>
                    </a:p>
                  </a:txBody>
                  <a:tcPr/>
                </a:tc>
              </a:tr>
            </a:tbl>
          </a:graphicData>
        </a:graphic>
      </p:graphicFrame>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457200" y="1066800"/>
          <a:ext cx="8229600" cy="4023360"/>
        </p:xfrm>
        <a:graphic>
          <a:graphicData uri="http://schemas.openxmlformats.org/drawingml/2006/table">
            <a:tbl>
              <a:tblPr firstRow="1" bandRow="1">
                <a:tableStyleId>{5940675A-B579-460E-94D1-54222C63F5DA}</a:tableStyleId>
              </a:tblPr>
              <a:tblGrid>
                <a:gridCol w="2743200"/>
                <a:gridCol w="1371600"/>
                <a:gridCol w="2819400"/>
                <a:gridCol w="1295400"/>
              </a:tblGrid>
              <a:tr h="4008120">
                <a:tc>
                  <a:txBody>
                    <a:bodyPr/>
                    <a:lstStyle/>
                    <a:p>
                      <a:r>
                        <a:rPr lang="en-SG" sz="2400" kern="1200" dirty="0" smtClean="0">
                          <a:solidFill>
                            <a:schemeClr val="tx1"/>
                          </a:solidFill>
                          <a:latin typeface="+mn-lt"/>
                          <a:ea typeface="+mn-ea"/>
                          <a:cs typeface="+mn-cs"/>
                        </a:rPr>
                        <a:t>To Distribution</a:t>
                      </a:r>
                    </a:p>
                    <a:p>
                      <a:r>
                        <a:rPr lang="en-SG" sz="2400" kern="1200" baseline="0" dirty="0" smtClean="0">
                          <a:solidFill>
                            <a:schemeClr val="tx1"/>
                          </a:solidFill>
                          <a:latin typeface="+mn-lt"/>
                          <a:ea typeface="+mn-ea"/>
                          <a:cs typeface="+mn-cs"/>
                        </a:rPr>
                        <a:t>     </a:t>
                      </a:r>
                      <a:r>
                        <a:rPr lang="en-SG" sz="2400" kern="1200" dirty="0" smtClean="0">
                          <a:solidFill>
                            <a:schemeClr val="tx1"/>
                          </a:solidFill>
                          <a:latin typeface="+mn-lt"/>
                          <a:ea typeface="+mn-ea"/>
                          <a:cs typeface="+mn-cs"/>
                        </a:rPr>
                        <a:t>expenses </a:t>
                      </a:r>
                      <a:endParaRPr lang="en-US" sz="2400"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SG" sz="2400" kern="1200" dirty="0" smtClean="0">
                          <a:solidFill>
                            <a:schemeClr val="tx1"/>
                          </a:solidFill>
                          <a:latin typeface="+mn-lt"/>
                          <a:ea typeface="+mn-ea"/>
                          <a:cs typeface="+mn-cs"/>
                        </a:rPr>
                        <a:t>To Repacking charges </a:t>
                      </a:r>
                    </a:p>
                    <a:p>
                      <a:r>
                        <a:rPr lang="en-SG" sz="2400" kern="1200" dirty="0" smtClean="0">
                          <a:solidFill>
                            <a:schemeClr val="tx1"/>
                          </a:solidFill>
                          <a:latin typeface="+mn-lt"/>
                          <a:ea typeface="+mn-ea"/>
                          <a:cs typeface="+mn-cs"/>
                        </a:rPr>
                        <a:t>To Bad debts</a:t>
                      </a:r>
                    </a:p>
                    <a:p>
                      <a:r>
                        <a:rPr lang="en-SG" sz="2400" kern="1200" dirty="0" smtClean="0">
                          <a:solidFill>
                            <a:schemeClr val="tx1"/>
                          </a:solidFill>
                          <a:latin typeface="+mn-lt"/>
                          <a:ea typeface="+mn-ea"/>
                          <a:cs typeface="+mn-cs"/>
                        </a:rPr>
                        <a:t>To Depreciation</a:t>
                      </a:r>
                    </a:p>
                    <a:p>
                      <a:r>
                        <a:rPr lang="en-SG" sz="2400" kern="1200" dirty="0" smtClean="0">
                          <a:solidFill>
                            <a:schemeClr val="tx1"/>
                          </a:solidFill>
                          <a:latin typeface="+mn-lt"/>
                          <a:ea typeface="+mn-ea"/>
                          <a:cs typeface="+mn-cs"/>
                        </a:rPr>
                        <a:t>To Net Profit</a:t>
                      </a:r>
                    </a:p>
                    <a:p>
                      <a:r>
                        <a:rPr lang="en-US" sz="2400" kern="1200" dirty="0" smtClean="0">
                          <a:solidFill>
                            <a:schemeClr val="tx1"/>
                          </a:solidFill>
                          <a:latin typeface="+mn-lt"/>
                          <a:ea typeface="+mn-ea"/>
                          <a:cs typeface="+mn-cs"/>
                        </a:rPr>
                        <a:t>    </a:t>
                      </a:r>
                      <a:r>
                        <a:rPr lang="en-SG" sz="2400" kern="1200" dirty="0" smtClean="0">
                          <a:solidFill>
                            <a:schemeClr val="tx1"/>
                          </a:solidFill>
                          <a:latin typeface="+mn-lt"/>
                          <a:ea typeface="+mn-ea"/>
                          <a:cs typeface="+mn-cs"/>
                        </a:rPr>
                        <a:t>(transferred</a:t>
                      </a:r>
                    </a:p>
                    <a:p>
                      <a:r>
                        <a:rPr lang="en-SG" sz="2400" kern="1200" dirty="0" smtClean="0">
                          <a:solidFill>
                            <a:schemeClr val="tx1"/>
                          </a:solidFill>
                          <a:latin typeface="+mn-lt"/>
                          <a:ea typeface="+mn-ea"/>
                          <a:cs typeface="+mn-cs"/>
                        </a:rPr>
                        <a:t>         to Capital a/c)</a:t>
                      </a:r>
                    </a:p>
                    <a:p>
                      <a:endParaRPr lang="en-SG" dirty="0"/>
                    </a:p>
                  </a:txBody>
                  <a:tcPr/>
                </a:tc>
                <a:tc>
                  <a:txBody>
                    <a:bodyPr/>
                    <a:lstStyle/>
                    <a:p>
                      <a:endParaRPr lang="en-US" dirty="0" smtClean="0"/>
                    </a:p>
                    <a:p>
                      <a:pPr marL="0" marR="0" indent="0" algn="ctr" defTabSz="914400" rtl="0" eaLnBrk="1" fontAlgn="auto" latinLnBrk="0" hangingPunct="1">
                        <a:lnSpc>
                          <a:spcPct val="100000"/>
                        </a:lnSpc>
                        <a:spcBef>
                          <a:spcPts val="0"/>
                        </a:spcBef>
                        <a:spcAft>
                          <a:spcPts val="0"/>
                        </a:spcAft>
                        <a:buClrTx/>
                        <a:buSzTx/>
                        <a:buFontTx/>
                        <a:buNone/>
                        <a:tabLst/>
                        <a:defRPr/>
                      </a:pP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marL="0" marR="0" indent="0" algn="ctr" defTabSz="914400" rtl="0" eaLnBrk="1" fontAlgn="auto" latinLnBrk="0" hangingPunct="1">
                        <a:lnSpc>
                          <a:spcPct val="100000"/>
                        </a:lnSpc>
                        <a:spcBef>
                          <a:spcPts val="0"/>
                        </a:spcBef>
                        <a:spcAft>
                          <a:spcPts val="0"/>
                        </a:spcAft>
                        <a:buClrTx/>
                        <a:buSzTx/>
                        <a:buFontTx/>
                        <a:buNone/>
                        <a:tabLst/>
                        <a:defRPr/>
                      </a:pPr>
                      <a:endParaRPr lang="en-SG" sz="2400" kern="1200" dirty="0" smtClean="0">
                        <a:solidFill>
                          <a:schemeClr val="tx1"/>
                        </a:solidFill>
                        <a:latin typeface="+mn-lt"/>
                        <a:ea typeface="+mn-ea"/>
                        <a:cs typeface="+mn-cs"/>
                      </a:endParaRPr>
                    </a:p>
                    <a:p>
                      <a:pPr marL="0" marR="0" indent="0" algn="ctr" defTabSz="914400" rtl="0" eaLnBrk="1" fontAlgn="auto" latinLnBrk="0" hangingPunct="1">
                        <a:lnSpc>
                          <a:spcPct val="100000"/>
                        </a:lnSpc>
                        <a:spcBef>
                          <a:spcPts val="0"/>
                        </a:spcBef>
                        <a:spcAft>
                          <a:spcPts val="0"/>
                        </a:spcAft>
                        <a:buClrTx/>
                        <a:buSzTx/>
                        <a:buFontTx/>
                        <a:buNone/>
                        <a:tabLst/>
                        <a:defRPr/>
                      </a:pP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endParaRPr lang="en-US" sz="2400" kern="1200" dirty="0" smtClean="0">
                        <a:solidFill>
                          <a:schemeClr val="tx1"/>
                        </a:solidFill>
                        <a:latin typeface="+mn-lt"/>
                        <a:ea typeface="+mn-ea"/>
                        <a:cs typeface="+mn-cs"/>
                      </a:endParaRPr>
                    </a:p>
                    <a:p>
                      <a:pPr algn="ctr"/>
                      <a:endParaRPr lang="en-US" sz="2400" kern="1200" dirty="0" smtClean="0">
                        <a:solidFill>
                          <a:schemeClr val="tx1"/>
                        </a:solidFill>
                        <a:latin typeface="+mn-lt"/>
                        <a:ea typeface="+mn-ea"/>
                        <a:cs typeface="+mn-cs"/>
                      </a:endParaRPr>
                    </a:p>
                    <a:p>
                      <a:pPr algn="ctr"/>
                      <a:r>
                        <a:rPr lang="en-US" sz="2400" kern="1200" dirty="0" smtClean="0">
                          <a:solidFill>
                            <a:schemeClr val="tx1"/>
                          </a:solidFill>
                          <a:latin typeface="+mn-lt"/>
                          <a:ea typeface="+mn-ea"/>
                          <a:cs typeface="+mn-cs"/>
                        </a:rPr>
                        <a:t>_______</a:t>
                      </a:r>
                    </a:p>
                    <a:p>
                      <a:pPr algn="ctr"/>
                      <a:endParaRPr lang="en-SG" sz="2400" dirty="0"/>
                    </a:p>
                  </a:txBody>
                  <a:tcPr/>
                </a:tc>
                <a:tc>
                  <a:txBody>
                    <a:bodyPr/>
                    <a:lstStyle/>
                    <a:p>
                      <a:endParaRPr lang="en-SG" dirty="0"/>
                    </a:p>
                  </a:txBody>
                  <a:tcPr/>
                </a:tc>
                <a:tc>
                  <a:txBody>
                    <a:bodyPr/>
                    <a:lstStyle/>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r>
                        <a:rPr lang="en-US" dirty="0" smtClean="0"/>
                        <a:t>_________</a:t>
                      </a:r>
                      <a:endParaRPr lang="en-SG" dirty="0"/>
                    </a:p>
                  </a:txBody>
                  <a:tcPr/>
                </a:tc>
              </a:tr>
            </a:tbl>
          </a:graphicData>
        </a:graphic>
      </p:graphicFrame>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914400"/>
            <a:ext cx="8610600" cy="5105400"/>
          </a:xfrm>
        </p:spPr>
        <p:txBody>
          <a:bodyPr>
            <a:normAutofit/>
          </a:bodyPr>
          <a:lstStyle/>
          <a:p>
            <a:pPr>
              <a:buNone/>
            </a:pPr>
            <a:r>
              <a:rPr lang="en-SG" sz="2800" b="1" dirty="0" smtClean="0"/>
              <a:t>Example 3</a:t>
            </a:r>
            <a:endParaRPr lang="en-SG" sz="2800" dirty="0" smtClean="0"/>
          </a:p>
          <a:p>
            <a:pPr>
              <a:buNone/>
            </a:pPr>
            <a:r>
              <a:rPr lang="en-SG" sz="2800" dirty="0" smtClean="0"/>
              <a:t>Prepare Profit and Loss Account, from the following</a:t>
            </a:r>
          </a:p>
          <a:p>
            <a:pPr>
              <a:buNone/>
            </a:pPr>
            <a:r>
              <a:rPr lang="en-SG" sz="2800" dirty="0" smtClean="0"/>
              <a:t>balances of Mr. </a:t>
            </a:r>
            <a:r>
              <a:rPr lang="en-SG" sz="2800" dirty="0" err="1" smtClean="0"/>
              <a:t>Fazil</a:t>
            </a:r>
            <a:r>
              <a:rPr lang="en-SG" sz="2800" dirty="0" smtClean="0"/>
              <a:t> for the year ending 31.12.2011.</a:t>
            </a:r>
          </a:p>
          <a:p>
            <a:pPr>
              <a:buNone/>
            </a:pPr>
            <a:endParaRPr lang="en-SG" sz="2800" dirty="0" smtClean="0"/>
          </a:p>
          <a:p>
            <a:pPr>
              <a:buNone/>
            </a:pPr>
            <a:r>
              <a:rPr lang="en-SG" sz="2800" dirty="0" smtClean="0"/>
              <a:t>Office rent SR. 30,000 	          Salaries SR. 80,000</a:t>
            </a:r>
          </a:p>
          <a:p>
            <a:pPr>
              <a:buNone/>
            </a:pPr>
            <a:r>
              <a:rPr lang="en-SG" sz="2800" dirty="0" smtClean="0"/>
              <a:t>Printing expenses SR. 2,000      Stationeries SR. 3,000</a:t>
            </a:r>
          </a:p>
          <a:p>
            <a:pPr>
              <a:buNone/>
            </a:pPr>
            <a:r>
              <a:rPr lang="en-SG" sz="2800" dirty="0" smtClean="0"/>
              <a:t>Tax, Insurance SR. 4,000            Discount allowed SR. 6,000</a:t>
            </a:r>
          </a:p>
          <a:p>
            <a:pPr>
              <a:buNone/>
            </a:pPr>
            <a:r>
              <a:rPr lang="en-SG" sz="2800" dirty="0" smtClean="0"/>
              <a:t>Advertisement SR. 36,000    Travelling expenses SR.26,000</a:t>
            </a:r>
          </a:p>
          <a:p>
            <a:pPr>
              <a:buNone/>
            </a:pPr>
            <a:r>
              <a:rPr lang="en-SG" sz="2800" dirty="0" smtClean="0"/>
              <a:t>Gross Profit SR. 2,50,000          Discount received SR. 4,000	</a:t>
            </a:r>
          </a:p>
          <a:p>
            <a:pPr>
              <a:buNone/>
            </a:pPr>
            <a:endParaRPr lang="en-SG"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33400"/>
            <a:ext cx="8229600" cy="1828800"/>
          </a:xfrm>
        </p:spPr>
        <p:txBody>
          <a:bodyPr>
            <a:normAutofit fontScale="90000"/>
          </a:bodyPr>
          <a:lstStyle/>
          <a:p>
            <a:pPr algn="l"/>
            <a:r>
              <a:rPr lang="en-SG" sz="2700" b="1" dirty="0" smtClean="0"/>
              <a:t/>
            </a:r>
            <a:br>
              <a:rPr lang="en-SG" sz="2700" b="1" dirty="0" smtClean="0"/>
            </a:br>
            <a:r>
              <a:rPr lang="en-SG" sz="2700" b="1" dirty="0" smtClean="0"/>
              <a:t/>
            </a:r>
            <a:br>
              <a:rPr lang="en-SG" sz="2700" b="1" dirty="0" smtClean="0"/>
            </a:br>
            <a:r>
              <a:rPr lang="en-SG" sz="2700" b="1" dirty="0" smtClean="0"/>
              <a:t/>
            </a:r>
            <a:br>
              <a:rPr lang="en-SG" sz="2700" b="1" dirty="0" smtClean="0"/>
            </a:br>
            <a:r>
              <a:rPr lang="en-SG" sz="2700" b="1" dirty="0" smtClean="0"/>
              <a:t/>
            </a:r>
            <a:br>
              <a:rPr lang="en-SG" sz="2700" b="1" dirty="0" smtClean="0"/>
            </a:br>
            <a:r>
              <a:rPr lang="en-SG" sz="2700" b="1" dirty="0" smtClean="0"/>
              <a:t>Solution:</a:t>
            </a:r>
            <a:r>
              <a:rPr lang="en-SG" sz="2700" dirty="0" smtClean="0"/>
              <a:t/>
            </a:r>
            <a:br>
              <a:rPr lang="en-SG" sz="2700" dirty="0" smtClean="0"/>
            </a:br>
            <a:r>
              <a:rPr lang="en-SG" sz="2700" b="1" dirty="0" smtClean="0"/>
              <a:t>Profit and Loss Account of Mr. </a:t>
            </a:r>
            <a:r>
              <a:rPr lang="en-SG" sz="2700" b="1" dirty="0" err="1" smtClean="0"/>
              <a:t>Fazil</a:t>
            </a:r>
            <a:r>
              <a:rPr lang="en-SG" sz="2700" b="1" dirty="0" smtClean="0"/>
              <a:t> for the year ending 31st Dec. 2011</a:t>
            </a:r>
            <a:r>
              <a:rPr lang="en-SG" sz="2700" dirty="0" smtClean="0"/>
              <a:t/>
            </a:r>
            <a:br>
              <a:rPr lang="en-SG" sz="2700" dirty="0" smtClean="0"/>
            </a:br>
            <a:r>
              <a:rPr lang="en-SG" sz="2400" b="1" dirty="0" smtClean="0"/>
              <a:t>Dr.	                          			       	                   	 Cr. </a:t>
            </a:r>
            <a:r>
              <a:rPr lang="en-SG" sz="2700" b="1" dirty="0" smtClean="0"/>
              <a:t>										</a:t>
            </a:r>
            <a:r>
              <a:rPr lang="en-SG" dirty="0" smtClean="0"/>
              <a:t/>
            </a:r>
            <a:br>
              <a:rPr lang="en-SG" dirty="0" smtClean="0"/>
            </a:br>
            <a:endParaRPr lang="en-SG" dirty="0"/>
          </a:p>
        </p:txBody>
      </p:sp>
      <p:graphicFrame>
        <p:nvGraphicFramePr>
          <p:cNvPr id="5" name="Content Placeholder 4"/>
          <p:cNvGraphicFramePr>
            <a:graphicFrameLocks noGrp="1"/>
          </p:cNvGraphicFramePr>
          <p:nvPr>
            <p:ph idx="1"/>
          </p:nvPr>
        </p:nvGraphicFramePr>
        <p:xfrm>
          <a:off x="381000" y="2209800"/>
          <a:ext cx="8229601" cy="4485640"/>
        </p:xfrm>
        <a:graphic>
          <a:graphicData uri="http://schemas.openxmlformats.org/drawingml/2006/table">
            <a:tbl>
              <a:tblPr firstRow="1" bandRow="1">
                <a:tableStyleId>{5940675A-B579-460E-94D1-54222C63F5DA}</a:tableStyleId>
              </a:tblPr>
              <a:tblGrid>
                <a:gridCol w="2819400"/>
                <a:gridCol w="1295400"/>
                <a:gridCol w="2590800"/>
                <a:gridCol w="1524001"/>
              </a:tblGrid>
              <a:tr h="370840">
                <a:tc>
                  <a:txBody>
                    <a:bodyPr/>
                    <a:lstStyle/>
                    <a:p>
                      <a:pPr marL="0" marR="0" algn="ctr">
                        <a:lnSpc>
                          <a:spcPct val="115000"/>
                        </a:lnSpc>
                        <a:spcBef>
                          <a:spcPts val="0"/>
                        </a:spcBef>
                        <a:spcAft>
                          <a:spcPts val="0"/>
                        </a:spcAft>
                      </a:pPr>
                      <a:r>
                        <a:rPr lang="en-SG" sz="1600" b="1" dirty="0">
                          <a:latin typeface="Times New Roman"/>
                          <a:ea typeface="Calibri"/>
                          <a:cs typeface="Times New Roman"/>
                        </a:rPr>
                        <a:t>Particulars</a:t>
                      </a:r>
                      <a:endParaRPr lang="en-SG" sz="1600" dirty="0">
                        <a:latin typeface="Calibri"/>
                        <a:ea typeface="Calibri"/>
                        <a:cs typeface="Times New Roman"/>
                      </a:endParaRPr>
                    </a:p>
                  </a:txBody>
                  <a:tcPr marL="68580" marR="68580" marT="0" marB="0"/>
                </a:tc>
                <a:tc>
                  <a:txBody>
                    <a:bodyPr/>
                    <a:lstStyle/>
                    <a:p>
                      <a:pPr marL="0" marR="0" algn="just">
                        <a:lnSpc>
                          <a:spcPct val="115000"/>
                        </a:lnSpc>
                        <a:spcBef>
                          <a:spcPts val="0"/>
                        </a:spcBef>
                        <a:spcAft>
                          <a:spcPts val="0"/>
                        </a:spcAft>
                      </a:pPr>
                      <a:r>
                        <a:rPr lang="en-SG" sz="1600" b="1">
                          <a:latin typeface="Times New Roman"/>
                          <a:ea typeface="Calibri"/>
                          <a:cs typeface="Times New Roman"/>
                        </a:rPr>
                        <a:t>Amount(SR)</a:t>
                      </a:r>
                      <a:endParaRPr lang="en-SG" sz="160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600" b="1" dirty="0">
                          <a:latin typeface="Times New Roman"/>
                          <a:ea typeface="Calibri"/>
                          <a:cs typeface="Times New Roman"/>
                        </a:rPr>
                        <a:t>Particulars</a:t>
                      </a:r>
                      <a:endParaRPr lang="en-SG" sz="1600" dirty="0">
                        <a:latin typeface="Calibri"/>
                        <a:ea typeface="Calibri"/>
                        <a:cs typeface="Times New Roman"/>
                      </a:endParaRPr>
                    </a:p>
                  </a:txBody>
                  <a:tcPr marL="68580" marR="68580" marT="0" marB="0"/>
                </a:tc>
                <a:tc>
                  <a:txBody>
                    <a:bodyPr/>
                    <a:lstStyle/>
                    <a:p>
                      <a:pPr marL="0" marR="0" algn="just">
                        <a:lnSpc>
                          <a:spcPct val="115000"/>
                        </a:lnSpc>
                        <a:spcBef>
                          <a:spcPts val="0"/>
                        </a:spcBef>
                        <a:spcAft>
                          <a:spcPts val="0"/>
                        </a:spcAft>
                      </a:pPr>
                      <a:r>
                        <a:rPr lang="en-SG" sz="1600" b="1" dirty="0">
                          <a:latin typeface="Times New Roman"/>
                          <a:ea typeface="Calibri"/>
                          <a:cs typeface="Times New Roman"/>
                        </a:rPr>
                        <a:t>Amount(SR)</a:t>
                      </a:r>
                      <a:endParaRPr lang="en-SG" sz="1600" dirty="0">
                        <a:latin typeface="Calibri"/>
                        <a:ea typeface="Calibri"/>
                        <a:cs typeface="Times New Roman"/>
                      </a:endParaRPr>
                    </a:p>
                  </a:txBody>
                  <a:tcPr marL="68580" marR="68580" marT="0" marB="0"/>
                </a:tc>
              </a:tr>
              <a:tr h="370840">
                <a:tc>
                  <a:txBody>
                    <a:bodyPr/>
                    <a:lstStyle/>
                    <a:p>
                      <a:r>
                        <a:rPr lang="en-SG" sz="2200" kern="1200" dirty="0" smtClean="0">
                          <a:solidFill>
                            <a:schemeClr val="tx1"/>
                          </a:solidFill>
                          <a:latin typeface="+mn-lt"/>
                          <a:ea typeface="+mn-ea"/>
                          <a:cs typeface="+mn-cs"/>
                        </a:rPr>
                        <a:t>To Salaries</a:t>
                      </a:r>
                    </a:p>
                    <a:p>
                      <a:r>
                        <a:rPr lang="en-SG" sz="2200" kern="1200" dirty="0" smtClean="0">
                          <a:solidFill>
                            <a:schemeClr val="tx1"/>
                          </a:solidFill>
                          <a:latin typeface="+mn-lt"/>
                          <a:ea typeface="+mn-ea"/>
                          <a:cs typeface="+mn-cs"/>
                        </a:rPr>
                        <a:t>To Office rent</a:t>
                      </a:r>
                    </a:p>
                    <a:p>
                      <a:r>
                        <a:rPr lang="en-SG" sz="2200" kern="1200" dirty="0" smtClean="0">
                          <a:solidFill>
                            <a:schemeClr val="tx1"/>
                          </a:solidFill>
                          <a:latin typeface="+mn-lt"/>
                          <a:ea typeface="+mn-ea"/>
                          <a:cs typeface="+mn-cs"/>
                        </a:rPr>
                        <a:t>To Stationeries</a:t>
                      </a:r>
                    </a:p>
                    <a:p>
                      <a:r>
                        <a:rPr lang="en-SG" sz="2200" kern="1200" dirty="0" smtClean="0">
                          <a:solidFill>
                            <a:schemeClr val="tx1"/>
                          </a:solidFill>
                          <a:latin typeface="+mn-lt"/>
                          <a:ea typeface="+mn-ea"/>
                          <a:cs typeface="+mn-cs"/>
                        </a:rPr>
                        <a:t>To Printing expenses</a:t>
                      </a:r>
                    </a:p>
                    <a:p>
                      <a:r>
                        <a:rPr lang="en-SG" sz="2200" kern="1200" dirty="0" smtClean="0">
                          <a:solidFill>
                            <a:schemeClr val="tx1"/>
                          </a:solidFill>
                          <a:latin typeface="+mn-lt"/>
                          <a:ea typeface="+mn-ea"/>
                          <a:cs typeface="+mn-cs"/>
                        </a:rPr>
                        <a:t>To Tax, insurance</a:t>
                      </a:r>
                    </a:p>
                    <a:p>
                      <a:r>
                        <a:rPr lang="en-SG" sz="2200" kern="1200" dirty="0" smtClean="0">
                          <a:solidFill>
                            <a:schemeClr val="tx1"/>
                          </a:solidFill>
                          <a:latin typeface="+mn-lt"/>
                          <a:ea typeface="+mn-ea"/>
                          <a:cs typeface="+mn-cs"/>
                        </a:rPr>
                        <a:t>To Discount allowed</a:t>
                      </a:r>
                    </a:p>
                    <a:p>
                      <a:r>
                        <a:rPr lang="en-SG" sz="2200" kern="1200" dirty="0" smtClean="0">
                          <a:solidFill>
                            <a:schemeClr val="tx1"/>
                          </a:solidFill>
                          <a:latin typeface="+mn-lt"/>
                          <a:ea typeface="+mn-ea"/>
                          <a:cs typeface="+mn-cs"/>
                        </a:rPr>
                        <a:t>To Travelling expenses</a:t>
                      </a:r>
                    </a:p>
                    <a:p>
                      <a:r>
                        <a:rPr lang="en-SG" sz="2200" kern="1200" dirty="0" smtClean="0">
                          <a:solidFill>
                            <a:schemeClr val="tx1"/>
                          </a:solidFill>
                          <a:latin typeface="+mn-lt"/>
                          <a:ea typeface="+mn-ea"/>
                          <a:cs typeface="+mn-cs"/>
                        </a:rPr>
                        <a:t>To Advertisement</a:t>
                      </a:r>
                    </a:p>
                    <a:p>
                      <a:r>
                        <a:rPr lang="en-SG" sz="2200" kern="1200" dirty="0" smtClean="0">
                          <a:solidFill>
                            <a:schemeClr val="tx1"/>
                          </a:solidFill>
                          <a:latin typeface="+mn-lt"/>
                          <a:ea typeface="+mn-ea"/>
                          <a:cs typeface="+mn-cs"/>
                        </a:rPr>
                        <a:t>To Net profit</a:t>
                      </a:r>
                    </a:p>
                    <a:p>
                      <a:r>
                        <a:rPr lang="en-US" sz="2200" kern="1200" dirty="0" smtClean="0">
                          <a:solidFill>
                            <a:schemeClr val="tx1"/>
                          </a:solidFill>
                          <a:latin typeface="+mn-lt"/>
                          <a:ea typeface="+mn-ea"/>
                          <a:cs typeface="+mn-cs"/>
                        </a:rPr>
                        <a:t>     </a:t>
                      </a:r>
                      <a:r>
                        <a:rPr lang="en-SG" sz="2200" kern="1200" dirty="0" smtClean="0">
                          <a:solidFill>
                            <a:schemeClr val="tx1"/>
                          </a:solidFill>
                          <a:latin typeface="+mn-lt"/>
                          <a:ea typeface="+mn-ea"/>
                          <a:cs typeface="+mn-cs"/>
                        </a:rPr>
                        <a:t>(transferred</a:t>
                      </a:r>
                    </a:p>
                    <a:p>
                      <a:r>
                        <a:rPr lang="en-SG" sz="2200" kern="1200" dirty="0" smtClean="0">
                          <a:solidFill>
                            <a:schemeClr val="tx1"/>
                          </a:solidFill>
                          <a:latin typeface="+mn-lt"/>
                          <a:ea typeface="+mn-ea"/>
                          <a:cs typeface="+mn-cs"/>
                        </a:rPr>
                        <a:t>      to capital a/c)</a:t>
                      </a:r>
                    </a:p>
                    <a:p>
                      <a:endParaRPr lang="en-SG" sz="2200" dirty="0"/>
                    </a:p>
                  </a:txBody>
                  <a:tcPr/>
                </a:tc>
                <a:tc>
                  <a:txBody>
                    <a:bodyPr/>
                    <a:lstStyle/>
                    <a:p>
                      <a:pPr algn="r"/>
                      <a:r>
                        <a:rPr lang="en-SG" sz="2200" kern="1200" dirty="0" smtClean="0">
                          <a:solidFill>
                            <a:schemeClr val="tx1"/>
                          </a:solidFill>
                          <a:latin typeface="+mn-lt"/>
                          <a:ea typeface="+mn-ea"/>
                          <a:cs typeface="+mn-cs"/>
                        </a:rPr>
                        <a:t>80,000</a:t>
                      </a:r>
                    </a:p>
                    <a:p>
                      <a:pPr algn="r"/>
                      <a:r>
                        <a:rPr lang="en-SG" sz="2200" kern="1200" dirty="0" smtClean="0">
                          <a:solidFill>
                            <a:schemeClr val="tx1"/>
                          </a:solidFill>
                          <a:latin typeface="+mn-lt"/>
                          <a:ea typeface="+mn-ea"/>
                          <a:cs typeface="+mn-cs"/>
                        </a:rPr>
                        <a:t>30,000</a:t>
                      </a:r>
                    </a:p>
                    <a:p>
                      <a:pPr algn="r"/>
                      <a:r>
                        <a:rPr lang="en-SG" sz="2200" kern="1200" dirty="0" smtClean="0">
                          <a:solidFill>
                            <a:schemeClr val="tx1"/>
                          </a:solidFill>
                          <a:latin typeface="+mn-lt"/>
                          <a:ea typeface="+mn-ea"/>
                          <a:cs typeface="+mn-cs"/>
                        </a:rPr>
                        <a:t>3,000</a:t>
                      </a:r>
                    </a:p>
                    <a:p>
                      <a:pPr algn="r"/>
                      <a:r>
                        <a:rPr lang="en-SG" sz="2200" kern="1200" dirty="0" smtClean="0">
                          <a:solidFill>
                            <a:schemeClr val="tx1"/>
                          </a:solidFill>
                          <a:latin typeface="+mn-lt"/>
                          <a:ea typeface="+mn-ea"/>
                          <a:cs typeface="+mn-cs"/>
                        </a:rPr>
                        <a:t>2,000</a:t>
                      </a:r>
                    </a:p>
                    <a:p>
                      <a:pPr algn="r"/>
                      <a:r>
                        <a:rPr lang="en-SG" sz="2200" kern="1200" dirty="0" smtClean="0">
                          <a:solidFill>
                            <a:schemeClr val="tx1"/>
                          </a:solidFill>
                          <a:latin typeface="+mn-lt"/>
                          <a:ea typeface="+mn-ea"/>
                          <a:cs typeface="+mn-cs"/>
                        </a:rPr>
                        <a:t>4,000</a:t>
                      </a:r>
                    </a:p>
                    <a:p>
                      <a:pPr algn="r"/>
                      <a:r>
                        <a:rPr lang="en-SG" sz="2200" kern="1200" dirty="0" smtClean="0">
                          <a:solidFill>
                            <a:schemeClr val="tx1"/>
                          </a:solidFill>
                          <a:latin typeface="+mn-lt"/>
                          <a:ea typeface="+mn-ea"/>
                          <a:cs typeface="+mn-cs"/>
                        </a:rPr>
                        <a:t>6,000</a:t>
                      </a:r>
                    </a:p>
                    <a:p>
                      <a:pPr algn="r"/>
                      <a:r>
                        <a:rPr lang="en-SG" sz="2200" kern="1200" dirty="0" smtClean="0">
                          <a:solidFill>
                            <a:schemeClr val="tx1"/>
                          </a:solidFill>
                          <a:latin typeface="+mn-lt"/>
                          <a:ea typeface="+mn-ea"/>
                          <a:cs typeface="+mn-cs"/>
                        </a:rPr>
                        <a:t>26,000</a:t>
                      </a:r>
                    </a:p>
                    <a:p>
                      <a:pPr algn="r"/>
                      <a:r>
                        <a:rPr lang="en-SG" sz="2200" kern="1200" dirty="0" smtClean="0">
                          <a:solidFill>
                            <a:schemeClr val="tx1"/>
                          </a:solidFill>
                          <a:latin typeface="+mn-lt"/>
                          <a:ea typeface="+mn-ea"/>
                          <a:cs typeface="+mn-cs"/>
                        </a:rPr>
                        <a:t>36,000</a:t>
                      </a:r>
                    </a:p>
                    <a:p>
                      <a:pPr algn="r"/>
                      <a:r>
                        <a:rPr lang="en-SG" sz="2200" kern="1200" dirty="0" smtClean="0">
                          <a:solidFill>
                            <a:schemeClr val="tx1"/>
                          </a:solidFill>
                          <a:latin typeface="+mn-lt"/>
                          <a:ea typeface="+mn-ea"/>
                          <a:cs typeface="+mn-cs"/>
                        </a:rPr>
                        <a:t>67,000</a:t>
                      </a:r>
                    </a:p>
                    <a:p>
                      <a:pPr algn="r"/>
                      <a:endParaRPr lang="en-SG" sz="2200" kern="1200" dirty="0" smtClean="0">
                        <a:solidFill>
                          <a:schemeClr val="tx1"/>
                        </a:solidFill>
                        <a:latin typeface="+mn-lt"/>
                        <a:ea typeface="+mn-ea"/>
                        <a:cs typeface="+mn-cs"/>
                      </a:endParaRPr>
                    </a:p>
                    <a:p>
                      <a:pPr algn="r"/>
                      <a:r>
                        <a:rPr lang="en-US" sz="2200" kern="1200" dirty="0" smtClean="0">
                          <a:solidFill>
                            <a:schemeClr val="tx1"/>
                          </a:solidFill>
                          <a:latin typeface="+mn-lt"/>
                          <a:ea typeface="+mn-ea"/>
                          <a:cs typeface="+mn-cs"/>
                        </a:rPr>
                        <a:t>_______</a:t>
                      </a:r>
                    </a:p>
                    <a:p>
                      <a:pPr algn="r"/>
                      <a:r>
                        <a:rPr lang="en-SG" sz="2200" kern="1200" dirty="0" smtClean="0">
                          <a:solidFill>
                            <a:schemeClr val="tx1"/>
                          </a:solidFill>
                          <a:latin typeface="+mn-lt"/>
                          <a:ea typeface="+mn-ea"/>
                          <a:cs typeface="+mn-cs"/>
                        </a:rPr>
                        <a:t>2,54,000</a:t>
                      </a:r>
                      <a:endParaRPr lang="en-US" sz="2200" kern="1200" dirty="0" smtClean="0">
                        <a:solidFill>
                          <a:schemeClr val="tx1"/>
                        </a:solidFill>
                        <a:latin typeface="+mn-lt"/>
                        <a:ea typeface="+mn-ea"/>
                        <a:cs typeface="+mn-cs"/>
                      </a:endParaRPr>
                    </a:p>
                  </a:txBody>
                  <a:tcPr/>
                </a:tc>
                <a:tc>
                  <a:txBody>
                    <a:bodyPr/>
                    <a:lstStyle/>
                    <a:p>
                      <a:r>
                        <a:rPr lang="en-SG" sz="2200" kern="1200" dirty="0" smtClean="0">
                          <a:solidFill>
                            <a:schemeClr val="tx1"/>
                          </a:solidFill>
                          <a:latin typeface="+mn-lt"/>
                          <a:ea typeface="+mn-ea"/>
                          <a:cs typeface="+mn-cs"/>
                        </a:rPr>
                        <a:t>By Balance b/d</a:t>
                      </a:r>
                    </a:p>
                    <a:p>
                      <a:r>
                        <a:rPr lang="en-SG" sz="2200" kern="1200" dirty="0" smtClean="0">
                          <a:solidFill>
                            <a:schemeClr val="tx1"/>
                          </a:solidFill>
                          <a:latin typeface="+mn-lt"/>
                          <a:ea typeface="+mn-ea"/>
                          <a:cs typeface="+mn-cs"/>
                        </a:rPr>
                        <a:t>(Gross Profit)</a:t>
                      </a:r>
                    </a:p>
                    <a:p>
                      <a:r>
                        <a:rPr lang="en-SG" sz="2200" kern="1200" dirty="0" smtClean="0">
                          <a:solidFill>
                            <a:schemeClr val="tx1"/>
                          </a:solidFill>
                          <a:latin typeface="+mn-lt"/>
                          <a:ea typeface="+mn-ea"/>
                          <a:cs typeface="+mn-cs"/>
                        </a:rPr>
                        <a:t>By Discount received</a:t>
                      </a:r>
                      <a:endParaRPr lang="en-SG" sz="2200" dirty="0"/>
                    </a:p>
                  </a:txBody>
                  <a:tcPr/>
                </a:tc>
                <a:tc>
                  <a:txBody>
                    <a:bodyPr/>
                    <a:lstStyle/>
                    <a:p>
                      <a:pPr algn="r"/>
                      <a:r>
                        <a:rPr lang="en-SG" sz="2200" kern="1200" dirty="0" smtClean="0">
                          <a:solidFill>
                            <a:schemeClr val="tx1"/>
                          </a:solidFill>
                          <a:latin typeface="+mn-lt"/>
                          <a:ea typeface="+mn-ea"/>
                          <a:cs typeface="+mn-cs"/>
                        </a:rPr>
                        <a:t>2,50,000</a:t>
                      </a:r>
                    </a:p>
                    <a:p>
                      <a:pPr algn="r"/>
                      <a:r>
                        <a:rPr lang="en-SG" sz="2200" kern="1200" dirty="0" smtClean="0">
                          <a:solidFill>
                            <a:schemeClr val="tx1"/>
                          </a:solidFill>
                          <a:latin typeface="+mn-lt"/>
                          <a:ea typeface="+mn-ea"/>
                          <a:cs typeface="+mn-cs"/>
                        </a:rPr>
                        <a:t> </a:t>
                      </a:r>
                    </a:p>
                    <a:p>
                      <a:pPr algn="r"/>
                      <a:r>
                        <a:rPr lang="en-SG" sz="2200" kern="1200" dirty="0" smtClean="0">
                          <a:solidFill>
                            <a:schemeClr val="tx1"/>
                          </a:solidFill>
                          <a:latin typeface="+mn-lt"/>
                          <a:ea typeface="+mn-ea"/>
                          <a:cs typeface="+mn-cs"/>
                        </a:rPr>
                        <a:t>4,000</a:t>
                      </a:r>
                    </a:p>
                    <a:p>
                      <a:pPr algn="r"/>
                      <a:endParaRPr lang="en-US" sz="2200" kern="1200" dirty="0" smtClean="0">
                        <a:solidFill>
                          <a:schemeClr val="tx1"/>
                        </a:solidFill>
                        <a:latin typeface="+mn-lt"/>
                        <a:ea typeface="+mn-ea"/>
                        <a:cs typeface="+mn-cs"/>
                      </a:endParaRPr>
                    </a:p>
                    <a:p>
                      <a:pPr algn="r"/>
                      <a:endParaRPr lang="en-US" sz="2200" kern="1200" dirty="0" smtClean="0">
                        <a:solidFill>
                          <a:schemeClr val="tx1"/>
                        </a:solidFill>
                        <a:latin typeface="+mn-lt"/>
                        <a:ea typeface="+mn-ea"/>
                        <a:cs typeface="+mn-cs"/>
                      </a:endParaRPr>
                    </a:p>
                    <a:p>
                      <a:pPr algn="r"/>
                      <a:endParaRPr lang="en-US" sz="2200" kern="1200" dirty="0" smtClean="0">
                        <a:solidFill>
                          <a:schemeClr val="tx1"/>
                        </a:solidFill>
                        <a:latin typeface="+mn-lt"/>
                        <a:ea typeface="+mn-ea"/>
                        <a:cs typeface="+mn-cs"/>
                      </a:endParaRPr>
                    </a:p>
                    <a:p>
                      <a:pPr algn="r"/>
                      <a:endParaRPr lang="en-US" sz="2200" kern="1200" dirty="0" smtClean="0">
                        <a:solidFill>
                          <a:schemeClr val="tx1"/>
                        </a:solidFill>
                        <a:latin typeface="+mn-lt"/>
                        <a:ea typeface="+mn-ea"/>
                        <a:cs typeface="+mn-cs"/>
                      </a:endParaRPr>
                    </a:p>
                    <a:p>
                      <a:pPr algn="r"/>
                      <a:endParaRPr lang="en-US" sz="2200" kern="1200" dirty="0" smtClean="0">
                        <a:solidFill>
                          <a:schemeClr val="tx1"/>
                        </a:solidFill>
                        <a:latin typeface="+mn-lt"/>
                        <a:ea typeface="+mn-ea"/>
                        <a:cs typeface="+mn-cs"/>
                      </a:endParaRPr>
                    </a:p>
                    <a:p>
                      <a:pPr algn="r"/>
                      <a:endParaRPr lang="en-US" sz="2200" kern="1200" dirty="0" smtClean="0">
                        <a:solidFill>
                          <a:schemeClr val="tx1"/>
                        </a:solidFill>
                        <a:latin typeface="+mn-lt"/>
                        <a:ea typeface="+mn-ea"/>
                        <a:cs typeface="+mn-cs"/>
                      </a:endParaRPr>
                    </a:p>
                    <a:p>
                      <a:pPr algn="r"/>
                      <a:endParaRPr lang="en-US" sz="2200" kern="1200" dirty="0" smtClean="0">
                        <a:solidFill>
                          <a:schemeClr val="tx1"/>
                        </a:solidFill>
                        <a:latin typeface="+mn-lt"/>
                        <a:ea typeface="+mn-ea"/>
                        <a:cs typeface="+mn-cs"/>
                      </a:endParaRPr>
                    </a:p>
                    <a:p>
                      <a:pPr algn="r"/>
                      <a:r>
                        <a:rPr lang="en-US" sz="2200" kern="1200" dirty="0" smtClean="0">
                          <a:solidFill>
                            <a:schemeClr val="tx1"/>
                          </a:solidFill>
                          <a:latin typeface="+mn-lt"/>
                          <a:ea typeface="+mn-ea"/>
                          <a:cs typeface="+mn-cs"/>
                        </a:rPr>
                        <a:t>_________</a:t>
                      </a:r>
                    </a:p>
                    <a:p>
                      <a:pPr algn="r"/>
                      <a:r>
                        <a:rPr lang="en-SG" sz="2200" kern="1200" dirty="0" smtClean="0">
                          <a:solidFill>
                            <a:schemeClr val="tx1"/>
                          </a:solidFill>
                          <a:latin typeface="+mn-lt"/>
                          <a:ea typeface="+mn-ea"/>
                          <a:cs typeface="+mn-cs"/>
                        </a:rPr>
                        <a:t>2,54,000</a:t>
                      </a:r>
                      <a:endParaRPr lang="en-SG" sz="2200" dirty="0"/>
                    </a:p>
                  </a:txBody>
                  <a:tcPr/>
                </a:tc>
              </a:tr>
            </a:tbl>
          </a:graphicData>
        </a:graphic>
      </p:graphicFrame>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914400"/>
            <a:ext cx="8229600" cy="5211763"/>
          </a:xfrm>
        </p:spPr>
        <p:txBody>
          <a:bodyPr>
            <a:normAutofit fontScale="70000" lnSpcReduction="20000"/>
          </a:bodyPr>
          <a:lstStyle/>
          <a:p>
            <a:pPr>
              <a:buNone/>
            </a:pPr>
            <a:r>
              <a:rPr lang="en-SG" b="1" dirty="0" smtClean="0"/>
              <a:t>	</a:t>
            </a:r>
          </a:p>
          <a:p>
            <a:pPr>
              <a:buNone/>
            </a:pPr>
            <a:r>
              <a:rPr lang="en-SG" b="1" dirty="0" smtClean="0"/>
              <a:t>	</a:t>
            </a:r>
            <a:r>
              <a:rPr lang="en-SG" sz="3400" b="1" dirty="0" smtClean="0"/>
              <a:t>Example 4</a:t>
            </a:r>
            <a:endParaRPr lang="en-SG" sz="3400" dirty="0" smtClean="0"/>
          </a:p>
          <a:p>
            <a:pPr>
              <a:buNone/>
            </a:pPr>
            <a:r>
              <a:rPr lang="en-SG" sz="3400" dirty="0" smtClean="0"/>
              <a:t>	Prepare Trading and Profit Loss Account for the year ending 31</a:t>
            </a:r>
            <a:r>
              <a:rPr lang="en-SG" sz="3400" baseline="30000" dirty="0" smtClean="0"/>
              <a:t>st</a:t>
            </a:r>
            <a:r>
              <a:rPr lang="en-SG" sz="3400" dirty="0" smtClean="0"/>
              <a:t> March 2012 from the books of Mr. </a:t>
            </a:r>
            <a:r>
              <a:rPr lang="en-SG" sz="3400" dirty="0" err="1" smtClean="0"/>
              <a:t>Akram</a:t>
            </a:r>
            <a:r>
              <a:rPr lang="en-SG" sz="3400" dirty="0" smtClean="0"/>
              <a:t>.</a:t>
            </a:r>
          </a:p>
          <a:p>
            <a:pPr>
              <a:buNone/>
            </a:pPr>
            <a:r>
              <a:rPr lang="en-SG" sz="3400" dirty="0" smtClean="0"/>
              <a:t>		                              SR. 			           	          SR.</a:t>
            </a:r>
          </a:p>
          <a:p>
            <a:pPr>
              <a:buNone/>
            </a:pPr>
            <a:r>
              <a:rPr lang="en-SG" sz="3400" dirty="0" smtClean="0"/>
              <a:t>	Stock (31.3.2011) 	15,000	             Carriage outwards  4,000</a:t>
            </a:r>
          </a:p>
          <a:p>
            <a:pPr>
              <a:buNone/>
            </a:pPr>
            <a:r>
              <a:rPr lang="en-SG" sz="3400" dirty="0" smtClean="0"/>
              <a:t>	Purchases 	          1,65,000              Wages     	   </a:t>
            </a:r>
            <a:r>
              <a:rPr lang="en-SG" sz="3400" dirty="0" smtClean="0"/>
              <a:t>   </a:t>
            </a:r>
            <a:r>
              <a:rPr lang="en-SG" sz="3400" dirty="0" smtClean="0"/>
              <a:t>30,000</a:t>
            </a:r>
          </a:p>
          <a:p>
            <a:pPr>
              <a:buNone/>
            </a:pPr>
            <a:r>
              <a:rPr lang="en-SG" sz="3400" dirty="0" smtClean="0"/>
              <a:t>	Purchases return 	10,000		Sales returns 	    </a:t>
            </a:r>
            <a:r>
              <a:rPr lang="en-SG" sz="3400" dirty="0" smtClean="0"/>
              <a:t>    </a:t>
            </a:r>
            <a:r>
              <a:rPr lang="en-SG" sz="3400" dirty="0" smtClean="0"/>
              <a:t>5,000</a:t>
            </a:r>
          </a:p>
          <a:p>
            <a:pPr>
              <a:buNone/>
            </a:pPr>
            <a:r>
              <a:rPr lang="en-SG" sz="3400" dirty="0" smtClean="0"/>
              <a:t>	Postage 		  3,000 		Salaries 	  </a:t>
            </a:r>
            <a:r>
              <a:rPr lang="en-SG" sz="3400" dirty="0" smtClean="0"/>
              <a:t>    </a:t>
            </a:r>
            <a:r>
              <a:rPr lang="en-SG" sz="3400" dirty="0" smtClean="0"/>
              <a:t>20,000</a:t>
            </a:r>
          </a:p>
          <a:p>
            <a:pPr>
              <a:buNone/>
            </a:pPr>
            <a:r>
              <a:rPr lang="en-SG" sz="3400" dirty="0" smtClean="0"/>
              <a:t>	Discount received	</a:t>
            </a:r>
            <a:r>
              <a:rPr lang="en-SG" sz="3400" dirty="0" smtClean="0"/>
              <a:t>  </a:t>
            </a:r>
            <a:r>
              <a:rPr lang="en-SG" sz="3400" dirty="0" smtClean="0"/>
              <a:t>5,000 		Stationeries	   </a:t>
            </a:r>
            <a:r>
              <a:rPr lang="en-SG" sz="3400" dirty="0" smtClean="0"/>
              <a:t>     </a:t>
            </a:r>
            <a:r>
              <a:rPr lang="en-SG" sz="3400" dirty="0" smtClean="0"/>
              <a:t>2,000</a:t>
            </a:r>
          </a:p>
          <a:p>
            <a:pPr>
              <a:buNone/>
            </a:pPr>
            <a:r>
              <a:rPr lang="en-SG" sz="3400" dirty="0" smtClean="0"/>
              <a:t>	Bad debts 		</a:t>
            </a:r>
            <a:r>
              <a:rPr lang="en-SG" sz="3400" dirty="0" smtClean="0"/>
              <a:t>  </a:t>
            </a:r>
            <a:r>
              <a:rPr lang="en-SG" sz="3400" dirty="0" smtClean="0"/>
              <a:t>1,000		 Interest 	    </a:t>
            </a:r>
            <a:r>
              <a:rPr lang="en-SG" sz="3400" dirty="0" smtClean="0"/>
              <a:t>    </a:t>
            </a:r>
            <a:r>
              <a:rPr lang="en-SG" sz="3400" dirty="0" smtClean="0"/>
              <a:t>8,000</a:t>
            </a:r>
          </a:p>
          <a:p>
            <a:pPr>
              <a:buNone/>
            </a:pPr>
            <a:r>
              <a:rPr lang="en-SG" sz="3400" dirty="0" smtClean="0"/>
              <a:t>	Sales	       </a:t>
            </a:r>
            <a:r>
              <a:rPr lang="en-SG" sz="3400" dirty="0" smtClean="0"/>
              <a:t>   </a:t>
            </a:r>
            <a:r>
              <a:rPr lang="en-SG" sz="3400" dirty="0" smtClean="0"/>
              <a:t>3,00,000 	              Insurance	    </a:t>
            </a:r>
            <a:r>
              <a:rPr lang="en-SG" sz="3400" dirty="0" smtClean="0"/>
              <a:t>    </a:t>
            </a:r>
            <a:r>
              <a:rPr lang="en-SG" sz="3400" dirty="0" smtClean="0"/>
              <a:t>4,000</a:t>
            </a:r>
          </a:p>
          <a:p>
            <a:pPr>
              <a:buNone/>
            </a:pPr>
            <a:r>
              <a:rPr lang="en-SG" sz="3400" dirty="0" smtClean="0"/>
              <a:t>	Stock (31.3.2012) </a:t>
            </a:r>
            <a:r>
              <a:rPr lang="en-SG" sz="3400" dirty="0" smtClean="0"/>
              <a:t>   80,000 </a:t>
            </a:r>
            <a:endParaRPr lang="en-SG" sz="3400" dirty="0" smtClean="0"/>
          </a:p>
          <a:p>
            <a:pPr>
              <a:buNone/>
            </a:pPr>
            <a:endParaRPr lang="en-SG"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838200"/>
            <a:ext cx="8229600" cy="1143000"/>
          </a:xfrm>
        </p:spPr>
        <p:txBody>
          <a:bodyPr>
            <a:noAutofit/>
          </a:bodyPr>
          <a:lstStyle/>
          <a:p>
            <a:pPr algn="l"/>
            <a:r>
              <a:rPr lang="en-SG" sz="2400" b="1" dirty="0" smtClean="0"/>
              <a:t/>
            </a:r>
            <a:br>
              <a:rPr lang="en-SG" sz="2400" b="1" dirty="0" smtClean="0"/>
            </a:br>
            <a:r>
              <a:rPr lang="en-SG" sz="2400" b="1" dirty="0" smtClean="0"/>
              <a:t/>
            </a:r>
            <a:br>
              <a:rPr lang="en-SG" sz="2400" b="1" dirty="0" smtClean="0"/>
            </a:br>
            <a:r>
              <a:rPr lang="en-SG" sz="2400" b="1" dirty="0" smtClean="0"/>
              <a:t>Solution:</a:t>
            </a:r>
            <a:r>
              <a:rPr lang="en-SG" sz="2400" dirty="0" smtClean="0"/>
              <a:t/>
            </a:r>
            <a:br>
              <a:rPr lang="en-SG" sz="2400" dirty="0" smtClean="0"/>
            </a:br>
            <a:r>
              <a:rPr lang="en-SG" sz="2400" b="1" dirty="0" smtClean="0"/>
              <a:t>Trading and Profit &amp; Loss A/c of Mr. </a:t>
            </a:r>
            <a:r>
              <a:rPr lang="en-SG" sz="2400" b="1" dirty="0" err="1" smtClean="0"/>
              <a:t>Akram</a:t>
            </a:r>
            <a:r>
              <a:rPr lang="en-SG" sz="2400" dirty="0" smtClean="0"/>
              <a:t> </a:t>
            </a:r>
            <a:r>
              <a:rPr lang="en-SG" sz="2400" b="1" dirty="0" smtClean="0"/>
              <a:t>for the year ended 31st March, 2012.</a:t>
            </a:r>
            <a:r>
              <a:rPr lang="en-SG" sz="2400" dirty="0" smtClean="0"/>
              <a:t/>
            </a:r>
            <a:br>
              <a:rPr lang="en-SG" sz="2400" dirty="0" smtClean="0"/>
            </a:br>
            <a:r>
              <a:rPr lang="en-SG" sz="2200" b="1" dirty="0" smtClean="0"/>
              <a:t>Dr.					   			     Cr.</a:t>
            </a:r>
            <a:r>
              <a:rPr lang="en-SG" sz="2200" dirty="0" smtClean="0"/>
              <a:t/>
            </a:r>
            <a:br>
              <a:rPr lang="en-SG" sz="2200" dirty="0" smtClean="0"/>
            </a:br>
            <a:endParaRPr lang="en-SG" sz="2200" dirty="0"/>
          </a:p>
        </p:txBody>
      </p:sp>
      <p:graphicFrame>
        <p:nvGraphicFramePr>
          <p:cNvPr id="4" name="Content Placeholder 3"/>
          <p:cNvGraphicFramePr>
            <a:graphicFrameLocks noGrp="1"/>
          </p:cNvGraphicFramePr>
          <p:nvPr>
            <p:ph idx="1"/>
          </p:nvPr>
        </p:nvGraphicFramePr>
        <p:xfrm>
          <a:off x="304800" y="2362201"/>
          <a:ext cx="8534399" cy="4395216"/>
        </p:xfrm>
        <a:graphic>
          <a:graphicData uri="http://schemas.openxmlformats.org/drawingml/2006/table">
            <a:tbl>
              <a:tblPr firstRow="1" bandRow="1">
                <a:tableStyleId>{5940675A-B579-460E-94D1-54222C63F5DA}</a:tableStyleId>
              </a:tblPr>
              <a:tblGrid>
                <a:gridCol w="2923821"/>
                <a:gridCol w="1343379"/>
                <a:gridCol w="2923820"/>
                <a:gridCol w="1343379"/>
              </a:tblGrid>
              <a:tr h="244389">
                <a:tc>
                  <a:txBody>
                    <a:bodyPr/>
                    <a:lstStyle/>
                    <a:p>
                      <a:pPr marL="0" marR="0" algn="ctr">
                        <a:lnSpc>
                          <a:spcPct val="115000"/>
                        </a:lnSpc>
                        <a:spcBef>
                          <a:spcPts val="0"/>
                        </a:spcBef>
                        <a:spcAft>
                          <a:spcPts val="0"/>
                        </a:spcAft>
                      </a:pPr>
                      <a:r>
                        <a:rPr lang="en-SG" sz="1600" b="1" dirty="0">
                          <a:latin typeface="Times New Roman"/>
                          <a:ea typeface="Calibri"/>
                          <a:cs typeface="Times New Roman"/>
                        </a:rPr>
                        <a:t>Particulars</a:t>
                      </a:r>
                      <a:endParaRPr lang="en-SG" sz="16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600" b="1">
                          <a:latin typeface="Times New Roman"/>
                          <a:ea typeface="Calibri"/>
                          <a:cs typeface="Times New Roman"/>
                        </a:rPr>
                        <a:t>Amount(SR)</a:t>
                      </a:r>
                      <a:endParaRPr lang="en-SG" sz="160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600" b="1">
                          <a:latin typeface="Times New Roman"/>
                          <a:ea typeface="Calibri"/>
                          <a:cs typeface="Times New Roman"/>
                        </a:rPr>
                        <a:t>Particulars</a:t>
                      </a:r>
                      <a:endParaRPr lang="en-SG" sz="1600">
                        <a:latin typeface="Calibri"/>
                        <a:ea typeface="Calibri"/>
                        <a:cs typeface="Times New Roman"/>
                      </a:endParaRPr>
                    </a:p>
                  </a:txBody>
                  <a:tcPr marL="68580" marR="68580" marT="0" marB="0"/>
                </a:tc>
                <a:tc>
                  <a:txBody>
                    <a:bodyPr/>
                    <a:lstStyle/>
                    <a:p>
                      <a:pPr marL="0" marR="0" algn="r">
                        <a:lnSpc>
                          <a:spcPct val="115000"/>
                        </a:lnSpc>
                        <a:spcBef>
                          <a:spcPts val="0"/>
                        </a:spcBef>
                        <a:spcAft>
                          <a:spcPts val="0"/>
                        </a:spcAft>
                      </a:pPr>
                      <a:r>
                        <a:rPr lang="en-SG" sz="1600" b="1" dirty="0">
                          <a:latin typeface="Times New Roman"/>
                          <a:ea typeface="Calibri"/>
                          <a:cs typeface="Times New Roman"/>
                        </a:rPr>
                        <a:t>Amount(SR)</a:t>
                      </a:r>
                      <a:endParaRPr lang="en-SG" sz="1600" dirty="0">
                        <a:latin typeface="Calibri"/>
                        <a:ea typeface="Calibri"/>
                        <a:cs typeface="Times New Roman"/>
                      </a:endParaRPr>
                    </a:p>
                  </a:txBody>
                  <a:tcPr marL="68580" marR="68580" marT="0" marB="0"/>
                </a:tc>
              </a:tr>
              <a:tr h="3718010">
                <a:tc>
                  <a:txBody>
                    <a:bodyPr/>
                    <a:lstStyle/>
                    <a:p>
                      <a:r>
                        <a:rPr lang="en-SG" sz="2200" kern="1200" dirty="0" smtClean="0">
                          <a:solidFill>
                            <a:schemeClr val="tx1"/>
                          </a:solidFill>
                          <a:latin typeface="+mn-lt"/>
                          <a:ea typeface="+mn-ea"/>
                          <a:cs typeface="+mn-cs"/>
                        </a:rPr>
                        <a:t>To Opening stock</a:t>
                      </a:r>
                    </a:p>
                    <a:p>
                      <a:r>
                        <a:rPr lang="en-SG" sz="2200" kern="1200" dirty="0" smtClean="0">
                          <a:solidFill>
                            <a:schemeClr val="tx1"/>
                          </a:solidFill>
                          <a:latin typeface="+mn-lt"/>
                          <a:ea typeface="+mn-ea"/>
                          <a:cs typeface="+mn-cs"/>
                        </a:rPr>
                        <a:t>To Purchases  1,65,000</a:t>
                      </a:r>
                    </a:p>
                    <a:p>
                      <a:r>
                        <a:rPr lang="en-SG" sz="2200" kern="1200" dirty="0" smtClean="0">
                          <a:solidFill>
                            <a:schemeClr val="tx1"/>
                          </a:solidFill>
                          <a:latin typeface="+mn-lt"/>
                          <a:ea typeface="+mn-ea"/>
                          <a:cs typeface="+mn-cs"/>
                        </a:rPr>
                        <a:t>Less Returns    -</a:t>
                      </a:r>
                      <a:r>
                        <a:rPr lang="en-SG" sz="2200" u="sng" kern="1200" dirty="0" smtClean="0">
                          <a:solidFill>
                            <a:schemeClr val="tx1"/>
                          </a:solidFill>
                          <a:latin typeface="+mn-lt"/>
                          <a:ea typeface="+mn-ea"/>
                          <a:cs typeface="+mn-cs"/>
                        </a:rPr>
                        <a:t>10,000</a:t>
                      </a:r>
                      <a:endParaRPr lang="en-SG" sz="2200" kern="1200" dirty="0" smtClean="0">
                        <a:solidFill>
                          <a:schemeClr val="tx1"/>
                        </a:solidFill>
                        <a:latin typeface="+mn-lt"/>
                        <a:ea typeface="+mn-ea"/>
                        <a:cs typeface="+mn-cs"/>
                      </a:endParaRPr>
                    </a:p>
                    <a:p>
                      <a:r>
                        <a:rPr lang="en-SG" sz="2200" kern="1200" dirty="0" smtClean="0">
                          <a:solidFill>
                            <a:schemeClr val="tx1"/>
                          </a:solidFill>
                          <a:latin typeface="+mn-lt"/>
                          <a:ea typeface="+mn-ea"/>
                          <a:cs typeface="+mn-cs"/>
                        </a:rPr>
                        <a:t>To Wages</a:t>
                      </a:r>
                    </a:p>
                    <a:p>
                      <a:r>
                        <a:rPr lang="en-SG" sz="2200" kern="1200" dirty="0" smtClean="0">
                          <a:solidFill>
                            <a:schemeClr val="tx1"/>
                          </a:solidFill>
                          <a:latin typeface="+mn-lt"/>
                          <a:ea typeface="+mn-ea"/>
                          <a:cs typeface="+mn-cs"/>
                        </a:rPr>
                        <a:t>To Gross profit</a:t>
                      </a:r>
                      <a:endParaRPr lang="en-SG" sz="2200" kern="1200" baseline="0" dirty="0" smtClean="0">
                        <a:solidFill>
                          <a:schemeClr val="tx1"/>
                        </a:solidFill>
                        <a:latin typeface="+mn-lt"/>
                        <a:ea typeface="+mn-ea"/>
                        <a:cs typeface="+mn-cs"/>
                      </a:endParaRPr>
                    </a:p>
                    <a:p>
                      <a:r>
                        <a:rPr lang="en-SG" sz="2200" kern="1200" dirty="0" smtClean="0">
                          <a:solidFill>
                            <a:schemeClr val="tx1"/>
                          </a:solidFill>
                          <a:latin typeface="+mn-lt"/>
                          <a:ea typeface="+mn-ea"/>
                          <a:cs typeface="+mn-cs"/>
                        </a:rPr>
                        <a:t>(transferred to P&amp;L a/c)</a:t>
                      </a:r>
                    </a:p>
                    <a:p>
                      <a:endParaRPr lang="en-US" sz="2200" dirty="0" smtClean="0"/>
                    </a:p>
                    <a:p>
                      <a:r>
                        <a:rPr lang="en-SG" sz="2200" kern="1200" dirty="0" smtClean="0">
                          <a:solidFill>
                            <a:schemeClr val="tx1"/>
                          </a:solidFill>
                          <a:latin typeface="+mn-lt"/>
                          <a:ea typeface="+mn-ea"/>
                          <a:cs typeface="+mn-cs"/>
                        </a:rPr>
                        <a:t>To Salaries</a:t>
                      </a:r>
                    </a:p>
                    <a:p>
                      <a:r>
                        <a:rPr lang="en-SG" sz="2200" kern="1200" dirty="0" smtClean="0">
                          <a:solidFill>
                            <a:schemeClr val="tx1"/>
                          </a:solidFill>
                          <a:latin typeface="+mn-lt"/>
                          <a:ea typeface="+mn-ea"/>
                          <a:cs typeface="+mn-cs"/>
                        </a:rPr>
                        <a:t>To Postage</a:t>
                      </a:r>
                    </a:p>
                    <a:p>
                      <a:r>
                        <a:rPr lang="en-SG" sz="2200" kern="1200" dirty="0" smtClean="0">
                          <a:solidFill>
                            <a:schemeClr val="tx1"/>
                          </a:solidFill>
                          <a:latin typeface="+mn-lt"/>
                          <a:ea typeface="+mn-ea"/>
                          <a:cs typeface="+mn-cs"/>
                        </a:rPr>
                        <a:t>To Bad debts</a:t>
                      </a:r>
                    </a:p>
                    <a:p>
                      <a:r>
                        <a:rPr lang="en-SG" sz="2200" kern="1200" dirty="0" smtClean="0">
                          <a:solidFill>
                            <a:schemeClr val="tx1"/>
                          </a:solidFill>
                          <a:latin typeface="+mn-lt"/>
                          <a:ea typeface="+mn-ea"/>
                          <a:cs typeface="+mn-cs"/>
                        </a:rPr>
                        <a:t>To Carriage outwards</a:t>
                      </a:r>
                    </a:p>
                    <a:p>
                      <a:endParaRPr lang="en-SG" sz="2200" dirty="0"/>
                    </a:p>
                  </a:txBody>
                  <a:tcPr/>
                </a:tc>
                <a:tc>
                  <a:txBody>
                    <a:bodyPr/>
                    <a:lstStyle/>
                    <a:p>
                      <a:pPr algn="r"/>
                      <a:r>
                        <a:rPr lang="en-SG" sz="2200" kern="1200" dirty="0" smtClean="0">
                          <a:solidFill>
                            <a:schemeClr val="tx1"/>
                          </a:solidFill>
                          <a:latin typeface="+mn-lt"/>
                          <a:ea typeface="+mn-ea"/>
                          <a:cs typeface="+mn-cs"/>
                        </a:rPr>
                        <a:t>15,000</a:t>
                      </a:r>
                    </a:p>
                    <a:p>
                      <a:pPr algn="r"/>
                      <a:r>
                        <a:rPr lang="en-SG" sz="2200" kern="1200" dirty="0" smtClean="0">
                          <a:solidFill>
                            <a:schemeClr val="tx1"/>
                          </a:solidFill>
                          <a:latin typeface="+mn-lt"/>
                          <a:ea typeface="+mn-ea"/>
                          <a:cs typeface="+mn-cs"/>
                        </a:rPr>
                        <a:t> </a:t>
                      </a:r>
                    </a:p>
                    <a:p>
                      <a:pPr algn="r"/>
                      <a:r>
                        <a:rPr lang="en-SG" sz="2200" kern="1200" dirty="0" smtClean="0">
                          <a:solidFill>
                            <a:schemeClr val="tx1"/>
                          </a:solidFill>
                          <a:latin typeface="+mn-lt"/>
                          <a:ea typeface="+mn-ea"/>
                          <a:cs typeface="+mn-cs"/>
                        </a:rPr>
                        <a:t>1,55,000</a:t>
                      </a:r>
                    </a:p>
                    <a:p>
                      <a:pPr algn="r"/>
                      <a:r>
                        <a:rPr lang="en-SG" sz="2200" kern="1200" dirty="0" smtClean="0">
                          <a:solidFill>
                            <a:schemeClr val="tx1"/>
                          </a:solidFill>
                          <a:latin typeface="+mn-lt"/>
                          <a:ea typeface="+mn-ea"/>
                          <a:cs typeface="+mn-cs"/>
                        </a:rPr>
                        <a:t>30,000</a:t>
                      </a:r>
                    </a:p>
                    <a:p>
                      <a:pPr algn="r"/>
                      <a:r>
                        <a:rPr lang="en-SG" sz="2200" kern="1200" dirty="0" smtClean="0">
                          <a:solidFill>
                            <a:schemeClr val="tx1"/>
                          </a:solidFill>
                          <a:latin typeface="+mn-lt"/>
                          <a:ea typeface="+mn-ea"/>
                          <a:cs typeface="+mn-cs"/>
                        </a:rPr>
                        <a:t>1,75,000</a:t>
                      </a:r>
                    </a:p>
                    <a:p>
                      <a:r>
                        <a:rPr lang="en-US" sz="2200" dirty="0" smtClean="0"/>
                        <a:t>________</a:t>
                      </a:r>
                    </a:p>
                    <a:p>
                      <a:pPr marL="0" marR="0" indent="0" algn="ctr" defTabSz="914400" rtl="0" eaLnBrk="1" fontAlgn="auto" latinLnBrk="0" hangingPunct="1">
                        <a:lnSpc>
                          <a:spcPct val="100000"/>
                        </a:lnSpc>
                        <a:spcBef>
                          <a:spcPts val="0"/>
                        </a:spcBef>
                        <a:spcAft>
                          <a:spcPts val="0"/>
                        </a:spcAft>
                        <a:buClrTx/>
                        <a:buSzTx/>
                        <a:buFontTx/>
                        <a:buNone/>
                        <a:tabLst/>
                        <a:defRPr/>
                      </a:pPr>
                      <a:r>
                        <a:rPr lang="en-SG" sz="2200" u="sng" kern="1200" dirty="0" smtClean="0">
                          <a:solidFill>
                            <a:schemeClr val="tx1"/>
                          </a:solidFill>
                          <a:latin typeface="+mn-lt"/>
                          <a:ea typeface="+mn-ea"/>
                          <a:cs typeface="+mn-cs"/>
                        </a:rPr>
                        <a:t>3,75,000</a:t>
                      </a:r>
                      <a:endParaRPr lang="en-SG" sz="2200" kern="1200" dirty="0" smtClean="0">
                        <a:solidFill>
                          <a:schemeClr val="tx1"/>
                        </a:solidFill>
                        <a:latin typeface="+mn-lt"/>
                        <a:ea typeface="+mn-ea"/>
                        <a:cs typeface="+mn-cs"/>
                      </a:endParaRPr>
                    </a:p>
                    <a:p>
                      <a:pPr algn="r"/>
                      <a:r>
                        <a:rPr lang="en-SG" sz="2200" kern="1200" dirty="0" smtClean="0">
                          <a:solidFill>
                            <a:schemeClr val="tx1"/>
                          </a:solidFill>
                          <a:latin typeface="+mn-lt"/>
                          <a:ea typeface="+mn-ea"/>
                          <a:cs typeface="+mn-cs"/>
                        </a:rPr>
                        <a:t>20,000</a:t>
                      </a:r>
                    </a:p>
                    <a:p>
                      <a:pPr algn="r"/>
                      <a:r>
                        <a:rPr lang="en-SG" sz="2200" kern="1200" dirty="0" smtClean="0">
                          <a:solidFill>
                            <a:schemeClr val="tx1"/>
                          </a:solidFill>
                          <a:latin typeface="+mn-lt"/>
                          <a:ea typeface="+mn-ea"/>
                          <a:cs typeface="+mn-cs"/>
                        </a:rPr>
                        <a:t>3,000</a:t>
                      </a:r>
                    </a:p>
                    <a:p>
                      <a:pPr algn="r"/>
                      <a:r>
                        <a:rPr lang="en-SG" sz="2200" kern="1200" dirty="0" smtClean="0">
                          <a:solidFill>
                            <a:schemeClr val="tx1"/>
                          </a:solidFill>
                          <a:latin typeface="+mn-lt"/>
                          <a:ea typeface="+mn-ea"/>
                          <a:cs typeface="+mn-cs"/>
                        </a:rPr>
                        <a:t>1,000</a:t>
                      </a:r>
                    </a:p>
                    <a:p>
                      <a:pPr marL="0" marR="0" indent="0" algn="r" defTabSz="914400" rtl="0" eaLnBrk="1" fontAlgn="auto" latinLnBrk="0" hangingPunct="1">
                        <a:lnSpc>
                          <a:spcPct val="100000"/>
                        </a:lnSpc>
                        <a:spcBef>
                          <a:spcPts val="0"/>
                        </a:spcBef>
                        <a:spcAft>
                          <a:spcPts val="0"/>
                        </a:spcAft>
                        <a:buClrTx/>
                        <a:buSzTx/>
                        <a:buFontTx/>
                        <a:buNone/>
                        <a:tabLst/>
                        <a:defRPr/>
                      </a:pPr>
                      <a:r>
                        <a:rPr lang="en-SG" sz="2200" kern="1200" dirty="0" smtClean="0">
                          <a:solidFill>
                            <a:schemeClr val="tx1"/>
                          </a:solidFill>
                          <a:latin typeface="+mn-lt"/>
                          <a:ea typeface="+mn-ea"/>
                          <a:cs typeface="+mn-cs"/>
                        </a:rPr>
                        <a:t>4,000</a:t>
                      </a:r>
                    </a:p>
                    <a:p>
                      <a:pPr algn="r"/>
                      <a:endParaRPr lang="en-SG" sz="2200" dirty="0"/>
                    </a:p>
                  </a:txBody>
                  <a:tcPr/>
                </a:tc>
                <a:tc>
                  <a:txBody>
                    <a:bodyPr/>
                    <a:lstStyle/>
                    <a:p>
                      <a:r>
                        <a:rPr lang="en-SG" sz="2200" kern="1200" dirty="0" smtClean="0">
                          <a:solidFill>
                            <a:schemeClr val="tx1"/>
                          </a:solidFill>
                          <a:latin typeface="+mn-lt"/>
                          <a:ea typeface="+mn-ea"/>
                          <a:cs typeface="+mn-cs"/>
                        </a:rPr>
                        <a:t>By Sales      </a:t>
                      </a:r>
                      <a:r>
                        <a:rPr lang="en-SG" sz="2200" kern="1200" baseline="0" dirty="0" smtClean="0">
                          <a:solidFill>
                            <a:schemeClr val="tx1"/>
                          </a:solidFill>
                          <a:latin typeface="+mn-lt"/>
                          <a:ea typeface="+mn-ea"/>
                          <a:cs typeface="+mn-cs"/>
                        </a:rPr>
                        <a:t> </a:t>
                      </a:r>
                      <a:r>
                        <a:rPr lang="en-SG" sz="2200" kern="1200" dirty="0" smtClean="0">
                          <a:solidFill>
                            <a:schemeClr val="tx1"/>
                          </a:solidFill>
                          <a:latin typeface="+mn-lt"/>
                          <a:ea typeface="+mn-ea"/>
                          <a:cs typeface="+mn-cs"/>
                        </a:rPr>
                        <a:t>    3,00,000</a:t>
                      </a:r>
                    </a:p>
                    <a:p>
                      <a:r>
                        <a:rPr lang="en-SG" sz="2200" kern="1200" dirty="0" smtClean="0">
                          <a:solidFill>
                            <a:schemeClr val="tx1"/>
                          </a:solidFill>
                          <a:latin typeface="+mn-lt"/>
                          <a:ea typeface="+mn-ea"/>
                          <a:cs typeface="+mn-cs"/>
                        </a:rPr>
                        <a:t> Less returns       -</a:t>
                      </a:r>
                      <a:r>
                        <a:rPr lang="en-SG" sz="2200" u="sng" kern="1200" dirty="0" smtClean="0">
                          <a:solidFill>
                            <a:schemeClr val="tx1"/>
                          </a:solidFill>
                          <a:latin typeface="+mn-lt"/>
                          <a:ea typeface="+mn-ea"/>
                          <a:cs typeface="+mn-cs"/>
                        </a:rPr>
                        <a:t>5,000</a:t>
                      </a:r>
                      <a:endParaRPr lang="en-SG" sz="2200" kern="1200" dirty="0" smtClean="0">
                        <a:solidFill>
                          <a:schemeClr val="tx1"/>
                        </a:solidFill>
                        <a:latin typeface="+mn-lt"/>
                        <a:ea typeface="+mn-ea"/>
                        <a:cs typeface="+mn-cs"/>
                      </a:endParaRPr>
                    </a:p>
                    <a:p>
                      <a:r>
                        <a:rPr lang="en-SG" sz="2200" kern="1200" dirty="0" smtClean="0">
                          <a:solidFill>
                            <a:schemeClr val="tx1"/>
                          </a:solidFill>
                          <a:latin typeface="+mn-lt"/>
                          <a:ea typeface="+mn-ea"/>
                          <a:cs typeface="+mn-cs"/>
                        </a:rPr>
                        <a:t>By Closing stock</a:t>
                      </a:r>
                    </a:p>
                    <a:p>
                      <a:endParaRPr lang="en-US" sz="2200" dirty="0" smtClean="0"/>
                    </a:p>
                    <a:p>
                      <a:endParaRPr lang="en-US" sz="2200" dirty="0" smtClean="0"/>
                    </a:p>
                    <a:p>
                      <a:endParaRPr lang="en-US" sz="2200" dirty="0" smtClean="0"/>
                    </a:p>
                    <a:p>
                      <a:endParaRPr lang="en-US" sz="2200" dirty="0" smtClean="0"/>
                    </a:p>
                    <a:p>
                      <a:r>
                        <a:rPr lang="en-SG" sz="2200" kern="1200" dirty="0" smtClean="0">
                          <a:solidFill>
                            <a:schemeClr val="tx1"/>
                          </a:solidFill>
                          <a:latin typeface="+mn-lt"/>
                          <a:ea typeface="+mn-ea"/>
                          <a:cs typeface="+mn-cs"/>
                        </a:rPr>
                        <a:t>By Balance b/d</a:t>
                      </a:r>
                    </a:p>
                    <a:p>
                      <a:r>
                        <a:rPr lang="en-SG" sz="2200" kern="1200" dirty="0" smtClean="0">
                          <a:solidFill>
                            <a:schemeClr val="tx1"/>
                          </a:solidFill>
                          <a:latin typeface="+mn-lt"/>
                          <a:ea typeface="+mn-ea"/>
                          <a:cs typeface="+mn-cs"/>
                        </a:rPr>
                        <a:t>    (Gross profit)</a:t>
                      </a:r>
                    </a:p>
                    <a:p>
                      <a:r>
                        <a:rPr lang="en-SG" sz="2200" kern="1200" dirty="0" smtClean="0">
                          <a:solidFill>
                            <a:schemeClr val="tx1"/>
                          </a:solidFill>
                          <a:latin typeface="+mn-lt"/>
                          <a:ea typeface="+mn-ea"/>
                          <a:cs typeface="+mn-cs"/>
                        </a:rPr>
                        <a:t>By Discount received</a:t>
                      </a:r>
                      <a:endParaRPr lang="en-US" sz="2200" dirty="0" smtClean="0"/>
                    </a:p>
                    <a:p>
                      <a:endParaRPr lang="en-US" sz="2200" dirty="0" smtClean="0"/>
                    </a:p>
                    <a:p>
                      <a:endParaRPr lang="en-SG" sz="2200" dirty="0"/>
                    </a:p>
                  </a:txBody>
                  <a:tcPr/>
                </a:tc>
                <a:tc>
                  <a:txBody>
                    <a:bodyPr/>
                    <a:lstStyle/>
                    <a:p>
                      <a:endParaRPr lang="en-SG" sz="2200" kern="1200" dirty="0" smtClean="0">
                        <a:solidFill>
                          <a:schemeClr val="tx1"/>
                        </a:solidFill>
                        <a:latin typeface="+mn-lt"/>
                        <a:ea typeface="+mn-ea"/>
                        <a:cs typeface="+mn-cs"/>
                      </a:endParaRPr>
                    </a:p>
                    <a:p>
                      <a:pPr algn="r"/>
                      <a:r>
                        <a:rPr lang="en-SG" sz="2200" kern="1200" dirty="0" smtClean="0">
                          <a:solidFill>
                            <a:schemeClr val="tx1"/>
                          </a:solidFill>
                          <a:latin typeface="+mn-lt"/>
                          <a:ea typeface="+mn-ea"/>
                          <a:cs typeface="+mn-cs"/>
                        </a:rPr>
                        <a:t>2,95,000</a:t>
                      </a:r>
                    </a:p>
                    <a:p>
                      <a:pPr algn="r"/>
                      <a:r>
                        <a:rPr lang="en-SG" sz="2200" kern="1200" dirty="0" smtClean="0">
                          <a:solidFill>
                            <a:schemeClr val="tx1"/>
                          </a:solidFill>
                          <a:latin typeface="+mn-lt"/>
                          <a:ea typeface="+mn-ea"/>
                          <a:cs typeface="+mn-cs"/>
                        </a:rPr>
                        <a:t>80,000</a:t>
                      </a:r>
                    </a:p>
                    <a:p>
                      <a:endParaRPr lang="en-US" sz="2200" dirty="0" smtClean="0"/>
                    </a:p>
                    <a:p>
                      <a:endParaRPr lang="en-US" sz="2200" dirty="0" smtClean="0"/>
                    </a:p>
                    <a:p>
                      <a:r>
                        <a:rPr lang="en-US" sz="2200" dirty="0" smtClean="0"/>
                        <a:t>________</a:t>
                      </a:r>
                    </a:p>
                    <a:p>
                      <a:pPr marL="0" marR="0" indent="0" algn="ctr" defTabSz="914400" rtl="0" eaLnBrk="1" fontAlgn="auto" latinLnBrk="0" hangingPunct="1">
                        <a:lnSpc>
                          <a:spcPct val="100000"/>
                        </a:lnSpc>
                        <a:spcBef>
                          <a:spcPts val="0"/>
                        </a:spcBef>
                        <a:spcAft>
                          <a:spcPts val="0"/>
                        </a:spcAft>
                        <a:buClrTx/>
                        <a:buSzTx/>
                        <a:buFontTx/>
                        <a:buNone/>
                        <a:tabLst/>
                        <a:defRPr/>
                      </a:pPr>
                      <a:r>
                        <a:rPr lang="en-SG" sz="2200" u="sng" kern="1200" dirty="0" smtClean="0">
                          <a:solidFill>
                            <a:schemeClr val="tx1"/>
                          </a:solidFill>
                          <a:latin typeface="+mn-lt"/>
                          <a:ea typeface="+mn-ea"/>
                          <a:cs typeface="+mn-cs"/>
                        </a:rPr>
                        <a:t>3,75,000</a:t>
                      </a:r>
                      <a:endParaRPr lang="en-SG" sz="2200" kern="1200" dirty="0" smtClean="0">
                        <a:solidFill>
                          <a:schemeClr val="tx1"/>
                        </a:solidFill>
                        <a:latin typeface="+mn-lt"/>
                        <a:ea typeface="+mn-ea"/>
                        <a:cs typeface="+mn-cs"/>
                      </a:endParaRPr>
                    </a:p>
                    <a:p>
                      <a:pPr algn="r"/>
                      <a:r>
                        <a:rPr lang="en-SG" sz="2200" kern="1200" dirty="0" smtClean="0">
                          <a:solidFill>
                            <a:schemeClr val="tx1"/>
                          </a:solidFill>
                          <a:latin typeface="+mn-lt"/>
                          <a:ea typeface="+mn-ea"/>
                          <a:cs typeface="+mn-cs"/>
                        </a:rPr>
                        <a:t>1,75,000</a:t>
                      </a:r>
                    </a:p>
                    <a:p>
                      <a:pPr algn="r"/>
                      <a:r>
                        <a:rPr lang="en-SG" sz="2200" kern="1200" dirty="0" smtClean="0">
                          <a:solidFill>
                            <a:schemeClr val="tx1"/>
                          </a:solidFill>
                          <a:latin typeface="+mn-lt"/>
                          <a:ea typeface="+mn-ea"/>
                          <a:cs typeface="+mn-cs"/>
                        </a:rPr>
                        <a:t> </a:t>
                      </a:r>
                    </a:p>
                    <a:p>
                      <a:pPr algn="r"/>
                      <a:r>
                        <a:rPr lang="en-SG" sz="2200" kern="1200" dirty="0" smtClean="0">
                          <a:solidFill>
                            <a:schemeClr val="tx1"/>
                          </a:solidFill>
                          <a:latin typeface="+mn-lt"/>
                          <a:ea typeface="+mn-ea"/>
                          <a:cs typeface="+mn-cs"/>
                        </a:rPr>
                        <a:t>5,000</a:t>
                      </a:r>
                      <a:endParaRPr lang="en-SG" sz="2200" dirty="0"/>
                    </a:p>
                  </a:txBody>
                  <a:tcPr/>
                </a:tc>
              </a:tr>
            </a:tbl>
          </a:graphicData>
        </a:graphic>
      </p:graphicFrame>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457200" y="1143000"/>
          <a:ext cx="8229601" cy="2773680"/>
        </p:xfrm>
        <a:graphic>
          <a:graphicData uri="http://schemas.openxmlformats.org/drawingml/2006/table">
            <a:tbl>
              <a:tblPr firstRow="1" bandRow="1">
                <a:tableStyleId>{5940675A-B579-460E-94D1-54222C63F5DA}</a:tableStyleId>
              </a:tblPr>
              <a:tblGrid>
                <a:gridCol w="2743200"/>
                <a:gridCol w="1371600"/>
                <a:gridCol w="2743200"/>
                <a:gridCol w="1371601"/>
              </a:tblGrid>
              <a:tr h="370840">
                <a:tc>
                  <a:txBody>
                    <a:bodyPr/>
                    <a:lstStyle/>
                    <a:p>
                      <a:r>
                        <a:rPr lang="en-SG" sz="2200" kern="1200" dirty="0" smtClean="0">
                          <a:solidFill>
                            <a:schemeClr val="tx1"/>
                          </a:solidFill>
                          <a:latin typeface="+mn-lt"/>
                          <a:ea typeface="+mn-ea"/>
                          <a:cs typeface="+mn-cs"/>
                        </a:rPr>
                        <a:t>To Stationeries</a:t>
                      </a:r>
                    </a:p>
                    <a:p>
                      <a:r>
                        <a:rPr lang="en-SG" sz="2200" kern="1200" dirty="0" smtClean="0">
                          <a:solidFill>
                            <a:schemeClr val="tx1"/>
                          </a:solidFill>
                          <a:latin typeface="+mn-lt"/>
                          <a:ea typeface="+mn-ea"/>
                          <a:cs typeface="+mn-cs"/>
                        </a:rPr>
                        <a:t>To Interest</a:t>
                      </a:r>
                    </a:p>
                    <a:p>
                      <a:r>
                        <a:rPr lang="en-SG" sz="2200" kern="1200" dirty="0" smtClean="0">
                          <a:solidFill>
                            <a:schemeClr val="tx1"/>
                          </a:solidFill>
                          <a:latin typeface="+mn-lt"/>
                          <a:ea typeface="+mn-ea"/>
                          <a:cs typeface="+mn-cs"/>
                        </a:rPr>
                        <a:t>To Insurance</a:t>
                      </a:r>
                    </a:p>
                    <a:p>
                      <a:r>
                        <a:rPr lang="en-SG" sz="2200" kern="1200" dirty="0" smtClean="0">
                          <a:solidFill>
                            <a:schemeClr val="tx1"/>
                          </a:solidFill>
                          <a:latin typeface="+mn-lt"/>
                          <a:ea typeface="+mn-ea"/>
                          <a:cs typeface="+mn-cs"/>
                        </a:rPr>
                        <a:t>To Net profit</a:t>
                      </a:r>
                    </a:p>
                    <a:p>
                      <a:r>
                        <a:rPr lang="en-SG" sz="2200" kern="1200" dirty="0" smtClean="0">
                          <a:solidFill>
                            <a:schemeClr val="tx1"/>
                          </a:solidFill>
                          <a:latin typeface="+mn-lt"/>
                          <a:ea typeface="+mn-ea"/>
                          <a:cs typeface="+mn-cs"/>
                        </a:rPr>
                        <a:t>    (transferred to</a:t>
                      </a:r>
                    </a:p>
                    <a:p>
                      <a:r>
                        <a:rPr lang="en-US" sz="2200" kern="1200" dirty="0" smtClean="0">
                          <a:solidFill>
                            <a:schemeClr val="tx1"/>
                          </a:solidFill>
                          <a:latin typeface="+mn-lt"/>
                          <a:ea typeface="+mn-ea"/>
                          <a:cs typeface="+mn-cs"/>
                        </a:rPr>
                        <a:t>     </a:t>
                      </a:r>
                      <a:r>
                        <a:rPr lang="en-SG" sz="2200" kern="1200" dirty="0" smtClean="0">
                          <a:solidFill>
                            <a:schemeClr val="tx1"/>
                          </a:solidFill>
                          <a:latin typeface="+mn-lt"/>
                          <a:ea typeface="+mn-ea"/>
                          <a:cs typeface="+mn-cs"/>
                        </a:rPr>
                        <a:t>Capital a/c)</a:t>
                      </a:r>
                      <a:endParaRPr lang="en-US" sz="2200" dirty="0" smtClean="0"/>
                    </a:p>
                    <a:p>
                      <a:endParaRPr lang="en-US" sz="2200" dirty="0" smtClean="0"/>
                    </a:p>
                    <a:p>
                      <a:endParaRPr lang="en-SG" sz="2200" dirty="0"/>
                    </a:p>
                  </a:txBody>
                  <a:tcPr/>
                </a:tc>
                <a:tc>
                  <a:txBody>
                    <a:bodyPr/>
                    <a:lstStyle/>
                    <a:p>
                      <a:pPr algn="r"/>
                      <a:r>
                        <a:rPr lang="en-SG" sz="2200" kern="1200" dirty="0" smtClean="0">
                          <a:solidFill>
                            <a:schemeClr val="tx1"/>
                          </a:solidFill>
                          <a:latin typeface="+mn-lt"/>
                          <a:ea typeface="+mn-ea"/>
                          <a:cs typeface="+mn-cs"/>
                        </a:rPr>
                        <a:t>2,000</a:t>
                      </a:r>
                    </a:p>
                    <a:p>
                      <a:pPr algn="r"/>
                      <a:r>
                        <a:rPr lang="en-SG" sz="2200" kern="1200" dirty="0" smtClean="0">
                          <a:solidFill>
                            <a:schemeClr val="tx1"/>
                          </a:solidFill>
                          <a:latin typeface="+mn-lt"/>
                          <a:ea typeface="+mn-ea"/>
                          <a:cs typeface="+mn-cs"/>
                        </a:rPr>
                        <a:t>8,000</a:t>
                      </a:r>
                    </a:p>
                    <a:p>
                      <a:pPr algn="r"/>
                      <a:r>
                        <a:rPr lang="en-SG" sz="2200" kern="1200" dirty="0" smtClean="0">
                          <a:solidFill>
                            <a:schemeClr val="tx1"/>
                          </a:solidFill>
                          <a:latin typeface="+mn-lt"/>
                          <a:ea typeface="+mn-ea"/>
                          <a:cs typeface="+mn-cs"/>
                        </a:rPr>
                        <a:t>4,000</a:t>
                      </a:r>
                    </a:p>
                    <a:p>
                      <a:pPr algn="r"/>
                      <a:r>
                        <a:rPr lang="en-SG" sz="2200" kern="1200" dirty="0" smtClean="0">
                          <a:solidFill>
                            <a:schemeClr val="tx1"/>
                          </a:solidFill>
                          <a:latin typeface="+mn-lt"/>
                          <a:ea typeface="+mn-ea"/>
                          <a:cs typeface="+mn-cs"/>
                        </a:rPr>
                        <a:t>1,38,000</a:t>
                      </a:r>
                    </a:p>
                    <a:p>
                      <a:endParaRPr lang="en-US" sz="2200" dirty="0" smtClean="0"/>
                    </a:p>
                    <a:p>
                      <a:endParaRPr lang="en-US" sz="2200" dirty="0" smtClean="0"/>
                    </a:p>
                    <a:p>
                      <a:r>
                        <a:rPr lang="en-US" sz="2200" dirty="0" smtClean="0"/>
                        <a:t>________</a:t>
                      </a:r>
                    </a:p>
                    <a:p>
                      <a:pPr algn="r"/>
                      <a:r>
                        <a:rPr lang="en-SG" sz="2200" kern="1200" dirty="0" smtClean="0">
                          <a:solidFill>
                            <a:schemeClr val="tx1"/>
                          </a:solidFill>
                          <a:latin typeface="+mn-lt"/>
                          <a:ea typeface="+mn-ea"/>
                          <a:cs typeface="+mn-cs"/>
                        </a:rPr>
                        <a:t>1,80,000</a:t>
                      </a:r>
                      <a:endParaRPr lang="en-US" sz="2200" dirty="0" smtClean="0"/>
                    </a:p>
                  </a:txBody>
                  <a:tcPr/>
                </a:tc>
                <a:tc>
                  <a:txBody>
                    <a:bodyPr/>
                    <a:lstStyle/>
                    <a:p>
                      <a:endParaRPr lang="en-SG" sz="2200" dirty="0"/>
                    </a:p>
                  </a:txBody>
                  <a:tcPr/>
                </a:tc>
                <a:tc>
                  <a:txBody>
                    <a:bodyPr/>
                    <a:lstStyle/>
                    <a:p>
                      <a:endParaRPr lang="en-US" sz="2200" dirty="0" smtClean="0"/>
                    </a:p>
                    <a:p>
                      <a:endParaRPr lang="en-US" sz="2200" dirty="0" smtClean="0"/>
                    </a:p>
                    <a:p>
                      <a:endParaRPr lang="en-US" sz="2200" dirty="0" smtClean="0"/>
                    </a:p>
                    <a:p>
                      <a:endParaRPr lang="en-US" sz="2200" dirty="0" smtClean="0"/>
                    </a:p>
                    <a:p>
                      <a:endParaRPr lang="en-US" sz="2200" dirty="0" smtClean="0"/>
                    </a:p>
                    <a:p>
                      <a:endParaRPr lang="en-US" sz="2200" dirty="0" smtClean="0"/>
                    </a:p>
                    <a:p>
                      <a:r>
                        <a:rPr lang="en-US" sz="2200" dirty="0" smtClean="0"/>
                        <a:t>________</a:t>
                      </a:r>
                    </a:p>
                    <a:p>
                      <a:pPr algn="r"/>
                      <a:r>
                        <a:rPr lang="en-SG" sz="2200" kern="1200" dirty="0" smtClean="0">
                          <a:solidFill>
                            <a:schemeClr val="tx1"/>
                          </a:solidFill>
                          <a:latin typeface="+mn-lt"/>
                          <a:ea typeface="+mn-ea"/>
                          <a:cs typeface="+mn-cs"/>
                        </a:rPr>
                        <a:t>1,80,000</a:t>
                      </a:r>
                      <a:endParaRPr lang="en-SG" sz="2200" dirty="0"/>
                    </a:p>
                  </a:txBody>
                  <a:tcPr/>
                </a:tc>
              </a:tr>
            </a:tbl>
          </a:graphicData>
        </a:graphic>
      </p:graphicFrame>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52400"/>
            <a:ext cx="8229600" cy="1371600"/>
          </a:xfrm>
        </p:spPr>
        <p:txBody>
          <a:bodyPr>
            <a:noAutofit/>
          </a:bodyPr>
          <a:lstStyle/>
          <a:p>
            <a:pPr algn="l"/>
            <a:r>
              <a:rPr lang="en-SG" sz="2400" b="1" dirty="0" smtClean="0"/>
              <a:t/>
            </a:r>
            <a:br>
              <a:rPr lang="en-SG" sz="2400" b="1" dirty="0" smtClean="0"/>
            </a:br>
            <a:r>
              <a:rPr lang="en-SG" sz="2400" b="1" dirty="0" smtClean="0"/>
              <a:t>Question. 1.</a:t>
            </a:r>
            <a:r>
              <a:rPr lang="en-SG" sz="2400" dirty="0" smtClean="0"/>
              <a:t/>
            </a:r>
            <a:br>
              <a:rPr lang="en-SG" sz="2400" dirty="0" smtClean="0"/>
            </a:br>
            <a:r>
              <a:rPr lang="en-SG" sz="2400" dirty="0" smtClean="0"/>
              <a:t>From the following trial balance of Mr. Ali, prepare Trading, Profit and Loss Account for the year ending 31.12.2013.</a:t>
            </a:r>
            <a:br>
              <a:rPr lang="en-SG" sz="2400" dirty="0" smtClean="0"/>
            </a:br>
            <a:r>
              <a:rPr lang="en-SG" sz="2400" dirty="0" smtClean="0"/>
              <a:t>Closing stock is valued at SR. 1,35,000.</a:t>
            </a:r>
            <a:br>
              <a:rPr lang="en-SG" sz="2400" dirty="0" smtClean="0"/>
            </a:br>
            <a:endParaRPr lang="en-SG" sz="2400" dirty="0"/>
          </a:p>
        </p:txBody>
      </p:sp>
      <p:graphicFrame>
        <p:nvGraphicFramePr>
          <p:cNvPr id="4" name="Content Placeholder 3"/>
          <p:cNvGraphicFramePr>
            <a:graphicFrameLocks noGrp="1"/>
          </p:cNvGraphicFramePr>
          <p:nvPr>
            <p:ph idx="1"/>
          </p:nvPr>
        </p:nvGraphicFramePr>
        <p:xfrm>
          <a:off x="457200" y="1600200"/>
          <a:ext cx="8229601" cy="5156200"/>
        </p:xfrm>
        <a:graphic>
          <a:graphicData uri="http://schemas.openxmlformats.org/drawingml/2006/table">
            <a:tbl>
              <a:tblPr firstRow="1" bandRow="1">
                <a:tableStyleId>{5940675A-B579-460E-94D1-54222C63F5DA}</a:tableStyleId>
              </a:tblPr>
              <a:tblGrid>
                <a:gridCol w="2743200"/>
                <a:gridCol w="1371600"/>
                <a:gridCol w="2667000"/>
                <a:gridCol w="1447801"/>
              </a:tblGrid>
              <a:tr h="370840">
                <a:tc>
                  <a:txBody>
                    <a:bodyPr/>
                    <a:lstStyle/>
                    <a:p>
                      <a:pPr marL="0" marR="0" algn="ctr">
                        <a:lnSpc>
                          <a:spcPct val="115000"/>
                        </a:lnSpc>
                        <a:spcBef>
                          <a:spcPts val="0"/>
                        </a:spcBef>
                        <a:spcAft>
                          <a:spcPts val="0"/>
                        </a:spcAft>
                      </a:pPr>
                      <a:r>
                        <a:rPr lang="en-SG" sz="1800" dirty="0">
                          <a:latin typeface="Times New Roman"/>
                          <a:ea typeface="Calibri"/>
                          <a:cs typeface="Times New Roman"/>
                        </a:rPr>
                        <a:t>Particulars</a:t>
                      </a:r>
                      <a:endParaRPr lang="en-SG" sz="1800" dirty="0">
                        <a:latin typeface="Calibri"/>
                        <a:ea typeface="Calibri"/>
                        <a:cs typeface="Times New Roman"/>
                      </a:endParaRPr>
                    </a:p>
                  </a:txBody>
                  <a:tcPr marL="68580" marR="68580" marT="0" marB="0"/>
                </a:tc>
                <a:tc>
                  <a:txBody>
                    <a:bodyPr/>
                    <a:lstStyle/>
                    <a:p>
                      <a:pPr marL="0" marR="0" algn="just">
                        <a:lnSpc>
                          <a:spcPct val="115000"/>
                        </a:lnSpc>
                        <a:spcBef>
                          <a:spcPts val="0"/>
                        </a:spcBef>
                        <a:spcAft>
                          <a:spcPts val="0"/>
                        </a:spcAft>
                      </a:pPr>
                      <a:r>
                        <a:rPr lang="en-SG" sz="1800" dirty="0">
                          <a:latin typeface="Times New Roman"/>
                          <a:ea typeface="Calibri"/>
                          <a:cs typeface="Times New Roman"/>
                        </a:rPr>
                        <a:t>Amount(Dr.)</a:t>
                      </a:r>
                      <a:endParaRPr lang="en-SG" sz="18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dirty="0">
                          <a:latin typeface="Times New Roman"/>
                          <a:ea typeface="Calibri"/>
                          <a:cs typeface="Times New Roman"/>
                        </a:rPr>
                        <a:t>Particulars</a:t>
                      </a:r>
                      <a:endParaRPr lang="en-SG" sz="1800" dirty="0">
                        <a:latin typeface="Calibri"/>
                        <a:ea typeface="Calibri"/>
                        <a:cs typeface="Times New Roman"/>
                      </a:endParaRPr>
                    </a:p>
                  </a:txBody>
                  <a:tcPr marL="68580" marR="68580" marT="0" marB="0"/>
                </a:tc>
                <a:tc>
                  <a:txBody>
                    <a:bodyPr/>
                    <a:lstStyle/>
                    <a:p>
                      <a:pPr marL="0" marR="0" algn="just">
                        <a:lnSpc>
                          <a:spcPct val="115000"/>
                        </a:lnSpc>
                        <a:spcBef>
                          <a:spcPts val="0"/>
                        </a:spcBef>
                        <a:spcAft>
                          <a:spcPts val="0"/>
                        </a:spcAft>
                      </a:pPr>
                      <a:r>
                        <a:rPr lang="en-SG" sz="1800" dirty="0">
                          <a:latin typeface="Times New Roman"/>
                          <a:ea typeface="Calibri"/>
                          <a:cs typeface="Times New Roman"/>
                        </a:rPr>
                        <a:t>Amount(Cr.)</a:t>
                      </a:r>
                      <a:endParaRPr lang="en-SG" sz="1800" dirty="0">
                        <a:latin typeface="Calibri"/>
                        <a:ea typeface="Calibri"/>
                        <a:cs typeface="Times New Roman"/>
                      </a:endParaRPr>
                    </a:p>
                  </a:txBody>
                  <a:tcPr marL="68580" marR="68580" marT="0" marB="0"/>
                </a:tc>
              </a:tr>
              <a:tr h="370840">
                <a:tc>
                  <a:txBody>
                    <a:bodyPr/>
                    <a:lstStyle/>
                    <a:p>
                      <a:r>
                        <a:rPr lang="en-SG" sz="2200" kern="1200" dirty="0" smtClean="0">
                          <a:solidFill>
                            <a:schemeClr val="tx1"/>
                          </a:solidFill>
                          <a:latin typeface="+mn-lt"/>
                          <a:ea typeface="+mn-ea"/>
                          <a:cs typeface="+mn-cs"/>
                        </a:rPr>
                        <a:t>Purchases</a:t>
                      </a:r>
                    </a:p>
                    <a:p>
                      <a:r>
                        <a:rPr lang="en-SG" sz="2200" kern="1200" dirty="0" smtClean="0">
                          <a:solidFill>
                            <a:schemeClr val="tx1"/>
                          </a:solidFill>
                          <a:latin typeface="+mn-lt"/>
                          <a:ea typeface="+mn-ea"/>
                          <a:cs typeface="+mn-cs"/>
                        </a:rPr>
                        <a:t>Salaries &amp; wages</a:t>
                      </a:r>
                    </a:p>
                    <a:p>
                      <a:r>
                        <a:rPr lang="en-SG" sz="2200" kern="1200" dirty="0" smtClean="0">
                          <a:solidFill>
                            <a:schemeClr val="tx1"/>
                          </a:solidFill>
                          <a:latin typeface="+mn-lt"/>
                          <a:ea typeface="+mn-ea"/>
                          <a:cs typeface="+mn-cs"/>
                        </a:rPr>
                        <a:t>Office expenses</a:t>
                      </a:r>
                    </a:p>
                    <a:p>
                      <a:r>
                        <a:rPr lang="en-SG" sz="2200" kern="1200" dirty="0" smtClean="0">
                          <a:solidFill>
                            <a:schemeClr val="tx1"/>
                          </a:solidFill>
                          <a:latin typeface="+mn-lt"/>
                          <a:ea typeface="+mn-ea"/>
                          <a:cs typeface="+mn-cs"/>
                        </a:rPr>
                        <a:t>Trading expenses</a:t>
                      </a:r>
                    </a:p>
                    <a:p>
                      <a:r>
                        <a:rPr lang="en-SG" sz="2200" kern="1200" dirty="0" smtClean="0">
                          <a:solidFill>
                            <a:schemeClr val="tx1"/>
                          </a:solidFill>
                          <a:latin typeface="+mn-lt"/>
                          <a:ea typeface="+mn-ea"/>
                          <a:cs typeface="+mn-cs"/>
                        </a:rPr>
                        <a:t>Factory expenses </a:t>
                      </a:r>
                    </a:p>
                    <a:p>
                      <a:r>
                        <a:rPr lang="en-SG" sz="2200" kern="1200" dirty="0" smtClean="0">
                          <a:solidFill>
                            <a:schemeClr val="tx1"/>
                          </a:solidFill>
                          <a:latin typeface="+mn-lt"/>
                          <a:ea typeface="+mn-ea"/>
                          <a:cs typeface="+mn-cs"/>
                        </a:rPr>
                        <a:t>Carriage inwards</a:t>
                      </a:r>
                    </a:p>
                    <a:p>
                      <a:r>
                        <a:rPr lang="en-SG" sz="2200" kern="1200" dirty="0" smtClean="0">
                          <a:solidFill>
                            <a:schemeClr val="tx1"/>
                          </a:solidFill>
                          <a:latin typeface="+mn-lt"/>
                          <a:ea typeface="+mn-ea"/>
                          <a:cs typeface="+mn-cs"/>
                        </a:rPr>
                        <a:t>Returns inward</a:t>
                      </a:r>
                    </a:p>
                    <a:p>
                      <a:r>
                        <a:rPr lang="en-SG" sz="2200" kern="1200" dirty="0" smtClean="0">
                          <a:solidFill>
                            <a:schemeClr val="tx1"/>
                          </a:solidFill>
                          <a:latin typeface="+mn-lt"/>
                          <a:ea typeface="+mn-ea"/>
                          <a:cs typeface="+mn-cs"/>
                        </a:rPr>
                        <a:t>Discount allowed</a:t>
                      </a:r>
                    </a:p>
                    <a:p>
                      <a:r>
                        <a:rPr lang="en-SG" sz="2200" kern="1200" dirty="0" smtClean="0">
                          <a:solidFill>
                            <a:schemeClr val="tx1"/>
                          </a:solidFill>
                          <a:latin typeface="+mn-lt"/>
                          <a:ea typeface="+mn-ea"/>
                          <a:cs typeface="+mn-cs"/>
                        </a:rPr>
                        <a:t>Commission</a:t>
                      </a:r>
                    </a:p>
                    <a:p>
                      <a:r>
                        <a:rPr lang="en-SG" sz="2200" kern="1200" dirty="0" smtClean="0">
                          <a:solidFill>
                            <a:schemeClr val="tx1"/>
                          </a:solidFill>
                          <a:latin typeface="+mn-lt"/>
                          <a:ea typeface="+mn-ea"/>
                          <a:cs typeface="+mn-cs"/>
                        </a:rPr>
                        <a:t>Stock </a:t>
                      </a:r>
                    </a:p>
                    <a:p>
                      <a:r>
                        <a:rPr lang="en-SG" sz="2200" kern="1200" dirty="0" smtClean="0">
                          <a:solidFill>
                            <a:schemeClr val="tx1"/>
                          </a:solidFill>
                          <a:latin typeface="+mn-lt"/>
                          <a:ea typeface="+mn-ea"/>
                          <a:cs typeface="+mn-cs"/>
                        </a:rPr>
                        <a:t>Income tax</a:t>
                      </a:r>
                    </a:p>
                    <a:p>
                      <a:r>
                        <a:rPr lang="en-SG" sz="2200" kern="1200" dirty="0" smtClean="0">
                          <a:solidFill>
                            <a:schemeClr val="tx1"/>
                          </a:solidFill>
                          <a:latin typeface="+mn-lt"/>
                          <a:ea typeface="+mn-ea"/>
                          <a:cs typeface="+mn-cs"/>
                        </a:rPr>
                        <a:t>Cash in hand</a:t>
                      </a:r>
                    </a:p>
                    <a:p>
                      <a:endParaRPr lang="en-SG" sz="2200" dirty="0"/>
                    </a:p>
                  </a:txBody>
                  <a:tcPr/>
                </a:tc>
                <a:tc>
                  <a:txBody>
                    <a:bodyPr/>
                    <a:lstStyle/>
                    <a:p>
                      <a:pPr algn="r"/>
                      <a:r>
                        <a:rPr lang="en-SG" sz="2200" kern="1200" dirty="0" smtClean="0">
                          <a:solidFill>
                            <a:schemeClr val="tx1"/>
                          </a:solidFill>
                          <a:latin typeface="+mn-lt"/>
                          <a:ea typeface="+mn-ea"/>
                          <a:cs typeface="+mn-cs"/>
                        </a:rPr>
                        <a:t>5,40,000</a:t>
                      </a:r>
                    </a:p>
                    <a:p>
                      <a:pPr algn="r"/>
                      <a:r>
                        <a:rPr lang="en-SG" sz="2200" kern="1200" dirty="0" smtClean="0">
                          <a:solidFill>
                            <a:schemeClr val="tx1"/>
                          </a:solidFill>
                          <a:latin typeface="+mn-lt"/>
                          <a:ea typeface="+mn-ea"/>
                          <a:cs typeface="+mn-cs"/>
                        </a:rPr>
                        <a:t>3,50,000</a:t>
                      </a:r>
                    </a:p>
                    <a:p>
                      <a:pPr algn="r"/>
                      <a:r>
                        <a:rPr lang="en-SG" sz="2200" kern="1200" dirty="0" smtClean="0">
                          <a:solidFill>
                            <a:schemeClr val="tx1"/>
                          </a:solidFill>
                          <a:latin typeface="+mn-lt"/>
                          <a:ea typeface="+mn-ea"/>
                          <a:cs typeface="+mn-cs"/>
                        </a:rPr>
                        <a:t>4,000</a:t>
                      </a:r>
                    </a:p>
                    <a:p>
                      <a:pPr algn="r"/>
                      <a:r>
                        <a:rPr lang="en-SG" sz="2200" kern="1200" dirty="0" smtClean="0">
                          <a:solidFill>
                            <a:schemeClr val="tx1"/>
                          </a:solidFill>
                          <a:latin typeface="+mn-lt"/>
                          <a:ea typeface="+mn-ea"/>
                          <a:cs typeface="+mn-cs"/>
                        </a:rPr>
                        <a:t>8,000</a:t>
                      </a:r>
                    </a:p>
                    <a:p>
                      <a:pPr algn="r"/>
                      <a:r>
                        <a:rPr lang="en-SG" sz="2200" kern="1200" dirty="0" smtClean="0">
                          <a:solidFill>
                            <a:schemeClr val="tx1"/>
                          </a:solidFill>
                          <a:latin typeface="+mn-lt"/>
                          <a:ea typeface="+mn-ea"/>
                          <a:cs typeface="+mn-cs"/>
                        </a:rPr>
                        <a:t> 11,000</a:t>
                      </a:r>
                    </a:p>
                    <a:p>
                      <a:pPr algn="r"/>
                      <a:r>
                        <a:rPr lang="en-SG" sz="2200" kern="1200" dirty="0" smtClean="0">
                          <a:solidFill>
                            <a:schemeClr val="tx1"/>
                          </a:solidFill>
                          <a:latin typeface="+mn-lt"/>
                          <a:ea typeface="+mn-ea"/>
                          <a:cs typeface="+mn-cs"/>
                        </a:rPr>
                        <a:t>8,000</a:t>
                      </a:r>
                    </a:p>
                    <a:p>
                      <a:pPr algn="r"/>
                      <a:r>
                        <a:rPr lang="en-SG" sz="2200" kern="1200" dirty="0" smtClean="0">
                          <a:solidFill>
                            <a:schemeClr val="tx1"/>
                          </a:solidFill>
                          <a:latin typeface="+mn-lt"/>
                          <a:ea typeface="+mn-ea"/>
                          <a:cs typeface="+mn-cs"/>
                        </a:rPr>
                        <a:t>12,000</a:t>
                      </a:r>
                    </a:p>
                    <a:p>
                      <a:pPr algn="r"/>
                      <a:r>
                        <a:rPr lang="en-SG" sz="2200" kern="1200" dirty="0" smtClean="0">
                          <a:solidFill>
                            <a:schemeClr val="tx1"/>
                          </a:solidFill>
                          <a:latin typeface="+mn-lt"/>
                          <a:ea typeface="+mn-ea"/>
                          <a:cs typeface="+mn-cs"/>
                        </a:rPr>
                        <a:t>4,000</a:t>
                      </a:r>
                    </a:p>
                    <a:p>
                      <a:pPr algn="r"/>
                      <a:r>
                        <a:rPr lang="en-SG" sz="2200" kern="1200" dirty="0" smtClean="0">
                          <a:solidFill>
                            <a:schemeClr val="tx1"/>
                          </a:solidFill>
                          <a:latin typeface="+mn-lt"/>
                          <a:ea typeface="+mn-ea"/>
                          <a:cs typeface="+mn-cs"/>
                        </a:rPr>
                        <a:t>2,000</a:t>
                      </a:r>
                    </a:p>
                    <a:p>
                      <a:pPr algn="r"/>
                      <a:r>
                        <a:rPr lang="en-SG" sz="2200" kern="1200" dirty="0" smtClean="0">
                          <a:solidFill>
                            <a:schemeClr val="tx1"/>
                          </a:solidFill>
                          <a:latin typeface="+mn-lt"/>
                          <a:ea typeface="+mn-ea"/>
                          <a:cs typeface="+mn-cs"/>
                        </a:rPr>
                        <a:t> 60,000</a:t>
                      </a:r>
                    </a:p>
                    <a:p>
                      <a:pPr algn="r"/>
                      <a:r>
                        <a:rPr lang="en-SG" sz="2200" kern="1200" dirty="0" smtClean="0">
                          <a:solidFill>
                            <a:schemeClr val="tx1"/>
                          </a:solidFill>
                          <a:latin typeface="+mn-lt"/>
                          <a:ea typeface="+mn-ea"/>
                          <a:cs typeface="+mn-cs"/>
                        </a:rPr>
                        <a:t>40,000</a:t>
                      </a:r>
                    </a:p>
                    <a:p>
                      <a:pPr algn="r"/>
                      <a:r>
                        <a:rPr lang="en-SG" sz="2200" kern="1200" dirty="0" smtClean="0">
                          <a:solidFill>
                            <a:schemeClr val="tx1"/>
                          </a:solidFill>
                          <a:latin typeface="+mn-lt"/>
                          <a:ea typeface="+mn-ea"/>
                          <a:cs typeface="+mn-cs"/>
                        </a:rPr>
                        <a:t>2,00,000</a:t>
                      </a:r>
                    </a:p>
                    <a:p>
                      <a:pPr algn="r"/>
                      <a:r>
                        <a:rPr lang="en-US" sz="2200" kern="1200" dirty="0" smtClean="0">
                          <a:solidFill>
                            <a:schemeClr val="tx1"/>
                          </a:solidFill>
                          <a:latin typeface="+mn-lt"/>
                          <a:ea typeface="+mn-ea"/>
                          <a:cs typeface="+mn-cs"/>
                        </a:rPr>
                        <a:t>________</a:t>
                      </a:r>
                    </a:p>
                    <a:p>
                      <a:pPr algn="r"/>
                      <a:r>
                        <a:rPr lang="en-SG" sz="2200" kern="1200" dirty="0" smtClean="0">
                          <a:solidFill>
                            <a:schemeClr val="tx1"/>
                          </a:solidFill>
                          <a:latin typeface="+mn-lt"/>
                          <a:ea typeface="+mn-ea"/>
                          <a:cs typeface="+mn-cs"/>
                        </a:rPr>
                        <a:t>12,39,000</a:t>
                      </a:r>
                      <a:endParaRPr lang="en-SG" sz="2200" dirty="0"/>
                    </a:p>
                  </a:txBody>
                  <a:tcPr/>
                </a:tc>
                <a:tc>
                  <a:txBody>
                    <a:bodyPr/>
                    <a:lstStyle/>
                    <a:p>
                      <a:pPr marL="0" marR="0" algn="just">
                        <a:lnSpc>
                          <a:spcPct val="100000"/>
                        </a:lnSpc>
                        <a:spcBef>
                          <a:spcPts val="0"/>
                        </a:spcBef>
                        <a:spcAft>
                          <a:spcPts val="0"/>
                        </a:spcAft>
                      </a:pPr>
                      <a:r>
                        <a:rPr lang="en-SG" sz="2200" dirty="0">
                          <a:latin typeface="+mn-lt"/>
                          <a:ea typeface="Calibri"/>
                          <a:cs typeface="Times New Roman"/>
                        </a:rPr>
                        <a:t>Sales</a:t>
                      </a:r>
                    </a:p>
                    <a:p>
                      <a:pPr marL="0" marR="0" algn="just">
                        <a:lnSpc>
                          <a:spcPct val="100000"/>
                        </a:lnSpc>
                        <a:spcBef>
                          <a:spcPts val="0"/>
                        </a:spcBef>
                        <a:spcAft>
                          <a:spcPts val="0"/>
                        </a:spcAft>
                      </a:pPr>
                      <a:r>
                        <a:rPr lang="en-SG" sz="2200" dirty="0">
                          <a:latin typeface="+mn-lt"/>
                          <a:ea typeface="Calibri"/>
                          <a:cs typeface="Times New Roman"/>
                        </a:rPr>
                        <a:t>Returns outward</a:t>
                      </a:r>
                    </a:p>
                    <a:p>
                      <a:pPr marL="0" marR="0" algn="just">
                        <a:lnSpc>
                          <a:spcPct val="100000"/>
                        </a:lnSpc>
                        <a:spcBef>
                          <a:spcPts val="0"/>
                        </a:spcBef>
                        <a:spcAft>
                          <a:spcPts val="0"/>
                        </a:spcAft>
                      </a:pPr>
                      <a:r>
                        <a:rPr lang="en-SG" sz="2200" dirty="0">
                          <a:latin typeface="+mn-lt"/>
                          <a:ea typeface="Calibri"/>
                          <a:cs typeface="Times New Roman"/>
                        </a:rPr>
                        <a:t>Discount received</a:t>
                      </a:r>
                    </a:p>
                    <a:p>
                      <a:pPr marL="0" marR="0" algn="just">
                        <a:lnSpc>
                          <a:spcPct val="100000"/>
                        </a:lnSpc>
                        <a:spcBef>
                          <a:spcPts val="0"/>
                        </a:spcBef>
                        <a:spcAft>
                          <a:spcPts val="0"/>
                        </a:spcAft>
                      </a:pPr>
                      <a:r>
                        <a:rPr lang="en-SG" sz="2200" dirty="0">
                          <a:latin typeface="+mn-lt"/>
                          <a:ea typeface="Calibri"/>
                          <a:cs typeface="Times New Roman"/>
                        </a:rPr>
                        <a:t>Interest received</a:t>
                      </a:r>
                    </a:p>
                    <a:p>
                      <a:pPr marL="0" marR="0" algn="just">
                        <a:lnSpc>
                          <a:spcPct val="100000"/>
                        </a:lnSpc>
                        <a:spcBef>
                          <a:spcPts val="0"/>
                        </a:spcBef>
                        <a:spcAft>
                          <a:spcPts val="0"/>
                        </a:spcAft>
                      </a:pPr>
                      <a:r>
                        <a:rPr lang="en-SG" sz="2200" dirty="0">
                          <a:latin typeface="+mn-lt"/>
                          <a:ea typeface="Calibri"/>
                          <a:cs typeface="Times New Roman"/>
                        </a:rPr>
                        <a:t>Capital</a:t>
                      </a:r>
                    </a:p>
                  </a:txBody>
                  <a:tcPr marL="68580" marR="68580" marT="0" marB="0"/>
                </a:tc>
                <a:tc>
                  <a:txBody>
                    <a:bodyPr/>
                    <a:lstStyle/>
                    <a:p>
                      <a:pPr marL="0" marR="0" algn="r">
                        <a:lnSpc>
                          <a:spcPct val="100000"/>
                        </a:lnSpc>
                        <a:spcBef>
                          <a:spcPts val="0"/>
                        </a:spcBef>
                        <a:spcAft>
                          <a:spcPts val="0"/>
                        </a:spcAft>
                      </a:pPr>
                      <a:r>
                        <a:rPr lang="en-SG" sz="2200" dirty="0">
                          <a:latin typeface="+mn-lt"/>
                          <a:ea typeface="Calibri"/>
                          <a:cs typeface="Times New Roman"/>
                        </a:rPr>
                        <a:t>10,40,000</a:t>
                      </a:r>
                    </a:p>
                    <a:p>
                      <a:pPr marL="0" marR="0" algn="r">
                        <a:lnSpc>
                          <a:spcPct val="100000"/>
                        </a:lnSpc>
                        <a:spcBef>
                          <a:spcPts val="0"/>
                        </a:spcBef>
                        <a:spcAft>
                          <a:spcPts val="0"/>
                        </a:spcAft>
                      </a:pPr>
                      <a:r>
                        <a:rPr lang="en-SG" sz="2200" dirty="0">
                          <a:latin typeface="+mn-lt"/>
                          <a:ea typeface="Calibri"/>
                          <a:cs typeface="Times New Roman"/>
                        </a:rPr>
                        <a:t>12,000</a:t>
                      </a:r>
                    </a:p>
                    <a:p>
                      <a:pPr marL="0" marR="0" algn="r">
                        <a:lnSpc>
                          <a:spcPct val="100000"/>
                        </a:lnSpc>
                        <a:spcBef>
                          <a:spcPts val="0"/>
                        </a:spcBef>
                        <a:spcAft>
                          <a:spcPts val="0"/>
                        </a:spcAft>
                      </a:pPr>
                      <a:r>
                        <a:rPr lang="en-SG" sz="2200" dirty="0">
                          <a:latin typeface="+mn-lt"/>
                          <a:ea typeface="Calibri"/>
                          <a:cs typeface="Times New Roman"/>
                        </a:rPr>
                        <a:t>6,000</a:t>
                      </a:r>
                    </a:p>
                    <a:p>
                      <a:pPr marL="0" marR="0" algn="r">
                        <a:lnSpc>
                          <a:spcPct val="100000"/>
                        </a:lnSpc>
                        <a:spcBef>
                          <a:spcPts val="0"/>
                        </a:spcBef>
                        <a:spcAft>
                          <a:spcPts val="0"/>
                        </a:spcAft>
                      </a:pPr>
                      <a:r>
                        <a:rPr lang="en-SG" sz="2200" dirty="0">
                          <a:latin typeface="+mn-lt"/>
                          <a:ea typeface="Calibri"/>
                          <a:cs typeface="Times New Roman"/>
                        </a:rPr>
                        <a:t>3,000</a:t>
                      </a:r>
                    </a:p>
                    <a:p>
                      <a:pPr marL="0" marR="0" algn="r">
                        <a:lnSpc>
                          <a:spcPct val="100000"/>
                        </a:lnSpc>
                        <a:spcBef>
                          <a:spcPts val="0"/>
                        </a:spcBef>
                        <a:spcAft>
                          <a:spcPts val="0"/>
                        </a:spcAft>
                      </a:pPr>
                      <a:r>
                        <a:rPr lang="en-SG" sz="2200" dirty="0">
                          <a:latin typeface="+mn-lt"/>
                          <a:ea typeface="Calibri"/>
                          <a:cs typeface="Times New Roman"/>
                        </a:rPr>
                        <a:t> </a:t>
                      </a:r>
                      <a:r>
                        <a:rPr lang="en-SG" sz="2200" dirty="0" smtClean="0">
                          <a:latin typeface="+mn-lt"/>
                          <a:ea typeface="Calibri"/>
                          <a:cs typeface="Times New Roman"/>
                        </a:rPr>
                        <a:t>1,78,000</a:t>
                      </a:r>
                    </a:p>
                    <a:p>
                      <a:pPr marL="0" marR="0" algn="r">
                        <a:lnSpc>
                          <a:spcPct val="100000"/>
                        </a:lnSpc>
                        <a:spcBef>
                          <a:spcPts val="0"/>
                        </a:spcBef>
                        <a:spcAft>
                          <a:spcPts val="0"/>
                        </a:spcAft>
                      </a:pPr>
                      <a:endParaRPr lang="en-US" sz="2200" dirty="0" smtClean="0">
                        <a:latin typeface="+mn-lt"/>
                        <a:ea typeface="Calibri"/>
                        <a:cs typeface="Times New Roman"/>
                      </a:endParaRPr>
                    </a:p>
                    <a:p>
                      <a:pPr marL="0" marR="0" algn="r">
                        <a:lnSpc>
                          <a:spcPct val="100000"/>
                        </a:lnSpc>
                        <a:spcBef>
                          <a:spcPts val="0"/>
                        </a:spcBef>
                        <a:spcAft>
                          <a:spcPts val="0"/>
                        </a:spcAft>
                      </a:pPr>
                      <a:endParaRPr lang="en-US" sz="2200" dirty="0" smtClean="0">
                        <a:latin typeface="+mn-lt"/>
                        <a:ea typeface="Calibri"/>
                        <a:cs typeface="Times New Roman"/>
                      </a:endParaRPr>
                    </a:p>
                    <a:p>
                      <a:pPr marL="0" marR="0" algn="r">
                        <a:lnSpc>
                          <a:spcPct val="100000"/>
                        </a:lnSpc>
                        <a:spcBef>
                          <a:spcPts val="0"/>
                        </a:spcBef>
                        <a:spcAft>
                          <a:spcPts val="0"/>
                        </a:spcAft>
                      </a:pPr>
                      <a:endParaRPr lang="en-US" sz="2200" dirty="0" smtClean="0">
                        <a:latin typeface="+mn-lt"/>
                        <a:ea typeface="Calibri"/>
                        <a:cs typeface="Times New Roman"/>
                      </a:endParaRPr>
                    </a:p>
                    <a:p>
                      <a:pPr marL="0" marR="0" algn="r">
                        <a:lnSpc>
                          <a:spcPct val="100000"/>
                        </a:lnSpc>
                        <a:spcBef>
                          <a:spcPts val="0"/>
                        </a:spcBef>
                        <a:spcAft>
                          <a:spcPts val="0"/>
                        </a:spcAft>
                      </a:pPr>
                      <a:endParaRPr lang="en-US" sz="2200" dirty="0" smtClean="0">
                        <a:latin typeface="+mn-lt"/>
                        <a:ea typeface="Calibri"/>
                        <a:cs typeface="Times New Roman"/>
                      </a:endParaRPr>
                    </a:p>
                    <a:p>
                      <a:pPr marL="0" marR="0" algn="r">
                        <a:lnSpc>
                          <a:spcPct val="100000"/>
                        </a:lnSpc>
                        <a:spcBef>
                          <a:spcPts val="0"/>
                        </a:spcBef>
                        <a:spcAft>
                          <a:spcPts val="0"/>
                        </a:spcAft>
                      </a:pPr>
                      <a:endParaRPr lang="en-US" sz="2200" dirty="0" smtClean="0">
                        <a:latin typeface="+mn-lt"/>
                        <a:ea typeface="Calibri"/>
                        <a:cs typeface="Times New Roman"/>
                      </a:endParaRPr>
                    </a:p>
                    <a:p>
                      <a:pPr marL="0" marR="0" algn="r">
                        <a:lnSpc>
                          <a:spcPct val="100000"/>
                        </a:lnSpc>
                        <a:spcBef>
                          <a:spcPts val="0"/>
                        </a:spcBef>
                        <a:spcAft>
                          <a:spcPts val="0"/>
                        </a:spcAft>
                      </a:pPr>
                      <a:endParaRPr lang="en-US" sz="2200" dirty="0" smtClean="0">
                        <a:latin typeface="+mn-lt"/>
                        <a:ea typeface="Calibri"/>
                        <a:cs typeface="Times New Roman"/>
                      </a:endParaRPr>
                    </a:p>
                    <a:p>
                      <a:pPr marL="0" marR="0" algn="r">
                        <a:lnSpc>
                          <a:spcPct val="100000"/>
                        </a:lnSpc>
                        <a:spcBef>
                          <a:spcPts val="0"/>
                        </a:spcBef>
                        <a:spcAft>
                          <a:spcPts val="0"/>
                        </a:spcAft>
                      </a:pPr>
                      <a:endParaRPr lang="en-US" sz="2200" dirty="0" smtClean="0">
                        <a:latin typeface="+mn-lt"/>
                        <a:ea typeface="Calibri"/>
                        <a:cs typeface="Times New Roman"/>
                      </a:endParaRPr>
                    </a:p>
                    <a:p>
                      <a:pPr marL="0" marR="0" algn="r">
                        <a:lnSpc>
                          <a:spcPct val="100000"/>
                        </a:lnSpc>
                        <a:spcBef>
                          <a:spcPts val="0"/>
                        </a:spcBef>
                        <a:spcAft>
                          <a:spcPts val="0"/>
                        </a:spcAft>
                      </a:pPr>
                      <a:r>
                        <a:rPr lang="en-US" sz="2200" dirty="0" smtClean="0">
                          <a:latin typeface="+mn-lt"/>
                          <a:ea typeface="Calibri"/>
                          <a:cs typeface="Times New Roman"/>
                        </a:rPr>
                        <a:t>_________</a:t>
                      </a:r>
                    </a:p>
                    <a:p>
                      <a:pPr marL="0" marR="0" algn="r">
                        <a:lnSpc>
                          <a:spcPct val="100000"/>
                        </a:lnSpc>
                        <a:spcBef>
                          <a:spcPts val="0"/>
                        </a:spcBef>
                        <a:spcAft>
                          <a:spcPts val="0"/>
                        </a:spcAft>
                      </a:pPr>
                      <a:r>
                        <a:rPr lang="en-SG" sz="2200" kern="1200" dirty="0" smtClean="0">
                          <a:solidFill>
                            <a:schemeClr val="tx1"/>
                          </a:solidFill>
                          <a:latin typeface="+mn-lt"/>
                          <a:ea typeface="+mn-ea"/>
                          <a:cs typeface="+mn-cs"/>
                        </a:rPr>
                        <a:t>12,39,000</a:t>
                      </a:r>
                      <a:endParaRPr lang="en-SG" sz="2200" dirty="0">
                        <a:latin typeface="+mn-lt"/>
                        <a:ea typeface="Calibri"/>
                        <a:cs typeface="Times New Roman"/>
                      </a:endParaRPr>
                    </a:p>
                  </a:txBody>
                  <a:tcPr marL="68580" marR="68580" marT="0" marB="0"/>
                </a:tc>
              </a:tr>
            </a:tbl>
          </a:graphicData>
        </a:graphic>
      </p:graphicFrame>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8229600" cy="1143000"/>
          </a:xfrm>
        </p:spPr>
        <p:txBody>
          <a:bodyPr>
            <a:normAutofit fontScale="90000"/>
          </a:bodyPr>
          <a:lstStyle/>
          <a:p>
            <a:pPr algn="l"/>
            <a:r>
              <a:rPr lang="en-SG" b="1" dirty="0" smtClean="0"/>
              <a:t> </a:t>
            </a:r>
            <a:r>
              <a:rPr lang="en-SG" dirty="0" smtClean="0"/>
              <a:t/>
            </a:r>
            <a:br>
              <a:rPr lang="en-SG" dirty="0" smtClean="0"/>
            </a:br>
            <a:r>
              <a:rPr lang="en-SG" dirty="0" smtClean="0"/>
              <a:t/>
            </a:r>
            <a:br>
              <a:rPr lang="en-SG" dirty="0" smtClean="0"/>
            </a:br>
            <a:r>
              <a:rPr lang="en-SG" dirty="0" smtClean="0"/>
              <a:t/>
            </a:r>
            <a:br>
              <a:rPr lang="en-SG" dirty="0" smtClean="0"/>
            </a:br>
            <a:r>
              <a:rPr lang="en-SG" dirty="0" smtClean="0"/>
              <a:t/>
            </a:r>
            <a:br>
              <a:rPr lang="en-SG" dirty="0" smtClean="0"/>
            </a:br>
            <a:r>
              <a:rPr lang="en-SG" dirty="0" smtClean="0"/>
              <a:t/>
            </a:r>
            <a:br>
              <a:rPr lang="en-SG" dirty="0" smtClean="0"/>
            </a:br>
            <a:r>
              <a:rPr lang="en-SG" sz="2700" b="1" dirty="0" smtClean="0"/>
              <a:t>Balance Sheet</a:t>
            </a:r>
            <a:r>
              <a:rPr lang="en-SG" sz="2700" dirty="0" smtClean="0"/>
              <a:t/>
            </a:r>
            <a:br>
              <a:rPr lang="en-SG" sz="2700" dirty="0" smtClean="0"/>
            </a:br>
            <a:r>
              <a:rPr lang="en-SG" sz="2700" dirty="0" smtClean="0"/>
              <a:t>Balance sheet is a statement showing the financial position of a business. On the left hand side of the statement, the liabilities and capital are shown. On the right hand side, all the assets are shown. </a:t>
            </a:r>
            <a:br>
              <a:rPr lang="en-SG" sz="2700" dirty="0" smtClean="0"/>
            </a:br>
            <a:r>
              <a:rPr lang="en-SG" sz="2700" b="1" dirty="0" smtClean="0"/>
              <a:t>Format of Balance Sheet</a:t>
            </a:r>
            <a:r>
              <a:rPr lang="en-SG" sz="2700" dirty="0" smtClean="0"/>
              <a:t/>
            </a:r>
            <a:br>
              <a:rPr lang="en-SG" sz="2700" dirty="0" smtClean="0"/>
            </a:br>
            <a:r>
              <a:rPr lang="en-SG" sz="2700" b="1" dirty="0" smtClean="0"/>
              <a:t>Balance Sheet of............</a:t>
            </a:r>
            <a:r>
              <a:rPr lang="en-SG" sz="2700" dirty="0" smtClean="0"/>
              <a:t>  </a:t>
            </a:r>
            <a:r>
              <a:rPr lang="en-SG" sz="2700" b="1" dirty="0" smtClean="0"/>
              <a:t>as on............</a:t>
            </a:r>
            <a:r>
              <a:rPr lang="en-SG" sz="2700" dirty="0" smtClean="0"/>
              <a:t/>
            </a:r>
            <a:br>
              <a:rPr lang="en-SG" sz="2700" dirty="0" smtClean="0"/>
            </a:br>
            <a:endParaRPr lang="en-SG" dirty="0"/>
          </a:p>
        </p:txBody>
      </p:sp>
      <p:graphicFrame>
        <p:nvGraphicFramePr>
          <p:cNvPr id="4" name="Content Placeholder 3"/>
          <p:cNvGraphicFramePr>
            <a:graphicFrameLocks noGrp="1"/>
          </p:cNvGraphicFramePr>
          <p:nvPr>
            <p:ph idx="1"/>
          </p:nvPr>
        </p:nvGraphicFramePr>
        <p:xfrm>
          <a:off x="381000" y="3505200"/>
          <a:ext cx="8229602" cy="2809240"/>
        </p:xfrm>
        <a:graphic>
          <a:graphicData uri="http://schemas.openxmlformats.org/drawingml/2006/table">
            <a:tbl>
              <a:tblPr firstRow="1" bandRow="1">
                <a:tableStyleId>{5940675A-B579-460E-94D1-54222C63F5DA}</a:tableStyleId>
              </a:tblPr>
              <a:tblGrid>
                <a:gridCol w="2819400"/>
                <a:gridCol w="1295401"/>
                <a:gridCol w="2666999"/>
                <a:gridCol w="1447802"/>
              </a:tblGrid>
              <a:tr h="370840">
                <a:tc>
                  <a:txBody>
                    <a:bodyPr/>
                    <a:lstStyle/>
                    <a:p>
                      <a:pPr marL="0" marR="0" algn="ctr">
                        <a:lnSpc>
                          <a:spcPct val="115000"/>
                        </a:lnSpc>
                        <a:spcBef>
                          <a:spcPts val="0"/>
                        </a:spcBef>
                        <a:spcAft>
                          <a:spcPts val="0"/>
                        </a:spcAft>
                      </a:pPr>
                      <a:r>
                        <a:rPr lang="en-SG" sz="1800" b="1" dirty="0">
                          <a:latin typeface="Times New Roman"/>
                          <a:ea typeface="Calibri"/>
                          <a:cs typeface="Times New Roman"/>
                        </a:rPr>
                        <a:t>Liabilities</a:t>
                      </a:r>
                      <a:endParaRPr lang="en-SG" sz="18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b="1">
                          <a:latin typeface="Times New Roman"/>
                          <a:ea typeface="Calibri"/>
                          <a:cs typeface="Times New Roman"/>
                        </a:rPr>
                        <a:t>Amount</a:t>
                      </a:r>
                      <a:endParaRPr lang="en-SG" sz="180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b="1">
                          <a:latin typeface="Times New Roman"/>
                          <a:ea typeface="Calibri"/>
                          <a:cs typeface="Times New Roman"/>
                        </a:rPr>
                        <a:t>Assets</a:t>
                      </a:r>
                      <a:endParaRPr lang="en-SG" sz="180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b="1" dirty="0">
                          <a:latin typeface="Times New Roman"/>
                          <a:ea typeface="Calibri"/>
                          <a:cs typeface="Times New Roman"/>
                        </a:rPr>
                        <a:t>Amount</a:t>
                      </a:r>
                      <a:endParaRPr lang="en-SG" sz="1800" dirty="0">
                        <a:latin typeface="Calibri"/>
                        <a:ea typeface="Calibri"/>
                        <a:cs typeface="Times New Roman"/>
                      </a:endParaRPr>
                    </a:p>
                  </a:txBody>
                  <a:tcPr marL="68580" marR="68580" marT="0" marB="0"/>
                </a:tc>
              </a:tr>
              <a:tr h="370840">
                <a:tc>
                  <a:txBody>
                    <a:bodyPr/>
                    <a:lstStyle/>
                    <a:p>
                      <a:r>
                        <a:rPr lang="en-SG" sz="2200" kern="1200" dirty="0" smtClean="0">
                          <a:solidFill>
                            <a:schemeClr val="tx1"/>
                          </a:solidFill>
                          <a:latin typeface="+mn-lt"/>
                          <a:ea typeface="+mn-ea"/>
                          <a:cs typeface="+mn-cs"/>
                        </a:rPr>
                        <a:t>Sundry creditors</a:t>
                      </a:r>
                    </a:p>
                    <a:p>
                      <a:r>
                        <a:rPr lang="en-SG" sz="2200" kern="1200" dirty="0" smtClean="0">
                          <a:solidFill>
                            <a:schemeClr val="tx1"/>
                          </a:solidFill>
                          <a:latin typeface="+mn-lt"/>
                          <a:ea typeface="+mn-ea"/>
                          <a:cs typeface="+mn-cs"/>
                        </a:rPr>
                        <a:t>Bills payable</a:t>
                      </a:r>
                    </a:p>
                    <a:p>
                      <a:r>
                        <a:rPr lang="en-SG" sz="2200" kern="1200" dirty="0" smtClean="0">
                          <a:solidFill>
                            <a:schemeClr val="tx1"/>
                          </a:solidFill>
                          <a:latin typeface="+mn-lt"/>
                          <a:ea typeface="+mn-ea"/>
                          <a:cs typeface="+mn-cs"/>
                        </a:rPr>
                        <a:t>Bank overdraft</a:t>
                      </a:r>
                    </a:p>
                    <a:p>
                      <a:r>
                        <a:rPr lang="en-SG" sz="2200" kern="1200" dirty="0" smtClean="0">
                          <a:solidFill>
                            <a:schemeClr val="tx1"/>
                          </a:solidFill>
                          <a:latin typeface="+mn-lt"/>
                          <a:ea typeface="+mn-ea"/>
                          <a:cs typeface="+mn-cs"/>
                        </a:rPr>
                        <a:t>Outstanding expenses </a:t>
                      </a:r>
                    </a:p>
                    <a:p>
                      <a:r>
                        <a:rPr lang="en-SG" sz="2200" kern="1200" dirty="0" smtClean="0">
                          <a:solidFill>
                            <a:schemeClr val="tx1"/>
                          </a:solidFill>
                          <a:latin typeface="+mn-lt"/>
                          <a:ea typeface="+mn-ea"/>
                          <a:cs typeface="+mn-cs"/>
                        </a:rPr>
                        <a:t>Mortgage loans</a:t>
                      </a:r>
                    </a:p>
                    <a:p>
                      <a:r>
                        <a:rPr lang="en-SG" sz="2200" kern="1200" dirty="0" smtClean="0">
                          <a:solidFill>
                            <a:schemeClr val="tx1"/>
                          </a:solidFill>
                          <a:latin typeface="+mn-lt"/>
                          <a:ea typeface="+mn-ea"/>
                          <a:cs typeface="+mn-cs"/>
                        </a:rPr>
                        <a:t>Reserve fund</a:t>
                      </a:r>
                    </a:p>
                  </a:txBody>
                  <a:tcPr/>
                </a:tc>
                <a:tc>
                  <a:txBody>
                    <a:bodyPr/>
                    <a:lstStyle/>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endParaRPr lang="en-SG" sz="2200" dirty="0"/>
                    </a:p>
                  </a:txBody>
                  <a:tcPr/>
                </a:tc>
                <a:tc>
                  <a:txBody>
                    <a:bodyPr/>
                    <a:lstStyle/>
                    <a:p>
                      <a:r>
                        <a:rPr lang="en-SG" sz="2200" kern="1200" dirty="0" smtClean="0">
                          <a:solidFill>
                            <a:schemeClr val="tx1"/>
                          </a:solidFill>
                          <a:latin typeface="+mn-lt"/>
                          <a:ea typeface="+mn-ea"/>
                          <a:cs typeface="+mn-cs"/>
                        </a:rPr>
                        <a:t>Cash in hand</a:t>
                      </a:r>
                    </a:p>
                    <a:p>
                      <a:r>
                        <a:rPr lang="en-SG" sz="2200" kern="1200" dirty="0" smtClean="0">
                          <a:solidFill>
                            <a:schemeClr val="tx1"/>
                          </a:solidFill>
                          <a:latin typeface="+mn-lt"/>
                          <a:ea typeface="+mn-ea"/>
                          <a:cs typeface="+mn-cs"/>
                        </a:rPr>
                        <a:t>Cash at bank</a:t>
                      </a:r>
                    </a:p>
                    <a:p>
                      <a:r>
                        <a:rPr lang="en-SG" sz="2200" kern="1200" dirty="0" smtClean="0">
                          <a:solidFill>
                            <a:schemeClr val="tx1"/>
                          </a:solidFill>
                          <a:latin typeface="+mn-lt"/>
                          <a:ea typeface="+mn-ea"/>
                          <a:cs typeface="+mn-cs"/>
                        </a:rPr>
                        <a:t>Bills receivable</a:t>
                      </a:r>
                    </a:p>
                    <a:p>
                      <a:r>
                        <a:rPr lang="en-SG" sz="2200" kern="1200" dirty="0" smtClean="0">
                          <a:solidFill>
                            <a:schemeClr val="tx1"/>
                          </a:solidFill>
                          <a:latin typeface="+mn-lt"/>
                          <a:ea typeface="+mn-ea"/>
                          <a:cs typeface="+mn-cs"/>
                        </a:rPr>
                        <a:t>Sundry debtors</a:t>
                      </a:r>
                    </a:p>
                    <a:p>
                      <a:r>
                        <a:rPr lang="en-SG" sz="2200" kern="1200" dirty="0" smtClean="0">
                          <a:solidFill>
                            <a:schemeClr val="tx1"/>
                          </a:solidFill>
                          <a:latin typeface="+mn-lt"/>
                          <a:ea typeface="+mn-ea"/>
                          <a:cs typeface="+mn-cs"/>
                        </a:rPr>
                        <a:t>Investments</a:t>
                      </a:r>
                    </a:p>
                    <a:p>
                      <a:r>
                        <a:rPr lang="en-SG" sz="2200" kern="1200" dirty="0" smtClean="0">
                          <a:solidFill>
                            <a:schemeClr val="tx1"/>
                          </a:solidFill>
                          <a:latin typeface="+mn-lt"/>
                          <a:ea typeface="+mn-ea"/>
                          <a:cs typeface="+mn-cs"/>
                        </a:rPr>
                        <a:t>Closing stock</a:t>
                      </a:r>
                    </a:p>
                    <a:p>
                      <a:endParaRPr lang="en-SG" sz="2200" dirty="0"/>
                    </a:p>
                  </a:txBody>
                  <a:tcPr/>
                </a:tc>
                <a:tc>
                  <a:txBody>
                    <a:bodyPr/>
                    <a:lstStyle/>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endParaRPr lang="en-SG" sz="2200" dirty="0"/>
                    </a:p>
                  </a:txBody>
                  <a:tcPr/>
                </a:tc>
              </a:tr>
            </a:tbl>
          </a:graphicData>
        </a:graphic>
      </p:graphicFrame>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nvPr>
        </p:nvGraphicFramePr>
        <p:xfrm>
          <a:off x="381000" y="1219200"/>
          <a:ext cx="8229604" cy="3444240"/>
        </p:xfrm>
        <a:graphic>
          <a:graphicData uri="http://schemas.openxmlformats.org/drawingml/2006/table">
            <a:tbl>
              <a:tblPr firstRow="1" bandRow="1">
                <a:tableStyleId>{5940675A-B579-460E-94D1-54222C63F5DA}</a:tableStyleId>
              </a:tblPr>
              <a:tblGrid>
                <a:gridCol w="2895600"/>
                <a:gridCol w="1219201"/>
                <a:gridCol w="2819399"/>
                <a:gridCol w="1295404"/>
              </a:tblGrid>
              <a:tr h="3124200">
                <a:tc>
                  <a:txBody>
                    <a:bodyPr/>
                    <a:lstStyle/>
                    <a:p>
                      <a:r>
                        <a:rPr lang="en-SG" sz="2200" kern="1200" dirty="0" smtClean="0">
                          <a:solidFill>
                            <a:schemeClr val="tx1"/>
                          </a:solidFill>
                          <a:latin typeface="+mn-lt"/>
                          <a:ea typeface="+mn-ea"/>
                          <a:cs typeface="+mn-cs"/>
                        </a:rPr>
                        <a:t>Capital                      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r>
                        <a:rPr lang="en-SG" sz="2200" kern="1200" dirty="0" smtClean="0">
                          <a:solidFill>
                            <a:schemeClr val="tx1"/>
                          </a:solidFill>
                          <a:latin typeface="+mn-lt"/>
                          <a:ea typeface="+mn-ea"/>
                          <a:cs typeface="+mn-cs"/>
                        </a:rPr>
                        <a:t>Add: Net profit        </a:t>
                      </a:r>
                      <a:r>
                        <a:rPr lang="en-SG" sz="2200" u="sng" kern="1200" dirty="0" smtClean="0">
                          <a:solidFill>
                            <a:schemeClr val="tx1"/>
                          </a:solidFill>
                          <a:latin typeface="+mn-lt"/>
                          <a:ea typeface="+mn-ea"/>
                          <a:cs typeface="+mn-cs"/>
                        </a:rPr>
                        <a:t>x </a:t>
                      </a:r>
                      <a:r>
                        <a:rPr lang="en-SG" sz="2200" u="sng" kern="1200" dirty="0" err="1" smtClean="0">
                          <a:solidFill>
                            <a:schemeClr val="tx1"/>
                          </a:solidFill>
                          <a:latin typeface="+mn-lt"/>
                          <a:ea typeface="+mn-ea"/>
                          <a:cs typeface="+mn-cs"/>
                        </a:rPr>
                        <a:t>x</a:t>
                      </a:r>
                      <a:r>
                        <a:rPr lang="en-SG" sz="2200" u="sng" kern="1200" dirty="0" smtClean="0">
                          <a:solidFill>
                            <a:schemeClr val="tx1"/>
                          </a:solidFill>
                          <a:latin typeface="+mn-lt"/>
                          <a:ea typeface="+mn-ea"/>
                          <a:cs typeface="+mn-cs"/>
                        </a:rPr>
                        <a:t> </a:t>
                      </a:r>
                      <a:r>
                        <a:rPr lang="en-SG" sz="2200" u="sng"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r>
                        <a:rPr lang="en-SG" sz="2200" kern="1200" dirty="0" smtClean="0">
                          <a:solidFill>
                            <a:schemeClr val="tx1"/>
                          </a:solidFill>
                          <a:latin typeface="+mn-lt"/>
                          <a:ea typeface="+mn-ea"/>
                          <a:cs typeface="+mn-cs"/>
                        </a:rPr>
                        <a:t>          (or)</a:t>
                      </a:r>
                    </a:p>
                    <a:p>
                      <a:r>
                        <a:rPr lang="en-SG" sz="2200" kern="1200" dirty="0" smtClean="0">
                          <a:solidFill>
                            <a:schemeClr val="tx1"/>
                          </a:solidFill>
                          <a:latin typeface="+mn-lt"/>
                          <a:ea typeface="+mn-ea"/>
                          <a:cs typeface="+mn-cs"/>
                        </a:rPr>
                        <a:t>Less: Net loss          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p>
                    <a:p>
                      <a:r>
                        <a:rPr lang="en-SG" sz="2200" kern="1200" dirty="0" smtClean="0">
                          <a:solidFill>
                            <a:schemeClr val="tx1"/>
                          </a:solidFill>
                          <a:latin typeface="+mn-lt"/>
                          <a:ea typeface="+mn-ea"/>
                          <a:cs typeface="+mn-cs"/>
                        </a:rPr>
                        <a:t>Less: Drawings      - </a:t>
                      </a:r>
                      <a:r>
                        <a:rPr lang="en-SG" sz="2200" u="sng" kern="1200" dirty="0" smtClean="0">
                          <a:solidFill>
                            <a:schemeClr val="tx1"/>
                          </a:solidFill>
                          <a:latin typeface="+mn-lt"/>
                          <a:ea typeface="+mn-ea"/>
                          <a:cs typeface="+mn-cs"/>
                        </a:rPr>
                        <a:t>x </a:t>
                      </a:r>
                      <a:r>
                        <a:rPr lang="en-SG" sz="2200" u="sng" kern="1200" dirty="0" err="1" smtClean="0">
                          <a:solidFill>
                            <a:schemeClr val="tx1"/>
                          </a:solidFill>
                          <a:latin typeface="+mn-lt"/>
                          <a:ea typeface="+mn-ea"/>
                          <a:cs typeface="+mn-cs"/>
                        </a:rPr>
                        <a:t>x</a:t>
                      </a:r>
                      <a:r>
                        <a:rPr lang="en-SG" sz="2200" u="sng" kern="1200" dirty="0" smtClean="0">
                          <a:solidFill>
                            <a:schemeClr val="tx1"/>
                          </a:solidFill>
                          <a:latin typeface="+mn-lt"/>
                          <a:ea typeface="+mn-ea"/>
                          <a:cs typeface="+mn-cs"/>
                        </a:rPr>
                        <a:t> </a:t>
                      </a:r>
                      <a:r>
                        <a:rPr lang="en-SG" sz="2200" u="sng"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r>
                        <a:rPr lang="en-SG" sz="2200" kern="1200" dirty="0" smtClean="0">
                          <a:solidFill>
                            <a:schemeClr val="tx1"/>
                          </a:solidFill>
                          <a:latin typeface="+mn-lt"/>
                          <a:ea typeface="+mn-ea"/>
                          <a:cs typeface="+mn-cs"/>
                        </a:rPr>
                        <a:t>                                   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r>
                        <a:rPr lang="en-SG" sz="2200" kern="1200" dirty="0" smtClean="0">
                          <a:solidFill>
                            <a:schemeClr val="tx1"/>
                          </a:solidFill>
                          <a:latin typeface="+mn-lt"/>
                          <a:ea typeface="+mn-ea"/>
                          <a:cs typeface="+mn-cs"/>
                        </a:rPr>
                        <a:t>Less: Income tax   - </a:t>
                      </a:r>
                      <a:r>
                        <a:rPr lang="en-SG" sz="2200" u="sng" kern="1200" dirty="0" smtClean="0">
                          <a:solidFill>
                            <a:schemeClr val="tx1"/>
                          </a:solidFill>
                          <a:latin typeface="+mn-lt"/>
                          <a:ea typeface="+mn-ea"/>
                          <a:cs typeface="+mn-cs"/>
                        </a:rPr>
                        <a:t>x </a:t>
                      </a:r>
                      <a:r>
                        <a:rPr lang="en-SG" sz="2200" u="sng" kern="1200" dirty="0" err="1" smtClean="0">
                          <a:solidFill>
                            <a:schemeClr val="tx1"/>
                          </a:solidFill>
                          <a:latin typeface="+mn-lt"/>
                          <a:ea typeface="+mn-ea"/>
                          <a:cs typeface="+mn-cs"/>
                        </a:rPr>
                        <a:t>x</a:t>
                      </a:r>
                      <a:r>
                        <a:rPr lang="en-SG" sz="2200" u="sng" kern="1200" dirty="0" smtClean="0">
                          <a:solidFill>
                            <a:schemeClr val="tx1"/>
                          </a:solidFill>
                          <a:latin typeface="+mn-lt"/>
                          <a:ea typeface="+mn-ea"/>
                          <a:cs typeface="+mn-cs"/>
                        </a:rPr>
                        <a:t> </a:t>
                      </a:r>
                      <a:r>
                        <a:rPr lang="en-SG" sz="2200" u="sng" kern="1200" dirty="0" err="1" smtClean="0">
                          <a:solidFill>
                            <a:schemeClr val="tx1"/>
                          </a:solidFill>
                          <a:latin typeface="+mn-lt"/>
                          <a:ea typeface="+mn-ea"/>
                          <a:cs typeface="+mn-cs"/>
                        </a:rPr>
                        <a:t>x</a:t>
                      </a:r>
                      <a:endParaRPr lang="en-US" sz="2200" dirty="0" smtClean="0"/>
                    </a:p>
                    <a:p>
                      <a:r>
                        <a:rPr lang="en-SG" sz="2200" kern="1200" dirty="0" smtClean="0">
                          <a:solidFill>
                            <a:schemeClr val="tx1"/>
                          </a:solidFill>
                          <a:latin typeface="+mn-lt"/>
                          <a:ea typeface="+mn-ea"/>
                          <a:cs typeface="+mn-cs"/>
                        </a:rPr>
                        <a:t>                                 </a:t>
                      </a:r>
                    </a:p>
                    <a:p>
                      <a:endParaRPr lang="en-SG" sz="2200" dirty="0"/>
                    </a:p>
                  </a:txBody>
                  <a:tcPr/>
                </a:tc>
                <a:tc>
                  <a:txBody>
                    <a:bodyPr/>
                    <a:lstStyle/>
                    <a:p>
                      <a:endParaRPr lang="en-US" sz="2200" dirty="0" smtClean="0"/>
                    </a:p>
                    <a:p>
                      <a:endParaRPr lang="en-US" sz="2200" dirty="0" smtClean="0"/>
                    </a:p>
                    <a:p>
                      <a:endParaRPr lang="en-US" sz="2200" dirty="0" smtClean="0"/>
                    </a:p>
                    <a:p>
                      <a:endParaRPr lang="en-US" sz="2200" dirty="0" smtClean="0"/>
                    </a:p>
                    <a:p>
                      <a:endParaRPr lang="en-US" sz="2200" dirty="0" smtClean="0"/>
                    </a:p>
                    <a:p>
                      <a:endParaRPr lang="en-US" sz="2200" dirty="0" smtClean="0"/>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endParaRPr lang="en-SG" sz="2200" kern="1200" dirty="0" smtClean="0">
                        <a:solidFill>
                          <a:schemeClr val="tx1"/>
                        </a:solidFill>
                        <a:latin typeface="+mn-lt"/>
                        <a:ea typeface="+mn-ea"/>
                        <a:cs typeface="+mn-cs"/>
                      </a:endParaRPr>
                    </a:p>
                    <a:p>
                      <a:pPr algn="ctr"/>
                      <a:r>
                        <a:rPr lang="en-US" sz="2200" kern="1200" dirty="0" smtClean="0">
                          <a:solidFill>
                            <a:schemeClr val="tx1"/>
                          </a:solidFill>
                          <a:latin typeface="+mn-lt"/>
                          <a:ea typeface="+mn-ea"/>
                          <a:cs typeface="+mn-cs"/>
                        </a:rPr>
                        <a:t>_______</a:t>
                      </a:r>
                    </a:p>
                    <a:p>
                      <a:pPr marL="0" marR="0" indent="0" algn="ctr" defTabSz="914400" rtl="0" eaLnBrk="1" fontAlgn="auto" latinLnBrk="0" hangingPunct="1">
                        <a:lnSpc>
                          <a:spcPct val="100000"/>
                        </a:lnSpc>
                        <a:spcBef>
                          <a:spcPts val="0"/>
                        </a:spcBef>
                        <a:spcAft>
                          <a:spcPts val="0"/>
                        </a:spcAft>
                        <a:buClrTx/>
                        <a:buSzTx/>
                        <a:buFontTx/>
                        <a:buNone/>
                        <a:tabLst/>
                        <a:defRPr/>
                      </a:pP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txBody>
                  <a:tcPr/>
                </a:tc>
                <a:tc>
                  <a:txBody>
                    <a:bodyPr/>
                    <a:lstStyle/>
                    <a:p>
                      <a:r>
                        <a:rPr lang="en-SG" sz="2200" kern="1200" dirty="0" smtClean="0">
                          <a:solidFill>
                            <a:schemeClr val="tx1"/>
                          </a:solidFill>
                          <a:latin typeface="+mn-lt"/>
                          <a:ea typeface="+mn-ea"/>
                          <a:cs typeface="+mn-cs"/>
                        </a:rPr>
                        <a:t>Prepaid expenses</a:t>
                      </a:r>
                    </a:p>
                    <a:p>
                      <a:r>
                        <a:rPr lang="en-SG" sz="2200" kern="1200" dirty="0" smtClean="0">
                          <a:solidFill>
                            <a:schemeClr val="tx1"/>
                          </a:solidFill>
                          <a:latin typeface="+mn-lt"/>
                          <a:ea typeface="+mn-ea"/>
                          <a:cs typeface="+mn-cs"/>
                        </a:rPr>
                        <a:t>Furniture &amp; fittings</a:t>
                      </a:r>
                    </a:p>
                    <a:p>
                      <a:r>
                        <a:rPr lang="en-SG" sz="2200" kern="1200" dirty="0" smtClean="0">
                          <a:solidFill>
                            <a:schemeClr val="tx1"/>
                          </a:solidFill>
                          <a:latin typeface="+mn-lt"/>
                          <a:ea typeface="+mn-ea"/>
                          <a:cs typeface="+mn-cs"/>
                        </a:rPr>
                        <a:t>Plant &amp; machinery</a:t>
                      </a:r>
                    </a:p>
                    <a:p>
                      <a:r>
                        <a:rPr lang="en-SG" sz="2200" kern="1200" dirty="0" smtClean="0">
                          <a:solidFill>
                            <a:schemeClr val="tx1"/>
                          </a:solidFill>
                          <a:latin typeface="+mn-lt"/>
                          <a:ea typeface="+mn-ea"/>
                          <a:cs typeface="+mn-cs"/>
                        </a:rPr>
                        <a:t>Land &amp; buildings</a:t>
                      </a:r>
                    </a:p>
                    <a:p>
                      <a:r>
                        <a:rPr lang="en-SG" sz="2200" kern="1200" dirty="0" smtClean="0">
                          <a:solidFill>
                            <a:schemeClr val="tx1"/>
                          </a:solidFill>
                          <a:latin typeface="+mn-lt"/>
                          <a:ea typeface="+mn-ea"/>
                          <a:cs typeface="+mn-cs"/>
                        </a:rPr>
                        <a:t>Patents &amp; trade marks </a:t>
                      </a:r>
                    </a:p>
                    <a:p>
                      <a:r>
                        <a:rPr lang="en-SG" sz="2200" kern="1200" dirty="0" smtClean="0">
                          <a:solidFill>
                            <a:schemeClr val="tx1"/>
                          </a:solidFill>
                          <a:latin typeface="+mn-lt"/>
                          <a:ea typeface="+mn-ea"/>
                          <a:cs typeface="+mn-cs"/>
                        </a:rPr>
                        <a:t>Goodwill</a:t>
                      </a:r>
                    </a:p>
                    <a:p>
                      <a:endParaRPr lang="en-SG" sz="2200" dirty="0"/>
                    </a:p>
                  </a:txBody>
                  <a:tcPr/>
                </a:tc>
                <a:tc>
                  <a:txBody>
                    <a:bodyPr/>
                    <a:lstStyle/>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kern="1200" dirty="0" smtClean="0">
                        <a:solidFill>
                          <a:schemeClr val="tx1"/>
                        </a:solidFill>
                        <a:latin typeface="+mn-lt"/>
                        <a:ea typeface="+mn-ea"/>
                        <a:cs typeface="+mn-cs"/>
                      </a:endParaRPr>
                    </a:p>
                    <a:p>
                      <a:pPr algn="ctr"/>
                      <a:endParaRPr lang="en-SG" sz="2200" kern="1200" dirty="0" smtClean="0">
                        <a:solidFill>
                          <a:schemeClr val="tx1"/>
                        </a:solidFill>
                        <a:latin typeface="+mn-lt"/>
                        <a:ea typeface="+mn-ea"/>
                        <a:cs typeface="+mn-cs"/>
                      </a:endParaRPr>
                    </a:p>
                    <a:p>
                      <a:pPr algn="ctr"/>
                      <a:endParaRPr lang="en-US" sz="2200" kern="1200" dirty="0" smtClean="0">
                        <a:solidFill>
                          <a:schemeClr val="tx1"/>
                        </a:solidFill>
                        <a:latin typeface="+mn-lt"/>
                        <a:ea typeface="+mn-ea"/>
                        <a:cs typeface="+mn-cs"/>
                      </a:endParaRPr>
                    </a:p>
                    <a:p>
                      <a:pPr algn="ctr"/>
                      <a:r>
                        <a:rPr lang="en-US" sz="2200" kern="1200" dirty="0" smtClean="0">
                          <a:solidFill>
                            <a:schemeClr val="tx1"/>
                          </a:solidFill>
                          <a:latin typeface="+mn-lt"/>
                          <a:ea typeface="+mn-ea"/>
                          <a:cs typeface="+mn-cs"/>
                        </a:rPr>
                        <a:t>_______</a:t>
                      </a:r>
                    </a:p>
                    <a:p>
                      <a:pPr marL="0" marR="0" indent="0" algn="ctr" defTabSz="914400" rtl="0" eaLnBrk="1" fontAlgn="auto" latinLnBrk="0" hangingPunct="1">
                        <a:lnSpc>
                          <a:spcPct val="100000"/>
                        </a:lnSpc>
                        <a:spcBef>
                          <a:spcPts val="0"/>
                        </a:spcBef>
                        <a:spcAft>
                          <a:spcPts val="0"/>
                        </a:spcAft>
                        <a:buClrTx/>
                        <a:buSzTx/>
                        <a:buFontTx/>
                        <a:buNone/>
                        <a:tabLst/>
                        <a:defRPr/>
                      </a:pPr>
                      <a:r>
                        <a:rPr lang="en-SG" sz="2200" kern="1200" dirty="0" smtClean="0">
                          <a:solidFill>
                            <a:schemeClr val="tx1"/>
                          </a:solidFill>
                          <a:latin typeface="+mn-lt"/>
                          <a:ea typeface="+mn-ea"/>
                          <a:cs typeface="+mn-cs"/>
                        </a:rPr>
                        <a:t>x </a:t>
                      </a:r>
                      <a:r>
                        <a:rPr lang="en-SG" sz="2200" kern="1200" dirty="0" err="1" smtClean="0">
                          <a:solidFill>
                            <a:schemeClr val="tx1"/>
                          </a:solidFill>
                          <a:latin typeface="+mn-lt"/>
                          <a:ea typeface="+mn-ea"/>
                          <a:cs typeface="+mn-cs"/>
                        </a:rPr>
                        <a:t>x</a:t>
                      </a:r>
                      <a:r>
                        <a:rPr lang="en-SG" sz="2200" kern="1200" dirty="0" smtClean="0">
                          <a:solidFill>
                            <a:schemeClr val="tx1"/>
                          </a:solidFill>
                          <a:latin typeface="+mn-lt"/>
                          <a:ea typeface="+mn-ea"/>
                          <a:cs typeface="+mn-cs"/>
                        </a:rPr>
                        <a:t> </a:t>
                      </a:r>
                      <a:r>
                        <a:rPr lang="en-SG" sz="2200" kern="1200" dirty="0" err="1" smtClean="0">
                          <a:solidFill>
                            <a:schemeClr val="tx1"/>
                          </a:solidFill>
                          <a:latin typeface="+mn-lt"/>
                          <a:ea typeface="+mn-ea"/>
                          <a:cs typeface="+mn-cs"/>
                        </a:rPr>
                        <a:t>x</a:t>
                      </a:r>
                      <a:endParaRPr lang="en-SG" sz="2200" dirty="0"/>
                    </a:p>
                  </a:txBody>
                  <a:tcPr/>
                </a:tc>
              </a:tr>
            </a:tbl>
          </a:graphicData>
        </a:graphic>
      </p:graphicFrame>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066800"/>
            <a:ext cx="8229600" cy="5334000"/>
          </a:xfrm>
        </p:spPr>
        <p:txBody>
          <a:bodyPr>
            <a:normAutofit/>
          </a:bodyPr>
          <a:lstStyle/>
          <a:p>
            <a:pPr algn="just">
              <a:buNone/>
            </a:pPr>
            <a:r>
              <a:rPr lang="en-SG" b="1" dirty="0" smtClean="0"/>
              <a:t>	</a:t>
            </a:r>
          </a:p>
          <a:p>
            <a:pPr algn="just">
              <a:buNone/>
            </a:pPr>
            <a:r>
              <a:rPr lang="en-SG" b="1" dirty="0" smtClean="0"/>
              <a:t>	Parts of Final Accounts</a:t>
            </a:r>
            <a:endParaRPr lang="en-SG" dirty="0" smtClean="0"/>
          </a:p>
          <a:p>
            <a:pPr algn="just">
              <a:buNone/>
            </a:pPr>
            <a:r>
              <a:rPr lang="en-SG" dirty="0" smtClean="0"/>
              <a:t>	The final accounts of business concern generally include two parts.  The first part is Trading and Profit and Loss Account. This is prepared to find out the net result of the business.  The second part is Balance Sheet which is prepared to know the financial position of the business. </a:t>
            </a:r>
          </a:p>
          <a:p>
            <a:pPr algn="just">
              <a:buNone/>
            </a:pPr>
            <a:r>
              <a:rPr lang="en-US" sz="2400" dirty="0" smtClean="0"/>
              <a:t>									Con…</a:t>
            </a:r>
            <a:endParaRPr lang="en-SG" dirty="0" smtClean="0"/>
          </a:p>
          <a:p>
            <a:pPr algn="just">
              <a:buNone/>
            </a:pPr>
            <a:endParaRPr lang="en-SG"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2392362"/>
          </a:xfrm>
        </p:spPr>
        <p:txBody>
          <a:bodyPr>
            <a:normAutofit fontScale="90000"/>
          </a:bodyPr>
          <a:lstStyle/>
          <a:p>
            <a:pPr algn="l"/>
            <a:r>
              <a:rPr lang="en-SG" sz="2400" b="1" dirty="0" smtClean="0"/>
              <a:t/>
            </a:r>
            <a:br>
              <a:rPr lang="en-SG" sz="2400" b="1" dirty="0" smtClean="0"/>
            </a:br>
            <a:r>
              <a:rPr lang="en-SG" sz="2400" b="1" dirty="0" smtClean="0"/>
              <a:t/>
            </a:r>
            <a:br>
              <a:rPr lang="en-SG" sz="2400" b="1" dirty="0" smtClean="0"/>
            </a:br>
            <a:r>
              <a:rPr lang="en-SG" sz="2400" b="1" dirty="0" smtClean="0"/>
              <a:t>Example 5</a:t>
            </a:r>
            <a:r>
              <a:rPr lang="en-SG" sz="2400" dirty="0" smtClean="0"/>
              <a:t/>
            </a:r>
            <a:br>
              <a:rPr lang="en-SG" sz="2400" dirty="0" smtClean="0"/>
            </a:br>
            <a:r>
              <a:rPr lang="en-SG" sz="2400" dirty="0" smtClean="0"/>
              <a:t>From the following Trial Balance of </a:t>
            </a:r>
            <a:r>
              <a:rPr lang="en-SG" sz="2400" dirty="0" err="1" smtClean="0"/>
              <a:t>Arshad</a:t>
            </a:r>
            <a:r>
              <a:rPr lang="en-SG" sz="2400" dirty="0" smtClean="0"/>
              <a:t>, prepare trading and profit and loss account for the year ending on 31st March 2012 and the balance sheet as on the date:</a:t>
            </a:r>
            <a:br>
              <a:rPr lang="en-SG" sz="2400" dirty="0" smtClean="0"/>
            </a:br>
            <a:r>
              <a:rPr lang="en-SG" sz="2400" dirty="0" smtClean="0"/>
              <a:t>Trial Balance as on 31st March, 2012.</a:t>
            </a:r>
            <a:br>
              <a:rPr lang="en-SG" sz="2400" dirty="0" smtClean="0"/>
            </a:br>
            <a:r>
              <a:rPr lang="en-SG" sz="2400" dirty="0" smtClean="0"/>
              <a:t>Stock on 31st March 2012 was SR. 6,000.</a:t>
            </a:r>
            <a:r>
              <a:rPr lang="en-SG" sz="2000" dirty="0" smtClean="0"/>
              <a:t/>
            </a:r>
            <a:br>
              <a:rPr lang="en-SG" sz="2000" dirty="0" smtClean="0"/>
            </a:br>
            <a:r>
              <a:rPr lang="en-SG" sz="2400" dirty="0" smtClean="0"/>
              <a:t/>
            </a:r>
            <a:br>
              <a:rPr lang="en-SG" sz="2400" dirty="0" smtClean="0"/>
            </a:br>
            <a:endParaRPr lang="en-SG" sz="2400"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1703609309"/>
              </p:ext>
            </p:extLst>
          </p:nvPr>
        </p:nvGraphicFramePr>
        <p:xfrm>
          <a:off x="533399" y="2590800"/>
          <a:ext cx="7924801" cy="3830320"/>
        </p:xfrm>
        <a:graphic>
          <a:graphicData uri="http://schemas.openxmlformats.org/drawingml/2006/table">
            <a:tbl>
              <a:tblPr firstRow="1" bandRow="1">
                <a:tableStyleId>{5940675A-B579-460E-94D1-54222C63F5DA}</a:tableStyleId>
              </a:tblPr>
              <a:tblGrid>
                <a:gridCol w="4876801"/>
                <a:gridCol w="1524000"/>
                <a:gridCol w="1524000"/>
              </a:tblGrid>
              <a:tr h="378367">
                <a:tc>
                  <a:txBody>
                    <a:bodyPr/>
                    <a:lstStyle/>
                    <a:p>
                      <a:pPr marL="0" marR="0" algn="ctr">
                        <a:lnSpc>
                          <a:spcPct val="115000"/>
                        </a:lnSpc>
                        <a:spcBef>
                          <a:spcPts val="0"/>
                        </a:spcBef>
                        <a:spcAft>
                          <a:spcPts val="0"/>
                        </a:spcAft>
                      </a:pPr>
                      <a:r>
                        <a:rPr lang="en-SG" sz="1800" dirty="0">
                          <a:latin typeface="Times New Roman"/>
                          <a:ea typeface="Calibri"/>
                          <a:cs typeface="Times New Roman"/>
                        </a:rPr>
                        <a:t>Particulars</a:t>
                      </a:r>
                      <a:endParaRPr lang="en-SG" sz="18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a:latin typeface="Times New Roman"/>
                          <a:ea typeface="Calibri"/>
                          <a:cs typeface="Times New Roman"/>
                        </a:rPr>
                        <a:t>Amount (Dr.)</a:t>
                      </a:r>
                      <a:endParaRPr lang="en-SG" sz="180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dirty="0">
                          <a:latin typeface="Times New Roman"/>
                          <a:ea typeface="Calibri"/>
                          <a:cs typeface="Times New Roman"/>
                        </a:rPr>
                        <a:t>Amount (Cr.)</a:t>
                      </a:r>
                      <a:endParaRPr lang="en-SG" sz="1800" dirty="0">
                        <a:latin typeface="Calibri"/>
                        <a:ea typeface="Calibri"/>
                        <a:cs typeface="Times New Roman"/>
                      </a:endParaRPr>
                    </a:p>
                  </a:txBody>
                  <a:tcPr marL="68580" marR="68580" marT="0" marB="0"/>
                </a:tc>
              </a:tr>
              <a:tr h="3451953">
                <a:tc>
                  <a:txBody>
                    <a:bodyPr/>
                    <a:lstStyle/>
                    <a:p>
                      <a:r>
                        <a:rPr lang="en-SG" sz="2200" kern="1200" dirty="0" smtClean="0">
                          <a:solidFill>
                            <a:schemeClr val="tx1"/>
                          </a:solidFill>
                          <a:latin typeface="+mn-lt"/>
                          <a:ea typeface="+mn-ea"/>
                          <a:cs typeface="+mn-cs"/>
                        </a:rPr>
                        <a:t>Opening Stock (1.4.2011)</a:t>
                      </a:r>
                    </a:p>
                    <a:p>
                      <a:r>
                        <a:rPr lang="en-SG" sz="2200" kern="1200" dirty="0" smtClean="0">
                          <a:solidFill>
                            <a:schemeClr val="tx1"/>
                          </a:solidFill>
                          <a:latin typeface="+mn-lt"/>
                          <a:ea typeface="+mn-ea"/>
                          <a:cs typeface="+mn-cs"/>
                        </a:rPr>
                        <a:t>Purchases</a:t>
                      </a:r>
                    </a:p>
                    <a:p>
                      <a:r>
                        <a:rPr lang="en-SG" sz="2200" kern="1200" dirty="0" smtClean="0">
                          <a:solidFill>
                            <a:schemeClr val="tx1"/>
                          </a:solidFill>
                          <a:latin typeface="+mn-lt"/>
                          <a:ea typeface="+mn-ea"/>
                          <a:cs typeface="+mn-cs"/>
                        </a:rPr>
                        <a:t>Discount allowed</a:t>
                      </a:r>
                    </a:p>
                    <a:p>
                      <a:r>
                        <a:rPr lang="en-SG" sz="2200" kern="1200" dirty="0" smtClean="0">
                          <a:solidFill>
                            <a:schemeClr val="tx1"/>
                          </a:solidFill>
                          <a:latin typeface="+mn-lt"/>
                          <a:ea typeface="+mn-ea"/>
                          <a:cs typeface="+mn-cs"/>
                        </a:rPr>
                        <a:t>Wages</a:t>
                      </a:r>
                    </a:p>
                    <a:p>
                      <a:r>
                        <a:rPr lang="en-SG" sz="2200" kern="1200" dirty="0" smtClean="0">
                          <a:solidFill>
                            <a:schemeClr val="tx1"/>
                          </a:solidFill>
                          <a:latin typeface="+mn-lt"/>
                          <a:ea typeface="+mn-ea"/>
                          <a:cs typeface="+mn-cs"/>
                        </a:rPr>
                        <a:t>Sales</a:t>
                      </a:r>
                    </a:p>
                    <a:p>
                      <a:r>
                        <a:rPr lang="en-SG" sz="2200" kern="1200" dirty="0" smtClean="0">
                          <a:solidFill>
                            <a:schemeClr val="tx1"/>
                          </a:solidFill>
                          <a:latin typeface="+mn-lt"/>
                          <a:ea typeface="+mn-ea"/>
                          <a:cs typeface="+mn-cs"/>
                        </a:rPr>
                        <a:t>Salaries</a:t>
                      </a:r>
                    </a:p>
                    <a:p>
                      <a:r>
                        <a:rPr lang="en-SG" sz="2200" kern="1200" dirty="0" smtClean="0">
                          <a:solidFill>
                            <a:schemeClr val="tx1"/>
                          </a:solidFill>
                          <a:latin typeface="+mn-lt"/>
                          <a:ea typeface="+mn-ea"/>
                          <a:cs typeface="+mn-cs"/>
                        </a:rPr>
                        <a:t>Travelling expenses</a:t>
                      </a:r>
                    </a:p>
                    <a:p>
                      <a:r>
                        <a:rPr lang="en-SG" sz="2200" kern="1200" dirty="0" smtClean="0">
                          <a:solidFill>
                            <a:schemeClr val="tx1"/>
                          </a:solidFill>
                          <a:latin typeface="+mn-lt"/>
                          <a:ea typeface="+mn-ea"/>
                          <a:cs typeface="+mn-cs"/>
                        </a:rPr>
                        <a:t>Commission</a:t>
                      </a:r>
                    </a:p>
                    <a:p>
                      <a:r>
                        <a:rPr lang="en-SG" sz="2200" kern="1200" dirty="0" smtClean="0">
                          <a:solidFill>
                            <a:schemeClr val="tx1"/>
                          </a:solidFill>
                          <a:latin typeface="+mn-lt"/>
                          <a:ea typeface="+mn-ea"/>
                          <a:cs typeface="+mn-cs"/>
                        </a:rPr>
                        <a:t>Carriage inward</a:t>
                      </a:r>
                    </a:p>
                    <a:p>
                      <a:r>
                        <a:rPr lang="en-SG" sz="2200" kern="1200" dirty="0" smtClean="0">
                          <a:solidFill>
                            <a:schemeClr val="tx1"/>
                          </a:solidFill>
                          <a:latin typeface="+mn-lt"/>
                          <a:ea typeface="+mn-ea"/>
                          <a:cs typeface="+mn-cs"/>
                        </a:rPr>
                        <a:t>Administration </a:t>
                      </a:r>
                      <a:r>
                        <a:rPr lang="en-SG" sz="2200" kern="1200" dirty="0" smtClean="0">
                          <a:solidFill>
                            <a:schemeClr val="tx1"/>
                          </a:solidFill>
                          <a:latin typeface="+mn-lt"/>
                          <a:ea typeface="+mn-ea"/>
                          <a:cs typeface="+mn-cs"/>
                        </a:rPr>
                        <a:t>expenses</a:t>
                      </a:r>
                      <a:endParaRPr lang="en-SG" sz="2200" kern="1200" dirty="0" smtClean="0">
                        <a:solidFill>
                          <a:schemeClr val="tx1"/>
                        </a:solidFill>
                        <a:latin typeface="+mn-lt"/>
                        <a:ea typeface="+mn-ea"/>
                        <a:cs typeface="+mn-cs"/>
                      </a:endParaRPr>
                    </a:p>
                  </a:txBody>
                  <a:tcPr/>
                </a:tc>
                <a:tc>
                  <a:txBody>
                    <a:bodyPr/>
                    <a:lstStyle/>
                    <a:p>
                      <a:pPr algn="r"/>
                      <a:r>
                        <a:rPr lang="en-SG" sz="2200" kern="1200" dirty="0" smtClean="0">
                          <a:solidFill>
                            <a:schemeClr val="tx1"/>
                          </a:solidFill>
                          <a:effectLst/>
                          <a:latin typeface="+mn-lt"/>
                          <a:ea typeface="+mn-ea"/>
                          <a:cs typeface="+mn-cs"/>
                        </a:rPr>
                        <a:t>5,000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16,750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1,300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6,500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 </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2,000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400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425</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275</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105</a:t>
                      </a:r>
                      <a:endParaRPr lang="en-SG" sz="2200" dirty="0"/>
                    </a:p>
                  </a:txBody>
                  <a:tcPr/>
                </a:tc>
                <a:tc>
                  <a:txBody>
                    <a:bodyPr/>
                    <a:lstStyle/>
                    <a:p>
                      <a:pPr algn="r"/>
                      <a:endParaRPr lang="en-SG" sz="2200" dirty="0" smtClean="0"/>
                    </a:p>
                    <a:p>
                      <a:pPr algn="r"/>
                      <a:endParaRPr lang="en-SG" sz="2200" dirty="0" smtClean="0"/>
                    </a:p>
                    <a:p>
                      <a:pPr algn="r"/>
                      <a:endParaRPr lang="en-SG" sz="2200" dirty="0" smtClean="0"/>
                    </a:p>
                    <a:p>
                      <a:pPr algn="r"/>
                      <a:endParaRPr lang="en-SG" sz="2200" dirty="0" smtClean="0"/>
                    </a:p>
                    <a:p>
                      <a:pPr marL="0" marR="0" indent="0" algn="r" defTabSz="914400" rtl="0" eaLnBrk="1" fontAlgn="auto" latinLnBrk="0" hangingPunct="1">
                        <a:lnSpc>
                          <a:spcPct val="100000"/>
                        </a:lnSpc>
                        <a:spcBef>
                          <a:spcPts val="0"/>
                        </a:spcBef>
                        <a:spcAft>
                          <a:spcPts val="0"/>
                        </a:spcAft>
                        <a:buClrTx/>
                        <a:buSzTx/>
                        <a:buFontTx/>
                        <a:buNone/>
                        <a:tabLst/>
                        <a:defRPr/>
                      </a:pPr>
                      <a:r>
                        <a:rPr lang="en-SG" sz="2200" kern="1200" dirty="0" smtClean="0">
                          <a:solidFill>
                            <a:schemeClr val="tx1"/>
                          </a:solidFill>
                          <a:effectLst/>
                          <a:latin typeface="+mn-lt"/>
                          <a:ea typeface="+mn-ea"/>
                          <a:cs typeface="+mn-cs"/>
                        </a:rPr>
                        <a:t>30,000</a:t>
                      </a:r>
                      <a:endParaRPr lang="en-US" sz="2200" kern="1200" dirty="0" smtClean="0">
                        <a:solidFill>
                          <a:schemeClr val="tx1"/>
                        </a:solidFill>
                        <a:effectLst/>
                        <a:latin typeface="+mn-lt"/>
                        <a:ea typeface="+mn-ea"/>
                        <a:cs typeface="+mn-cs"/>
                      </a:endParaRPr>
                    </a:p>
                    <a:p>
                      <a:pPr algn="r"/>
                      <a:endParaRPr lang="en-SG" sz="2200" dirty="0"/>
                    </a:p>
                  </a:txBody>
                  <a:tcPr/>
                </a:tc>
              </a:tr>
            </a:tbl>
          </a:graphicData>
        </a:graphic>
      </p:graphicFrame>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p14="http://schemas.microsoft.com/office/powerpoint/2010/main" val="453041552"/>
              </p:ext>
            </p:extLst>
          </p:nvPr>
        </p:nvGraphicFramePr>
        <p:xfrm>
          <a:off x="457200" y="838200"/>
          <a:ext cx="8001000" cy="3383280"/>
        </p:xfrm>
        <a:graphic>
          <a:graphicData uri="http://schemas.openxmlformats.org/drawingml/2006/table">
            <a:tbl>
              <a:tblPr firstRow="1" bandRow="1">
                <a:tableStyleId>{5940675A-B579-460E-94D1-54222C63F5DA}</a:tableStyleId>
              </a:tblPr>
              <a:tblGrid>
                <a:gridCol w="5408083"/>
                <a:gridCol w="1333500"/>
                <a:gridCol w="1259417"/>
              </a:tblGrid>
              <a:tr h="231648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SG" sz="2200" kern="1200" dirty="0" smtClean="0">
                          <a:solidFill>
                            <a:schemeClr val="tx1"/>
                          </a:solidFill>
                          <a:latin typeface="+mn-lt"/>
                          <a:ea typeface="+mn-ea"/>
                          <a:cs typeface="+mn-cs"/>
                        </a:rPr>
                        <a:t>Trade expenses </a:t>
                      </a:r>
                      <a:endParaRPr lang="en-SG" sz="2200" dirty="0" smtClean="0"/>
                    </a:p>
                    <a:p>
                      <a:pPr algn="l"/>
                      <a:r>
                        <a:rPr lang="en-SG" sz="2200" kern="1200" dirty="0" smtClean="0">
                          <a:solidFill>
                            <a:schemeClr val="tx1"/>
                          </a:solidFill>
                          <a:effectLst/>
                          <a:latin typeface="+mn-lt"/>
                          <a:ea typeface="+mn-ea"/>
                          <a:cs typeface="+mn-cs"/>
                        </a:rPr>
                        <a:t>Interest</a:t>
                      </a:r>
                      <a:endParaRPr lang="en-US" sz="2200" kern="1200" dirty="0" smtClean="0">
                        <a:solidFill>
                          <a:schemeClr val="tx1"/>
                        </a:solidFill>
                        <a:effectLst/>
                        <a:latin typeface="+mn-lt"/>
                        <a:ea typeface="+mn-ea"/>
                        <a:cs typeface="+mn-cs"/>
                      </a:endParaRPr>
                    </a:p>
                    <a:p>
                      <a:pPr algn="l"/>
                      <a:r>
                        <a:rPr lang="en-SG" sz="2200" kern="1200" dirty="0" smtClean="0">
                          <a:solidFill>
                            <a:schemeClr val="tx1"/>
                          </a:solidFill>
                          <a:effectLst/>
                          <a:latin typeface="+mn-lt"/>
                          <a:ea typeface="+mn-ea"/>
                          <a:cs typeface="+mn-cs"/>
                        </a:rPr>
                        <a:t>Building</a:t>
                      </a:r>
                      <a:endParaRPr lang="en-US" sz="2200" kern="1200" dirty="0" smtClean="0">
                        <a:solidFill>
                          <a:schemeClr val="tx1"/>
                        </a:solidFill>
                        <a:effectLst/>
                        <a:latin typeface="+mn-lt"/>
                        <a:ea typeface="+mn-ea"/>
                        <a:cs typeface="+mn-cs"/>
                      </a:endParaRPr>
                    </a:p>
                    <a:p>
                      <a:pPr algn="l"/>
                      <a:r>
                        <a:rPr lang="en-SG" sz="2200" kern="1200" dirty="0" smtClean="0">
                          <a:solidFill>
                            <a:schemeClr val="tx1"/>
                          </a:solidFill>
                          <a:effectLst/>
                          <a:latin typeface="+mn-lt"/>
                          <a:ea typeface="+mn-ea"/>
                          <a:cs typeface="+mn-cs"/>
                        </a:rPr>
                        <a:t>Furniture</a:t>
                      </a:r>
                      <a:endParaRPr lang="en-US" sz="2200" kern="1200" dirty="0" smtClean="0">
                        <a:solidFill>
                          <a:schemeClr val="tx1"/>
                        </a:solidFill>
                        <a:effectLst/>
                        <a:latin typeface="+mn-lt"/>
                        <a:ea typeface="+mn-ea"/>
                        <a:cs typeface="+mn-cs"/>
                      </a:endParaRPr>
                    </a:p>
                    <a:p>
                      <a:pPr algn="l"/>
                      <a:r>
                        <a:rPr lang="en-SG" sz="2200" kern="1200" dirty="0" smtClean="0">
                          <a:solidFill>
                            <a:schemeClr val="tx1"/>
                          </a:solidFill>
                          <a:effectLst/>
                          <a:latin typeface="+mn-lt"/>
                          <a:ea typeface="+mn-ea"/>
                          <a:cs typeface="+mn-cs"/>
                        </a:rPr>
                        <a:t>Debtors</a:t>
                      </a:r>
                      <a:endParaRPr lang="en-US" sz="2200" kern="1200" dirty="0" smtClean="0">
                        <a:solidFill>
                          <a:schemeClr val="tx1"/>
                        </a:solidFill>
                        <a:effectLst/>
                        <a:latin typeface="+mn-lt"/>
                        <a:ea typeface="+mn-ea"/>
                        <a:cs typeface="+mn-cs"/>
                      </a:endParaRPr>
                    </a:p>
                    <a:p>
                      <a:pPr algn="l"/>
                      <a:r>
                        <a:rPr lang="en-SG" sz="2200" kern="1200" dirty="0" smtClean="0">
                          <a:solidFill>
                            <a:schemeClr val="tx1"/>
                          </a:solidFill>
                          <a:effectLst/>
                          <a:latin typeface="+mn-lt"/>
                          <a:ea typeface="+mn-ea"/>
                          <a:cs typeface="+mn-cs"/>
                        </a:rPr>
                        <a:t>Creditors</a:t>
                      </a:r>
                      <a:endParaRPr lang="en-US" sz="2200" kern="1200" dirty="0" smtClean="0">
                        <a:solidFill>
                          <a:schemeClr val="tx1"/>
                        </a:solidFill>
                        <a:effectLst/>
                        <a:latin typeface="+mn-lt"/>
                        <a:ea typeface="+mn-ea"/>
                        <a:cs typeface="+mn-cs"/>
                      </a:endParaRPr>
                    </a:p>
                    <a:p>
                      <a:pPr algn="l"/>
                      <a:r>
                        <a:rPr lang="en-SG" sz="2200" kern="1200" dirty="0" smtClean="0">
                          <a:solidFill>
                            <a:schemeClr val="tx1"/>
                          </a:solidFill>
                          <a:effectLst/>
                          <a:latin typeface="+mn-lt"/>
                          <a:ea typeface="+mn-ea"/>
                          <a:cs typeface="+mn-cs"/>
                        </a:rPr>
                        <a:t>Capital</a:t>
                      </a:r>
                      <a:endParaRPr lang="en-US" sz="2200" kern="1200" dirty="0" smtClean="0">
                        <a:solidFill>
                          <a:schemeClr val="tx1"/>
                        </a:solidFill>
                        <a:effectLst/>
                        <a:latin typeface="+mn-lt"/>
                        <a:ea typeface="+mn-ea"/>
                        <a:cs typeface="+mn-cs"/>
                      </a:endParaRPr>
                    </a:p>
                    <a:p>
                      <a:pPr algn="l"/>
                      <a:r>
                        <a:rPr lang="en-SG" sz="2200" kern="1200" dirty="0" smtClean="0">
                          <a:solidFill>
                            <a:schemeClr val="tx1"/>
                          </a:solidFill>
                          <a:effectLst/>
                          <a:latin typeface="+mn-lt"/>
                          <a:ea typeface="+mn-ea"/>
                          <a:cs typeface="+mn-cs"/>
                        </a:rPr>
                        <a:t>Cash</a:t>
                      </a:r>
                    </a:p>
                    <a:p>
                      <a:pPr algn="l"/>
                      <a:r>
                        <a:rPr lang="en-SG" sz="2200" kern="1200" dirty="0" smtClean="0">
                          <a:solidFill>
                            <a:schemeClr val="tx1"/>
                          </a:solidFill>
                          <a:effectLst/>
                          <a:latin typeface="+mn-lt"/>
                          <a:ea typeface="+mn-ea"/>
                          <a:cs typeface="+mn-cs"/>
                        </a:rPr>
                        <a:t>_____________________________________</a:t>
                      </a:r>
                    </a:p>
                    <a:p>
                      <a:pPr algn="l"/>
                      <a:r>
                        <a:rPr lang="en-SG" sz="1800" kern="1200" dirty="0" smtClean="0">
                          <a:solidFill>
                            <a:schemeClr val="tx1"/>
                          </a:solidFill>
                          <a:effectLst/>
                          <a:latin typeface="+mn-lt"/>
                          <a:ea typeface="+mn-ea"/>
                          <a:cs typeface="+mn-cs"/>
                        </a:rPr>
                        <a:t>                                               TOTAL</a:t>
                      </a:r>
                      <a:endParaRPr lang="en-US" sz="2200" dirty="0"/>
                    </a:p>
                  </a:txBody>
                  <a:tcPr/>
                </a:tc>
                <a:tc>
                  <a:txBody>
                    <a:bodyPr/>
                    <a:lstStyle/>
                    <a:p>
                      <a:pPr marL="0" marR="0" indent="0" algn="r" defTabSz="914400" rtl="0" eaLnBrk="1" fontAlgn="auto" latinLnBrk="0" hangingPunct="1">
                        <a:lnSpc>
                          <a:spcPct val="100000"/>
                        </a:lnSpc>
                        <a:spcBef>
                          <a:spcPts val="0"/>
                        </a:spcBef>
                        <a:spcAft>
                          <a:spcPts val="0"/>
                        </a:spcAft>
                        <a:buClrTx/>
                        <a:buSzTx/>
                        <a:buFontTx/>
                        <a:buNone/>
                        <a:tabLst/>
                        <a:defRPr/>
                      </a:pPr>
                      <a:r>
                        <a:rPr lang="en-SG" sz="2200" kern="1200" dirty="0" smtClean="0">
                          <a:solidFill>
                            <a:schemeClr val="tx1"/>
                          </a:solidFill>
                          <a:effectLst/>
                          <a:latin typeface="+mn-lt"/>
                          <a:ea typeface="+mn-ea"/>
                          <a:cs typeface="+mn-cs"/>
                        </a:rPr>
                        <a:t>600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250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5,000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200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4,250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 </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 </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2,045</a:t>
                      </a:r>
                    </a:p>
                    <a:p>
                      <a:pPr algn="r"/>
                      <a:r>
                        <a:rPr lang="en-SG" sz="2200" kern="1200" dirty="0" smtClean="0">
                          <a:solidFill>
                            <a:schemeClr val="tx1"/>
                          </a:solidFill>
                          <a:effectLst/>
                          <a:latin typeface="+mn-lt"/>
                          <a:ea typeface="+mn-ea"/>
                          <a:cs typeface="+mn-cs"/>
                        </a:rPr>
                        <a:t>________</a:t>
                      </a:r>
                    </a:p>
                    <a:p>
                      <a:pPr algn="r"/>
                      <a:r>
                        <a:rPr lang="en-SG" sz="1800" kern="1200" dirty="0" smtClean="0">
                          <a:solidFill>
                            <a:schemeClr val="tx1"/>
                          </a:solidFill>
                          <a:effectLst/>
                          <a:latin typeface="+mn-lt"/>
                          <a:ea typeface="+mn-ea"/>
                          <a:cs typeface="+mn-cs"/>
                        </a:rPr>
                        <a:t>45,100</a:t>
                      </a:r>
                      <a:endParaRPr lang="en-US" sz="2200" dirty="0"/>
                    </a:p>
                  </a:txBody>
                  <a:tcPr/>
                </a:tc>
                <a:tc>
                  <a:txBody>
                    <a:bodyPr/>
                    <a:lstStyle/>
                    <a:p>
                      <a:endParaRPr lang="en-US" sz="2200" dirty="0" smtClean="0"/>
                    </a:p>
                    <a:p>
                      <a:endParaRPr lang="en-US" sz="2200" dirty="0" smtClean="0"/>
                    </a:p>
                    <a:p>
                      <a:endParaRPr lang="en-US" sz="2200" dirty="0" smtClean="0"/>
                    </a:p>
                    <a:p>
                      <a:endParaRPr lang="en-US" sz="2200" dirty="0" smtClean="0"/>
                    </a:p>
                    <a:p>
                      <a:pPr algn="r"/>
                      <a:endParaRPr lang="en-SG"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2,100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13,000</a:t>
                      </a:r>
                    </a:p>
                    <a:p>
                      <a:pPr algn="r"/>
                      <a:endParaRPr lang="en-SG"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_______</a:t>
                      </a:r>
                    </a:p>
                    <a:p>
                      <a:pPr algn="r"/>
                      <a:r>
                        <a:rPr lang="en-SG" sz="1800" kern="1200" dirty="0" smtClean="0">
                          <a:solidFill>
                            <a:schemeClr val="tx1"/>
                          </a:solidFill>
                          <a:effectLst/>
                          <a:latin typeface="+mn-lt"/>
                          <a:ea typeface="+mn-ea"/>
                          <a:cs typeface="+mn-cs"/>
                        </a:rPr>
                        <a:t>45,100</a:t>
                      </a:r>
                      <a:endParaRPr lang="en-US" sz="2200" dirty="0"/>
                    </a:p>
                  </a:txBody>
                  <a:tcPr/>
                </a:tc>
              </a:tr>
            </a:tbl>
          </a:graphicData>
        </a:graphic>
      </p:graphicFrame>
    </p:spTree>
    <p:extLst>
      <p:ext uri="{BB962C8B-B14F-4D97-AF65-F5344CB8AC3E}">
        <p14:creationId xmlns:p14="http://schemas.microsoft.com/office/powerpoint/2010/main" val="309860269"/>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685800"/>
            <a:ext cx="8229600" cy="1143000"/>
          </a:xfrm>
        </p:spPr>
        <p:txBody>
          <a:bodyPr>
            <a:normAutofit fontScale="90000"/>
          </a:bodyPr>
          <a:lstStyle/>
          <a:p>
            <a:pPr algn="l"/>
            <a:r>
              <a:rPr lang="en-SG" sz="2400" b="1" dirty="0" smtClean="0"/>
              <a:t/>
            </a:r>
            <a:br>
              <a:rPr lang="en-SG" sz="2400" b="1" dirty="0" smtClean="0"/>
            </a:br>
            <a:r>
              <a:rPr lang="en-SG" sz="2400" b="1" dirty="0" smtClean="0"/>
              <a:t>Solution :</a:t>
            </a:r>
            <a:r>
              <a:rPr lang="en-US" sz="2400" dirty="0"/>
              <a:t/>
            </a:r>
            <a:br>
              <a:rPr lang="en-US" sz="2400" dirty="0"/>
            </a:br>
            <a:r>
              <a:rPr lang="en-SG" sz="2400" b="1" dirty="0" smtClean="0"/>
              <a:t>Trading </a:t>
            </a:r>
            <a:r>
              <a:rPr lang="en-SG" sz="2400" b="1" dirty="0"/>
              <a:t>and Profit and Loss </a:t>
            </a:r>
            <a:r>
              <a:rPr lang="en-SG" sz="2400" b="1" dirty="0" smtClean="0"/>
              <a:t>Account</a:t>
            </a:r>
            <a:r>
              <a:rPr lang="en-US" sz="2400" dirty="0"/>
              <a:t> </a:t>
            </a:r>
            <a:r>
              <a:rPr lang="en-SG" sz="2400" b="1" dirty="0" smtClean="0"/>
              <a:t>for </a:t>
            </a:r>
            <a:r>
              <a:rPr lang="en-SG" sz="2400" b="1" dirty="0"/>
              <a:t>the year ending 31st </a:t>
            </a:r>
            <a:r>
              <a:rPr lang="en-SG" sz="2400" b="1" dirty="0" smtClean="0"/>
              <a:t>March, 2012.</a:t>
            </a:r>
            <a:r>
              <a:rPr lang="en-US" sz="2400" dirty="0"/>
              <a:t/>
            </a:r>
            <a:br>
              <a:rPr lang="en-US" sz="2400" dirty="0"/>
            </a:br>
            <a:r>
              <a:rPr lang="en-SG" sz="2200" b="1" dirty="0" err="1"/>
              <a:t>Dr.</a:t>
            </a:r>
            <a:r>
              <a:rPr lang="en-SG" sz="2200" b="1" dirty="0"/>
              <a:t>                                           		 </a:t>
            </a:r>
            <a:r>
              <a:rPr lang="en-SG" sz="2200" b="1" dirty="0" smtClean="0"/>
              <a:t>     </a:t>
            </a:r>
            <a:r>
              <a:rPr lang="en-SG" sz="2200" b="1" dirty="0"/>
              <a:t>		</a:t>
            </a:r>
            <a:r>
              <a:rPr lang="en-SG" sz="2200" b="1" dirty="0" smtClean="0"/>
              <a:t>                     </a:t>
            </a:r>
            <a:r>
              <a:rPr lang="en-SG" sz="2200" b="1" dirty="0"/>
              <a:t>Cr.</a:t>
            </a:r>
            <a:r>
              <a:rPr lang="en-US" sz="2200" dirty="0"/>
              <a:t/>
            </a:r>
            <a:br>
              <a:rPr lang="en-US" sz="2200" dirty="0"/>
            </a:br>
            <a:endParaRPr lang="en-US" sz="2200"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976809293"/>
              </p:ext>
            </p:extLst>
          </p:nvPr>
        </p:nvGraphicFramePr>
        <p:xfrm>
          <a:off x="457200" y="1905001"/>
          <a:ext cx="8229600" cy="4712716"/>
        </p:xfrm>
        <a:graphic>
          <a:graphicData uri="http://schemas.openxmlformats.org/drawingml/2006/table">
            <a:tbl>
              <a:tblPr firstRow="1" bandRow="1">
                <a:tableStyleId>{5940675A-B579-460E-94D1-54222C63F5DA}</a:tableStyleId>
              </a:tblPr>
              <a:tblGrid>
                <a:gridCol w="2819400"/>
                <a:gridCol w="1295400"/>
                <a:gridCol w="2819400"/>
                <a:gridCol w="1295400"/>
              </a:tblGrid>
              <a:tr h="247631">
                <a:tc>
                  <a:txBody>
                    <a:bodyPr/>
                    <a:lstStyle/>
                    <a:p>
                      <a:pPr marL="0" marR="0" algn="ctr">
                        <a:lnSpc>
                          <a:spcPct val="115000"/>
                        </a:lnSpc>
                        <a:spcBef>
                          <a:spcPts val="0"/>
                        </a:spcBef>
                        <a:spcAft>
                          <a:spcPts val="0"/>
                        </a:spcAft>
                      </a:pPr>
                      <a:r>
                        <a:rPr lang="en-SG" sz="1600" b="1" dirty="0">
                          <a:effectLst/>
                          <a:latin typeface="Times New Roman" panose="02020603050405020304" pitchFamily="18" charset="0"/>
                          <a:ea typeface="Calibri" panose="020F0502020204030204" pitchFamily="34" charset="0"/>
                          <a:cs typeface="Times New Roman" panose="02020603050405020304" pitchFamily="18" charset="0"/>
                        </a:rPr>
                        <a:t>Particulars</a:t>
                      </a:r>
                      <a:endParaRPr lang="en-US" sz="16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pPr>
                      <a:r>
                        <a:rPr lang="en-SG" sz="1600" b="1" dirty="0">
                          <a:effectLst/>
                          <a:latin typeface="Times New Roman" panose="02020603050405020304" pitchFamily="18" charset="0"/>
                          <a:ea typeface="Calibri" panose="020F0502020204030204" pitchFamily="34" charset="0"/>
                          <a:cs typeface="Times New Roman" panose="02020603050405020304" pitchFamily="18" charset="0"/>
                        </a:rPr>
                        <a:t>Amount(SR)</a:t>
                      </a:r>
                      <a:endParaRPr lang="en-US" sz="16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gn="ctr">
                        <a:lnSpc>
                          <a:spcPct val="115000"/>
                        </a:lnSpc>
                        <a:spcBef>
                          <a:spcPts val="0"/>
                        </a:spcBef>
                        <a:spcAft>
                          <a:spcPts val="0"/>
                        </a:spcAft>
                      </a:pPr>
                      <a:r>
                        <a:rPr lang="en-SG" sz="1600" b="1">
                          <a:effectLst/>
                          <a:latin typeface="Times New Roman" panose="02020603050405020304" pitchFamily="18" charset="0"/>
                          <a:ea typeface="Calibri" panose="020F0502020204030204" pitchFamily="34" charset="0"/>
                          <a:cs typeface="Times New Roman" panose="02020603050405020304" pitchFamily="18" charset="0"/>
                        </a:rPr>
                        <a:t>Particulars</a:t>
                      </a:r>
                      <a:endParaRPr lang="en-US" sz="160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15000"/>
                        </a:lnSpc>
                        <a:spcBef>
                          <a:spcPts val="0"/>
                        </a:spcBef>
                        <a:spcAft>
                          <a:spcPts val="0"/>
                        </a:spcAft>
                      </a:pPr>
                      <a:r>
                        <a:rPr lang="en-SG" sz="1600" b="1" dirty="0">
                          <a:effectLst/>
                          <a:latin typeface="Times New Roman" panose="02020603050405020304" pitchFamily="18" charset="0"/>
                          <a:ea typeface="Calibri" panose="020F0502020204030204" pitchFamily="34" charset="0"/>
                          <a:cs typeface="Times New Roman" panose="02020603050405020304" pitchFamily="18" charset="0"/>
                        </a:rPr>
                        <a:t>Amount(SR)</a:t>
                      </a:r>
                      <a:endParaRPr lang="en-US" sz="16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r>
              <a:tr h="3638568">
                <a:tc>
                  <a:txBody>
                    <a:bodyPr/>
                    <a:lstStyle/>
                    <a:p>
                      <a:r>
                        <a:rPr lang="en-SG" sz="2200" kern="1200" dirty="0" smtClean="0">
                          <a:solidFill>
                            <a:schemeClr val="tx1"/>
                          </a:solidFill>
                          <a:effectLst/>
                          <a:latin typeface="+mn-lt"/>
                          <a:ea typeface="+mn-ea"/>
                          <a:cs typeface="+mn-cs"/>
                        </a:rPr>
                        <a:t>To Opening stock</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To Purchases</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To Wages</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To Carriage inward</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To Gross profit c/d</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     (transferred to P&amp;L</a:t>
                      </a:r>
                    </a:p>
                    <a:p>
                      <a:r>
                        <a:rPr lang="en-SG" sz="2200" kern="1200" dirty="0" smtClean="0">
                          <a:solidFill>
                            <a:schemeClr val="tx1"/>
                          </a:solidFill>
                          <a:effectLst/>
                          <a:latin typeface="+mn-lt"/>
                          <a:ea typeface="+mn-ea"/>
                          <a:cs typeface="+mn-cs"/>
                        </a:rPr>
                        <a:t>      a/c)</a:t>
                      </a:r>
                      <a:endParaRPr lang="en-US" sz="2200" kern="1200" dirty="0" smtClean="0">
                        <a:solidFill>
                          <a:schemeClr val="tx1"/>
                        </a:solidFill>
                        <a:effectLst/>
                        <a:latin typeface="+mn-lt"/>
                        <a:ea typeface="+mn-ea"/>
                        <a:cs typeface="+mn-cs"/>
                      </a:endParaRPr>
                    </a:p>
                    <a:p>
                      <a:endParaRPr lang="en-US" sz="2200" dirty="0" smtClean="0"/>
                    </a:p>
                    <a:p>
                      <a:r>
                        <a:rPr lang="en-SG" sz="2200" kern="1200" dirty="0" smtClean="0">
                          <a:solidFill>
                            <a:schemeClr val="tx1"/>
                          </a:solidFill>
                          <a:effectLst/>
                          <a:latin typeface="+mn-lt"/>
                          <a:ea typeface="+mn-ea"/>
                          <a:cs typeface="+mn-cs"/>
                        </a:rPr>
                        <a:t>To Discount</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To Salaries</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To Travelling expenses </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To Commission</a:t>
                      </a:r>
                    </a:p>
                  </a:txBody>
                  <a:tcPr/>
                </a:tc>
                <a:tc>
                  <a:txBody>
                    <a:bodyPr/>
                    <a:lstStyle/>
                    <a:p>
                      <a:pPr algn="r"/>
                      <a:r>
                        <a:rPr lang="en-SG" sz="2200" kern="1200" dirty="0" smtClean="0">
                          <a:solidFill>
                            <a:schemeClr val="tx1"/>
                          </a:solidFill>
                          <a:effectLst/>
                          <a:latin typeface="+mn-lt"/>
                          <a:ea typeface="+mn-ea"/>
                          <a:cs typeface="+mn-cs"/>
                        </a:rPr>
                        <a:t>5,000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16,750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6,500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275</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7,475</a:t>
                      </a:r>
                    </a:p>
                    <a:p>
                      <a:pPr algn="r"/>
                      <a:endParaRPr lang="en-SG"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_______</a:t>
                      </a:r>
                    </a:p>
                    <a:p>
                      <a:pPr algn="r"/>
                      <a:r>
                        <a:rPr lang="en-SG" sz="1800" u="sng" kern="1200" dirty="0" smtClean="0">
                          <a:solidFill>
                            <a:schemeClr val="tx1"/>
                          </a:solidFill>
                          <a:effectLst/>
                          <a:latin typeface="+mn-lt"/>
                          <a:ea typeface="+mn-ea"/>
                          <a:cs typeface="+mn-cs"/>
                        </a:rPr>
                        <a:t>___36,000</a:t>
                      </a:r>
                    </a:p>
                    <a:p>
                      <a:pPr algn="r"/>
                      <a:r>
                        <a:rPr lang="en-SG" sz="2200" kern="1200" dirty="0" smtClean="0">
                          <a:solidFill>
                            <a:schemeClr val="tx1"/>
                          </a:solidFill>
                          <a:effectLst/>
                          <a:latin typeface="+mn-lt"/>
                          <a:ea typeface="+mn-ea"/>
                          <a:cs typeface="+mn-cs"/>
                        </a:rPr>
                        <a:t>1,300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2,000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400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425</a:t>
                      </a:r>
                      <a:endParaRPr lang="en-US" sz="2200" u="sng" dirty="0"/>
                    </a:p>
                  </a:txBody>
                  <a:tcPr/>
                </a:tc>
                <a:tc>
                  <a:txBody>
                    <a:bodyPr/>
                    <a:lstStyle/>
                    <a:p>
                      <a:r>
                        <a:rPr lang="en-SG" sz="2200" kern="1200" dirty="0" smtClean="0">
                          <a:solidFill>
                            <a:schemeClr val="tx1"/>
                          </a:solidFill>
                          <a:effectLst/>
                          <a:latin typeface="+mn-lt"/>
                          <a:ea typeface="+mn-ea"/>
                          <a:cs typeface="+mn-cs"/>
                        </a:rPr>
                        <a:t>By Sales</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By Closing stock</a:t>
                      </a:r>
                    </a:p>
                    <a:p>
                      <a:endParaRPr lang="en-SG" sz="2200" kern="1200" dirty="0" smtClean="0">
                        <a:solidFill>
                          <a:schemeClr val="tx1"/>
                        </a:solidFill>
                        <a:effectLst/>
                        <a:latin typeface="+mn-lt"/>
                        <a:ea typeface="+mn-ea"/>
                        <a:cs typeface="+mn-cs"/>
                      </a:endParaRPr>
                    </a:p>
                    <a:p>
                      <a:endParaRPr lang="en-SG" sz="2200" kern="1200" dirty="0" smtClean="0">
                        <a:solidFill>
                          <a:schemeClr val="tx1"/>
                        </a:solidFill>
                        <a:effectLst/>
                        <a:latin typeface="+mn-lt"/>
                        <a:ea typeface="+mn-ea"/>
                        <a:cs typeface="+mn-cs"/>
                      </a:endParaRPr>
                    </a:p>
                    <a:p>
                      <a:endParaRPr lang="en-SG" sz="2200" kern="1200" dirty="0" smtClean="0">
                        <a:solidFill>
                          <a:schemeClr val="tx1"/>
                        </a:solidFill>
                        <a:effectLst/>
                        <a:latin typeface="+mn-lt"/>
                        <a:ea typeface="+mn-ea"/>
                        <a:cs typeface="+mn-cs"/>
                      </a:endParaRPr>
                    </a:p>
                    <a:p>
                      <a:endParaRPr lang="en-SG" sz="2200" kern="1200" dirty="0" smtClean="0">
                        <a:solidFill>
                          <a:schemeClr val="tx1"/>
                        </a:solidFill>
                        <a:effectLst/>
                        <a:latin typeface="+mn-lt"/>
                        <a:ea typeface="+mn-ea"/>
                        <a:cs typeface="+mn-cs"/>
                      </a:endParaRPr>
                    </a:p>
                    <a:p>
                      <a:endParaRPr lang="en-SG" sz="2200" kern="1200" dirty="0" smtClean="0">
                        <a:solidFill>
                          <a:schemeClr val="tx1"/>
                        </a:solidFill>
                        <a:effectLst/>
                        <a:latin typeface="+mn-lt"/>
                        <a:ea typeface="+mn-ea"/>
                        <a:cs typeface="+mn-cs"/>
                      </a:endParaRPr>
                    </a:p>
                    <a:p>
                      <a:endParaRPr lang="en-SG"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By Balance b/d</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   (Gross Profit)</a:t>
                      </a:r>
                    </a:p>
                    <a:p>
                      <a:endParaRPr lang="en-SG" sz="2200" kern="1200" dirty="0" smtClean="0">
                        <a:solidFill>
                          <a:schemeClr val="tx1"/>
                        </a:solidFill>
                        <a:effectLst/>
                        <a:latin typeface="+mn-lt"/>
                        <a:ea typeface="+mn-ea"/>
                        <a:cs typeface="+mn-cs"/>
                      </a:endParaRPr>
                    </a:p>
                    <a:p>
                      <a:endParaRPr lang="en-US" sz="2200" kern="1200" dirty="0" smtClean="0">
                        <a:solidFill>
                          <a:schemeClr val="tx1"/>
                        </a:solidFill>
                        <a:effectLst/>
                        <a:latin typeface="+mn-lt"/>
                        <a:ea typeface="+mn-ea"/>
                        <a:cs typeface="+mn-cs"/>
                      </a:endParaRPr>
                    </a:p>
                    <a:p>
                      <a:endParaRPr lang="en-US" sz="2200" dirty="0"/>
                    </a:p>
                  </a:txBody>
                  <a:tcPr/>
                </a:tc>
                <a:tc>
                  <a:txBody>
                    <a:bodyPr/>
                    <a:lstStyle/>
                    <a:p>
                      <a:pPr algn="r"/>
                      <a:r>
                        <a:rPr lang="en-SG" sz="2200" kern="1200" dirty="0" smtClean="0">
                          <a:solidFill>
                            <a:schemeClr val="tx1"/>
                          </a:solidFill>
                          <a:effectLst/>
                          <a:latin typeface="+mn-lt"/>
                          <a:ea typeface="+mn-ea"/>
                          <a:cs typeface="+mn-cs"/>
                        </a:rPr>
                        <a:t>30,000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6,000</a:t>
                      </a:r>
                    </a:p>
                    <a:p>
                      <a:pPr algn="r"/>
                      <a:endParaRPr lang="en-SG" sz="2200" kern="1200" dirty="0" smtClean="0">
                        <a:solidFill>
                          <a:schemeClr val="tx1"/>
                        </a:solidFill>
                        <a:effectLst/>
                        <a:latin typeface="+mn-lt"/>
                        <a:ea typeface="+mn-ea"/>
                        <a:cs typeface="+mn-cs"/>
                      </a:endParaRPr>
                    </a:p>
                    <a:p>
                      <a:pPr algn="r"/>
                      <a:endParaRPr lang="en-SG" sz="2200" kern="1200" dirty="0" smtClean="0">
                        <a:solidFill>
                          <a:schemeClr val="tx1"/>
                        </a:solidFill>
                        <a:effectLst/>
                        <a:latin typeface="+mn-lt"/>
                        <a:ea typeface="+mn-ea"/>
                        <a:cs typeface="+mn-cs"/>
                      </a:endParaRPr>
                    </a:p>
                    <a:p>
                      <a:pPr algn="r"/>
                      <a:endParaRPr lang="en-SG" sz="2200" kern="1200" dirty="0" smtClean="0">
                        <a:solidFill>
                          <a:schemeClr val="tx1"/>
                        </a:solidFill>
                        <a:effectLst/>
                        <a:latin typeface="+mn-lt"/>
                        <a:ea typeface="+mn-ea"/>
                        <a:cs typeface="+mn-cs"/>
                      </a:endParaRPr>
                    </a:p>
                    <a:p>
                      <a:pPr algn="r"/>
                      <a:endParaRPr lang="en-SG"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_______</a:t>
                      </a:r>
                    </a:p>
                    <a:p>
                      <a:pPr algn="r"/>
                      <a:r>
                        <a:rPr lang="en-SG" sz="1800" u="sng" kern="1200" dirty="0" smtClean="0">
                          <a:solidFill>
                            <a:schemeClr val="tx1"/>
                          </a:solidFill>
                          <a:effectLst/>
                          <a:latin typeface="+mn-lt"/>
                          <a:ea typeface="+mn-ea"/>
                          <a:cs typeface="+mn-cs"/>
                        </a:rPr>
                        <a:t>___36,000</a:t>
                      </a:r>
                    </a:p>
                    <a:p>
                      <a:pPr algn="r"/>
                      <a:r>
                        <a:rPr lang="en-SG" sz="2200" kern="1200" dirty="0" smtClean="0">
                          <a:solidFill>
                            <a:schemeClr val="tx1"/>
                          </a:solidFill>
                          <a:effectLst/>
                          <a:latin typeface="+mn-lt"/>
                          <a:ea typeface="+mn-ea"/>
                          <a:cs typeface="+mn-cs"/>
                        </a:rPr>
                        <a:t>7,475</a:t>
                      </a:r>
                    </a:p>
                    <a:p>
                      <a:pPr algn="r"/>
                      <a:endParaRPr lang="en-US" sz="2200" u="sng" dirty="0"/>
                    </a:p>
                  </a:txBody>
                  <a:tcPr/>
                </a:tc>
              </a:tr>
            </a:tbl>
          </a:graphicData>
        </a:graphic>
      </p:graphicFrame>
    </p:spTree>
    <p:extLst>
      <p:ext uri="{BB962C8B-B14F-4D97-AF65-F5344CB8AC3E}">
        <p14:creationId xmlns:p14="http://schemas.microsoft.com/office/powerpoint/2010/main" val="2597688809"/>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457200" y="3886200"/>
            <a:ext cx="8077200" cy="533400"/>
          </a:xfrm>
        </p:spPr>
        <p:txBody>
          <a:bodyPr>
            <a:noAutofit/>
          </a:bodyPr>
          <a:lstStyle/>
          <a:p>
            <a:r>
              <a:rPr lang="en-SG" sz="2400" b="1" dirty="0" smtClean="0"/>
              <a:t/>
            </a:r>
            <a:br>
              <a:rPr lang="en-SG" sz="2400" b="1" dirty="0" smtClean="0"/>
            </a:br>
            <a:endParaRPr lang="en-US" sz="2400" dirty="0"/>
          </a:p>
        </p:txBody>
      </p:sp>
      <p:graphicFrame>
        <p:nvGraphicFramePr>
          <p:cNvPr id="4" name="Content Placeholder 3"/>
          <p:cNvGraphicFramePr>
            <a:graphicFrameLocks noGrp="1"/>
          </p:cNvGraphicFramePr>
          <p:nvPr>
            <p:ph idx="4294967295"/>
            <p:extLst>
              <p:ext uri="{D42A27DB-BD31-4B8C-83A1-F6EECF244321}">
                <p14:modId xmlns:p14="http://schemas.microsoft.com/office/powerpoint/2010/main" val="1481362111"/>
              </p:ext>
            </p:extLst>
          </p:nvPr>
        </p:nvGraphicFramePr>
        <p:xfrm>
          <a:off x="381000" y="838200"/>
          <a:ext cx="8229600" cy="2773680"/>
        </p:xfrm>
        <a:graphic>
          <a:graphicData uri="http://schemas.openxmlformats.org/drawingml/2006/table">
            <a:tbl>
              <a:tblPr firstRow="1" bandRow="1">
                <a:tableStyleId>{5940675A-B579-460E-94D1-54222C63F5DA}</a:tableStyleId>
              </a:tblPr>
              <a:tblGrid>
                <a:gridCol w="2819400"/>
                <a:gridCol w="1295400"/>
                <a:gridCol w="2895600"/>
                <a:gridCol w="1219200"/>
              </a:tblGrid>
              <a:tr h="37084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SG" sz="2200" kern="1200" dirty="0" smtClean="0">
                          <a:solidFill>
                            <a:schemeClr val="tx1"/>
                          </a:solidFill>
                          <a:effectLst/>
                          <a:latin typeface="+mn-lt"/>
                          <a:ea typeface="+mn-ea"/>
                          <a:cs typeface="+mn-cs"/>
                        </a:rPr>
                        <a:t>To Administration  </a:t>
                      </a:r>
                    </a:p>
                    <a:p>
                      <a:pPr marL="0" marR="0" indent="0" algn="l" defTabSz="914400" rtl="0" eaLnBrk="1" fontAlgn="auto" latinLnBrk="0" hangingPunct="1">
                        <a:lnSpc>
                          <a:spcPct val="100000"/>
                        </a:lnSpc>
                        <a:spcBef>
                          <a:spcPts val="0"/>
                        </a:spcBef>
                        <a:spcAft>
                          <a:spcPts val="0"/>
                        </a:spcAft>
                        <a:buClrTx/>
                        <a:buSzTx/>
                        <a:buFontTx/>
                        <a:buNone/>
                        <a:tabLst/>
                        <a:defRPr/>
                      </a:pPr>
                      <a:r>
                        <a:rPr lang="en-SG" sz="2200" kern="1200" dirty="0" smtClean="0">
                          <a:solidFill>
                            <a:schemeClr val="tx1"/>
                          </a:solidFill>
                          <a:effectLst/>
                          <a:latin typeface="+mn-lt"/>
                          <a:ea typeface="+mn-ea"/>
                          <a:cs typeface="+mn-cs"/>
                        </a:rPr>
                        <a:t>      expenses</a:t>
                      </a:r>
                    </a:p>
                    <a:p>
                      <a:pPr marL="0" marR="0" indent="0" algn="l" defTabSz="914400" rtl="0" eaLnBrk="1" fontAlgn="auto" latinLnBrk="0" hangingPunct="1">
                        <a:lnSpc>
                          <a:spcPct val="100000"/>
                        </a:lnSpc>
                        <a:spcBef>
                          <a:spcPts val="0"/>
                        </a:spcBef>
                        <a:spcAft>
                          <a:spcPts val="0"/>
                        </a:spcAft>
                        <a:buClrTx/>
                        <a:buSzTx/>
                        <a:buFontTx/>
                        <a:buNone/>
                        <a:tabLst/>
                        <a:defRPr/>
                      </a:pPr>
                      <a:r>
                        <a:rPr lang="en-SG" sz="2200" kern="1200" dirty="0" smtClean="0">
                          <a:solidFill>
                            <a:schemeClr val="tx1"/>
                          </a:solidFill>
                          <a:effectLst/>
                          <a:latin typeface="+mn-lt"/>
                          <a:ea typeface="+mn-ea"/>
                          <a:cs typeface="+mn-cs"/>
                        </a:rPr>
                        <a:t>To Trade expenses</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To Interest</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To Net profit</a:t>
                      </a:r>
                    </a:p>
                    <a:p>
                      <a:r>
                        <a:rPr lang="en-SG" sz="2200" kern="1200" dirty="0" smtClean="0">
                          <a:solidFill>
                            <a:schemeClr val="tx1"/>
                          </a:solidFill>
                          <a:effectLst/>
                          <a:latin typeface="+mn-lt"/>
                          <a:ea typeface="+mn-ea"/>
                          <a:cs typeface="+mn-cs"/>
                        </a:rPr>
                        <a:t>      (transferred</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        to capital a/c)</a:t>
                      </a:r>
                      <a:endParaRPr lang="en-US" sz="2200" kern="1200" dirty="0" smtClean="0">
                        <a:solidFill>
                          <a:schemeClr val="tx1"/>
                        </a:solidFill>
                        <a:effectLst/>
                        <a:latin typeface="+mn-lt"/>
                        <a:ea typeface="+mn-ea"/>
                        <a:cs typeface="+mn-cs"/>
                      </a:endParaRPr>
                    </a:p>
                    <a:p>
                      <a:endParaRPr lang="en-US" sz="2200" dirty="0"/>
                    </a:p>
                  </a:txBody>
                  <a:tcPr/>
                </a:tc>
                <a:tc>
                  <a:txBody>
                    <a:bodyPr/>
                    <a:lstStyle/>
                    <a:p>
                      <a:pPr marL="0" marR="0" indent="0" algn="r" defTabSz="914400" rtl="0" eaLnBrk="1" fontAlgn="auto" latinLnBrk="0" hangingPunct="1">
                        <a:lnSpc>
                          <a:spcPct val="100000"/>
                        </a:lnSpc>
                        <a:spcBef>
                          <a:spcPts val="0"/>
                        </a:spcBef>
                        <a:spcAft>
                          <a:spcPts val="0"/>
                        </a:spcAft>
                        <a:buClrTx/>
                        <a:buSzTx/>
                        <a:buFontTx/>
                        <a:buNone/>
                        <a:tabLst/>
                        <a:defRPr/>
                      </a:pPr>
                      <a:r>
                        <a:rPr lang="en-SG" sz="2200" kern="1200" dirty="0" smtClean="0">
                          <a:solidFill>
                            <a:schemeClr val="tx1"/>
                          </a:solidFill>
                          <a:effectLst/>
                          <a:latin typeface="+mn-lt"/>
                          <a:ea typeface="+mn-ea"/>
                          <a:cs typeface="+mn-cs"/>
                        </a:rPr>
                        <a:t>425</a:t>
                      </a:r>
                      <a:endParaRPr lang="en-US" sz="2200" kern="1200" dirty="0" smtClean="0">
                        <a:solidFill>
                          <a:schemeClr val="tx1"/>
                        </a:solidFill>
                        <a:effectLst/>
                        <a:latin typeface="+mn-lt"/>
                        <a:ea typeface="+mn-ea"/>
                        <a:cs typeface="+mn-cs"/>
                      </a:endParaRPr>
                    </a:p>
                    <a:p>
                      <a:pPr algn="r"/>
                      <a:endParaRPr lang="en-SG"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105</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600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250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2,395</a:t>
                      </a:r>
                    </a:p>
                    <a:p>
                      <a:pPr algn="r"/>
                      <a:r>
                        <a:rPr lang="en-SG" sz="2200" kern="1200" dirty="0" smtClean="0">
                          <a:solidFill>
                            <a:schemeClr val="tx1"/>
                          </a:solidFill>
                          <a:effectLst/>
                          <a:latin typeface="+mn-lt"/>
                          <a:ea typeface="+mn-ea"/>
                          <a:cs typeface="+mn-cs"/>
                        </a:rPr>
                        <a:t>_______</a:t>
                      </a:r>
                    </a:p>
                    <a:p>
                      <a:pPr algn="r"/>
                      <a:r>
                        <a:rPr lang="en-SG" sz="2200" kern="1200" dirty="0" smtClean="0">
                          <a:solidFill>
                            <a:schemeClr val="tx1"/>
                          </a:solidFill>
                          <a:effectLst/>
                          <a:latin typeface="+mn-lt"/>
                          <a:ea typeface="+mn-ea"/>
                          <a:cs typeface="+mn-cs"/>
                        </a:rPr>
                        <a:t>7,475</a:t>
                      </a:r>
                      <a:endParaRPr lang="en-US" sz="2200" dirty="0"/>
                    </a:p>
                  </a:txBody>
                  <a:tcPr/>
                </a:tc>
                <a:tc>
                  <a:txBody>
                    <a:bodyPr/>
                    <a:lstStyle/>
                    <a:p>
                      <a:endParaRPr lang="en-US" dirty="0"/>
                    </a:p>
                  </a:txBody>
                  <a:tcPr/>
                </a:tc>
                <a:tc>
                  <a:txBody>
                    <a:bodyPr/>
                    <a:lstStyle/>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r>
                        <a:rPr lang="en-US" dirty="0" smtClean="0"/>
                        <a:t>_________</a:t>
                      </a:r>
                    </a:p>
                    <a:p>
                      <a:pPr algn="r"/>
                      <a:r>
                        <a:rPr lang="en-SG" sz="2200" kern="1200" dirty="0" smtClean="0">
                          <a:solidFill>
                            <a:schemeClr val="tx1"/>
                          </a:solidFill>
                          <a:effectLst/>
                          <a:latin typeface="+mn-lt"/>
                          <a:ea typeface="+mn-ea"/>
                          <a:cs typeface="+mn-cs"/>
                        </a:rPr>
                        <a:t>    7,475</a:t>
                      </a:r>
                      <a:endParaRPr lang="en-US" sz="2200" dirty="0" smtClean="0"/>
                    </a:p>
                  </a:txBody>
                  <a:tcPr/>
                </a:tc>
              </a:tr>
            </a:tbl>
          </a:graphicData>
        </a:graphic>
      </p:graphicFrame>
    </p:spTree>
    <p:extLst>
      <p:ext uri="{BB962C8B-B14F-4D97-AF65-F5344CB8AC3E}">
        <p14:creationId xmlns:p14="http://schemas.microsoft.com/office/powerpoint/2010/main" val="655292676"/>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normAutofit fontScale="90000"/>
          </a:bodyPr>
          <a:lstStyle/>
          <a:p>
            <a:r>
              <a:rPr lang="en-SG" sz="2400" b="1" dirty="0" smtClean="0"/>
              <a:t/>
            </a:r>
            <a:br>
              <a:rPr lang="en-SG" sz="2400" b="1" dirty="0" smtClean="0"/>
            </a:br>
            <a:r>
              <a:rPr lang="en-SG" sz="2400" b="1" dirty="0"/>
              <a:t/>
            </a:r>
            <a:br>
              <a:rPr lang="en-SG" sz="2400" b="1" dirty="0"/>
            </a:br>
            <a:r>
              <a:rPr lang="en-SG" sz="2400" b="1" dirty="0" smtClean="0"/>
              <a:t/>
            </a:r>
            <a:br>
              <a:rPr lang="en-SG" sz="2400" b="1" dirty="0" smtClean="0"/>
            </a:br>
            <a:r>
              <a:rPr lang="en-SG" sz="2400" b="1" dirty="0" smtClean="0"/>
              <a:t>Balance </a:t>
            </a:r>
            <a:r>
              <a:rPr lang="en-SG" sz="2400" b="1" dirty="0"/>
              <a:t>Sheet as on 31st </a:t>
            </a:r>
            <a:r>
              <a:rPr lang="en-SG" sz="2400" b="1" dirty="0" smtClean="0"/>
              <a:t>March, 2012.</a:t>
            </a:r>
            <a:r>
              <a:rPr lang="en-US" sz="2400" dirty="0"/>
              <a:t/>
            </a:r>
            <a:br>
              <a:rPr lang="en-US" sz="2400" dirty="0"/>
            </a:br>
            <a:endParaRPr lang="en-US" sz="2400" dirty="0"/>
          </a:p>
        </p:txBody>
      </p:sp>
      <p:graphicFrame>
        <p:nvGraphicFramePr>
          <p:cNvPr id="5" name="Content Placeholder 4"/>
          <p:cNvGraphicFramePr>
            <a:graphicFrameLocks noGrp="1"/>
          </p:cNvGraphicFramePr>
          <p:nvPr>
            <p:ph idx="1"/>
            <p:extLst>
              <p:ext uri="{D42A27DB-BD31-4B8C-83A1-F6EECF244321}">
                <p14:modId xmlns:p14="http://schemas.microsoft.com/office/powerpoint/2010/main" val="1245878682"/>
              </p:ext>
            </p:extLst>
          </p:nvPr>
        </p:nvGraphicFramePr>
        <p:xfrm>
          <a:off x="457200" y="1417638"/>
          <a:ext cx="8229600" cy="3083560"/>
        </p:xfrm>
        <a:graphic>
          <a:graphicData uri="http://schemas.openxmlformats.org/drawingml/2006/table">
            <a:tbl>
              <a:tblPr firstRow="1" bandRow="1">
                <a:tableStyleId>{5940675A-B579-460E-94D1-54222C63F5DA}</a:tableStyleId>
              </a:tblPr>
              <a:tblGrid>
                <a:gridCol w="2819400"/>
                <a:gridCol w="1295400"/>
                <a:gridCol w="2819400"/>
                <a:gridCol w="1295400"/>
              </a:tblGrid>
              <a:tr h="370840">
                <a:tc>
                  <a:txBody>
                    <a:bodyPr/>
                    <a:lstStyle/>
                    <a:p>
                      <a:pPr marL="0" marR="0" algn="ctr">
                        <a:lnSpc>
                          <a:spcPct val="150000"/>
                        </a:lnSpc>
                        <a:spcBef>
                          <a:spcPts val="0"/>
                        </a:spcBef>
                        <a:spcAft>
                          <a:spcPts val="0"/>
                        </a:spcAft>
                      </a:pPr>
                      <a:r>
                        <a:rPr lang="en-SG" sz="1600" b="1" dirty="0">
                          <a:effectLst/>
                          <a:latin typeface="+mj-lt"/>
                          <a:ea typeface="Calibri" panose="020F0502020204030204" pitchFamily="34" charset="0"/>
                          <a:cs typeface="Times New Roman" panose="02020603050405020304" pitchFamily="18" charset="0"/>
                        </a:rPr>
                        <a:t>Liabilities</a:t>
                      </a:r>
                      <a:endParaRPr lang="en-US" sz="1600" dirty="0">
                        <a:effectLst/>
                        <a:latin typeface="+mj-lt"/>
                        <a:ea typeface="Calibri" panose="020F0502020204030204" pitchFamily="34" charset="0"/>
                        <a:cs typeface="Times New Roman" panose="02020603050405020304" pitchFamily="18" charset="0"/>
                      </a:endParaRPr>
                    </a:p>
                  </a:txBody>
                  <a:tcPr marL="68580" marR="68580" marT="0" marB="0"/>
                </a:tc>
                <a:tc>
                  <a:txBody>
                    <a:bodyPr/>
                    <a:lstStyle/>
                    <a:p>
                      <a:pPr marL="0" marR="0" algn="ctr">
                        <a:lnSpc>
                          <a:spcPct val="150000"/>
                        </a:lnSpc>
                        <a:spcBef>
                          <a:spcPts val="0"/>
                        </a:spcBef>
                        <a:spcAft>
                          <a:spcPts val="0"/>
                        </a:spcAft>
                      </a:pPr>
                      <a:r>
                        <a:rPr lang="en-SG" sz="1600" b="1" dirty="0">
                          <a:effectLst/>
                          <a:latin typeface="+mj-lt"/>
                          <a:ea typeface="Calibri" panose="020F0502020204030204" pitchFamily="34" charset="0"/>
                          <a:cs typeface="Times New Roman" panose="02020603050405020304" pitchFamily="18" charset="0"/>
                        </a:rPr>
                        <a:t>Amount(SR)</a:t>
                      </a:r>
                      <a:endParaRPr lang="en-US" sz="1600" dirty="0">
                        <a:effectLst/>
                        <a:latin typeface="+mj-lt"/>
                        <a:ea typeface="Calibri" panose="020F0502020204030204" pitchFamily="34" charset="0"/>
                        <a:cs typeface="Times New Roman" panose="02020603050405020304" pitchFamily="18" charset="0"/>
                      </a:endParaRPr>
                    </a:p>
                  </a:txBody>
                  <a:tcPr marL="68580" marR="68580" marT="0" marB="0"/>
                </a:tc>
                <a:tc>
                  <a:txBody>
                    <a:bodyPr/>
                    <a:lstStyle/>
                    <a:p>
                      <a:pPr marL="0" marR="0" algn="ctr">
                        <a:lnSpc>
                          <a:spcPct val="150000"/>
                        </a:lnSpc>
                        <a:spcBef>
                          <a:spcPts val="0"/>
                        </a:spcBef>
                        <a:spcAft>
                          <a:spcPts val="0"/>
                        </a:spcAft>
                      </a:pPr>
                      <a:r>
                        <a:rPr lang="en-SG" sz="1600" b="1" dirty="0">
                          <a:effectLst/>
                          <a:latin typeface="+mj-lt"/>
                          <a:ea typeface="Calibri" panose="020F0502020204030204" pitchFamily="34" charset="0"/>
                          <a:cs typeface="Times New Roman" panose="02020603050405020304" pitchFamily="18" charset="0"/>
                        </a:rPr>
                        <a:t>Assets</a:t>
                      </a:r>
                      <a:endParaRPr lang="en-US" sz="1600" dirty="0">
                        <a:effectLst/>
                        <a:latin typeface="+mj-lt"/>
                        <a:ea typeface="Calibri" panose="020F0502020204030204" pitchFamily="34" charset="0"/>
                        <a:cs typeface="Times New Roman" panose="02020603050405020304" pitchFamily="18" charset="0"/>
                      </a:endParaRPr>
                    </a:p>
                  </a:txBody>
                  <a:tcPr marL="68580" marR="68580" marT="0" marB="0"/>
                </a:tc>
                <a:tc>
                  <a:txBody>
                    <a:bodyPr/>
                    <a:lstStyle/>
                    <a:p>
                      <a:pPr marL="0" marR="0">
                        <a:lnSpc>
                          <a:spcPct val="150000"/>
                        </a:lnSpc>
                        <a:spcBef>
                          <a:spcPts val="0"/>
                        </a:spcBef>
                        <a:spcAft>
                          <a:spcPts val="0"/>
                        </a:spcAft>
                      </a:pPr>
                      <a:r>
                        <a:rPr lang="en-SG" sz="1600" b="1" dirty="0">
                          <a:effectLst/>
                          <a:latin typeface="+mj-lt"/>
                          <a:ea typeface="Calibri" panose="020F0502020204030204" pitchFamily="34" charset="0"/>
                          <a:cs typeface="Times New Roman" panose="02020603050405020304" pitchFamily="18" charset="0"/>
                        </a:rPr>
                        <a:t>Amount(SR)</a:t>
                      </a:r>
                      <a:endParaRPr lang="en-US" sz="1600" dirty="0">
                        <a:effectLst/>
                        <a:latin typeface="+mj-lt"/>
                        <a:ea typeface="Calibri" panose="020F0502020204030204" pitchFamily="34" charset="0"/>
                        <a:cs typeface="Times New Roman" panose="02020603050405020304" pitchFamily="18" charset="0"/>
                      </a:endParaRPr>
                    </a:p>
                  </a:txBody>
                  <a:tcPr marL="68580" marR="68580" marT="0" marB="0"/>
                </a:tc>
              </a:tr>
              <a:tr h="370840">
                <a:tc>
                  <a:txBody>
                    <a:bodyPr/>
                    <a:lstStyle/>
                    <a:p>
                      <a:r>
                        <a:rPr lang="en-SG" sz="2200" kern="1200" dirty="0" smtClean="0">
                          <a:solidFill>
                            <a:schemeClr val="tx1"/>
                          </a:solidFill>
                          <a:effectLst/>
                          <a:latin typeface="+mn-lt"/>
                          <a:ea typeface="+mn-ea"/>
                          <a:cs typeface="+mn-cs"/>
                        </a:rPr>
                        <a:t>Creditors</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Capital                13,000</a:t>
                      </a:r>
                      <a:endParaRPr lang="en-US" sz="2200" kern="1200" dirty="0" smtClean="0">
                        <a:solidFill>
                          <a:schemeClr val="tx1"/>
                        </a:solidFill>
                        <a:effectLst/>
                        <a:latin typeface="+mn-lt"/>
                        <a:ea typeface="+mn-ea"/>
                        <a:cs typeface="+mn-cs"/>
                      </a:endParaRPr>
                    </a:p>
                    <a:p>
                      <a:r>
                        <a:rPr lang="en-SG" sz="2200" kern="1200" dirty="0" smtClean="0">
                          <a:solidFill>
                            <a:schemeClr val="tx1"/>
                          </a:solidFill>
                          <a:effectLst/>
                          <a:latin typeface="+mn-lt"/>
                          <a:ea typeface="+mn-ea"/>
                          <a:cs typeface="+mn-cs"/>
                        </a:rPr>
                        <a:t>Add Net profit  + </a:t>
                      </a:r>
                      <a:r>
                        <a:rPr lang="en-SG" sz="2200" u="sng" kern="1200" dirty="0" smtClean="0">
                          <a:solidFill>
                            <a:schemeClr val="tx1"/>
                          </a:solidFill>
                          <a:effectLst/>
                          <a:latin typeface="+mn-lt"/>
                          <a:ea typeface="+mn-ea"/>
                          <a:cs typeface="+mn-cs"/>
                        </a:rPr>
                        <a:t>2,395</a:t>
                      </a:r>
                      <a:endParaRPr lang="en-US" sz="2200" kern="1200" dirty="0" smtClean="0">
                        <a:solidFill>
                          <a:schemeClr val="tx1"/>
                        </a:solidFill>
                        <a:effectLst/>
                        <a:latin typeface="+mn-lt"/>
                        <a:ea typeface="+mn-ea"/>
                        <a:cs typeface="+mn-cs"/>
                      </a:endParaRPr>
                    </a:p>
                    <a:p>
                      <a:endParaRPr lang="en-US" sz="2200" dirty="0"/>
                    </a:p>
                  </a:txBody>
                  <a:tcPr/>
                </a:tc>
                <a:tc>
                  <a:txBody>
                    <a:bodyPr/>
                    <a:lstStyle/>
                    <a:p>
                      <a:pPr algn="r"/>
                      <a:r>
                        <a:rPr lang="en-SG" sz="2200" kern="1200" dirty="0" smtClean="0">
                          <a:solidFill>
                            <a:schemeClr val="tx1"/>
                          </a:solidFill>
                          <a:effectLst/>
                          <a:latin typeface="+mn-lt"/>
                          <a:ea typeface="+mn-ea"/>
                          <a:cs typeface="+mn-cs"/>
                        </a:rPr>
                        <a:t>2,100</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 </a:t>
                      </a:r>
                      <a:endParaRPr lang="en-US"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15,395</a:t>
                      </a:r>
                    </a:p>
                    <a:p>
                      <a:pPr algn="r"/>
                      <a:endParaRPr lang="en-SG" sz="2200" kern="1200" dirty="0" smtClean="0">
                        <a:solidFill>
                          <a:schemeClr val="tx1"/>
                        </a:solidFill>
                        <a:effectLst/>
                        <a:latin typeface="+mn-lt"/>
                        <a:ea typeface="+mn-ea"/>
                        <a:cs typeface="+mn-cs"/>
                      </a:endParaRPr>
                    </a:p>
                    <a:p>
                      <a:pPr algn="r"/>
                      <a:endParaRPr lang="en-SG" sz="2200" kern="1200" dirty="0" smtClean="0">
                        <a:solidFill>
                          <a:schemeClr val="tx1"/>
                        </a:solidFill>
                        <a:effectLst/>
                        <a:latin typeface="+mn-lt"/>
                        <a:ea typeface="+mn-ea"/>
                        <a:cs typeface="+mn-cs"/>
                      </a:endParaRPr>
                    </a:p>
                    <a:p>
                      <a:pPr algn="r"/>
                      <a:endParaRPr lang="en-SG" sz="2200" kern="1200" dirty="0" smtClean="0">
                        <a:solidFill>
                          <a:schemeClr val="tx1"/>
                        </a:solidFill>
                        <a:effectLst/>
                        <a:latin typeface="+mn-lt"/>
                        <a:ea typeface="+mn-ea"/>
                        <a:cs typeface="+mn-cs"/>
                      </a:endParaRPr>
                    </a:p>
                    <a:p>
                      <a:pPr algn="r"/>
                      <a:r>
                        <a:rPr lang="en-SG" sz="2200" kern="1200" dirty="0" smtClean="0">
                          <a:solidFill>
                            <a:schemeClr val="tx1"/>
                          </a:solidFill>
                          <a:effectLst/>
                          <a:latin typeface="+mn-lt"/>
                          <a:ea typeface="+mn-ea"/>
                          <a:cs typeface="+mn-cs"/>
                        </a:rPr>
                        <a:t>_______</a:t>
                      </a:r>
                    </a:p>
                    <a:p>
                      <a:pPr algn="r"/>
                      <a:r>
                        <a:rPr lang="en-SG" sz="1800" kern="1200" dirty="0" smtClean="0">
                          <a:solidFill>
                            <a:schemeClr val="tx1"/>
                          </a:solidFill>
                          <a:effectLst/>
                          <a:latin typeface="+mn-lt"/>
                          <a:ea typeface="+mn-ea"/>
                          <a:cs typeface="+mn-cs"/>
                        </a:rPr>
                        <a:t>17,495</a:t>
                      </a:r>
                      <a:endParaRPr lang="en-US" sz="2200" dirty="0"/>
                    </a:p>
                  </a:txBody>
                  <a:tcPr/>
                </a:tc>
                <a:tc>
                  <a:txBody>
                    <a:bodyPr/>
                    <a:lstStyle/>
                    <a:p>
                      <a:pPr marL="0" marR="0" algn="just">
                        <a:lnSpc>
                          <a:spcPct val="115000"/>
                        </a:lnSpc>
                        <a:spcBef>
                          <a:spcPts val="0"/>
                        </a:spcBef>
                        <a:spcAft>
                          <a:spcPts val="0"/>
                        </a:spcAft>
                      </a:pPr>
                      <a:r>
                        <a:rPr lang="en-SG" sz="2200" dirty="0">
                          <a:effectLst/>
                          <a:latin typeface="Calibri" panose="020F0502020204030204" pitchFamily="34" charset="0"/>
                          <a:ea typeface="Calibri" panose="020F0502020204030204" pitchFamily="34" charset="0"/>
                          <a:cs typeface="Times New Roman" panose="02020603050405020304" pitchFamily="18" charset="0"/>
                        </a:rPr>
                        <a:t>Cash</a:t>
                      </a:r>
                      <a:endParaRPr lang="en-US" sz="22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just">
                        <a:lnSpc>
                          <a:spcPct val="115000"/>
                        </a:lnSpc>
                        <a:spcBef>
                          <a:spcPts val="0"/>
                        </a:spcBef>
                        <a:spcAft>
                          <a:spcPts val="0"/>
                        </a:spcAft>
                      </a:pPr>
                      <a:r>
                        <a:rPr lang="en-SG" sz="2200" dirty="0">
                          <a:effectLst/>
                          <a:latin typeface="Calibri" panose="020F0502020204030204" pitchFamily="34" charset="0"/>
                          <a:ea typeface="Calibri" panose="020F0502020204030204" pitchFamily="34" charset="0"/>
                          <a:cs typeface="Times New Roman" panose="02020603050405020304" pitchFamily="18" charset="0"/>
                        </a:rPr>
                        <a:t>Debtors</a:t>
                      </a:r>
                      <a:endParaRPr lang="en-US" sz="22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just">
                        <a:lnSpc>
                          <a:spcPct val="115000"/>
                        </a:lnSpc>
                        <a:spcBef>
                          <a:spcPts val="0"/>
                        </a:spcBef>
                        <a:spcAft>
                          <a:spcPts val="0"/>
                        </a:spcAft>
                      </a:pPr>
                      <a:r>
                        <a:rPr lang="en-SG" sz="2200" dirty="0">
                          <a:effectLst/>
                          <a:latin typeface="Calibri" panose="020F0502020204030204" pitchFamily="34" charset="0"/>
                          <a:ea typeface="Calibri" panose="020F0502020204030204" pitchFamily="34" charset="0"/>
                          <a:cs typeface="Times New Roman" panose="02020603050405020304" pitchFamily="18" charset="0"/>
                        </a:rPr>
                        <a:t>Stock</a:t>
                      </a:r>
                      <a:endParaRPr lang="en-US" sz="22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just">
                        <a:lnSpc>
                          <a:spcPct val="115000"/>
                        </a:lnSpc>
                        <a:spcBef>
                          <a:spcPts val="0"/>
                        </a:spcBef>
                        <a:spcAft>
                          <a:spcPts val="0"/>
                        </a:spcAft>
                      </a:pPr>
                      <a:r>
                        <a:rPr lang="en-SG" sz="2200" dirty="0">
                          <a:effectLst/>
                          <a:latin typeface="Calibri" panose="020F0502020204030204" pitchFamily="34" charset="0"/>
                          <a:ea typeface="Calibri" panose="020F0502020204030204" pitchFamily="34" charset="0"/>
                          <a:cs typeface="Times New Roman" panose="02020603050405020304" pitchFamily="18" charset="0"/>
                        </a:rPr>
                        <a:t>Furniture</a:t>
                      </a:r>
                      <a:endParaRPr lang="en-US" sz="22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just">
                        <a:lnSpc>
                          <a:spcPct val="115000"/>
                        </a:lnSpc>
                        <a:spcBef>
                          <a:spcPts val="0"/>
                        </a:spcBef>
                        <a:spcAft>
                          <a:spcPts val="0"/>
                        </a:spcAft>
                      </a:pPr>
                      <a:r>
                        <a:rPr lang="en-SG" sz="2200" dirty="0">
                          <a:effectLst/>
                          <a:latin typeface="Calibri" panose="020F0502020204030204" pitchFamily="34" charset="0"/>
                          <a:ea typeface="Calibri" panose="020F0502020204030204" pitchFamily="34" charset="0"/>
                          <a:cs typeface="Times New Roman" panose="02020603050405020304" pitchFamily="18" charset="0"/>
                        </a:rPr>
                        <a:t>Building</a:t>
                      </a:r>
                      <a:endParaRPr lang="en-US" sz="22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c>
                  <a:txBody>
                    <a:bodyPr/>
                    <a:lstStyle/>
                    <a:p>
                      <a:pPr marL="0" marR="0" algn="r">
                        <a:lnSpc>
                          <a:spcPct val="115000"/>
                        </a:lnSpc>
                        <a:spcBef>
                          <a:spcPts val="0"/>
                        </a:spcBef>
                        <a:spcAft>
                          <a:spcPts val="0"/>
                        </a:spcAft>
                      </a:pPr>
                      <a:r>
                        <a:rPr lang="en-SG" sz="2200" dirty="0">
                          <a:effectLst/>
                          <a:latin typeface="Calibri" panose="020F0502020204030204" pitchFamily="34" charset="0"/>
                          <a:ea typeface="Calibri" panose="020F0502020204030204" pitchFamily="34" charset="0"/>
                          <a:cs typeface="Times New Roman" panose="02020603050405020304" pitchFamily="18" charset="0"/>
                        </a:rPr>
                        <a:t>2,045</a:t>
                      </a:r>
                      <a:endParaRPr lang="en-US" sz="22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r">
                        <a:lnSpc>
                          <a:spcPct val="115000"/>
                        </a:lnSpc>
                        <a:spcBef>
                          <a:spcPts val="0"/>
                        </a:spcBef>
                        <a:spcAft>
                          <a:spcPts val="0"/>
                        </a:spcAft>
                      </a:pPr>
                      <a:r>
                        <a:rPr lang="en-SG" sz="2200" dirty="0">
                          <a:effectLst/>
                          <a:latin typeface="Calibri" panose="020F0502020204030204" pitchFamily="34" charset="0"/>
                          <a:ea typeface="Calibri" panose="020F0502020204030204" pitchFamily="34" charset="0"/>
                          <a:cs typeface="Times New Roman" panose="02020603050405020304" pitchFamily="18" charset="0"/>
                        </a:rPr>
                        <a:t>4,250</a:t>
                      </a:r>
                      <a:endParaRPr lang="en-US" sz="22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r">
                        <a:lnSpc>
                          <a:spcPct val="115000"/>
                        </a:lnSpc>
                        <a:spcBef>
                          <a:spcPts val="0"/>
                        </a:spcBef>
                        <a:spcAft>
                          <a:spcPts val="0"/>
                        </a:spcAft>
                      </a:pPr>
                      <a:r>
                        <a:rPr lang="en-SG" sz="2200" dirty="0">
                          <a:effectLst/>
                          <a:latin typeface="Calibri" panose="020F0502020204030204" pitchFamily="34" charset="0"/>
                          <a:ea typeface="Calibri" panose="020F0502020204030204" pitchFamily="34" charset="0"/>
                          <a:cs typeface="Times New Roman" panose="02020603050405020304" pitchFamily="18" charset="0"/>
                        </a:rPr>
                        <a:t>6,000</a:t>
                      </a:r>
                      <a:endParaRPr lang="en-US" sz="22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r">
                        <a:lnSpc>
                          <a:spcPct val="115000"/>
                        </a:lnSpc>
                        <a:spcBef>
                          <a:spcPts val="0"/>
                        </a:spcBef>
                        <a:spcAft>
                          <a:spcPts val="0"/>
                        </a:spcAft>
                      </a:pPr>
                      <a:r>
                        <a:rPr lang="en-SG" sz="2200" dirty="0">
                          <a:effectLst/>
                          <a:latin typeface="Calibri" panose="020F0502020204030204" pitchFamily="34" charset="0"/>
                          <a:ea typeface="Calibri" panose="020F0502020204030204" pitchFamily="34" charset="0"/>
                          <a:cs typeface="Times New Roman" panose="02020603050405020304" pitchFamily="18" charset="0"/>
                        </a:rPr>
                        <a:t>200</a:t>
                      </a:r>
                      <a:endParaRPr lang="en-US" sz="2200" dirty="0">
                        <a:effectLst/>
                        <a:latin typeface="Calibri" panose="020F0502020204030204" pitchFamily="34" charset="0"/>
                        <a:ea typeface="Calibri" panose="020F0502020204030204" pitchFamily="34" charset="0"/>
                        <a:cs typeface="Times New Roman" panose="02020603050405020304" pitchFamily="18" charset="0"/>
                      </a:endParaRPr>
                    </a:p>
                    <a:p>
                      <a:pPr marL="0" marR="0" algn="r">
                        <a:lnSpc>
                          <a:spcPct val="115000"/>
                        </a:lnSpc>
                        <a:spcBef>
                          <a:spcPts val="0"/>
                        </a:spcBef>
                        <a:spcAft>
                          <a:spcPts val="0"/>
                        </a:spcAft>
                      </a:pPr>
                      <a:r>
                        <a:rPr lang="en-SG" sz="2200" dirty="0" smtClean="0">
                          <a:effectLst/>
                          <a:latin typeface="Calibri" panose="020F0502020204030204" pitchFamily="34" charset="0"/>
                          <a:ea typeface="Calibri" panose="020F0502020204030204" pitchFamily="34" charset="0"/>
                          <a:cs typeface="Times New Roman" panose="02020603050405020304" pitchFamily="18" charset="0"/>
                        </a:rPr>
                        <a:t>5,000</a:t>
                      </a:r>
                    </a:p>
                    <a:p>
                      <a:pPr marL="0" marR="0" algn="r">
                        <a:lnSpc>
                          <a:spcPct val="115000"/>
                        </a:lnSpc>
                        <a:spcBef>
                          <a:spcPts val="0"/>
                        </a:spcBef>
                        <a:spcAft>
                          <a:spcPts val="0"/>
                        </a:spcAft>
                      </a:pPr>
                      <a:r>
                        <a:rPr lang="en-SG" sz="2200" dirty="0" smtClean="0">
                          <a:effectLst/>
                          <a:latin typeface="Calibri" panose="020F0502020204030204" pitchFamily="34" charset="0"/>
                          <a:ea typeface="Calibri" panose="020F0502020204030204" pitchFamily="34" charset="0"/>
                          <a:cs typeface="Times New Roman" panose="02020603050405020304" pitchFamily="18" charset="0"/>
                        </a:rPr>
                        <a:t>________</a:t>
                      </a:r>
                    </a:p>
                    <a:p>
                      <a:pPr marL="0" marR="0" algn="r">
                        <a:lnSpc>
                          <a:spcPct val="115000"/>
                        </a:lnSpc>
                        <a:spcBef>
                          <a:spcPts val="0"/>
                        </a:spcBef>
                        <a:spcAft>
                          <a:spcPts val="0"/>
                        </a:spcAft>
                      </a:pPr>
                      <a:r>
                        <a:rPr lang="en-SG" sz="1800" kern="1200" dirty="0" smtClean="0">
                          <a:solidFill>
                            <a:schemeClr val="tx1"/>
                          </a:solidFill>
                          <a:effectLst/>
                          <a:latin typeface="+mn-lt"/>
                          <a:ea typeface="+mn-ea"/>
                          <a:cs typeface="+mn-cs"/>
                        </a:rPr>
                        <a:t>17,495</a:t>
                      </a:r>
                      <a:endParaRPr lang="en-US" sz="2200" dirty="0">
                        <a:effectLst/>
                        <a:latin typeface="Calibri" panose="020F0502020204030204" pitchFamily="34" charset="0"/>
                        <a:ea typeface="Calibri" panose="020F0502020204030204" pitchFamily="34" charset="0"/>
                        <a:cs typeface="Times New Roman" panose="02020603050405020304" pitchFamily="18" charset="0"/>
                      </a:endParaRPr>
                    </a:p>
                  </a:txBody>
                  <a:tcPr marL="68580" marR="68580" marT="0" marB="0"/>
                </a:tc>
              </a:tr>
            </a:tbl>
          </a:graphicData>
        </a:graphic>
      </p:graphicFrame>
    </p:spTree>
    <p:extLst>
      <p:ext uri="{BB962C8B-B14F-4D97-AF65-F5344CB8AC3E}">
        <p14:creationId xmlns:p14="http://schemas.microsoft.com/office/powerpoint/2010/main" val="1413453543"/>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r>
              <a:rPr lang="en-SG" sz="2400" b="1" dirty="0" smtClean="0"/>
              <a:t/>
            </a:r>
            <a:br>
              <a:rPr lang="en-SG" sz="2400" b="1" dirty="0" smtClean="0"/>
            </a:br>
            <a:r>
              <a:rPr lang="en-SG" sz="2400" b="1" dirty="0" smtClean="0"/>
              <a:t/>
            </a:r>
            <a:br>
              <a:rPr lang="en-SG" sz="2400" b="1" dirty="0" smtClean="0"/>
            </a:br>
            <a:r>
              <a:rPr lang="en-SG" sz="2400" b="1" dirty="0"/>
              <a:t/>
            </a:r>
            <a:br>
              <a:rPr lang="en-SG" sz="2400" b="1" dirty="0"/>
            </a:br>
            <a:r>
              <a:rPr lang="en-SG" sz="2000" b="1" dirty="0" smtClean="0"/>
              <a:t>Question.2.</a:t>
            </a:r>
            <a:r>
              <a:rPr lang="en-US" sz="2000" dirty="0" smtClean="0"/>
              <a:t/>
            </a:r>
            <a:br>
              <a:rPr lang="en-US" sz="2000" dirty="0" smtClean="0"/>
            </a:br>
            <a:r>
              <a:rPr lang="en-SG" sz="2000" dirty="0" smtClean="0"/>
              <a:t>The trial balances of Mr. Abdullah shows the following balances on 31st March 2014. Prepare final accounts.</a:t>
            </a:r>
            <a:br>
              <a:rPr lang="en-SG" sz="2000" dirty="0" smtClean="0"/>
            </a:br>
            <a:r>
              <a:rPr lang="en-SG" sz="2000" dirty="0" smtClean="0"/>
              <a:t>Closing </a:t>
            </a:r>
            <a:r>
              <a:rPr lang="en-SG" sz="2000" dirty="0"/>
              <a:t>stock on 31st March 2014 was </a:t>
            </a:r>
            <a:r>
              <a:rPr lang="en-SG" sz="2000" dirty="0" smtClean="0"/>
              <a:t>SR. </a:t>
            </a:r>
            <a:r>
              <a:rPr lang="en-SG" sz="2000" dirty="0"/>
              <a:t>30,000.</a:t>
            </a:r>
            <a:r>
              <a:rPr lang="en-US" sz="2000" dirty="0"/>
              <a:t/>
            </a:r>
            <a:br>
              <a:rPr lang="en-US" sz="2000" dirty="0"/>
            </a:br>
            <a:r>
              <a:rPr lang="en-SG" sz="2000" dirty="0"/>
              <a:t> </a:t>
            </a:r>
            <a:r>
              <a:rPr lang="en-US" sz="2000" dirty="0"/>
              <a:t/>
            </a:r>
            <a:br>
              <a:rPr lang="en-US" sz="2000" dirty="0"/>
            </a:br>
            <a:r>
              <a:rPr lang="en-US" sz="2400" dirty="0" smtClean="0"/>
              <a:t/>
            </a:r>
            <a:br>
              <a:rPr lang="en-US" sz="2400" dirty="0" smtClean="0"/>
            </a:br>
            <a:endParaRPr lang="en-US" sz="2400"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3976866288"/>
              </p:ext>
            </p:extLst>
          </p:nvPr>
        </p:nvGraphicFramePr>
        <p:xfrm>
          <a:off x="457200" y="1524000"/>
          <a:ext cx="8229600" cy="5125720"/>
        </p:xfrm>
        <a:graphic>
          <a:graphicData uri="http://schemas.openxmlformats.org/drawingml/2006/table">
            <a:tbl>
              <a:tblPr firstRow="1" bandRow="1">
                <a:tableStyleId>{5940675A-B579-460E-94D1-54222C63F5DA}</a:tableStyleId>
              </a:tblPr>
              <a:tblGrid>
                <a:gridCol w="2667000"/>
                <a:gridCol w="1447800"/>
                <a:gridCol w="2590800"/>
                <a:gridCol w="1524000"/>
              </a:tblGrid>
              <a:tr h="370840">
                <a:tc>
                  <a:txBody>
                    <a:bodyPr/>
                    <a:lstStyle/>
                    <a:p>
                      <a:pPr marL="0" marR="0" algn="ctr">
                        <a:lnSpc>
                          <a:spcPct val="115000"/>
                        </a:lnSpc>
                        <a:spcBef>
                          <a:spcPts val="0"/>
                        </a:spcBef>
                        <a:spcAft>
                          <a:spcPts val="0"/>
                        </a:spcAft>
                      </a:pPr>
                      <a:r>
                        <a:rPr lang="en-SG" sz="1600" dirty="0">
                          <a:effectLst/>
                          <a:latin typeface="+mj-lt"/>
                          <a:ea typeface="Calibri" panose="020F0502020204030204" pitchFamily="34" charset="0"/>
                          <a:cs typeface="Times New Roman" panose="02020603050405020304" pitchFamily="18" charset="0"/>
                        </a:rPr>
                        <a:t>Debit Balance</a:t>
                      </a:r>
                      <a:endParaRPr lang="en-US" sz="1600" dirty="0">
                        <a:effectLst/>
                        <a:latin typeface="+mj-lt"/>
                        <a:ea typeface="Calibri" panose="020F0502020204030204" pitchFamily="34" charset="0"/>
                        <a:cs typeface="Times New Roman" panose="02020603050405020304" pitchFamily="18" charset="0"/>
                      </a:endParaRPr>
                    </a:p>
                  </a:txBody>
                  <a:tcPr marL="68580" marR="68580" marT="0" marB="0"/>
                </a:tc>
                <a:tc>
                  <a:txBody>
                    <a:bodyPr/>
                    <a:lstStyle/>
                    <a:p>
                      <a:pPr marL="0" marR="0" algn="ctr">
                        <a:lnSpc>
                          <a:spcPct val="115000"/>
                        </a:lnSpc>
                        <a:spcBef>
                          <a:spcPts val="0"/>
                        </a:spcBef>
                        <a:spcAft>
                          <a:spcPts val="0"/>
                        </a:spcAft>
                      </a:pPr>
                      <a:r>
                        <a:rPr lang="en-SG" sz="1600" dirty="0">
                          <a:effectLst/>
                          <a:latin typeface="+mj-lt"/>
                          <a:ea typeface="Calibri" panose="020F0502020204030204" pitchFamily="34" charset="0"/>
                          <a:cs typeface="Times New Roman" panose="02020603050405020304" pitchFamily="18" charset="0"/>
                        </a:rPr>
                        <a:t>Amount(SR)</a:t>
                      </a:r>
                      <a:endParaRPr lang="en-US" sz="1600" dirty="0">
                        <a:effectLst/>
                        <a:latin typeface="+mj-lt"/>
                        <a:ea typeface="Calibri" panose="020F0502020204030204" pitchFamily="34" charset="0"/>
                        <a:cs typeface="Times New Roman" panose="02020603050405020304" pitchFamily="18" charset="0"/>
                      </a:endParaRPr>
                    </a:p>
                  </a:txBody>
                  <a:tcPr marL="68580" marR="68580" marT="0" marB="0"/>
                </a:tc>
                <a:tc>
                  <a:txBody>
                    <a:bodyPr/>
                    <a:lstStyle/>
                    <a:p>
                      <a:pPr marL="0" marR="0" algn="ctr">
                        <a:lnSpc>
                          <a:spcPct val="115000"/>
                        </a:lnSpc>
                        <a:spcBef>
                          <a:spcPts val="0"/>
                        </a:spcBef>
                        <a:spcAft>
                          <a:spcPts val="0"/>
                        </a:spcAft>
                      </a:pPr>
                      <a:r>
                        <a:rPr lang="en-SG" sz="1600" dirty="0">
                          <a:effectLst/>
                          <a:latin typeface="+mj-lt"/>
                          <a:ea typeface="Calibri" panose="020F0502020204030204" pitchFamily="34" charset="0"/>
                          <a:cs typeface="Times New Roman" panose="02020603050405020304" pitchFamily="18" charset="0"/>
                        </a:rPr>
                        <a:t>Credit Balance</a:t>
                      </a:r>
                      <a:endParaRPr lang="en-US" sz="1600" dirty="0">
                        <a:effectLst/>
                        <a:latin typeface="+mj-lt"/>
                        <a:ea typeface="Calibri" panose="020F0502020204030204" pitchFamily="34" charset="0"/>
                        <a:cs typeface="Times New Roman" panose="02020603050405020304" pitchFamily="18" charset="0"/>
                      </a:endParaRPr>
                    </a:p>
                  </a:txBody>
                  <a:tcPr marL="68580" marR="68580" marT="0" marB="0"/>
                </a:tc>
                <a:tc>
                  <a:txBody>
                    <a:bodyPr/>
                    <a:lstStyle/>
                    <a:p>
                      <a:pPr marL="0" marR="0" algn="ctr">
                        <a:lnSpc>
                          <a:spcPct val="115000"/>
                        </a:lnSpc>
                        <a:spcBef>
                          <a:spcPts val="0"/>
                        </a:spcBef>
                        <a:spcAft>
                          <a:spcPts val="0"/>
                        </a:spcAft>
                      </a:pPr>
                      <a:r>
                        <a:rPr lang="en-SG" sz="1600" dirty="0">
                          <a:effectLst/>
                          <a:latin typeface="+mj-lt"/>
                          <a:ea typeface="Calibri" panose="020F0502020204030204" pitchFamily="34" charset="0"/>
                          <a:cs typeface="Times New Roman" panose="02020603050405020304" pitchFamily="18" charset="0"/>
                        </a:rPr>
                        <a:t>Amount(SR)</a:t>
                      </a:r>
                      <a:endParaRPr lang="en-US" sz="1600" dirty="0">
                        <a:effectLst/>
                        <a:latin typeface="+mj-lt"/>
                        <a:ea typeface="Calibri" panose="020F0502020204030204" pitchFamily="34" charset="0"/>
                        <a:cs typeface="Times New Roman" panose="02020603050405020304" pitchFamily="18" charset="0"/>
                      </a:endParaRPr>
                    </a:p>
                  </a:txBody>
                  <a:tcPr marL="68580" marR="68580" marT="0" marB="0"/>
                </a:tc>
              </a:tr>
              <a:tr h="370840">
                <a:tc>
                  <a:txBody>
                    <a:bodyPr/>
                    <a:lstStyle/>
                    <a:p>
                      <a:r>
                        <a:rPr lang="en-SG" sz="1800" kern="1200" dirty="0" smtClean="0">
                          <a:solidFill>
                            <a:schemeClr val="tx1"/>
                          </a:solidFill>
                          <a:effectLst/>
                          <a:latin typeface="+mn-lt"/>
                          <a:ea typeface="+mn-ea"/>
                          <a:cs typeface="+mn-cs"/>
                        </a:rPr>
                        <a:t>Purchases</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Sales returns</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Opening stock</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Discount allowed</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Bank charges </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Salaries</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Wages</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Freight inwards</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Freight outwards</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Rent, rates and taxes</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Advertising</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Cash in hand</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Plant and machinery</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Sundry debtors</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Cash at bank</a:t>
                      </a:r>
                    </a:p>
                    <a:p>
                      <a:endParaRPr lang="en-US" dirty="0"/>
                    </a:p>
                  </a:txBody>
                  <a:tcPr/>
                </a:tc>
                <a:tc>
                  <a:txBody>
                    <a:bodyPr/>
                    <a:lstStyle/>
                    <a:p>
                      <a:pPr algn="r"/>
                      <a:r>
                        <a:rPr lang="en-SG" sz="1800" kern="1200" dirty="0" smtClean="0">
                          <a:solidFill>
                            <a:schemeClr val="tx1"/>
                          </a:solidFill>
                          <a:effectLst/>
                          <a:latin typeface="+mn-lt"/>
                          <a:ea typeface="+mn-ea"/>
                          <a:cs typeface="+mn-cs"/>
                        </a:rPr>
                        <a:t>70,000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5,000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20,000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2,000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500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4,500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5,000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4,000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1,000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5,000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6,000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1,000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50,000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60,000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7,000</a:t>
                      </a:r>
                    </a:p>
                    <a:p>
                      <a:pPr algn="r"/>
                      <a:r>
                        <a:rPr lang="en-SG" sz="1800" kern="1200" dirty="0" smtClean="0">
                          <a:solidFill>
                            <a:schemeClr val="tx1"/>
                          </a:solidFill>
                          <a:effectLst/>
                          <a:latin typeface="+mn-lt"/>
                          <a:ea typeface="+mn-ea"/>
                          <a:cs typeface="+mn-cs"/>
                        </a:rPr>
                        <a:t>__________</a:t>
                      </a:r>
                    </a:p>
                    <a:p>
                      <a:pPr algn="r"/>
                      <a:r>
                        <a:rPr lang="en-SG" sz="1800" kern="1200" dirty="0" smtClean="0">
                          <a:solidFill>
                            <a:schemeClr val="tx1"/>
                          </a:solidFill>
                          <a:effectLst/>
                          <a:latin typeface="+mn-lt"/>
                          <a:ea typeface="+mn-ea"/>
                          <a:cs typeface="+mn-cs"/>
                        </a:rPr>
                        <a:t>2,41,000</a:t>
                      </a:r>
                      <a:endParaRPr lang="en-US" dirty="0"/>
                    </a:p>
                  </a:txBody>
                  <a:tcPr/>
                </a:tc>
                <a:tc>
                  <a:txBody>
                    <a:bodyPr/>
                    <a:lstStyle/>
                    <a:p>
                      <a:r>
                        <a:rPr lang="en-SG" sz="1800" kern="1200" dirty="0" smtClean="0">
                          <a:solidFill>
                            <a:schemeClr val="tx1"/>
                          </a:solidFill>
                          <a:effectLst/>
                          <a:latin typeface="+mn-lt"/>
                          <a:ea typeface="+mn-ea"/>
                          <a:cs typeface="+mn-cs"/>
                        </a:rPr>
                        <a:t>Capital account</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Sales</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Purchase returns</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Discount received</a:t>
                      </a:r>
                      <a:endParaRPr lang="en-US" sz="1800" kern="1200" dirty="0" smtClean="0">
                        <a:solidFill>
                          <a:schemeClr val="tx1"/>
                        </a:solidFill>
                        <a:effectLst/>
                        <a:latin typeface="+mn-lt"/>
                        <a:ea typeface="+mn-ea"/>
                        <a:cs typeface="+mn-cs"/>
                      </a:endParaRPr>
                    </a:p>
                    <a:p>
                      <a:r>
                        <a:rPr lang="en-SG" sz="1800" kern="1200" dirty="0" smtClean="0">
                          <a:solidFill>
                            <a:schemeClr val="tx1"/>
                          </a:solidFill>
                          <a:effectLst/>
                          <a:latin typeface="+mn-lt"/>
                          <a:ea typeface="+mn-ea"/>
                          <a:cs typeface="+mn-cs"/>
                        </a:rPr>
                        <a:t>Sundry creditors</a:t>
                      </a:r>
                      <a:endParaRPr lang="en-US" dirty="0"/>
                    </a:p>
                  </a:txBody>
                  <a:tcPr/>
                </a:tc>
                <a:tc>
                  <a:txBody>
                    <a:bodyPr/>
                    <a:lstStyle/>
                    <a:p>
                      <a:pPr algn="r"/>
                      <a:r>
                        <a:rPr lang="en-SG" sz="1800" kern="1200" dirty="0" smtClean="0">
                          <a:solidFill>
                            <a:schemeClr val="tx1"/>
                          </a:solidFill>
                          <a:effectLst/>
                          <a:latin typeface="+mn-lt"/>
                          <a:ea typeface="+mn-ea"/>
                          <a:cs typeface="+mn-cs"/>
                        </a:rPr>
                        <a:t>56,000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1,50,000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4,000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1,000</a:t>
                      </a:r>
                      <a:endParaRPr lang="en-US"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30,000</a:t>
                      </a:r>
                    </a:p>
                    <a:p>
                      <a:pPr algn="r"/>
                      <a:endParaRPr lang="en-SG" sz="1800" kern="1200" dirty="0" smtClean="0">
                        <a:solidFill>
                          <a:schemeClr val="tx1"/>
                        </a:solidFill>
                        <a:effectLst/>
                        <a:latin typeface="+mn-lt"/>
                        <a:ea typeface="+mn-ea"/>
                        <a:cs typeface="+mn-cs"/>
                      </a:endParaRPr>
                    </a:p>
                    <a:p>
                      <a:pPr algn="r"/>
                      <a:endParaRPr lang="en-SG" sz="1800" kern="1200" dirty="0" smtClean="0">
                        <a:solidFill>
                          <a:schemeClr val="tx1"/>
                        </a:solidFill>
                        <a:effectLst/>
                        <a:latin typeface="+mn-lt"/>
                        <a:ea typeface="+mn-ea"/>
                        <a:cs typeface="+mn-cs"/>
                      </a:endParaRPr>
                    </a:p>
                    <a:p>
                      <a:pPr algn="r"/>
                      <a:endParaRPr lang="en-SG" sz="1800" kern="1200" dirty="0" smtClean="0">
                        <a:solidFill>
                          <a:schemeClr val="tx1"/>
                        </a:solidFill>
                        <a:effectLst/>
                        <a:latin typeface="+mn-lt"/>
                        <a:ea typeface="+mn-ea"/>
                        <a:cs typeface="+mn-cs"/>
                      </a:endParaRPr>
                    </a:p>
                    <a:p>
                      <a:pPr algn="r"/>
                      <a:endParaRPr lang="en-SG" sz="1800" kern="1200" dirty="0" smtClean="0">
                        <a:solidFill>
                          <a:schemeClr val="tx1"/>
                        </a:solidFill>
                        <a:effectLst/>
                        <a:latin typeface="+mn-lt"/>
                        <a:ea typeface="+mn-ea"/>
                        <a:cs typeface="+mn-cs"/>
                      </a:endParaRPr>
                    </a:p>
                    <a:p>
                      <a:pPr algn="r"/>
                      <a:endParaRPr lang="en-SG" sz="1800" kern="1200" dirty="0" smtClean="0">
                        <a:solidFill>
                          <a:schemeClr val="tx1"/>
                        </a:solidFill>
                        <a:effectLst/>
                        <a:latin typeface="+mn-lt"/>
                        <a:ea typeface="+mn-ea"/>
                        <a:cs typeface="+mn-cs"/>
                      </a:endParaRPr>
                    </a:p>
                    <a:p>
                      <a:pPr algn="r"/>
                      <a:endParaRPr lang="en-SG" sz="1800" kern="1200" dirty="0" smtClean="0">
                        <a:solidFill>
                          <a:schemeClr val="tx1"/>
                        </a:solidFill>
                        <a:effectLst/>
                        <a:latin typeface="+mn-lt"/>
                        <a:ea typeface="+mn-ea"/>
                        <a:cs typeface="+mn-cs"/>
                      </a:endParaRPr>
                    </a:p>
                    <a:p>
                      <a:pPr algn="r"/>
                      <a:endParaRPr lang="en-SG" sz="1800" kern="1200" dirty="0" smtClean="0">
                        <a:solidFill>
                          <a:schemeClr val="tx1"/>
                        </a:solidFill>
                        <a:effectLst/>
                        <a:latin typeface="+mn-lt"/>
                        <a:ea typeface="+mn-ea"/>
                        <a:cs typeface="+mn-cs"/>
                      </a:endParaRPr>
                    </a:p>
                    <a:p>
                      <a:pPr algn="r"/>
                      <a:endParaRPr lang="en-SG" sz="1800" kern="1200" dirty="0" smtClean="0">
                        <a:solidFill>
                          <a:schemeClr val="tx1"/>
                        </a:solidFill>
                        <a:effectLst/>
                        <a:latin typeface="+mn-lt"/>
                        <a:ea typeface="+mn-ea"/>
                        <a:cs typeface="+mn-cs"/>
                      </a:endParaRPr>
                    </a:p>
                    <a:p>
                      <a:pPr algn="r"/>
                      <a:endParaRPr lang="en-SG" sz="1800" kern="1200" dirty="0" smtClean="0">
                        <a:solidFill>
                          <a:schemeClr val="tx1"/>
                        </a:solidFill>
                        <a:effectLst/>
                        <a:latin typeface="+mn-lt"/>
                        <a:ea typeface="+mn-ea"/>
                        <a:cs typeface="+mn-cs"/>
                      </a:endParaRPr>
                    </a:p>
                    <a:p>
                      <a:pPr algn="r"/>
                      <a:endParaRPr lang="en-SG" sz="1800" kern="1200" dirty="0" smtClean="0">
                        <a:solidFill>
                          <a:schemeClr val="tx1"/>
                        </a:solidFill>
                        <a:effectLst/>
                        <a:latin typeface="+mn-lt"/>
                        <a:ea typeface="+mn-ea"/>
                        <a:cs typeface="+mn-cs"/>
                      </a:endParaRPr>
                    </a:p>
                    <a:p>
                      <a:pPr algn="r"/>
                      <a:r>
                        <a:rPr lang="en-SG" sz="1800" kern="1200" dirty="0" smtClean="0">
                          <a:solidFill>
                            <a:schemeClr val="tx1"/>
                          </a:solidFill>
                          <a:effectLst/>
                          <a:latin typeface="+mn-lt"/>
                          <a:ea typeface="+mn-ea"/>
                          <a:cs typeface="+mn-cs"/>
                        </a:rPr>
                        <a:t>___________</a:t>
                      </a:r>
                    </a:p>
                    <a:p>
                      <a:pPr algn="r"/>
                      <a:r>
                        <a:rPr lang="en-SG" sz="1800" kern="1200" dirty="0" smtClean="0">
                          <a:solidFill>
                            <a:schemeClr val="tx1"/>
                          </a:solidFill>
                          <a:effectLst/>
                          <a:latin typeface="+mn-lt"/>
                          <a:ea typeface="+mn-ea"/>
                          <a:cs typeface="+mn-cs"/>
                        </a:rPr>
                        <a:t>2,41,000</a:t>
                      </a:r>
                      <a:endParaRPr lang="en-US" dirty="0"/>
                    </a:p>
                  </a:txBody>
                  <a:tcPr/>
                </a:tc>
              </a:tr>
            </a:tbl>
          </a:graphicData>
        </a:graphic>
      </p:graphicFrame>
    </p:spTree>
    <p:extLst>
      <p:ext uri="{BB962C8B-B14F-4D97-AF65-F5344CB8AC3E}">
        <p14:creationId xmlns:p14="http://schemas.microsoft.com/office/powerpoint/2010/main" val="954108691"/>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762000"/>
            <a:ext cx="8229600" cy="5486400"/>
          </a:xfrm>
        </p:spPr>
        <p:txBody>
          <a:bodyPr>
            <a:normAutofit fontScale="62500" lnSpcReduction="20000"/>
          </a:bodyPr>
          <a:lstStyle/>
          <a:p>
            <a:pPr marL="0" indent="0" algn="ctr">
              <a:buNone/>
            </a:pPr>
            <a:r>
              <a:rPr lang="en-SG" b="1" u="sng" dirty="0" smtClean="0"/>
              <a:t>REVIEW</a:t>
            </a:r>
          </a:p>
          <a:p>
            <a:pPr marL="0" indent="0" algn="ctr">
              <a:buNone/>
            </a:pPr>
            <a:endParaRPr lang="en-US" dirty="0"/>
          </a:p>
          <a:p>
            <a:pPr marL="0" indent="0">
              <a:buNone/>
            </a:pPr>
            <a:r>
              <a:rPr lang="en-SG" b="1" dirty="0"/>
              <a:t> </a:t>
            </a:r>
            <a:r>
              <a:rPr lang="en-SG" b="1" dirty="0" smtClean="0"/>
              <a:t>               A) Fill </a:t>
            </a:r>
            <a:r>
              <a:rPr lang="en-SG" b="1" dirty="0"/>
              <a:t>in the blanks</a:t>
            </a:r>
            <a:r>
              <a:rPr lang="en-SG" b="1" dirty="0" smtClean="0"/>
              <a:t>:</a:t>
            </a:r>
          </a:p>
          <a:p>
            <a:pPr marL="0" indent="0">
              <a:buNone/>
            </a:pPr>
            <a:r>
              <a:rPr lang="en-SG" dirty="0" smtClean="0"/>
              <a:t>	1</a:t>
            </a:r>
            <a:r>
              <a:rPr lang="en-SG" dirty="0"/>
              <a:t>. ____________ account enables the trader to find out gross profit </a:t>
            </a:r>
            <a:r>
              <a:rPr lang="en-SG" dirty="0" smtClean="0"/>
              <a:t>	or </a:t>
            </a:r>
            <a:r>
              <a:rPr lang="en-SG" dirty="0"/>
              <a:t>loss.</a:t>
            </a:r>
            <a:endParaRPr lang="en-US" dirty="0"/>
          </a:p>
          <a:p>
            <a:pPr marL="0" indent="0">
              <a:buNone/>
            </a:pPr>
            <a:r>
              <a:rPr lang="en-SG" dirty="0" smtClean="0"/>
              <a:t>	2</a:t>
            </a:r>
            <a:r>
              <a:rPr lang="en-SG" dirty="0"/>
              <a:t>. By preparing profit and loss account _________ can be find out.</a:t>
            </a:r>
            <a:endParaRPr lang="en-US" dirty="0"/>
          </a:p>
          <a:p>
            <a:pPr marL="0" indent="0">
              <a:buNone/>
            </a:pPr>
            <a:r>
              <a:rPr lang="en-SG" dirty="0" smtClean="0"/>
              <a:t>	3</a:t>
            </a:r>
            <a:r>
              <a:rPr lang="en-SG" dirty="0"/>
              <a:t>. Closing stock is _______ in the trading account.</a:t>
            </a:r>
            <a:endParaRPr lang="en-US" dirty="0"/>
          </a:p>
          <a:p>
            <a:pPr marL="0" indent="0">
              <a:buNone/>
            </a:pPr>
            <a:r>
              <a:rPr lang="en-SG" dirty="0" smtClean="0"/>
              <a:t>	4</a:t>
            </a:r>
            <a:r>
              <a:rPr lang="en-SG" dirty="0"/>
              <a:t>. All incomes are _____________ in the profit and loss account.</a:t>
            </a:r>
            <a:endParaRPr lang="en-US" dirty="0"/>
          </a:p>
          <a:p>
            <a:pPr marL="0" indent="0">
              <a:buNone/>
            </a:pPr>
            <a:r>
              <a:rPr lang="en-SG" dirty="0" smtClean="0"/>
              <a:t>	5</a:t>
            </a:r>
            <a:r>
              <a:rPr lang="en-SG" dirty="0"/>
              <a:t>. Bad debt is a __________ expense.</a:t>
            </a:r>
            <a:endParaRPr lang="en-US" dirty="0"/>
          </a:p>
          <a:p>
            <a:pPr marL="0" indent="0">
              <a:buNone/>
            </a:pPr>
            <a:r>
              <a:rPr lang="en-SG" dirty="0" smtClean="0"/>
              <a:t>	6</a:t>
            </a:r>
            <a:r>
              <a:rPr lang="en-SG" dirty="0"/>
              <a:t>. ‘Salaries and wages’ appear on the  _______________account.</a:t>
            </a:r>
            <a:endParaRPr lang="en-US" dirty="0"/>
          </a:p>
          <a:p>
            <a:pPr marL="0" indent="0">
              <a:buNone/>
            </a:pPr>
            <a:endParaRPr lang="en-SG" dirty="0" smtClean="0"/>
          </a:p>
          <a:p>
            <a:pPr marL="0" indent="0">
              <a:buNone/>
            </a:pPr>
            <a:r>
              <a:rPr lang="en-SG" dirty="0" smtClean="0"/>
              <a:t>	7</a:t>
            </a:r>
            <a:r>
              <a:rPr lang="en-SG" dirty="0"/>
              <a:t>. Balance sheet shows the ________ of a </a:t>
            </a:r>
            <a:r>
              <a:rPr lang="en-SG" dirty="0" smtClean="0"/>
              <a:t>business.</a:t>
            </a:r>
          </a:p>
          <a:p>
            <a:pPr marL="0" indent="0">
              <a:buNone/>
            </a:pPr>
            <a:endParaRPr lang="en-US" dirty="0"/>
          </a:p>
          <a:p>
            <a:pPr marL="0" indent="0">
              <a:buNone/>
            </a:pPr>
            <a:r>
              <a:rPr lang="en-SG" b="1" dirty="0" smtClean="0"/>
              <a:t>	[</a:t>
            </a:r>
            <a:r>
              <a:rPr lang="en-SG" b="1" dirty="0"/>
              <a:t>Answers: 1. Trading,    </a:t>
            </a:r>
            <a:r>
              <a:rPr lang="en-SG" b="1" dirty="0" smtClean="0"/>
              <a:t>   </a:t>
            </a:r>
            <a:r>
              <a:rPr lang="en-SG" b="1" dirty="0"/>
              <a:t>2. net profit or loss,   </a:t>
            </a:r>
            <a:r>
              <a:rPr lang="en-SG" b="1" dirty="0" smtClean="0"/>
              <a:t>      </a:t>
            </a:r>
            <a:r>
              <a:rPr lang="en-SG" b="1" dirty="0"/>
              <a:t>3. credited,      </a:t>
            </a:r>
            <a:endParaRPr lang="en-SG" b="1" dirty="0" smtClean="0"/>
          </a:p>
          <a:p>
            <a:pPr marL="0" indent="0">
              <a:buNone/>
            </a:pPr>
            <a:r>
              <a:rPr lang="en-SG" b="1" dirty="0"/>
              <a:t> </a:t>
            </a:r>
            <a:r>
              <a:rPr lang="en-SG" b="1" dirty="0" smtClean="0"/>
              <a:t>               </a:t>
            </a:r>
            <a:r>
              <a:rPr lang="en-SG" b="1" dirty="0"/>
              <a:t>4. </a:t>
            </a:r>
            <a:r>
              <a:rPr lang="en-SG" b="1" dirty="0" smtClean="0"/>
              <a:t>credited                </a:t>
            </a:r>
            <a:r>
              <a:rPr lang="en-SG" b="1" dirty="0"/>
              <a:t>5. selling,          6. profit and loss account,           </a:t>
            </a:r>
            <a:r>
              <a:rPr lang="en-SG" b="1" dirty="0" smtClean="0"/>
              <a:t>	7</a:t>
            </a:r>
            <a:r>
              <a:rPr lang="en-SG" b="1" dirty="0"/>
              <a:t>. financial position]</a:t>
            </a:r>
            <a:endParaRPr lang="en-US" dirty="0"/>
          </a:p>
          <a:p>
            <a:pPr marL="0" indent="0">
              <a:buNone/>
            </a:pPr>
            <a:endParaRPr lang="en-US" dirty="0"/>
          </a:p>
        </p:txBody>
      </p:sp>
    </p:spTree>
    <p:extLst>
      <p:ext uri="{BB962C8B-B14F-4D97-AF65-F5344CB8AC3E}">
        <p14:creationId xmlns:p14="http://schemas.microsoft.com/office/powerpoint/2010/main" val="1363642132"/>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838200"/>
            <a:ext cx="8229600" cy="5486400"/>
          </a:xfrm>
        </p:spPr>
        <p:txBody>
          <a:bodyPr>
            <a:normAutofit fontScale="85000" lnSpcReduction="10000"/>
          </a:bodyPr>
          <a:lstStyle/>
          <a:p>
            <a:pPr marL="0" indent="0">
              <a:buNone/>
            </a:pPr>
            <a:r>
              <a:rPr lang="en-SG" b="1" dirty="0"/>
              <a:t> </a:t>
            </a:r>
            <a:r>
              <a:rPr lang="en-SG" b="1" dirty="0" smtClean="0"/>
              <a:t>  </a:t>
            </a:r>
            <a:r>
              <a:rPr lang="en-SG" sz="3300" b="1" dirty="0" smtClean="0"/>
              <a:t>B</a:t>
            </a:r>
            <a:r>
              <a:rPr lang="en-SG" sz="3300" b="1" dirty="0"/>
              <a:t>)  Choose the correct </a:t>
            </a:r>
            <a:r>
              <a:rPr lang="en-SG" sz="3300" b="1" dirty="0" smtClean="0"/>
              <a:t>answer:</a:t>
            </a:r>
            <a:endParaRPr lang="en-US" sz="3300" dirty="0"/>
          </a:p>
          <a:p>
            <a:pPr marL="0" indent="0">
              <a:buNone/>
            </a:pPr>
            <a:r>
              <a:rPr lang="en-US" sz="3300" dirty="0"/>
              <a:t> </a:t>
            </a:r>
            <a:r>
              <a:rPr lang="en-US" sz="3300" dirty="0" smtClean="0"/>
              <a:t>  </a:t>
            </a:r>
            <a:r>
              <a:rPr lang="en-SG" sz="3300" dirty="0" smtClean="0"/>
              <a:t>1</a:t>
            </a:r>
            <a:r>
              <a:rPr lang="en-SG" sz="3300" dirty="0"/>
              <a:t>. Trading account is prepared to find out</a:t>
            </a:r>
            <a:endParaRPr lang="en-US" sz="3300" dirty="0"/>
          </a:p>
          <a:p>
            <a:pPr marL="0" indent="0">
              <a:buNone/>
            </a:pPr>
            <a:r>
              <a:rPr lang="en-SG" sz="3300" dirty="0" smtClean="0"/>
              <a:t>       a</a:t>
            </a:r>
            <a:r>
              <a:rPr lang="en-SG" sz="3300" dirty="0"/>
              <a:t>) gross profit or loss        b) net profit or </a:t>
            </a:r>
            <a:r>
              <a:rPr lang="en-SG" sz="3300" dirty="0" smtClean="0"/>
              <a:t>loss</a:t>
            </a:r>
          </a:p>
          <a:p>
            <a:pPr marL="0" indent="0">
              <a:buNone/>
            </a:pPr>
            <a:r>
              <a:rPr lang="en-SG" sz="3300" dirty="0"/>
              <a:t> </a:t>
            </a:r>
            <a:r>
              <a:rPr lang="en-SG" sz="3300" dirty="0" smtClean="0"/>
              <a:t>      c</a:t>
            </a:r>
            <a:r>
              <a:rPr lang="en-SG" sz="3300" dirty="0"/>
              <a:t>) financial position</a:t>
            </a:r>
            <a:endParaRPr lang="en-US" sz="3300" dirty="0"/>
          </a:p>
          <a:p>
            <a:pPr marL="0" indent="0">
              <a:buNone/>
            </a:pPr>
            <a:r>
              <a:rPr lang="en-SG" sz="3300" dirty="0" smtClean="0"/>
              <a:t>    2</a:t>
            </a:r>
            <a:r>
              <a:rPr lang="en-SG" sz="3300" dirty="0"/>
              <a:t>. Opening stock is</a:t>
            </a:r>
            <a:endParaRPr lang="en-US" sz="3300" dirty="0"/>
          </a:p>
          <a:p>
            <a:pPr marL="0" indent="0">
              <a:buNone/>
            </a:pPr>
            <a:r>
              <a:rPr lang="en-SG" sz="3300" dirty="0" smtClean="0"/>
              <a:t>       a</a:t>
            </a:r>
            <a:r>
              <a:rPr lang="en-SG" sz="3300" dirty="0"/>
              <a:t>) debited in trading account    </a:t>
            </a:r>
            <a:r>
              <a:rPr lang="en-SG" sz="3300" dirty="0" smtClean="0"/>
              <a:t>  </a:t>
            </a:r>
            <a:r>
              <a:rPr lang="en-SG" sz="3300" dirty="0"/>
              <a:t>b) credited </a:t>
            </a:r>
            <a:r>
              <a:rPr lang="en-SG" sz="3300" dirty="0" smtClean="0"/>
              <a:t>in    	trading account         c</a:t>
            </a:r>
            <a:r>
              <a:rPr lang="en-SG" sz="3300" dirty="0"/>
              <a:t>) credit in profit and </a:t>
            </a:r>
            <a:r>
              <a:rPr lang="en-SG" sz="3300" dirty="0" smtClean="0"/>
              <a:t>loss    	account</a:t>
            </a:r>
            <a:endParaRPr lang="en-US" sz="3300" dirty="0"/>
          </a:p>
          <a:p>
            <a:pPr marL="0" indent="0">
              <a:buNone/>
            </a:pPr>
            <a:r>
              <a:rPr lang="en-SG" sz="3300" dirty="0" smtClean="0"/>
              <a:t>    3</a:t>
            </a:r>
            <a:r>
              <a:rPr lang="en-SG" sz="3300" dirty="0"/>
              <a:t>. Balance sheet is a</a:t>
            </a:r>
            <a:endParaRPr lang="en-US" sz="3300" dirty="0"/>
          </a:p>
          <a:p>
            <a:pPr marL="0" indent="0">
              <a:buNone/>
            </a:pPr>
            <a:r>
              <a:rPr lang="en-SG" sz="3300" dirty="0" smtClean="0"/>
              <a:t>       a</a:t>
            </a:r>
            <a:r>
              <a:rPr lang="en-SG" sz="3300" dirty="0"/>
              <a:t>) statement                b) </a:t>
            </a:r>
            <a:r>
              <a:rPr lang="en-SG" sz="3300"/>
              <a:t>account               </a:t>
            </a:r>
            <a:r>
              <a:rPr lang="en-SG" sz="3300" smtClean="0"/>
              <a:t> </a:t>
            </a:r>
            <a:r>
              <a:rPr lang="en-SG" sz="3300" dirty="0"/>
              <a:t>c) ledger</a:t>
            </a:r>
            <a:endParaRPr lang="en-US" sz="3300" dirty="0"/>
          </a:p>
          <a:p>
            <a:pPr marL="0" indent="0">
              <a:buNone/>
            </a:pPr>
            <a:r>
              <a:rPr lang="en-SG" sz="3300" dirty="0" smtClean="0"/>
              <a:t>   4</a:t>
            </a:r>
            <a:r>
              <a:rPr lang="en-SG" sz="3300" dirty="0"/>
              <a:t>. Fixed assets have</a:t>
            </a:r>
            <a:endParaRPr lang="en-US" sz="3300" dirty="0"/>
          </a:p>
          <a:p>
            <a:pPr marL="0" indent="0">
              <a:buNone/>
            </a:pPr>
            <a:r>
              <a:rPr lang="en-SG" sz="3300" dirty="0" smtClean="0"/>
              <a:t>       a</a:t>
            </a:r>
            <a:r>
              <a:rPr lang="en-SG" sz="3300" dirty="0"/>
              <a:t>) short life                   b) long life                c) no life</a:t>
            </a:r>
            <a:endParaRPr lang="en-US" sz="3300" dirty="0"/>
          </a:p>
          <a:p>
            <a:pPr marL="0" indent="0">
              <a:buNone/>
            </a:pPr>
            <a:endParaRPr lang="en-US" dirty="0"/>
          </a:p>
        </p:txBody>
      </p:sp>
    </p:spTree>
    <p:extLst>
      <p:ext uri="{BB962C8B-B14F-4D97-AF65-F5344CB8AC3E}">
        <p14:creationId xmlns:p14="http://schemas.microsoft.com/office/powerpoint/2010/main" val="2900112451"/>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457200"/>
            <a:ext cx="8382000" cy="6096000"/>
          </a:xfrm>
        </p:spPr>
        <p:txBody>
          <a:bodyPr>
            <a:normAutofit fontScale="62500" lnSpcReduction="20000"/>
          </a:bodyPr>
          <a:lstStyle/>
          <a:p>
            <a:pPr marL="0" indent="0">
              <a:buNone/>
            </a:pPr>
            <a:endParaRPr lang="en-SG" sz="4500" dirty="0" smtClean="0"/>
          </a:p>
          <a:p>
            <a:pPr marL="0" indent="0">
              <a:buNone/>
            </a:pPr>
            <a:r>
              <a:rPr lang="en-SG" sz="4500" dirty="0" smtClean="0"/>
              <a:t>5</a:t>
            </a:r>
            <a:r>
              <a:rPr lang="en-SG" sz="4500" dirty="0"/>
              <a:t>. Cash in hand is an example of</a:t>
            </a:r>
            <a:endParaRPr lang="en-US" sz="4500" dirty="0"/>
          </a:p>
          <a:p>
            <a:pPr marL="0" indent="0">
              <a:buNone/>
            </a:pPr>
            <a:r>
              <a:rPr lang="en-SG" sz="4500" dirty="0"/>
              <a:t> </a:t>
            </a:r>
            <a:r>
              <a:rPr lang="en-SG" sz="4500" dirty="0" smtClean="0"/>
              <a:t>    a</a:t>
            </a:r>
            <a:r>
              <a:rPr lang="en-SG" sz="4500" dirty="0"/>
              <a:t>) current assets  </a:t>
            </a:r>
            <a:r>
              <a:rPr lang="en-SG" sz="4500" dirty="0" smtClean="0"/>
              <a:t> </a:t>
            </a:r>
            <a:r>
              <a:rPr lang="en-SG" sz="4500" dirty="0"/>
              <a:t>b) fixed assets </a:t>
            </a:r>
            <a:r>
              <a:rPr lang="en-SG" sz="4500" dirty="0" smtClean="0"/>
              <a:t> c</a:t>
            </a:r>
            <a:r>
              <a:rPr lang="en-SG" sz="4500" dirty="0"/>
              <a:t>) current </a:t>
            </a:r>
            <a:r>
              <a:rPr lang="en-SG" sz="4500" dirty="0" smtClean="0"/>
              <a:t>liability</a:t>
            </a:r>
            <a:endParaRPr lang="en-US" sz="4500" dirty="0"/>
          </a:p>
          <a:p>
            <a:pPr marL="0" indent="0">
              <a:buNone/>
            </a:pPr>
            <a:r>
              <a:rPr lang="en-SG" sz="4500" dirty="0" smtClean="0"/>
              <a:t>6</a:t>
            </a:r>
            <a:r>
              <a:rPr lang="en-SG" sz="4500" dirty="0"/>
              <a:t>. Capital is </a:t>
            </a:r>
            <a:endParaRPr lang="en-SG" sz="4500" dirty="0"/>
          </a:p>
          <a:p>
            <a:pPr marL="0" indent="0">
              <a:buNone/>
            </a:pPr>
            <a:r>
              <a:rPr lang="en-SG" sz="4500" dirty="0" smtClean="0"/>
              <a:t>     a</a:t>
            </a:r>
            <a:r>
              <a:rPr lang="en-SG" sz="4500" dirty="0"/>
              <a:t>) income          </a:t>
            </a:r>
            <a:r>
              <a:rPr lang="en-SG" sz="4500" dirty="0" smtClean="0"/>
              <a:t> </a:t>
            </a:r>
            <a:r>
              <a:rPr lang="en-SG" sz="4500" dirty="0"/>
              <a:t>b) assets             </a:t>
            </a:r>
            <a:r>
              <a:rPr lang="en-SG" sz="4500" dirty="0" smtClean="0"/>
              <a:t> </a:t>
            </a:r>
            <a:r>
              <a:rPr lang="en-SG" sz="4500" dirty="0"/>
              <a:t>c) liability</a:t>
            </a:r>
            <a:endParaRPr lang="en-US" sz="4500" dirty="0"/>
          </a:p>
          <a:p>
            <a:pPr marL="0" indent="0">
              <a:buNone/>
            </a:pPr>
            <a:r>
              <a:rPr lang="en-SG" sz="4500" dirty="0" smtClean="0"/>
              <a:t>7</a:t>
            </a:r>
            <a:r>
              <a:rPr lang="en-SG" sz="4500" dirty="0"/>
              <a:t>. Drawing must be deducted </a:t>
            </a:r>
            <a:r>
              <a:rPr lang="en-SG" sz="4500" dirty="0" smtClean="0"/>
              <a:t>from</a:t>
            </a:r>
            <a:endParaRPr lang="en-US" sz="4500" dirty="0"/>
          </a:p>
          <a:p>
            <a:pPr marL="0" indent="0">
              <a:buNone/>
            </a:pPr>
            <a:r>
              <a:rPr lang="en-US" sz="4500" dirty="0"/>
              <a:t> </a:t>
            </a:r>
            <a:r>
              <a:rPr lang="en-US" sz="4500" dirty="0" smtClean="0"/>
              <a:t>    </a:t>
            </a:r>
            <a:r>
              <a:rPr lang="en-SG" sz="4500" dirty="0" smtClean="0"/>
              <a:t>a</a:t>
            </a:r>
            <a:r>
              <a:rPr lang="en-SG" sz="4500" dirty="0"/>
              <a:t>) net profit       </a:t>
            </a:r>
            <a:r>
              <a:rPr lang="en-SG" sz="4500" dirty="0" smtClean="0"/>
              <a:t> </a:t>
            </a:r>
            <a:r>
              <a:rPr lang="en-SG" sz="4500" dirty="0"/>
              <a:t>b) capital               </a:t>
            </a:r>
            <a:r>
              <a:rPr lang="en-SG" sz="4500" dirty="0" smtClean="0"/>
              <a:t> </a:t>
            </a:r>
            <a:r>
              <a:rPr lang="en-SG" sz="4500" dirty="0"/>
              <a:t>c) gross </a:t>
            </a:r>
            <a:r>
              <a:rPr lang="en-SG" sz="4500" dirty="0" smtClean="0"/>
              <a:t>profit</a:t>
            </a:r>
            <a:endParaRPr lang="en-US" sz="4500" dirty="0"/>
          </a:p>
          <a:p>
            <a:pPr marL="0" indent="0">
              <a:buNone/>
            </a:pPr>
            <a:r>
              <a:rPr lang="en-SG" sz="4500" dirty="0" smtClean="0"/>
              <a:t>8</a:t>
            </a:r>
            <a:r>
              <a:rPr lang="en-SG" sz="4500" dirty="0"/>
              <a:t>. Current liabilities are recorded in the balance </a:t>
            </a:r>
            <a:r>
              <a:rPr lang="en-SG" sz="4500" dirty="0" smtClean="0"/>
              <a:t>sheet on</a:t>
            </a:r>
            <a:endParaRPr lang="en-US" sz="4500" dirty="0"/>
          </a:p>
          <a:p>
            <a:pPr marL="0" indent="0">
              <a:buNone/>
            </a:pPr>
            <a:r>
              <a:rPr lang="en-US" sz="4500" dirty="0"/>
              <a:t> </a:t>
            </a:r>
            <a:r>
              <a:rPr lang="en-US" sz="4500" dirty="0" smtClean="0"/>
              <a:t>    </a:t>
            </a:r>
            <a:r>
              <a:rPr lang="en-SG" sz="4500" dirty="0" smtClean="0"/>
              <a:t>a</a:t>
            </a:r>
            <a:r>
              <a:rPr lang="en-SG" sz="4500" dirty="0"/>
              <a:t>) not recorded    </a:t>
            </a:r>
            <a:r>
              <a:rPr lang="en-SG" sz="4500" dirty="0" smtClean="0"/>
              <a:t>b</a:t>
            </a:r>
            <a:r>
              <a:rPr lang="en-SG" sz="4500" dirty="0"/>
              <a:t>) liability side      </a:t>
            </a:r>
            <a:r>
              <a:rPr lang="en-SG" sz="4500" dirty="0" smtClean="0"/>
              <a:t> </a:t>
            </a:r>
            <a:r>
              <a:rPr lang="en-SG" sz="4500" dirty="0"/>
              <a:t>c) </a:t>
            </a:r>
            <a:r>
              <a:rPr lang="en-SG" sz="4500" dirty="0" smtClean="0"/>
              <a:t>assets side</a:t>
            </a:r>
            <a:endParaRPr lang="en-US" sz="4500" dirty="0"/>
          </a:p>
          <a:p>
            <a:pPr marL="0" indent="0">
              <a:buNone/>
            </a:pPr>
            <a:r>
              <a:rPr lang="en-SG" sz="4500" dirty="0" smtClean="0"/>
              <a:t>9</a:t>
            </a:r>
            <a:r>
              <a:rPr lang="en-SG" sz="4500" dirty="0"/>
              <a:t>. Net profit is added </a:t>
            </a:r>
            <a:r>
              <a:rPr lang="en-SG" sz="4500" dirty="0" smtClean="0"/>
              <a:t>to</a:t>
            </a:r>
            <a:endParaRPr lang="en-US" sz="4500" dirty="0"/>
          </a:p>
          <a:p>
            <a:pPr marL="0" indent="0">
              <a:buNone/>
            </a:pPr>
            <a:r>
              <a:rPr lang="en-US" sz="4500" dirty="0"/>
              <a:t> </a:t>
            </a:r>
            <a:r>
              <a:rPr lang="en-US" sz="4500" dirty="0" smtClean="0"/>
              <a:t>    </a:t>
            </a:r>
            <a:r>
              <a:rPr lang="en-SG" sz="4500" dirty="0" smtClean="0"/>
              <a:t>a</a:t>
            </a:r>
            <a:r>
              <a:rPr lang="en-SG" sz="4500" dirty="0"/>
              <a:t>) gross profit     </a:t>
            </a:r>
            <a:r>
              <a:rPr lang="en-SG" sz="4500" dirty="0" smtClean="0"/>
              <a:t>     </a:t>
            </a:r>
            <a:r>
              <a:rPr lang="en-SG" sz="4500" dirty="0"/>
              <a:t>b) drawings                 </a:t>
            </a:r>
            <a:r>
              <a:rPr lang="en-SG" sz="4500" dirty="0" smtClean="0"/>
              <a:t>  </a:t>
            </a:r>
            <a:r>
              <a:rPr lang="en-SG" sz="4500" dirty="0"/>
              <a:t>c) </a:t>
            </a:r>
            <a:r>
              <a:rPr lang="en-SG" sz="4500" dirty="0" smtClean="0"/>
              <a:t>capital</a:t>
            </a:r>
          </a:p>
          <a:p>
            <a:pPr marL="0" indent="0">
              <a:buNone/>
            </a:pPr>
            <a:endParaRPr lang="en-SG" sz="4500" dirty="0" smtClean="0"/>
          </a:p>
          <a:p>
            <a:pPr marL="0" indent="0">
              <a:buNone/>
            </a:pPr>
            <a:r>
              <a:rPr lang="en-SG" sz="4500" b="1" dirty="0" smtClean="0"/>
              <a:t>    [</a:t>
            </a:r>
            <a:r>
              <a:rPr lang="en-SG" sz="4500" b="1" dirty="0"/>
              <a:t>Answers: 1.(a),  </a:t>
            </a:r>
            <a:r>
              <a:rPr lang="en-SG" sz="4500" b="1" dirty="0" smtClean="0"/>
              <a:t> </a:t>
            </a:r>
            <a:r>
              <a:rPr lang="en-SG" sz="4500" b="1" dirty="0"/>
              <a:t>2.(a),  </a:t>
            </a:r>
            <a:r>
              <a:rPr lang="en-SG" sz="4500" b="1" dirty="0" smtClean="0"/>
              <a:t>  </a:t>
            </a:r>
            <a:r>
              <a:rPr lang="en-SG" sz="4500" b="1" dirty="0"/>
              <a:t>3.(a),    </a:t>
            </a:r>
            <a:r>
              <a:rPr lang="en-SG" sz="4500" b="1" dirty="0" smtClean="0"/>
              <a:t> </a:t>
            </a:r>
            <a:r>
              <a:rPr lang="en-SG" sz="4500" b="1" dirty="0"/>
              <a:t>4.(b),     5. (a),     </a:t>
            </a:r>
            <a:r>
              <a:rPr lang="en-SG" sz="4500" b="1" dirty="0" smtClean="0"/>
              <a:t>       		6</a:t>
            </a:r>
            <a:r>
              <a:rPr lang="en-SG" sz="4500" b="1" dirty="0"/>
              <a:t>.(c),    </a:t>
            </a:r>
            <a:r>
              <a:rPr lang="en-SG" sz="4500" b="1" dirty="0" smtClean="0"/>
              <a:t>7</a:t>
            </a:r>
            <a:r>
              <a:rPr lang="en-SG" sz="4500" b="1" dirty="0"/>
              <a:t>.(b),  </a:t>
            </a:r>
            <a:r>
              <a:rPr lang="en-SG" sz="4500" b="1" dirty="0" smtClean="0"/>
              <a:t>  </a:t>
            </a:r>
            <a:r>
              <a:rPr lang="en-SG" sz="4500" b="1" dirty="0"/>
              <a:t>8.(b), </a:t>
            </a:r>
            <a:r>
              <a:rPr lang="en-SG" sz="4500" b="1" dirty="0" smtClean="0"/>
              <a:t>  </a:t>
            </a:r>
            <a:r>
              <a:rPr lang="en-SG" sz="4500" b="1" dirty="0"/>
              <a:t>9.(c)]</a:t>
            </a:r>
            <a:endParaRPr lang="en-US" sz="4500" dirty="0"/>
          </a:p>
          <a:p>
            <a:pPr marL="0" indent="0">
              <a:buNone/>
            </a:pPr>
            <a:endParaRPr lang="en-US" dirty="0"/>
          </a:p>
        </p:txBody>
      </p:sp>
    </p:spTree>
    <p:extLst>
      <p:ext uri="{BB962C8B-B14F-4D97-AF65-F5344CB8AC3E}">
        <p14:creationId xmlns:p14="http://schemas.microsoft.com/office/powerpoint/2010/main" val="672772322"/>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pPr algn="l"/>
            <a:r>
              <a:rPr lang="en-SG" sz="2400" b="1" dirty="0" smtClean="0"/>
              <a:t/>
            </a:r>
            <a:br>
              <a:rPr lang="en-SG" sz="2400" b="1" dirty="0" smtClean="0"/>
            </a:br>
            <a:r>
              <a:rPr lang="en-SG" sz="2400" b="1" dirty="0" smtClean="0"/>
              <a:t/>
            </a:r>
            <a:br>
              <a:rPr lang="en-SG" sz="2400" b="1" dirty="0" smtClean="0"/>
            </a:br>
            <a:r>
              <a:rPr lang="en-SG" sz="2400" b="1" dirty="0" smtClean="0"/>
              <a:t/>
            </a:r>
            <a:br>
              <a:rPr lang="en-SG" sz="2400" b="1" dirty="0" smtClean="0"/>
            </a:br>
            <a:r>
              <a:rPr lang="en-SG" sz="2400" b="1" dirty="0" smtClean="0"/>
              <a:t/>
            </a:r>
            <a:br>
              <a:rPr lang="en-SG" sz="2400" b="1" dirty="0" smtClean="0"/>
            </a:br>
            <a:r>
              <a:rPr lang="en-SG" sz="2400" b="1" dirty="0" smtClean="0"/>
              <a:t/>
            </a:r>
            <a:br>
              <a:rPr lang="en-SG" sz="2400" b="1" dirty="0" smtClean="0"/>
            </a:br>
            <a:r>
              <a:rPr lang="en-SG" sz="2400" b="1" dirty="0" smtClean="0"/>
              <a:t/>
            </a:r>
            <a:br>
              <a:rPr lang="en-SG" sz="2400" b="1" dirty="0" smtClean="0"/>
            </a:br>
            <a:r>
              <a:rPr lang="en-SG" sz="2400" b="1" dirty="0" smtClean="0"/>
              <a:t/>
            </a:r>
            <a:br>
              <a:rPr lang="en-SG" sz="2400" b="1" dirty="0" smtClean="0"/>
            </a:br>
            <a:r>
              <a:rPr lang="en-SG" sz="2400" b="1" dirty="0" smtClean="0"/>
              <a:t/>
            </a:r>
            <a:br>
              <a:rPr lang="en-SG" sz="2400" b="1" dirty="0" smtClean="0"/>
            </a:br>
            <a:r>
              <a:rPr lang="en-SG" sz="2800" b="1" dirty="0" smtClean="0"/>
              <a:t>Trading Account</a:t>
            </a:r>
            <a:r>
              <a:rPr lang="en-SG" sz="2800" dirty="0" smtClean="0"/>
              <a:t/>
            </a:r>
            <a:br>
              <a:rPr lang="en-SG" sz="2800" dirty="0" smtClean="0"/>
            </a:br>
            <a:r>
              <a:rPr lang="en-SG" sz="2800" dirty="0" smtClean="0"/>
              <a:t>To know the gross profit or gross loss the trading account is prepared.</a:t>
            </a:r>
            <a:br>
              <a:rPr lang="en-SG" sz="2800" dirty="0" smtClean="0"/>
            </a:br>
            <a:r>
              <a:rPr lang="en-SG" sz="2800" b="1" dirty="0" smtClean="0"/>
              <a:t>Format of Trading Account</a:t>
            </a:r>
            <a:r>
              <a:rPr lang="en-SG" sz="2800" dirty="0" smtClean="0"/>
              <a:t/>
            </a:r>
            <a:br>
              <a:rPr lang="en-SG" sz="2800" dirty="0" smtClean="0"/>
            </a:br>
            <a:r>
              <a:rPr lang="en-SG" sz="2800" b="1" dirty="0" smtClean="0"/>
              <a:t>Trading Account</a:t>
            </a:r>
            <a:r>
              <a:rPr lang="en-SG" sz="2800" dirty="0" smtClean="0"/>
              <a:t> </a:t>
            </a:r>
            <a:r>
              <a:rPr lang="en-SG" sz="2800" b="1" dirty="0" smtClean="0"/>
              <a:t>for the year ending __________</a:t>
            </a:r>
            <a:br>
              <a:rPr lang="en-SG" sz="2800" b="1" dirty="0" smtClean="0"/>
            </a:br>
            <a:r>
              <a:rPr lang="en-SG" sz="2400" b="1" dirty="0" smtClean="0"/>
              <a:t>     Dr.    							Cr.	  </a:t>
            </a:r>
            <a:r>
              <a:rPr lang="en-SG" sz="2400" dirty="0" smtClean="0"/>
              <a:t/>
            </a:r>
            <a:br>
              <a:rPr lang="en-SG" sz="2400" dirty="0" smtClean="0"/>
            </a:br>
            <a:endParaRPr lang="en-SG" sz="2400" dirty="0"/>
          </a:p>
        </p:txBody>
      </p:sp>
      <p:graphicFrame>
        <p:nvGraphicFramePr>
          <p:cNvPr id="4" name="Content Placeholder 3"/>
          <p:cNvGraphicFramePr>
            <a:graphicFrameLocks noGrp="1"/>
          </p:cNvGraphicFramePr>
          <p:nvPr>
            <p:ph idx="1"/>
          </p:nvPr>
        </p:nvGraphicFramePr>
        <p:xfrm>
          <a:off x="457200" y="3276600"/>
          <a:ext cx="8229603" cy="2967228"/>
        </p:xfrm>
        <a:graphic>
          <a:graphicData uri="http://schemas.openxmlformats.org/drawingml/2006/table">
            <a:tbl>
              <a:tblPr firstRow="1" bandRow="1">
                <a:tableStyleId>{5940675A-B579-460E-94D1-54222C63F5DA}</a:tableStyleId>
              </a:tblPr>
              <a:tblGrid>
                <a:gridCol w="2667000"/>
                <a:gridCol w="1447801"/>
                <a:gridCol w="2666999"/>
                <a:gridCol w="1447803"/>
              </a:tblGrid>
              <a:tr h="275012">
                <a:tc>
                  <a:txBody>
                    <a:bodyPr/>
                    <a:lstStyle/>
                    <a:p>
                      <a:pPr marL="0" marR="0" algn="ctr">
                        <a:lnSpc>
                          <a:spcPct val="115000"/>
                        </a:lnSpc>
                        <a:spcBef>
                          <a:spcPts val="0"/>
                        </a:spcBef>
                        <a:spcAft>
                          <a:spcPts val="0"/>
                        </a:spcAft>
                      </a:pPr>
                      <a:r>
                        <a:rPr lang="en-SG" sz="1800" b="1" dirty="0">
                          <a:latin typeface="Times New Roman"/>
                          <a:ea typeface="Calibri"/>
                          <a:cs typeface="Times New Roman"/>
                        </a:rPr>
                        <a:t>Particulars</a:t>
                      </a:r>
                      <a:endParaRPr lang="en-SG" sz="18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b="1" dirty="0">
                          <a:latin typeface="Times New Roman"/>
                          <a:ea typeface="Calibri"/>
                          <a:cs typeface="Times New Roman"/>
                        </a:rPr>
                        <a:t>Amount(SR)</a:t>
                      </a:r>
                      <a:endParaRPr lang="en-SG" sz="18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b="1" dirty="0">
                          <a:latin typeface="Times New Roman"/>
                          <a:ea typeface="Calibri"/>
                          <a:cs typeface="Times New Roman"/>
                        </a:rPr>
                        <a:t>Particulars</a:t>
                      </a:r>
                      <a:endParaRPr lang="en-SG" sz="1800" dirty="0">
                        <a:latin typeface="Calibri"/>
                        <a:ea typeface="Calibri"/>
                        <a:cs typeface="Times New Roman"/>
                      </a:endParaRPr>
                    </a:p>
                  </a:txBody>
                  <a:tcPr marL="68580" marR="68580" marT="0" marB="0"/>
                </a:tc>
                <a:tc>
                  <a:txBody>
                    <a:bodyPr/>
                    <a:lstStyle/>
                    <a:p>
                      <a:pPr marL="0" marR="0">
                        <a:lnSpc>
                          <a:spcPct val="115000"/>
                        </a:lnSpc>
                        <a:spcBef>
                          <a:spcPts val="0"/>
                        </a:spcBef>
                        <a:spcAft>
                          <a:spcPts val="0"/>
                        </a:spcAft>
                      </a:pPr>
                      <a:r>
                        <a:rPr lang="en-SG" sz="1800" b="1" dirty="0">
                          <a:latin typeface="Times New Roman"/>
                          <a:ea typeface="Calibri"/>
                          <a:cs typeface="Times New Roman"/>
                        </a:rPr>
                        <a:t>Amount(SR)</a:t>
                      </a:r>
                      <a:endParaRPr lang="en-SG" sz="1800" dirty="0">
                        <a:latin typeface="Calibri"/>
                        <a:ea typeface="Calibri"/>
                        <a:cs typeface="Times New Roman"/>
                      </a:endParaRPr>
                    </a:p>
                  </a:txBody>
                  <a:tcPr marL="68580" marR="68580" marT="0" marB="0"/>
                </a:tc>
              </a:tr>
              <a:tr h="2468188">
                <a:tc>
                  <a:txBody>
                    <a:bodyPr/>
                    <a:lstStyle/>
                    <a:p>
                      <a:r>
                        <a:rPr lang="en-SG" sz="2400" kern="1200" dirty="0" smtClean="0">
                          <a:solidFill>
                            <a:schemeClr val="tx1"/>
                          </a:solidFill>
                          <a:latin typeface="+mn-lt"/>
                          <a:ea typeface="+mn-ea"/>
                          <a:cs typeface="+mn-cs"/>
                        </a:rPr>
                        <a:t>To  Opening Stock </a:t>
                      </a:r>
                    </a:p>
                    <a:p>
                      <a:r>
                        <a:rPr lang="en-SG" sz="2400" kern="1200" dirty="0" smtClean="0">
                          <a:solidFill>
                            <a:schemeClr val="tx1"/>
                          </a:solidFill>
                          <a:latin typeface="+mn-lt"/>
                          <a:ea typeface="+mn-ea"/>
                          <a:cs typeface="+mn-cs"/>
                        </a:rPr>
                        <a:t>To Purchases </a:t>
                      </a:r>
                    </a:p>
                    <a:p>
                      <a:r>
                        <a:rPr lang="en-SG" sz="2400" kern="1200" dirty="0" smtClean="0">
                          <a:solidFill>
                            <a:schemeClr val="tx1"/>
                          </a:solidFill>
                          <a:latin typeface="+mn-lt"/>
                          <a:ea typeface="+mn-ea"/>
                          <a:cs typeface="+mn-cs"/>
                        </a:rPr>
                        <a:t>Less: Returns     </a:t>
                      </a:r>
                    </a:p>
                    <a:p>
                      <a:r>
                        <a:rPr lang="en-SG" sz="2400" kern="1200" dirty="0" smtClean="0">
                          <a:solidFill>
                            <a:schemeClr val="tx1"/>
                          </a:solidFill>
                          <a:latin typeface="+mn-lt"/>
                          <a:ea typeface="+mn-ea"/>
                          <a:cs typeface="+mn-cs"/>
                        </a:rPr>
                        <a:t>     outward_______             </a:t>
                      </a:r>
                    </a:p>
                    <a:p>
                      <a:r>
                        <a:rPr lang="en-SG" sz="2400" kern="1200" dirty="0" smtClean="0">
                          <a:solidFill>
                            <a:schemeClr val="tx1"/>
                          </a:solidFill>
                          <a:latin typeface="+mn-lt"/>
                          <a:ea typeface="+mn-ea"/>
                          <a:cs typeface="+mn-cs"/>
                        </a:rPr>
                        <a:t>To Wages</a:t>
                      </a:r>
                    </a:p>
                    <a:p>
                      <a:r>
                        <a:rPr lang="en-SG" sz="2400" kern="1200" dirty="0" smtClean="0">
                          <a:solidFill>
                            <a:schemeClr val="tx1"/>
                          </a:solidFill>
                          <a:latin typeface="+mn-lt"/>
                          <a:ea typeface="+mn-ea"/>
                          <a:cs typeface="+mn-cs"/>
                        </a:rPr>
                        <a:t>To Freight</a:t>
                      </a:r>
                    </a:p>
                    <a:p>
                      <a:endParaRPr lang="en-SG" sz="2400" dirty="0"/>
                    </a:p>
                  </a:txBody>
                  <a:tcPr/>
                </a:tc>
                <a:tc>
                  <a:txBody>
                    <a:bodyPr/>
                    <a:lstStyle/>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 </a:t>
                      </a:r>
                    </a:p>
                    <a:p>
                      <a:pPr algn="ctr"/>
                      <a:r>
                        <a:rPr lang="en-SG" sz="2400" kern="1200" dirty="0" smtClean="0">
                          <a:solidFill>
                            <a:schemeClr val="tx1"/>
                          </a:solidFill>
                          <a:latin typeface="+mn-lt"/>
                          <a:ea typeface="+mn-ea"/>
                          <a:cs typeface="+mn-cs"/>
                        </a:rPr>
                        <a:t> </a:t>
                      </a: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p>
                    <a:p>
                      <a:endParaRPr lang="en-SG" sz="2400" dirty="0"/>
                    </a:p>
                  </a:txBody>
                  <a:tcPr/>
                </a:tc>
                <a:tc>
                  <a:txBody>
                    <a:bodyPr/>
                    <a:lstStyle/>
                    <a:p>
                      <a:r>
                        <a:rPr lang="en-SG" sz="2400" kern="1200" dirty="0" smtClean="0">
                          <a:solidFill>
                            <a:schemeClr val="tx1"/>
                          </a:solidFill>
                          <a:latin typeface="+mn-lt"/>
                          <a:ea typeface="+mn-ea"/>
                          <a:cs typeface="+mn-cs"/>
                        </a:rPr>
                        <a:t>By Sales </a:t>
                      </a:r>
                    </a:p>
                    <a:p>
                      <a:r>
                        <a:rPr lang="en-SG" sz="2400" kern="1200" dirty="0" smtClean="0">
                          <a:solidFill>
                            <a:schemeClr val="tx1"/>
                          </a:solidFill>
                          <a:latin typeface="+mn-lt"/>
                          <a:ea typeface="+mn-ea"/>
                          <a:cs typeface="+mn-cs"/>
                        </a:rPr>
                        <a:t>Less :Returns  </a:t>
                      </a:r>
                    </a:p>
                    <a:p>
                      <a:r>
                        <a:rPr lang="en-SG" sz="2400" kern="1200" dirty="0" smtClean="0">
                          <a:solidFill>
                            <a:schemeClr val="tx1"/>
                          </a:solidFill>
                          <a:latin typeface="+mn-lt"/>
                          <a:ea typeface="+mn-ea"/>
                          <a:cs typeface="+mn-cs"/>
                        </a:rPr>
                        <a:t>         Inward______                                   </a:t>
                      </a:r>
                    </a:p>
                    <a:p>
                      <a:r>
                        <a:rPr lang="en-SG" sz="2400" kern="1200" dirty="0" smtClean="0">
                          <a:solidFill>
                            <a:schemeClr val="tx1"/>
                          </a:solidFill>
                          <a:latin typeface="+mn-lt"/>
                          <a:ea typeface="+mn-ea"/>
                          <a:cs typeface="+mn-cs"/>
                        </a:rPr>
                        <a:t>By Closing stock </a:t>
                      </a:r>
                    </a:p>
                  </a:txBody>
                  <a:tcPr/>
                </a:tc>
                <a:tc>
                  <a:txBody>
                    <a:bodyPr/>
                    <a:lstStyle/>
                    <a:p>
                      <a:endParaRPr lang="en-US" sz="2400" dirty="0" smtClean="0"/>
                    </a:p>
                    <a:p>
                      <a:endParaRPr lang="en-US" sz="2400" dirty="0" smtClean="0"/>
                    </a:p>
                    <a:p>
                      <a:pPr algn="ctr"/>
                      <a:r>
                        <a:rPr lang="en-SG" sz="2400" b="0" kern="1200" dirty="0" smtClean="0">
                          <a:solidFill>
                            <a:schemeClr val="tx1"/>
                          </a:solidFill>
                          <a:latin typeface="+mn-lt"/>
                          <a:ea typeface="+mn-ea"/>
                          <a:cs typeface="+mn-cs"/>
                        </a:rPr>
                        <a:t>x </a:t>
                      </a:r>
                      <a:r>
                        <a:rPr lang="en-SG" sz="2400" b="0" kern="1200" dirty="0" err="1" smtClean="0">
                          <a:solidFill>
                            <a:schemeClr val="tx1"/>
                          </a:solidFill>
                          <a:latin typeface="+mn-lt"/>
                          <a:ea typeface="+mn-ea"/>
                          <a:cs typeface="+mn-cs"/>
                        </a:rPr>
                        <a:t>x</a:t>
                      </a:r>
                      <a:r>
                        <a:rPr lang="en-SG" sz="2400" b="0" kern="1200" dirty="0" smtClean="0">
                          <a:solidFill>
                            <a:schemeClr val="tx1"/>
                          </a:solidFill>
                          <a:latin typeface="+mn-lt"/>
                          <a:ea typeface="+mn-ea"/>
                          <a:cs typeface="+mn-cs"/>
                        </a:rPr>
                        <a:t> </a:t>
                      </a:r>
                      <a:r>
                        <a:rPr lang="en-SG" sz="2400" b="0" kern="1200" dirty="0" err="1" smtClean="0">
                          <a:solidFill>
                            <a:schemeClr val="tx1"/>
                          </a:solidFill>
                          <a:latin typeface="+mn-lt"/>
                          <a:ea typeface="+mn-ea"/>
                          <a:cs typeface="+mn-cs"/>
                        </a:rPr>
                        <a:t>x</a:t>
                      </a:r>
                      <a:endParaRPr lang="en-SG" sz="2400" b="0" kern="1200" dirty="0" smtClean="0">
                        <a:solidFill>
                          <a:schemeClr val="tx1"/>
                        </a:solidFill>
                        <a:latin typeface="+mn-lt"/>
                        <a:ea typeface="+mn-ea"/>
                        <a:cs typeface="+mn-cs"/>
                      </a:endParaRPr>
                    </a:p>
                    <a:p>
                      <a:pPr algn="ctr"/>
                      <a:r>
                        <a:rPr lang="en-SG" sz="2400" b="0" kern="1200" dirty="0" smtClean="0">
                          <a:solidFill>
                            <a:schemeClr val="tx1"/>
                          </a:solidFill>
                          <a:latin typeface="+mn-lt"/>
                          <a:ea typeface="+mn-ea"/>
                          <a:cs typeface="+mn-cs"/>
                        </a:rPr>
                        <a:t>x </a:t>
                      </a:r>
                      <a:r>
                        <a:rPr lang="en-SG" sz="2400" b="0" kern="1200" dirty="0" err="1" smtClean="0">
                          <a:solidFill>
                            <a:schemeClr val="tx1"/>
                          </a:solidFill>
                          <a:latin typeface="+mn-lt"/>
                          <a:ea typeface="+mn-ea"/>
                          <a:cs typeface="+mn-cs"/>
                        </a:rPr>
                        <a:t>x</a:t>
                      </a:r>
                      <a:r>
                        <a:rPr lang="en-SG" sz="2400" b="0" kern="1200" dirty="0" smtClean="0">
                          <a:solidFill>
                            <a:schemeClr val="tx1"/>
                          </a:solidFill>
                          <a:latin typeface="+mn-lt"/>
                          <a:ea typeface="+mn-ea"/>
                          <a:cs typeface="+mn-cs"/>
                        </a:rPr>
                        <a:t> </a:t>
                      </a:r>
                      <a:r>
                        <a:rPr lang="en-SG" sz="2400" b="0" kern="1200" dirty="0" err="1" smtClean="0">
                          <a:solidFill>
                            <a:schemeClr val="tx1"/>
                          </a:solidFill>
                          <a:latin typeface="+mn-lt"/>
                          <a:ea typeface="+mn-ea"/>
                          <a:cs typeface="+mn-cs"/>
                        </a:rPr>
                        <a:t>x</a:t>
                      </a:r>
                      <a:endParaRPr lang="en-SG" sz="2400" b="0" kern="1200" dirty="0" smtClean="0">
                        <a:solidFill>
                          <a:schemeClr val="tx1"/>
                        </a:solidFill>
                        <a:latin typeface="+mn-lt"/>
                        <a:ea typeface="+mn-ea"/>
                        <a:cs typeface="+mn-cs"/>
                      </a:endParaRPr>
                    </a:p>
                  </a:txBody>
                  <a:tcPr/>
                </a:tc>
              </a:tr>
            </a:tbl>
          </a:graphicData>
        </a:graphic>
      </p:graphicFrame>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p14="http://schemas.microsoft.com/office/powerpoint/2010/main" val="734489504"/>
              </p:ext>
            </p:extLst>
          </p:nvPr>
        </p:nvGraphicFramePr>
        <p:xfrm>
          <a:off x="457200" y="1600200"/>
          <a:ext cx="8229601" cy="3749040"/>
        </p:xfrm>
        <a:graphic>
          <a:graphicData uri="http://schemas.openxmlformats.org/drawingml/2006/table">
            <a:tbl>
              <a:tblPr firstRow="1" bandRow="1">
                <a:tableStyleId>{5940675A-B579-460E-94D1-54222C63F5DA}</a:tableStyleId>
              </a:tblPr>
              <a:tblGrid>
                <a:gridCol w="2819400"/>
                <a:gridCol w="1295401"/>
                <a:gridCol w="2666999"/>
                <a:gridCol w="1447801"/>
              </a:tblGrid>
              <a:tr h="370840">
                <a:tc>
                  <a:txBody>
                    <a:bodyPr/>
                    <a:lstStyle/>
                    <a:p>
                      <a:r>
                        <a:rPr lang="en-SG" sz="2400" kern="1200" dirty="0" smtClean="0">
                          <a:solidFill>
                            <a:schemeClr val="tx1"/>
                          </a:solidFill>
                          <a:latin typeface="+mn-lt"/>
                          <a:ea typeface="+mn-ea"/>
                          <a:cs typeface="+mn-cs"/>
                        </a:rPr>
                        <a:t>To Carriage Inwards</a:t>
                      </a:r>
                    </a:p>
                    <a:p>
                      <a:r>
                        <a:rPr lang="en-SG" sz="2400" kern="1200" dirty="0" smtClean="0">
                          <a:solidFill>
                            <a:schemeClr val="tx1"/>
                          </a:solidFill>
                          <a:latin typeface="+mn-lt"/>
                          <a:ea typeface="+mn-ea"/>
                          <a:cs typeface="+mn-cs"/>
                        </a:rPr>
                        <a:t>To Clearing charges</a:t>
                      </a:r>
                    </a:p>
                    <a:p>
                      <a:r>
                        <a:rPr lang="en-SG" sz="2400" kern="1200" dirty="0" smtClean="0">
                          <a:solidFill>
                            <a:schemeClr val="tx1"/>
                          </a:solidFill>
                          <a:latin typeface="+mn-lt"/>
                          <a:ea typeface="+mn-ea"/>
                          <a:cs typeface="+mn-cs"/>
                        </a:rPr>
                        <a:t>To Packing charges</a:t>
                      </a:r>
                    </a:p>
                    <a:p>
                      <a:r>
                        <a:rPr lang="en-SG" sz="2400" kern="1200" dirty="0" smtClean="0">
                          <a:solidFill>
                            <a:schemeClr val="tx1"/>
                          </a:solidFill>
                          <a:latin typeface="+mn-lt"/>
                          <a:ea typeface="+mn-ea"/>
                          <a:cs typeface="+mn-cs"/>
                        </a:rPr>
                        <a:t>To Dock dues</a:t>
                      </a:r>
                    </a:p>
                    <a:p>
                      <a:r>
                        <a:rPr lang="en-SG" sz="2400" kern="1200" dirty="0" smtClean="0">
                          <a:solidFill>
                            <a:schemeClr val="tx1"/>
                          </a:solidFill>
                          <a:latin typeface="+mn-lt"/>
                          <a:ea typeface="+mn-ea"/>
                          <a:cs typeface="+mn-cs"/>
                        </a:rPr>
                        <a:t>To Power (factory)</a:t>
                      </a:r>
                    </a:p>
                    <a:p>
                      <a:r>
                        <a:rPr lang="en-SG" sz="2400" kern="1200" dirty="0" smtClean="0">
                          <a:solidFill>
                            <a:schemeClr val="tx1"/>
                          </a:solidFill>
                          <a:latin typeface="+mn-lt"/>
                          <a:ea typeface="+mn-ea"/>
                          <a:cs typeface="+mn-cs"/>
                        </a:rPr>
                        <a:t>To Octroi Duty</a:t>
                      </a:r>
                    </a:p>
                    <a:p>
                      <a:r>
                        <a:rPr lang="en-SG" sz="2400" kern="1200" dirty="0" smtClean="0">
                          <a:solidFill>
                            <a:schemeClr val="tx1"/>
                          </a:solidFill>
                          <a:latin typeface="+mn-lt"/>
                          <a:ea typeface="+mn-ea"/>
                          <a:cs typeface="+mn-cs"/>
                        </a:rPr>
                        <a:t>To Gross Profit c/d</a:t>
                      </a:r>
                    </a:p>
                    <a:p>
                      <a:r>
                        <a:rPr lang="en-SG" sz="2400" kern="1200" dirty="0" smtClean="0">
                          <a:solidFill>
                            <a:schemeClr val="tx1"/>
                          </a:solidFill>
                          <a:latin typeface="+mn-lt"/>
                          <a:ea typeface="+mn-ea"/>
                          <a:cs typeface="+mn-cs"/>
                        </a:rPr>
                        <a:t>   (</a:t>
                      </a:r>
                      <a:r>
                        <a:rPr lang="en-SG" sz="2400" kern="1200" dirty="0" smtClean="0">
                          <a:solidFill>
                            <a:schemeClr val="tx1"/>
                          </a:solidFill>
                          <a:latin typeface="+mn-lt"/>
                          <a:ea typeface="+mn-ea"/>
                          <a:cs typeface="+mn-cs"/>
                        </a:rPr>
                        <a:t>transferred to </a:t>
                      </a:r>
                      <a:r>
                        <a:rPr lang="en-SG" sz="2400" kern="1200" dirty="0" smtClean="0">
                          <a:solidFill>
                            <a:schemeClr val="tx1"/>
                          </a:solidFill>
                          <a:latin typeface="+mn-lt"/>
                          <a:ea typeface="+mn-ea"/>
                          <a:cs typeface="+mn-cs"/>
                        </a:rPr>
                        <a:t>P&amp;L</a:t>
                      </a:r>
                      <a:endParaRPr lang="en-US"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en-SG" dirty="0" smtClean="0"/>
                        <a:t>       </a:t>
                      </a:r>
                      <a:endParaRPr lang="en-SG" sz="2400" kern="1200" dirty="0" smtClean="0">
                        <a:solidFill>
                          <a:schemeClr val="tx1"/>
                        </a:solidFill>
                        <a:latin typeface="+mn-lt"/>
                        <a:ea typeface="+mn-ea"/>
                        <a:cs typeface="+mn-cs"/>
                      </a:endParaRPr>
                    </a:p>
                    <a:p>
                      <a:endParaRPr lang="en-SG" dirty="0"/>
                    </a:p>
                  </a:txBody>
                  <a:tcPr/>
                </a:tc>
                <a:tc>
                  <a:txBody>
                    <a:bodyPr/>
                    <a:lstStyle/>
                    <a:p>
                      <a:pPr algn="ctr"/>
                      <a:r>
                        <a:rPr lang="en-SG" sz="2400" kern="1200" dirty="0" smtClean="0">
                          <a:solidFill>
                            <a:schemeClr val="tx1"/>
                          </a:solidFill>
                          <a:latin typeface="+mn-lt"/>
                          <a:ea typeface="+mn-ea"/>
                          <a:cs typeface="+mn-cs"/>
                        </a:rPr>
                        <a:t>x x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US" sz="2400" dirty="0" smtClean="0"/>
                    </a:p>
                    <a:p>
                      <a:endParaRPr lang="en-US" dirty="0" smtClean="0"/>
                    </a:p>
                    <a:p>
                      <a:endParaRPr lang="en-US" dirty="0" smtClean="0"/>
                    </a:p>
                    <a:p>
                      <a:r>
                        <a:rPr lang="en-US" dirty="0" smtClean="0"/>
                        <a:t>_________</a:t>
                      </a:r>
                    </a:p>
                    <a:p>
                      <a:endParaRPr lang="en-SG" dirty="0"/>
                    </a:p>
                  </a:txBody>
                  <a:tcPr/>
                </a:tc>
                <a:tc>
                  <a:txBody>
                    <a:bodyPr/>
                    <a:lstStyle/>
                    <a:p>
                      <a:r>
                        <a:rPr lang="en-SG" sz="2400" kern="1200" dirty="0" smtClean="0">
                          <a:solidFill>
                            <a:schemeClr val="tx1"/>
                          </a:solidFill>
                          <a:latin typeface="+mn-lt"/>
                          <a:ea typeface="+mn-ea"/>
                          <a:cs typeface="+mn-cs"/>
                        </a:rPr>
                        <a:t>By Gross Loss c/d</a:t>
                      </a:r>
                    </a:p>
                    <a:p>
                      <a:pPr algn="l"/>
                      <a:r>
                        <a:rPr lang="en-SG" sz="2400" kern="1200" dirty="0" smtClean="0">
                          <a:solidFill>
                            <a:schemeClr val="tx1"/>
                          </a:solidFill>
                          <a:latin typeface="+mn-lt"/>
                          <a:ea typeface="+mn-ea"/>
                          <a:cs typeface="+mn-cs"/>
                        </a:rPr>
                        <a:t>  </a:t>
                      </a:r>
                      <a:r>
                        <a:rPr lang="en-SG" sz="2400" kern="1200" dirty="0" smtClean="0">
                          <a:solidFill>
                            <a:schemeClr val="tx1"/>
                          </a:solidFill>
                          <a:latin typeface="+mn-lt"/>
                          <a:ea typeface="+mn-ea"/>
                          <a:cs typeface="+mn-cs"/>
                        </a:rPr>
                        <a:t>  (</a:t>
                      </a:r>
                      <a:r>
                        <a:rPr lang="en-SG" sz="2400" kern="1200" dirty="0" smtClean="0">
                          <a:solidFill>
                            <a:schemeClr val="tx1"/>
                          </a:solidFill>
                          <a:latin typeface="+mn-lt"/>
                          <a:ea typeface="+mn-ea"/>
                          <a:cs typeface="+mn-cs"/>
                        </a:rPr>
                        <a:t>transferred to</a:t>
                      </a:r>
                    </a:p>
                    <a:p>
                      <a:pPr algn="l"/>
                      <a:r>
                        <a:rPr lang="en-US" sz="2400" kern="1200" dirty="0" smtClean="0">
                          <a:solidFill>
                            <a:schemeClr val="tx1"/>
                          </a:solidFill>
                          <a:latin typeface="+mn-lt"/>
                          <a:ea typeface="+mn-ea"/>
                          <a:cs typeface="+mn-cs"/>
                        </a:rPr>
                        <a:t>      </a:t>
                      </a:r>
                      <a:r>
                        <a:rPr lang="en-SG" sz="2400" kern="1200" dirty="0" smtClean="0">
                          <a:solidFill>
                            <a:schemeClr val="tx1"/>
                          </a:solidFill>
                          <a:latin typeface="+mn-lt"/>
                          <a:ea typeface="+mn-ea"/>
                          <a:cs typeface="+mn-cs"/>
                        </a:rPr>
                        <a:t>P&amp;L a/c)</a:t>
                      </a:r>
                      <a:endParaRPr lang="en-SG" sz="2400" dirty="0" smtClean="0"/>
                    </a:p>
                    <a:p>
                      <a:endParaRPr lang="en-SG" dirty="0"/>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SG" sz="2400" b="0" kern="1200" dirty="0" smtClean="0">
                          <a:solidFill>
                            <a:schemeClr val="tx1"/>
                          </a:solidFill>
                          <a:latin typeface="+mn-lt"/>
                          <a:ea typeface="+mn-ea"/>
                          <a:cs typeface="+mn-cs"/>
                        </a:rPr>
                        <a:t>x </a:t>
                      </a:r>
                      <a:r>
                        <a:rPr lang="en-SG" sz="2400" b="0" kern="1200" dirty="0" err="1" smtClean="0">
                          <a:solidFill>
                            <a:schemeClr val="tx1"/>
                          </a:solidFill>
                          <a:latin typeface="+mn-lt"/>
                          <a:ea typeface="+mn-ea"/>
                          <a:cs typeface="+mn-cs"/>
                        </a:rPr>
                        <a:t>x</a:t>
                      </a:r>
                      <a:r>
                        <a:rPr lang="en-SG" sz="2400" b="0" kern="1200" dirty="0" smtClean="0">
                          <a:solidFill>
                            <a:schemeClr val="tx1"/>
                          </a:solidFill>
                          <a:latin typeface="+mn-lt"/>
                          <a:ea typeface="+mn-ea"/>
                          <a:cs typeface="+mn-cs"/>
                        </a:rPr>
                        <a:t> </a:t>
                      </a:r>
                      <a:r>
                        <a:rPr lang="en-SG" sz="2400" b="0" kern="1200" dirty="0" err="1" smtClean="0">
                          <a:solidFill>
                            <a:schemeClr val="tx1"/>
                          </a:solidFill>
                          <a:latin typeface="+mn-lt"/>
                          <a:ea typeface="+mn-ea"/>
                          <a:cs typeface="+mn-cs"/>
                        </a:rPr>
                        <a:t>x</a:t>
                      </a:r>
                      <a:endParaRPr lang="en-SG" sz="2400" b="0"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endParaRPr lang="en-US" dirty="0" smtClean="0"/>
                    </a:p>
                    <a:p>
                      <a:r>
                        <a:rPr lang="en-US" dirty="0" smtClean="0"/>
                        <a:t>___________</a:t>
                      </a:r>
                      <a:endParaRPr lang="en-SG" dirty="0"/>
                    </a:p>
                  </a:txBody>
                  <a:tcPr/>
                </a:tc>
              </a:tr>
            </a:tbl>
          </a:graphicData>
        </a:graphic>
      </p:graphicFrame>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990600"/>
            <a:ext cx="8229600" cy="5334000"/>
          </a:xfrm>
        </p:spPr>
        <p:txBody>
          <a:bodyPr>
            <a:normAutofit lnSpcReduction="10000"/>
          </a:bodyPr>
          <a:lstStyle/>
          <a:p>
            <a:pPr algn="just">
              <a:buNone/>
            </a:pPr>
            <a:r>
              <a:rPr lang="en-SG" b="1" dirty="0" smtClean="0"/>
              <a:t>	</a:t>
            </a:r>
            <a:r>
              <a:rPr lang="en-SG" sz="3000" b="1" dirty="0" smtClean="0"/>
              <a:t>Items appearing in Trading account</a:t>
            </a:r>
            <a:endParaRPr lang="en-SG" sz="3000" dirty="0" smtClean="0"/>
          </a:p>
          <a:p>
            <a:pPr algn="just">
              <a:buNone/>
            </a:pPr>
            <a:r>
              <a:rPr lang="en-SG" sz="3000" b="1" dirty="0" smtClean="0"/>
              <a:t>	1. Opening stock: </a:t>
            </a:r>
            <a:r>
              <a:rPr lang="en-SG" sz="3000" dirty="0" smtClean="0"/>
              <a:t>Stock on hand at the beginning of the year is termed as opening stock. </a:t>
            </a:r>
          </a:p>
          <a:p>
            <a:pPr algn="just">
              <a:buNone/>
            </a:pPr>
            <a:r>
              <a:rPr lang="en-SG" sz="3000" b="1" dirty="0" smtClean="0"/>
              <a:t>	2. Closing stock: </a:t>
            </a:r>
            <a:r>
              <a:rPr lang="en-SG" sz="3000" dirty="0" smtClean="0"/>
              <a:t>Closing stock is the value of goods which remain in the hands of the trader at the end of the year. It does not appear in the trial balance. It appears outside the trial balance. (As it appears outside the trial balance, first it will be recorded in the credit side of the trading account and then shown in the assets side of the balance sheet).    															</a:t>
            </a:r>
            <a:r>
              <a:rPr lang="en-SG" sz="2400" dirty="0" smtClean="0"/>
              <a:t>Con…</a:t>
            </a:r>
            <a:endParaRPr lang="en-SG" sz="3000" dirty="0" smtClean="0"/>
          </a:p>
          <a:p>
            <a:pPr>
              <a:buNone/>
            </a:pPr>
            <a:endParaRPr lang="en-SG"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457200"/>
            <a:ext cx="8077200" cy="2209800"/>
          </a:xfrm>
        </p:spPr>
        <p:txBody>
          <a:bodyPr>
            <a:normAutofit fontScale="90000"/>
          </a:bodyPr>
          <a:lstStyle/>
          <a:p>
            <a:pPr algn="l"/>
            <a:r>
              <a:rPr lang="en-SG" sz="2700" b="1" dirty="0" smtClean="0"/>
              <a:t/>
            </a:r>
            <a:br>
              <a:rPr lang="en-SG" sz="2700" b="1" dirty="0" smtClean="0"/>
            </a:br>
            <a:r>
              <a:rPr lang="en-SG" sz="2700" b="1" dirty="0" smtClean="0"/>
              <a:t/>
            </a:r>
            <a:br>
              <a:rPr lang="en-SG" sz="2700" b="1" dirty="0" smtClean="0"/>
            </a:br>
            <a:r>
              <a:rPr lang="en-SG" sz="2700" b="1" dirty="0" smtClean="0"/>
              <a:t/>
            </a:r>
            <a:br>
              <a:rPr lang="en-SG" sz="2700" b="1" dirty="0" smtClean="0"/>
            </a:br>
            <a:r>
              <a:rPr lang="en-SG" sz="2700" b="1" dirty="0" smtClean="0"/>
              <a:t/>
            </a:r>
            <a:br>
              <a:rPr lang="en-SG" sz="2700" b="1" dirty="0" smtClean="0"/>
            </a:br>
            <a:r>
              <a:rPr lang="en-SG" sz="2700" b="1" dirty="0" smtClean="0"/>
              <a:t/>
            </a:r>
            <a:br>
              <a:rPr lang="en-SG" sz="2700" b="1" dirty="0" smtClean="0"/>
            </a:br>
            <a:r>
              <a:rPr lang="en-SG" sz="2700" b="1" dirty="0" smtClean="0"/>
              <a:t/>
            </a:r>
            <a:br>
              <a:rPr lang="en-SG" sz="2700" b="1" dirty="0" smtClean="0"/>
            </a:br>
            <a:r>
              <a:rPr lang="en-SG" sz="2700" b="1" dirty="0" smtClean="0"/>
              <a:t/>
            </a:r>
            <a:br>
              <a:rPr lang="en-SG" sz="2700" b="1" dirty="0" smtClean="0"/>
            </a:br>
            <a:r>
              <a:rPr lang="en-SG" sz="2700" b="1" dirty="0" smtClean="0"/>
              <a:t/>
            </a:r>
            <a:br>
              <a:rPr lang="en-SG" sz="2700" b="1" dirty="0" smtClean="0"/>
            </a:br>
            <a:r>
              <a:rPr lang="en-SG" sz="2700" b="1" dirty="0" smtClean="0"/>
              <a:t/>
            </a:r>
            <a:br>
              <a:rPr lang="en-SG" sz="2700" b="1" dirty="0" smtClean="0"/>
            </a:br>
            <a:r>
              <a:rPr lang="en-SG" sz="2400" b="1" dirty="0" smtClean="0"/>
              <a:t>Example 1</a:t>
            </a:r>
            <a:r>
              <a:rPr lang="en-SG" sz="2400" dirty="0" smtClean="0"/>
              <a:t/>
            </a:r>
            <a:br>
              <a:rPr lang="en-SG" sz="2400" dirty="0" smtClean="0"/>
            </a:br>
            <a:r>
              <a:rPr lang="en-SG" sz="2400" dirty="0" smtClean="0"/>
              <a:t>From the following information, prepare a Trading Account for the year ended 31.12.2012.</a:t>
            </a:r>
            <a:br>
              <a:rPr lang="en-SG" sz="2400" dirty="0" smtClean="0"/>
            </a:br>
            <a:r>
              <a:rPr lang="en-SG" sz="2400" dirty="0" smtClean="0"/>
              <a:t>2012 Jan 1 Opening stock SR. 15,000</a:t>
            </a:r>
            <a:br>
              <a:rPr lang="en-SG" sz="2400" dirty="0" smtClean="0"/>
            </a:br>
            <a:r>
              <a:rPr lang="en-SG" sz="2400" dirty="0" smtClean="0"/>
              <a:t>2012 Dec 31 Purchases SR. 16,500</a:t>
            </a:r>
            <a:br>
              <a:rPr lang="en-SG" sz="2400" dirty="0" smtClean="0"/>
            </a:br>
            <a:r>
              <a:rPr lang="en-SG" sz="2400" dirty="0" smtClean="0"/>
              <a:t>Sales SR. 30,600</a:t>
            </a:r>
            <a:br>
              <a:rPr lang="en-SG" sz="2400" dirty="0" smtClean="0"/>
            </a:br>
            <a:r>
              <a:rPr lang="en-SG" sz="2400" dirty="0" smtClean="0"/>
              <a:t>Closing stock SR. 13,500</a:t>
            </a:r>
            <a:br>
              <a:rPr lang="en-SG" sz="2400" dirty="0" smtClean="0"/>
            </a:br>
            <a:r>
              <a:rPr lang="en-SG" sz="2400" b="1" dirty="0" smtClean="0"/>
              <a:t>Solution:</a:t>
            </a:r>
            <a:r>
              <a:rPr lang="en-SG" sz="2400" dirty="0" smtClean="0"/>
              <a:t/>
            </a:r>
            <a:br>
              <a:rPr lang="en-SG" sz="2400" dirty="0" smtClean="0"/>
            </a:br>
            <a:r>
              <a:rPr lang="en-SG" sz="2400" b="1" dirty="0" smtClean="0"/>
              <a:t>		Trading Account for the year ending 31.12.2012</a:t>
            </a:r>
            <a:r>
              <a:rPr lang="en-SG" sz="2400" dirty="0" smtClean="0"/>
              <a:t/>
            </a:r>
            <a:br>
              <a:rPr lang="en-SG" sz="2400" dirty="0" smtClean="0"/>
            </a:br>
            <a:r>
              <a:rPr lang="en-SG" sz="2700" b="1" dirty="0" smtClean="0"/>
              <a:t/>
            </a:r>
            <a:br>
              <a:rPr lang="en-SG" sz="2700" b="1" dirty="0" smtClean="0"/>
            </a:br>
            <a:r>
              <a:rPr lang="en-SG" sz="2700" b="1" dirty="0" smtClean="0"/>
              <a:t/>
            </a:r>
            <a:br>
              <a:rPr lang="en-SG" sz="2700" b="1" dirty="0" smtClean="0"/>
            </a:br>
            <a:r>
              <a:rPr lang="en-SG" sz="2700" b="1" dirty="0" smtClean="0"/>
              <a:t/>
            </a:r>
            <a:br>
              <a:rPr lang="en-SG" sz="2700" b="1" dirty="0" smtClean="0"/>
            </a:br>
            <a:r>
              <a:rPr lang="en-SG" dirty="0" smtClean="0"/>
              <a:t/>
            </a:r>
            <a:br>
              <a:rPr lang="en-SG" dirty="0" smtClean="0"/>
            </a:br>
            <a:endParaRPr lang="en-SG"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862884817"/>
              </p:ext>
            </p:extLst>
          </p:nvPr>
        </p:nvGraphicFramePr>
        <p:xfrm>
          <a:off x="609600" y="3581400"/>
          <a:ext cx="8229604" cy="2656840"/>
        </p:xfrm>
        <a:graphic>
          <a:graphicData uri="http://schemas.openxmlformats.org/drawingml/2006/table">
            <a:tbl>
              <a:tblPr firstRow="1" bandRow="1">
                <a:tableStyleId>{5940675A-B579-460E-94D1-54222C63F5DA}</a:tableStyleId>
              </a:tblPr>
              <a:tblGrid>
                <a:gridCol w="2667000"/>
                <a:gridCol w="1447802"/>
                <a:gridCol w="2590798"/>
                <a:gridCol w="1524004"/>
              </a:tblGrid>
              <a:tr h="370840">
                <a:tc>
                  <a:txBody>
                    <a:bodyPr/>
                    <a:lstStyle/>
                    <a:p>
                      <a:pPr marL="0" marR="0" algn="ctr">
                        <a:lnSpc>
                          <a:spcPct val="115000"/>
                        </a:lnSpc>
                        <a:spcBef>
                          <a:spcPts val="0"/>
                        </a:spcBef>
                        <a:spcAft>
                          <a:spcPts val="0"/>
                        </a:spcAft>
                      </a:pPr>
                      <a:r>
                        <a:rPr lang="en-SG" sz="1800" b="1" dirty="0">
                          <a:latin typeface="Times New Roman"/>
                          <a:ea typeface="Calibri"/>
                          <a:cs typeface="Times New Roman"/>
                        </a:rPr>
                        <a:t>Particulars</a:t>
                      </a:r>
                      <a:endParaRPr lang="en-SG" sz="18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b="1" dirty="0">
                          <a:latin typeface="Times New Roman"/>
                          <a:ea typeface="Calibri"/>
                          <a:cs typeface="Times New Roman"/>
                        </a:rPr>
                        <a:t>Amount(SR)</a:t>
                      </a:r>
                      <a:endParaRPr lang="en-SG" sz="18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b="1" dirty="0">
                          <a:latin typeface="Times New Roman"/>
                          <a:ea typeface="Calibri"/>
                          <a:cs typeface="Times New Roman"/>
                        </a:rPr>
                        <a:t>Particulars</a:t>
                      </a:r>
                      <a:endParaRPr lang="en-SG" sz="18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b="1" dirty="0">
                          <a:latin typeface="Times New Roman"/>
                          <a:ea typeface="Calibri"/>
                          <a:cs typeface="Times New Roman"/>
                        </a:rPr>
                        <a:t>Amount(SR)</a:t>
                      </a:r>
                      <a:endParaRPr lang="en-SG" sz="1800" dirty="0">
                        <a:latin typeface="Calibri"/>
                        <a:ea typeface="Calibri"/>
                        <a:cs typeface="Times New Roman"/>
                      </a:endParaRPr>
                    </a:p>
                  </a:txBody>
                  <a:tcPr marL="68580" marR="68580" marT="0" marB="0"/>
                </a:tc>
              </a:tr>
              <a:tr h="2219960">
                <a:tc>
                  <a:txBody>
                    <a:bodyPr/>
                    <a:lstStyle/>
                    <a:p>
                      <a:r>
                        <a:rPr lang="en-SG" sz="2400" kern="1200" dirty="0" smtClean="0">
                          <a:solidFill>
                            <a:schemeClr val="tx1"/>
                          </a:solidFill>
                          <a:latin typeface="+mn-lt"/>
                          <a:ea typeface="+mn-ea"/>
                          <a:cs typeface="+mn-cs"/>
                        </a:rPr>
                        <a:t>To Opening stock</a:t>
                      </a:r>
                    </a:p>
                    <a:p>
                      <a:r>
                        <a:rPr lang="en-SG" sz="2400" kern="1200" dirty="0" smtClean="0">
                          <a:solidFill>
                            <a:schemeClr val="tx1"/>
                          </a:solidFill>
                          <a:latin typeface="+mn-lt"/>
                          <a:ea typeface="+mn-ea"/>
                          <a:cs typeface="+mn-cs"/>
                        </a:rPr>
                        <a:t>To Purchases</a:t>
                      </a:r>
                    </a:p>
                    <a:p>
                      <a:r>
                        <a:rPr lang="en-SG" sz="2400" kern="1200" dirty="0" smtClean="0">
                          <a:solidFill>
                            <a:schemeClr val="tx1"/>
                          </a:solidFill>
                          <a:latin typeface="+mn-lt"/>
                          <a:ea typeface="+mn-ea"/>
                          <a:cs typeface="+mn-cs"/>
                        </a:rPr>
                        <a:t>To Gross profit c/d</a:t>
                      </a:r>
                    </a:p>
                    <a:p>
                      <a:r>
                        <a:rPr lang="en-SG" sz="2400" kern="1200" dirty="0" smtClean="0">
                          <a:solidFill>
                            <a:schemeClr val="tx1"/>
                          </a:solidFill>
                          <a:latin typeface="+mn-lt"/>
                          <a:ea typeface="+mn-ea"/>
                          <a:cs typeface="+mn-cs"/>
                        </a:rPr>
                        <a:t>(transferred to P&amp;L a/c)</a:t>
                      </a:r>
                      <a:endParaRPr lang="en-SG" sz="2400" dirty="0"/>
                    </a:p>
                  </a:txBody>
                  <a:tcPr/>
                </a:tc>
                <a:tc>
                  <a:txBody>
                    <a:bodyPr/>
                    <a:lstStyle/>
                    <a:p>
                      <a:pPr algn="r"/>
                      <a:r>
                        <a:rPr lang="en-SG" sz="2400" kern="1200" dirty="0" smtClean="0">
                          <a:solidFill>
                            <a:schemeClr val="tx1"/>
                          </a:solidFill>
                          <a:latin typeface="+mn-lt"/>
                          <a:ea typeface="+mn-ea"/>
                          <a:cs typeface="+mn-cs"/>
                        </a:rPr>
                        <a:t>15,000</a:t>
                      </a:r>
                    </a:p>
                    <a:p>
                      <a:pPr algn="r"/>
                      <a:r>
                        <a:rPr lang="en-SG" sz="2400" kern="1200" dirty="0" smtClean="0">
                          <a:solidFill>
                            <a:schemeClr val="tx1"/>
                          </a:solidFill>
                          <a:latin typeface="+mn-lt"/>
                          <a:ea typeface="+mn-ea"/>
                          <a:cs typeface="+mn-cs"/>
                        </a:rPr>
                        <a:t>16,500</a:t>
                      </a:r>
                    </a:p>
                    <a:p>
                      <a:pPr algn="r"/>
                      <a:r>
                        <a:rPr lang="en-SG" sz="2400" kern="1200" dirty="0" smtClean="0">
                          <a:solidFill>
                            <a:schemeClr val="tx1"/>
                          </a:solidFill>
                          <a:latin typeface="+mn-lt"/>
                          <a:ea typeface="+mn-ea"/>
                          <a:cs typeface="+mn-cs"/>
                        </a:rPr>
                        <a:t>12,600</a:t>
                      </a:r>
                    </a:p>
                    <a:p>
                      <a:endParaRPr lang="en-US" sz="2400" kern="1200" dirty="0" smtClean="0">
                        <a:solidFill>
                          <a:schemeClr val="tx1"/>
                        </a:solidFill>
                        <a:latin typeface="+mn-lt"/>
                        <a:ea typeface="+mn-ea"/>
                        <a:cs typeface="+mn-cs"/>
                      </a:endParaRPr>
                    </a:p>
                    <a:p>
                      <a:r>
                        <a:rPr lang="en-US" sz="2400" kern="1200" dirty="0" smtClean="0">
                          <a:solidFill>
                            <a:schemeClr val="tx1"/>
                          </a:solidFill>
                          <a:latin typeface="+mn-lt"/>
                          <a:ea typeface="+mn-ea"/>
                          <a:cs typeface="+mn-cs"/>
                        </a:rPr>
                        <a:t>________</a:t>
                      </a:r>
                    </a:p>
                    <a:p>
                      <a:pPr algn="r"/>
                      <a:r>
                        <a:rPr lang="en-SG" sz="2400" kern="1200" dirty="0" smtClean="0">
                          <a:solidFill>
                            <a:schemeClr val="tx1"/>
                          </a:solidFill>
                          <a:latin typeface="+mn-lt"/>
                          <a:ea typeface="+mn-ea"/>
                          <a:cs typeface="+mn-cs"/>
                        </a:rPr>
                        <a:t>44,100</a:t>
                      </a:r>
                      <a:endParaRPr lang="en-SG" sz="2400" dirty="0"/>
                    </a:p>
                  </a:txBody>
                  <a:tcPr/>
                </a:tc>
                <a:tc>
                  <a:txBody>
                    <a:bodyPr/>
                    <a:lstStyle/>
                    <a:p>
                      <a:r>
                        <a:rPr lang="en-SG" sz="2400" kern="1200" dirty="0" smtClean="0">
                          <a:solidFill>
                            <a:schemeClr val="tx1"/>
                          </a:solidFill>
                          <a:latin typeface="+mn-lt"/>
                          <a:ea typeface="+mn-ea"/>
                          <a:cs typeface="+mn-cs"/>
                        </a:rPr>
                        <a:t>By Sales</a:t>
                      </a:r>
                    </a:p>
                    <a:p>
                      <a:r>
                        <a:rPr lang="en-SG" sz="2400" kern="1200" dirty="0" smtClean="0">
                          <a:solidFill>
                            <a:schemeClr val="tx1"/>
                          </a:solidFill>
                          <a:latin typeface="+mn-lt"/>
                          <a:ea typeface="+mn-ea"/>
                          <a:cs typeface="+mn-cs"/>
                        </a:rPr>
                        <a:t>By Closing stock</a:t>
                      </a:r>
                      <a:endParaRPr lang="en-SG" sz="2400" dirty="0"/>
                    </a:p>
                  </a:txBody>
                  <a:tcPr/>
                </a:tc>
                <a:tc>
                  <a:txBody>
                    <a:bodyPr/>
                    <a:lstStyle/>
                    <a:p>
                      <a:pPr algn="r"/>
                      <a:r>
                        <a:rPr lang="en-SG" sz="2400" kern="1200" dirty="0" smtClean="0">
                          <a:solidFill>
                            <a:schemeClr val="tx1"/>
                          </a:solidFill>
                          <a:latin typeface="+mn-lt"/>
                          <a:ea typeface="+mn-ea"/>
                          <a:cs typeface="+mn-cs"/>
                        </a:rPr>
                        <a:t>30,600</a:t>
                      </a:r>
                    </a:p>
                    <a:p>
                      <a:pPr algn="r"/>
                      <a:r>
                        <a:rPr lang="en-SG" sz="2400" kern="1200" dirty="0" smtClean="0">
                          <a:solidFill>
                            <a:schemeClr val="tx1"/>
                          </a:solidFill>
                          <a:latin typeface="+mn-lt"/>
                          <a:ea typeface="+mn-ea"/>
                          <a:cs typeface="+mn-cs"/>
                        </a:rPr>
                        <a:t>13,500</a:t>
                      </a:r>
                    </a:p>
                    <a:p>
                      <a:pPr algn="l"/>
                      <a:endParaRPr lang="en-US" sz="2400" kern="1200" dirty="0" smtClean="0">
                        <a:solidFill>
                          <a:schemeClr val="tx1"/>
                        </a:solidFill>
                        <a:latin typeface="+mn-lt"/>
                        <a:ea typeface="+mn-ea"/>
                        <a:cs typeface="+mn-cs"/>
                      </a:endParaRPr>
                    </a:p>
                    <a:p>
                      <a:pPr algn="l"/>
                      <a:endParaRPr lang="en-US" sz="2400" kern="1200" dirty="0" smtClean="0">
                        <a:solidFill>
                          <a:schemeClr val="tx1"/>
                        </a:solidFill>
                        <a:latin typeface="+mn-lt"/>
                        <a:ea typeface="+mn-ea"/>
                        <a:cs typeface="+mn-cs"/>
                      </a:endParaRPr>
                    </a:p>
                    <a:p>
                      <a:pPr algn="l"/>
                      <a:r>
                        <a:rPr lang="en-US" sz="2400" kern="1200" dirty="0" smtClean="0">
                          <a:solidFill>
                            <a:schemeClr val="tx1"/>
                          </a:solidFill>
                          <a:latin typeface="+mn-lt"/>
                          <a:ea typeface="+mn-ea"/>
                          <a:cs typeface="+mn-cs"/>
                        </a:rPr>
                        <a:t>________</a:t>
                      </a:r>
                      <a:endParaRPr lang="en-US" sz="2400" kern="1200" dirty="0" smtClean="0">
                        <a:solidFill>
                          <a:schemeClr val="tx1"/>
                        </a:solidFill>
                        <a:latin typeface="+mn-lt"/>
                        <a:ea typeface="+mn-ea"/>
                        <a:cs typeface="+mn-cs"/>
                      </a:endParaRPr>
                    </a:p>
                    <a:p>
                      <a:pPr algn="r"/>
                      <a:r>
                        <a:rPr lang="en-SG" sz="2400" kern="1200" dirty="0" smtClean="0">
                          <a:solidFill>
                            <a:schemeClr val="tx1"/>
                          </a:solidFill>
                          <a:latin typeface="+mn-lt"/>
                          <a:ea typeface="+mn-ea"/>
                          <a:cs typeface="+mn-cs"/>
                        </a:rPr>
                        <a:t>44,100</a:t>
                      </a:r>
                      <a:endParaRPr lang="en-SG" sz="2400" dirty="0"/>
                    </a:p>
                  </a:txBody>
                  <a:tcPr/>
                </a:tc>
              </a:tr>
            </a:tbl>
          </a:graphicData>
        </a:graphic>
      </p:graphicFrame>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1143000"/>
            <a:ext cx="8763000" cy="4983163"/>
          </a:xfrm>
        </p:spPr>
        <p:txBody>
          <a:bodyPr>
            <a:normAutofit/>
          </a:bodyPr>
          <a:lstStyle/>
          <a:p>
            <a:pPr>
              <a:buNone/>
            </a:pPr>
            <a:r>
              <a:rPr lang="en-SG" sz="3000" b="1" dirty="0" smtClean="0"/>
              <a:t>Example 2</a:t>
            </a:r>
            <a:endParaRPr lang="en-SG" sz="3000" dirty="0" smtClean="0"/>
          </a:p>
          <a:p>
            <a:pPr>
              <a:buNone/>
            </a:pPr>
            <a:r>
              <a:rPr lang="en-SG" sz="2800" dirty="0" smtClean="0"/>
              <a:t>Prepare Trading Account for the year ending 31st March </a:t>
            </a:r>
          </a:p>
          <a:p>
            <a:pPr>
              <a:buNone/>
            </a:pPr>
            <a:r>
              <a:rPr lang="en-SG" sz="2800" dirty="0" smtClean="0"/>
              <a:t>2012 from the following information.</a:t>
            </a:r>
          </a:p>
          <a:p>
            <a:pPr>
              <a:buNone/>
            </a:pPr>
            <a:r>
              <a:rPr lang="en-SG" sz="2800" dirty="0" smtClean="0"/>
              <a:t>Opening stock SR. 1,70,000     Purchases return  SR. 10,000</a:t>
            </a:r>
          </a:p>
          <a:p>
            <a:pPr>
              <a:buNone/>
            </a:pPr>
            <a:r>
              <a:rPr lang="en-SG" sz="2800" dirty="0" smtClean="0"/>
              <a:t>Sales SR. 2,50,000	                   Wages SR. 50,000 	</a:t>
            </a:r>
          </a:p>
          <a:p>
            <a:pPr>
              <a:buNone/>
            </a:pPr>
            <a:r>
              <a:rPr lang="en-SG" sz="2800" dirty="0" smtClean="0"/>
              <a:t>Sales return SR. 20,000            Purchases SR. 1,00,000</a:t>
            </a:r>
          </a:p>
          <a:p>
            <a:pPr>
              <a:buNone/>
            </a:pPr>
            <a:r>
              <a:rPr lang="en-SG" sz="2800" dirty="0" smtClean="0"/>
              <a:t>Carriage inward SR. 20,000     Closing stock SR. 1,60,000</a:t>
            </a:r>
          </a:p>
          <a:p>
            <a:pPr>
              <a:buNone/>
            </a:pPr>
            <a:r>
              <a:rPr lang="en-SG" sz="2800" dirty="0" smtClean="0"/>
              <a:t>	</a:t>
            </a:r>
            <a:endParaRPr lang="en-SG"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630362"/>
          </a:xfrm>
        </p:spPr>
        <p:txBody>
          <a:bodyPr>
            <a:normAutofit fontScale="90000"/>
          </a:bodyPr>
          <a:lstStyle/>
          <a:p>
            <a:pPr algn="l"/>
            <a:r>
              <a:rPr lang="en-SG" sz="3100" b="1" dirty="0" smtClean="0"/>
              <a:t/>
            </a:r>
            <a:br>
              <a:rPr lang="en-SG" sz="3100" b="1" dirty="0" smtClean="0"/>
            </a:br>
            <a:r>
              <a:rPr lang="en-SG" sz="2700" b="1" dirty="0" smtClean="0"/>
              <a:t>Solution:</a:t>
            </a:r>
            <a:r>
              <a:rPr lang="en-SG" sz="2700" dirty="0" smtClean="0"/>
              <a:t/>
            </a:r>
            <a:br>
              <a:rPr lang="en-SG" sz="2700" dirty="0" smtClean="0"/>
            </a:br>
            <a:r>
              <a:rPr lang="en-SG" sz="2700" b="1" dirty="0" smtClean="0"/>
              <a:t>Trading Account for the year ending 31st March, 2012.</a:t>
            </a:r>
            <a:r>
              <a:rPr lang="en-SG" sz="3100" dirty="0" smtClean="0"/>
              <a:t/>
            </a:r>
            <a:br>
              <a:rPr lang="en-SG" sz="3100" dirty="0" smtClean="0"/>
            </a:br>
            <a:endParaRPr lang="en-SG" sz="3100" dirty="0"/>
          </a:p>
        </p:txBody>
      </p:sp>
      <p:graphicFrame>
        <p:nvGraphicFramePr>
          <p:cNvPr id="4" name="Content Placeholder 3"/>
          <p:cNvGraphicFramePr>
            <a:graphicFrameLocks noGrp="1"/>
          </p:cNvGraphicFramePr>
          <p:nvPr>
            <p:ph idx="1"/>
          </p:nvPr>
        </p:nvGraphicFramePr>
        <p:xfrm>
          <a:off x="228600" y="1600200"/>
          <a:ext cx="8763000" cy="4561840"/>
        </p:xfrm>
        <a:graphic>
          <a:graphicData uri="http://schemas.openxmlformats.org/drawingml/2006/table">
            <a:tbl>
              <a:tblPr firstRow="1" bandRow="1">
                <a:tableStyleId>{5940675A-B579-460E-94D1-54222C63F5DA}</a:tableStyleId>
              </a:tblPr>
              <a:tblGrid>
                <a:gridCol w="2839861"/>
                <a:gridCol w="1541639"/>
                <a:gridCol w="2839861"/>
                <a:gridCol w="1541639"/>
              </a:tblGrid>
              <a:tr h="377140">
                <a:tc>
                  <a:txBody>
                    <a:bodyPr/>
                    <a:lstStyle/>
                    <a:p>
                      <a:pPr marL="0" marR="0" algn="ctr">
                        <a:lnSpc>
                          <a:spcPct val="115000"/>
                        </a:lnSpc>
                        <a:spcBef>
                          <a:spcPts val="0"/>
                        </a:spcBef>
                        <a:spcAft>
                          <a:spcPts val="0"/>
                        </a:spcAft>
                      </a:pPr>
                      <a:r>
                        <a:rPr lang="en-SG" sz="1600" b="1" dirty="0">
                          <a:latin typeface="Times New Roman"/>
                          <a:ea typeface="Calibri"/>
                          <a:cs typeface="Times New Roman"/>
                        </a:rPr>
                        <a:t>Particulars</a:t>
                      </a:r>
                      <a:endParaRPr lang="en-SG" sz="16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600" b="1" dirty="0">
                          <a:latin typeface="Times New Roman"/>
                          <a:ea typeface="Calibri"/>
                          <a:cs typeface="Times New Roman"/>
                        </a:rPr>
                        <a:t>Amount(SR)</a:t>
                      </a:r>
                      <a:endParaRPr lang="en-SG" sz="16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600" b="1" dirty="0">
                          <a:latin typeface="Times New Roman"/>
                          <a:ea typeface="Calibri"/>
                          <a:cs typeface="Times New Roman"/>
                        </a:rPr>
                        <a:t>Particulars</a:t>
                      </a:r>
                      <a:endParaRPr lang="en-SG" sz="16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600" b="1" dirty="0">
                          <a:latin typeface="Times New Roman"/>
                          <a:ea typeface="Calibri"/>
                          <a:cs typeface="Times New Roman"/>
                        </a:rPr>
                        <a:t>Amount(SR)</a:t>
                      </a:r>
                      <a:endParaRPr lang="en-SG" sz="1600" dirty="0">
                        <a:latin typeface="Calibri"/>
                        <a:ea typeface="Calibri"/>
                        <a:cs typeface="Times New Roman"/>
                      </a:endParaRPr>
                    </a:p>
                  </a:txBody>
                  <a:tcPr marL="68580" marR="68580" marT="0" marB="0"/>
                </a:tc>
              </a:tr>
              <a:tr h="4184700">
                <a:tc>
                  <a:txBody>
                    <a:bodyPr/>
                    <a:lstStyle/>
                    <a:p>
                      <a:r>
                        <a:rPr lang="en-SG" sz="2200" kern="1200" dirty="0" smtClean="0">
                          <a:solidFill>
                            <a:schemeClr val="tx1"/>
                          </a:solidFill>
                          <a:latin typeface="+mn-lt"/>
                          <a:ea typeface="+mn-ea"/>
                          <a:cs typeface="+mn-cs"/>
                        </a:rPr>
                        <a:t>To Opening stock</a:t>
                      </a:r>
                    </a:p>
                    <a:p>
                      <a:pPr algn="l"/>
                      <a:r>
                        <a:rPr lang="en-SG" sz="2200" kern="1200" dirty="0" smtClean="0">
                          <a:solidFill>
                            <a:schemeClr val="tx1"/>
                          </a:solidFill>
                          <a:latin typeface="+mn-lt"/>
                          <a:ea typeface="+mn-ea"/>
                          <a:cs typeface="+mn-cs"/>
                        </a:rPr>
                        <a:t>To Purchases</a:t>
                      </a:r>
                    </a:p>
                    <a:p>
                      <a:pPr algn="l"/>
                      <a:r>
                        <a:rPr lang="en-US" sz="2200" kern="1200" dirty="0" smtClean="0">
                          <a:solidFill>
                            <a:schemeClr val="tx1"/>
                          </a:solidFill>
                          <a:latin typeface="+mn-lt"/>
                          <a:ea typeface="+mn-ea"/>
                          <a:cs typeface="+mn-cs"/>
                        </a:rPr>
                        <a:t>                            </a:t>
                      </a:r>
                      <a:r>
                        <a:rPr lang="en-SG" sz="2200" kern="1200" dirty="0" smtClean="0">
                          <a:solidFill>
                            <a:schemeClr val="tx1"/>
                          </a:solidFill>
                          <a:latin typeface="+mn-lt"/>
                          <a:ea typeface="+mn-ea"/>
                          <a:cs typeface="+mn-cs"/>
                        </a:rPr>
                        <a:t>100000</a:t>
                      </a:r>
                    </a:p>
                    <a:p>
                      <a:r>
                        <a:rPr lang="en-SG" sz="2200" kern="1200" dirty="0" smtClean="0">
                          <a:solidFill>
                            <a:schemeClr val="tx1"/>
                          </a:solidFill>
                          <a:latin typeface="+mn-lt"/>
                          <a:ea typeface="+mn-ea"/>
                          <a:cs typeface="+mn-cs"/>
                        </a:rPr>
                        <a:t>Less Purchases </a:t>
                      </a:r>
                    </a:p>
                    <a:p>
                      <a:r>
                        <a:rPr lang="en-SG" sz="2200" kern="1200" dirty="0" smtClean="0">
                          <a:solidFill>
                            <a:schemeClr val="tx1"/>
                          </a:solidFill>
                          <a:latin typeface="+mn-lt"/>
                          <a:ea typeface="+mn-ea"/>
                          <a:cs typeface="+mn-cs"/>
                        </a:rPr>
                        <a:t>     return            </a:t>
                      </a:r>
                      <a:r>
                        <a:rPr lang="en-SG" sz="2200" u="sng" kern="1200" dirty="0" smtClean="0">
                          <a:solidFill>
                            <a:schemeClr val="tx1"/>
                          </a:solidFill>
                          <a:latin typeface="+mn-lt"/>
                          <a:ea typeface="+mn-ea"/>
                          <a:cs typeface="+mn-cs"/>
                        </a:rPr>
                        <a:t> -10000</a:t>
                      </a:r>
                      <a:endParaRPr lang="en-SG" sz="2200" kern="1200" dirty="0" smtClean="0">
                        <a:solidFill>
                          <a:schemeClr val="tx1"/>
                        </a:solidFill>
                        <a:latin typeface="+mn-lt"/>
                        <a:ea typeface="+mn-ea"/>
                        <a:cs typeface="+mn-cs"/>
                      </a:endParaRPr>
                    </a:p>
                    <a:p>
                      <a:r>
                        <a:rPr lang="en-SG" sz="2200" kern="1200" dirty="0" smtClean="0">
                          <a:solidFill>
                            <a:schemeClr val="tx1"/>
                          </a:solidFill>
                          <a:latin typeface="+mn-lt"/>
                          <a:ea typeface="+mn-ea"/>
                          <a:cs typeface="+mn-cs"/>
                        </a:rPr>
                        <a:t>To Wages</a:t>
                      </a:r>
                    </a:p>
                    <a:p>
                      <a:r>
                        <a:rPr lang="en-SG" sz="2200" kern="1200" dirty="0" smtClean="0">
                          <a:solidFill>
                            <a:schemeClr val="tx1"/>
                          </a:solidFill>
                          <a:latin typeface="+mn-lt"/>
                          <a:ea typeface="+mn-ea"/>
                          <a:cs typeface="+mn-cs"/>
                        </a:rPr>
                        <a:t>To Carriage inwards</a:t>
                      </a:r>
                    </a:p>
                    <a:p>
                      <a:r>
                        <a:rPr lang="en-SG" sz="2200" kern="1200" dirty="0" smtClean="0">
                          <a:solidFill>
                            <a:schemeClr val="tx1"/>
                          </a:solidFill>
                          <a:latin typeface="+mn-lt"/>
                          <a:ea typeface="+mn-ea"/>
                          <a:cs typeface="+mn-cs"/>
                        </a:rPr>
                        <a:t>To Gross profit c/d</a:t>
                      </a:r>
                    </a:p>
                    <a:p>
                      <a:r>
                        <a:rPr lang="en-SG" sz="2200" kern="1200" dirty="0" smtClean="0">
                          <a:solidFill>
                            <a:schemeClr val="tx1"/>
                          </a:solidFill>
                          <a:latin typeface="+mn-lt"/>
                          <a:ea typeface="+mn-ea"/>
                          <a:cs typeface="+mn-cs"/>
                        </a:rPr>
                        <a:t>    (transferred to P&amp;L</a:t>
                      </a:r>
                    </a:p>
                    <a:p>
                      <a:r>
                        <a:rPr lang="en-SG" sz="2200" kern="1200" baseline="0" dirty="0" smtClean="0">
                          <a:solidFill>
                            <a:schemeClr val="tx1"/>
                          </a:solidFill>
                          <a:latin typeface="+mn-lt"/>
                          <a:ea typeface="+mn-ea"/>
                          <a:cs typeface="+mn-cs"/>
                        </a:rPr>
                        <a:t>     </a:t>
                      </a:r>
                      <a:r>
                        <a:rPr lang="en-SG" sz="2200" kern="1200" dirty="0" smtClean="0">
                          <a:solidFill>
                            <a:schemeClr val="tx1"/>
                          </a:solidFill>
                          <a:latin typeface="+mn-lt"/>
                          <a:ea typeface="+mn-ea"/>
                          <a:cs typeface="+mn-cs"/>
                        </a:rPr>
                        <a:t>a/c)</a:t>
                      </a:r>
                      <a:endParaRPr lang="en-US" sz="2200" dirty="0" smtClean="0"/>
                    </a:p>
                    <a:p>
                      <a:endParaRPr lang="en-SG" sz="2200" dirty="0"/>
                    </a:p>
                  </a:txBody>
                  <a:tcPr/>
                </a:tc>
                <a:tc>
                  <a:txBody>
                    <a:bodyPr/>
                    <a:lstStyle/>
                    <a:p>
                      <a:pPr algn="r"/>
                      <a:r>
                        <a:rPr lang="en-SG" sz="2200" kern="1200" dirty="0" smtClean="0">
                          <a:solidFill>
                            <a:schemeClr val="tx1"/>
                          </a:solidFill>
                          <a:latin typeface="+mn-lt"/>
                          <a:ea typeface="+mn-ea"/>
                          <a:cs typeface="+mn-cs"/>
                        </a:rPr>
                        <a:t>1,70,000</a:t>
                      </a:r>
                    </a:p>
                    <a:p>
                      <a:pPr algn="r"/>
                      <a:r>
                        <a:rPr lang="en-SG" sz="2200" kern="1200" dirty="0" smtClean="0">
                          <a:solidFill>
                            <a:schemeClr val="tx1"/>
                          </a:solidFill>
                          <a:latin typeface="+mn-lt"/>
                          <a:ea typeface="+mn-ea"/>
                          <a:cs typeface="+mn-cs"/>
                        </a:rPr>
                        <a:t> </a:t>
                      </a:r>
                    </a:p>
                    <a:p>
                      <a:pPr algn="r"/>
                      <a:endParaRPr lang="en-SG" sz="2200" kern="1200" dirty="0" smtClean="0">
                        <a:solidFill>
                          <a:schemeClr val="tx1"/>
                        </a:solidFill>
                        <a:latin typeface="+mn-lt"/>
                        <a:ea typeface="+mn-ea"/>
                        <a:cs typeface="+mn-cs"/>
                      </a:endParaRPr>
                    </a:p>
                    <a:p>
                      <a:pPr algn="r"/>
                      <a:endParaRPr lang="en-SG" sz="2200" kern="1200" dirty="0" smtClean="0">
                        <a:solidFill>
                          <a:schemeClr val="tx1"/>
                        </a:solidFill>
                        <a:latin typeface="+mn-lt"/>
                        <a:ea typeface="+mn-ea"/>
                        <a:cs typeface="+mn-cs"/>
                      </a:endParaRPr>
                    </a:p>
                    <a:p>
                      <a:pPr algn="r"/>
                      <a:r>
                        <a:rPr lang="en-SG" sz="2200" kern="1200" dirty="0" smtClean="0">
                          <a:solidFill>
                            <a:schemeClr val="tx1"/>
                          </a:solidFill>
                          <a:latin typeface="+mn-lt"/>
                          <a:ea typeface="+mn-ea"/>
                          <a:cs typeface="+mn-cs"/>
                        </a:rPr>
                        <a:t>90,000</a:t>
                      </a:r>
                    </a:p>
                    <a:p>
                      <a:pPr algn="r"/>
                      <a:r>
                        <a:rPr lang="en-SG" sz="2200" kern="1200" dirty="0" smtClean="0">
                          <a:solidFill>
                            <a:schemeClr val="tx1"/>
                          </a:solidFill>
                          <a:latin typeface="+mn-lt"/>
                          <a:ea typeface="+mn-ea"/>
                          <a:cs typeface="+mn-cs"/>
                        </a:rPr>
                        <a:t>50,000</a:t>
                      </a:r>
                    </a:p>
                    <a:p>
                      <a:pPr algn="r"/>
                      <a:r>
                        <a:rPr lang="en-SG" sz="2200" kern="1200" dirty="0" smtClean="0">
                          <a:solidFill>
                            <a:schemeClr val="tx1"/>
                          </a:solidFill>
                          <a:latin typeface="+mn-lt"/>
                          <a:ea typeface="+mn-ea"/>
                          <a:cs typeface="+mn-cs"/>
                        </a:rPr>
                        <a:t>20,000</a:t>
                      </a:r>
                    </a:p>
                    <a:p>
                      <a:pPr algn="r"/>
                      <a:r>
                        <a:rPr lang="en-SG" sz="2200" kern="1200" dirty="0" smtClean="0">
                          <a:solidFill>
                            <a:schemeClr val="tx1"/>
                          </a:solidFill>
                          <a:latin typeface="+mn-lt"/>
                          <a:ea typeface="+mn-ea"/>
                          <a:cs typeface="+mn-cs"/>
                        </a:rPr>
                        <a:t>60,000</a:t>
                      </a:r>
                    </a:p>
                    <a:p>
                      <a:pPr algn="r"/>
                      <a:endParaRPr lang="en-US" sz="2200" kern="1200" dirty="0" smtClean="0">
                        <a:solidFill>
                          <a:schemeClr val="tx1"/>
                        </a:solidFill>
                        <a:latin typeface="+mn-lt"/>
                        <a:ea typeface="+mn-ea"/>
                        <a:cs typeface="+mn-cs"/>
                      </a:endParaRPr>
                    </a:p>
                    <a:p>
                      <a:pPr algn="r"/>
                      <a:endParaRPr lang="en-US" sz="2200" kern="1200" dirty="0" smtClean="0">
                        <a:solidFill>
                          <a:schemeClr val="tx1"/>
                        </a:solidFill>
                        <a:latin typeface="+mn-lt"/>
                        <a:ea typeface="+mn-ea"/>
                        <a:cs typeface="+mn-cs"/>
                      </a:endParaRPr>
                    </a:p>
                    <a:p>
                      <a:pPr algn="r"/>
                      <a:r>
                        <a:rPr lang="en-US" sz="2200" kern="1200" dirty="0" smtClean="0">
                          <a:solidFill>
                            <a:schemeClr val="tx1"/>
                          </a:solidFill>
                          <a:latin typeface="+mn-lt"/>
                          <a:ea typeface="+mn-ea"/>
                          <a:cs typeface="+mn-cs"/>
                        </a:rPr>
                        <a:t>________</a:t>
                      </a:r>
                    </a:p>
                    <a:p>
                      <a:pPr algn="r"/>
                      <a:r>
                        <a:rPr lang="en-SG" sz="2200" kern="1200" dirty="0" smtClean="0">
                          <a:solidFill>
                            <a:schemeClr val="tx1"/>
                          </a:solidFill>
                          <a:latin typeface="+mn-lt"/>
                          <a:ea typeface="+mn-ea"/>
                          <a:cs typeface="+mn-cs"/>
                        </a:rPr>
                        <a:t>3,90,000</a:t>
                      </a:r>
                      <a:endParaRPr lang="en-SG" sz="2200" dirty="0"/>
                    </a:p>
                  </a:txBody>
                  <a:tcPr/>
                </a:tc>
                <a:tc>
                  <a:txBody>
                    <a:bodyPr/>
                    <a:lstStyle/>
                    <a:p>
                      <a:r>
                        <a:rPr lang="en-SG" sz="2200" kern="1200" dirty="0" smtClean="0">
                          <a:solidFill>
                            <a:schemeClr val="tx1"/>
                          </a:solidFill>
                          <a:latin typeface="+mn-lt"/>
                          <a:ea typeface="+mn-ea"/>
                          <a:cs typeface="+mn-cs"/>
                        </a:rPr>
                        <a:t>By Sales</a:t>
                      </a:r>
                    </a:p>
                    <a:p>
                      <a:r>
                        <a:rPr lang="en-US" sz="2200" kern="1200" dirty="0" smtClean="0">
                          <a:solidFill>
                            <a:schemeClr val="tx1"/>
                          </a:solidFill>
                          <a:latin typeface="+mn-lt"/>
                          <a:ea typeface="+mn-ea"/>
                          <a:cs typeface="+mn-cs"/>
                        </a:rPr>
                        <a:t>                          </a:t>
                      </a:r>
                      <a:r>
                        <a:rPr lang="en-SG" sz="2200" kern="1200" dirty="0" smtClean="0">
                          <a:solidFill>
                            <a:schemeClr val="tx1"/>
                          </a:solidFill>
                          <a:latin typeface="+mn-lt"/>
                          <a:ea typeface="+mn-ea"/>
                          <a:cs typeface="+mn-cs"/>
                        </a:rPr>
                        <a:t>250000</a:t>
                      </a:r>
                    </a:p>
                    <a:p>
                      <a:r>
                        <a:rPr lang="en-SG" sz="2200" kern="1200" dirty="0" smtClean="0">
                          <a:solidFill>
                            <a:schemeClr val="tx1"/>
                          </a:solidFill>
                          <a:latin typeface="+mn-lt"/>
                          <a:ea typeface="+mn-ea"/>
                          <a:cs typeface="+mn-cs"/>
                        </a:rPr>
                        <a:t>Less Sales</a:t>
                      </a:r>
                    </a:p>
                    <a:p>
                      <a:r>
                        <a:rPr lang="en-SG" sz="2200" kern="1200" dirty="0" smtClean="0">
                          <a:solidFill>
                            <a:schemeClr val="tx1"/>
                          </a:solidFill>
                          <a:latin typeface="+mn-lt"/>
                          <a:ea typeface="+mn-ea"/>
                          <a:cs typeface="+mn-cs"/>
                        </a:rPr>
                        <a:t>         return      -</a:t>
                      </a:r>
                      <a:r>
                        <a:rPr lang="en-SG" sz="2200" u="sng" kern="1200" dirty="0" smtClean="0">
                          <a:solidFill>
                            <a:schemeClr val="tx1"/>
                          </a:solidFill>
                          <a:latin typeface="+mn-lt"/>
                          <a:ea typeface="+mn-ea"/>
                          <a:cs typeface="+mn-cs"/>
                        </a:rPr>
                        <a:t>20000</a:t>
                      </a:r>
                      <a:endParaRPr lang="en-SG" sz="2200" kern="1200" dirty="0" smtClean="0">
                        <a:solidFill>
                          <a:schemeClr val="tx1"/>
                        </a:solidFill>
                        <a:latin typeface="+mn-lt"/>
                        <a:ea typeface="+mn-ea"/>
                        <a:cs typeface="+mn-cs"/>
                      </a:endParaRPr>
                    </a:p>
                    <a:p>
                      <a:r>
                        <a:rPr lang="en-SG" sz="2200" kern="1200" dirty="0" smtClean="0">
                          <a:solidFill>
                            <a:schemeClr val="tx1"/>
                          </a:solidFill>
                          <a:latin typeface="+mn-lt"/>
                          <a:ea typeface="+mn-ea"/>
                          <a:cs typeface="+mn-cs"/>
                        </a:rPr>
                        <a:t>By closing stock</a:t>
                      </a:r>
                      <a:endParaRPr lang="en-SG" sz="2200" dirty="0"/>
                    </a:p>
                  </a:txBody>
                  <a:tcPr/>
                </a:tc>
                <a:tc>
                  <a:txBody>
                    <a:bodyPr/>
                    <a:lstStyle/>
                    <a:p>
                      <a:endParaRPr lang="en-SG" sz="2200" kern="1200" dirty="0" smtClean="0">
                        <a:solidFill>
                          <a:schemeClr val="tx1"/>
                        </a:solidFill>
                        <a:latin typeface="+mn-lt"/>
                        <a:ea typeface="+mn-ea"/>
                        <a:cs typeface="+mn-cs"/>
                      </a:endParaRPr>
                    </a:p>
                    <a:p>
                      <a:endParaRPr lang="en-SG" sz="2200" kern="1200" dirty="0" smtClean="0">
                        <a:solidFill>
                          <a:schemeClr val="tx1"/>
                        </a:solidFill>
                        <a:latin typeface="+mn-lt"/>
                        <a:ea typeface="+mn-ea"/>
                        <a:cs typeface="+mn-cs"/>
                      </a:endParaRPr>
                    </a:p>
                    <a:p>
                      <a:endParaRPr lang="en-SG" sz="2200" kern="1200" dirty="0" smtClean="0">
                        <a:solidFill>
                          <a:schemeClr val="tx1"/>
                        </a:solidFill>
                        <a:latin typeface="+mn-lt"/>
                        <a:ea typeface="+mn-ea"/>
                        <a:cs typeface="+mn-cs"/>
                      </a:endParaRPr>
                    </a:p>
                    <a:p>
                      <a:pPr algn="r"/>
                      <a:r>
                        <a:rPr lang="en-SG" sz="2200" kern="1200" dirty="0" smtClean="0">
                          <a:solidFill>
                            <a:schemeClr val="tx1"/>
                          </a:solidFill>
                          <a:latin typeface="+mn-lt"/>
                          <a:ea typeface="+mn-ea"/>
                          <a:cs typeface="+mn-cs"/>
                        </a:rPr>
                        <a:t>2,30,000</a:t>
                      </a:r>
                    </a:p>
                    <a:p>
                      <a:pPr algn="r"/>
                      <a:r>
                        <a:rPr lang="en-SG" sz="2200" kern="1200" dirty="0" smtClean="0">
                          <a:solidFill>
                            <a:schemeClr val="tx1"/>
                          </a:solidFill>
                          <a:latin typeface="+mn-lt"/>
                          <a:ea typeface="+mn-ea"/>
                          <a:cs typeface="+mn-cs"/>
                        </a:rPr>
                        <a:t>1,60,000</a:t>
                      </a:r>
                    </a:p>
                    <a:p>
                      <a:pPr algn="r"/>
                      <a:endParaRPr lang="en-US" sz="2200" kern="1200" dirty="0" smtClean="0">
                        <a:solidFill>
                          <a:schemeClr val="tx1"/>
                        </a:solidFill>
                        <a:latin typeface="+mn-lt"/>
                        <a:ea typeface="+mn-ea"/>
                        <a:cs typeface="+mn-cs"/>
                      </a:endParaRPr>
                    </a:p>
                    <a:p>
                      <a:pPr algn="r"/>
                      <a:endParaRPr lang="en-US" sz="2200" kern="1200" dirty="0" smtClean="0">
                        <a:solidFill>
                          <a:schemeClr val="tx1"/>
                        </a:solidFill>
                        <a:latin typeface="+mn-lt"/>
                        <a:ea typeface="+mn-ea"/>
                        <a:cs typeface="+mn-cs"/>
                      </a:endParaRPr>
                    </a:p>
                    <a:p>
                      <a:pPr algn="r"/>
                      <a:endParaRPr lang="en-US" sz="2200" kern="1200" dirty="0" smtClean="0">
                        <a:solidFill>
                          <a:schemeClr val="tx1"/>
                        </a:solidFill>
                        <a:latin typeface="+mn-lt"/>
                        <a:ea typeface="+mn-ea"/>
                        <a:cs typeface="+mn-cs"/>
                      </a:endParaRPr>
                    </a:p>
                    <a:p>
                      <a:pPr algn="r"/>
                      <a:endParaRPr lang="en-US" sz="2200" kern="1200" dirty="0" smtClean="0">
                        <a:solidFill>
                          <a:schemeClr val="tx1"/>
                        </a:solidFill>
                        <a:latin typeface="+mn-lt"/>
                        <a:ea typeface="+mn-ea"/>
                        <a:cs typeface="+mn-cs"/>
                      </a:endParaRPr>
                    </a:p>
                    <a:p>
                      <a:pPr algn="r"/>
                      <a:endParaRPr lang="en-US" sz="2200" kern="1200" dirty="0" smtClean="0">
                        <a:solidFill>
                          <a:schemeClr val="tx1"/>
                        </a:solidFill>
                        <a:latin typeface="+mn-lt"/>
                        <a:ea typeface="+mn-ea"/>
                        <a:cs typeface="+mn-cs"/>
                      </a:endParaRPr>
                    </a:p>
                    <a:p>
                      <a:pPr algn="r"/>
                      <a:r>
                        <a:rPr lang="en-US" sz="2200" kern="1200" dirty="0" smtClean="0">
                          <a:solidFill>
                            <a:schemeClr val="tx1"/>
                          </a:solidFill>
                          <a:latin typeface="+mn-lt"/>
                          <a:ea typeface="+mn-ea"/>
                          <a:cs typeface="+mn-cs"/>
                        </a:rPr>
                        <a:t>________</a:t>
                      </a:r>
                    </a:p>
                    <a:p>
                      <a:pPr algn="r"/>
                      <a:r>
                        <a:rPr lang="en-SG" sz="2200" kern="1200" dirty="0" smtClean="0">
                          <a:solidFill>
                            <a:schemeClr val="tx1"/>
                          </a:solidFill>
                          <a:latin typeface="+mn-lt"/>
                          <a:ea typeface="+mn-ea"/>
                          <a:cs typeface="+mn-cs"/>
                        </a:rPr>
                        <a:t>3,90,000</a:t>
                      </a:r>
                      <a:endParaRPr lang="en-SG" sz="2200" dirty="0"/>
                    </a:p>
                  </a:txBody>
                  <a:tcPr/>
                </a:tc>
              </a:tr>
            </a:tbl>
          </a:graphicData>
        </a:graphic>
      </p:graphicFrame>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685800"/>
            <a:ext cx="8229600" cy="3505200"/>
          </a:xfrm>
        </p:spPr>
        <p:txBody>
          <a:bodyPr>
            <a:noAutofit/>
          </a:bodyPr>
          <a:lstStyle/>
          <a:p>
            <a:pPr algn="l"/>
            <a:r>
              <a:rPr lang="en-SG" sz="2400" b="1" dirty="0" smtClean="0"/>
              <a:t/>
            </a:r>
            <a:br>
              <a:rPr lang="en-SG" sz="2400" b="1" dirty="0" smtClean="0"/>
            </a:br>
            <a:r>
              <a:rPr lang="en-SG" sz="2400" b="1" dirty="0" smtClean="0"/>
              <a:t/>
            </a:r>
            <a:br>
              <a:rPr lang="en-SG" sz="2400" b="1" dirty="0" smtClean="0"/>
            </a:br>
            <a:r>
              <a:rPr lang="en-SG" sz="2800" b="1" dirty="0" smtClean="0"/>
              <a:t>Profit and Loss Account</a:t>
            </a:r>
            <a:r>
              <a:rPr lang="en-SG" sz="2800" dirty="0" smtClean="0"/>
              <a:t/>
            </a:r>
            <a:br>
              <a:rPr lang="en-SG" sz="2800" dirty="0" smtClean="0"/>
            </a:br>
            <a:r>
              <a:rPr lang="en-SG" sz="2800" dirty="0" smtClean="0"/>
              <a:t>After calculating the gross profit or gross loss the next step is to prepare the profit and loss account. The aim of profit and loss account is to ascertain the net profit earned or net loss suffered during a particular period.</a:t>
            </a:r>
            <a:br>
              <a:rPr lang="en-SG" sz="2800" dirty="0" smtClean="0"/>
            </a:br>
            <a:r>
              <a:rPr lang="en-SG" sz="2800" b="1" dirty="0" smtClean="0"/>
              <a:t>Format of Profit and Loss Account</a:t>
            </a:r>
            <a:r>
              <a:rPr lang="en-SG" sz="2800" dirty="0" smtClean="0"/>
              <a:t/>
            </a:r>
            <a:br>
              <a:rPr lang="en-SG" sz="2800" dirty="0" smtClean="0"/>
            </a:br>
            <a:r>
              <a:rPr lang="en-SG" sz="2800" b="1" dirty="0" smtClean="0"/>
              <a:t>Profit and Loss Account</a:t>
            </a:r>
            <a:r>
              <a:rPr lang="en-SG" sz="2800" dirty="0" smtClean="0"/>
              <a:t> </a:t>
            </a:r>
            <a:r>
              <a:rPr lang="en-SG" sz="2800" b="1" dirty="0" smtClean="0"/>
              <a:t>for the year ended..................</a:t>
            </a:r>
            <a:r>
              <a:rPr lang="en-SG" sz="2800" dirty="0" smtClean="0"/>
              <a:t/>
            </a:r>
            <a:br>
              <a:rPr lang="en-SG" sz="2800" dirty="0" smtClean="0"/>
            </a:br>
            <a:r>
              <a:rPr lang="en-SG" sz="2400" dirty="0" smtClean="0"/>
              <a:t> </a:t>
            </a:r>
            <a:r>
              <a:rPr lang="en-SG" sz="2400" b="1" dirty="0" smtClean="0"/>
              <a:t>Dr.  	                                                                                                  Cr.</a:t>
            </a:r>
            <a:r>
              <a:rPr lang="en-SG" sz="2800" b="1" dirty="0" smtClean="0"/>
              <a:t> </a:t>
            </a:r>
            <a:r>
              <a:rPr lang="en-SG" sz="2400" dirty="0" smtClean="0"/>
              <a:t/>
            </a:r>
            <a:br>
              <a:rPr lang="en-SG" sz="2400" dirty="0" smtClean="0"/>
            </a:br>
            <a:r>
              <a:rPr lang="en-SG" sz="2400" b="1" dirty="0" smtClean="0"/>
              <a:t>										</a:t>
            </a:r>
            <a:endParaRPr lang="en-SG" sz="2400" dirty="0"/>
          </a:p>
        </p:txBody>
      </p:sp>
      <p:graphicFrame>
        <p:nvGraphicFramePr>
          <p:cNvPr id="4" name="Content Placeholder 3"/>
          <p:cNvGraphicFramePr>
            <a:graphicFrameLocks noGrp="1"/>
          </p:cNvGraphicFramePr>
          <p:nvPr>
            <p:ph idx="1"/>
          </p:nvPr>
        </p:nvGraphicFramePr>
        <p:xfrm>
          <a:off x="457200" y="4114801"/>
          <a:ext cx="8229604" cy="2510028"/>
        </p:xfrm>
        <a:graphic>
          <a:graphicData uri="http://schemas.openxmlformats.org/drawingml/2006/table">
            <a:tbl>
              <a:tblPr firstRow="1" bandRow="1">
                <a:tableStyleId>{5940675A-B579-460E-94D1-54222C63F5DA}</a:tableStyleId>
              </a:tblPr>
              <a:tblGrid>
                <a:gridCol w="2743200"/>
                <a:gridCol w="1371601"/>
                <a:gridCol w="2895599"/>
                <a:gridCol w="1219204"/>
              </a:tblGrid>
              <a:tr h="307802">
                <a:tc>
                  <a:txBody>
                    <a:bodyPr/>
                    <a:lstStyle/>
                    <a:p>
                      <a:pPr marL="0" marR="0" algn="ctr">
                        <a:lnSpc>
                          <a:spcPct val="115000"/>
                        </a:lnSpc>
                        <a:spcBef>
                          <a:spcPts val="0"/>
                        </a:spcBef>
                        <a:spcAft>
                          <a:spcPts val="0"/>
                        </a:spcAft>
                      </a:pPr>
                      <a:r>
                        <a:rPr lang="en-SG" sz="1800" b="1" dirty="0">
                          <a:latin typeface="Times New Roman"/>
                          <a:ea typeface="Calibri"/>
                          <a:cs typeface="Times New Roman"/>
                        </a:rPr>
                        <a:t>Particulars</a:t>
                      </a:r>
                      <a:endParaRPr lang="en-SG" sz="1800" dirty="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b="1">
                          <a:latin typeface="Times New Roman"/>
                          <a:ea typeface="Calibri"/>
                          <a:cs typeface="Times New Roman"/>
                        </a:rPr>
                        <a:t>Amount</a:t>
                      </a:r>
                      <a:endParaRPr lang="en-SG" sz="180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b="1">
                          <a:latin typeface="Times New Roman"/>
                          <a:ea typeface="Calibri"/>
                          <a:cs typeface="Times New Roman"/>
                        </a:rPr>
                        <a:t>Particulars</a:t>
                      </a:r>
                      <a:endParaRPr lang="en-SG" sz="1800">
                        <a:latin typeface="Calibri"/>
                        <a:ea typeface="Calibri"/>
                        <a:cs typeface="Times New Roman"/>
                      </a:endParaRPr>
                    </a:p>
                  </a:txBody>
                  <a:tcPr marL="68580" marR="68580" marT="0" marB="0"/>
                </a:tc>
                <a:tc>
                  <a:txBody>
                    <a:bodyPr/>
                    <a:lstStyle/>
                    <a:p>
                      <a:pPr marL="0" marR="0" algn="ctr">
                        <a:lnSpc>
                          <a:spcPct val="115000"/>
                        </a:lnSpc>
                        <a:spcBef>
                          <a:spcPts val="0"/>
                        </a:spcBef>
                        <a:spcAft>
                          <a:spcPts val="0"/>
                        </a:spcAft>
                      </a:pPr>
                      <a:r>
                        <a:rPr lang="en-SG" sz="1800" b="1" dirty="0">
                          <a:latin typeface="Times New Roman"/>
                          <a:ea typeface="Calibri"/>
                          <a:cs typeface="Times New Roman"/>
                        </a:rPr>
                        <a:t>Amount</a:t>
                      </a:r>
                      <a:endParaRPr lang="en-SG" sz="1800" dirty="0">
                        <a:latin typeface="Calibri"/>
                        <a:ea typeface="Calibri"/>
                        <a:cs typeface="Times New Roman"/>
                      </a:endParaRPr>
                    </a:p>
                  </a:txBody>
                  <a:tcPr marL="68580" marR="68580" marT="0" marB="0"/>
                </a:tc>
              </a:tr>
              <a:tr h="1978198">
                <a:tc>
                  <a:txBody>
                    <a:bodyPr/>
                    <a:lstStyle/>
                    <a:p>
                      <a:r>
                        <a:rPr lang="en-SG" sz="2400" kern="1200" dirty="0" smtClean="0">
                          <a:solidFill>
                            <a:schemeClr val="tx1"/>
                          </a:solidFill>
                          <a:latin typeface="+mn-lt"/>
                          <a:ea typeface="+mn-ea"/>
                          <a:cs typeface="+mn-cs"/>
                        </a:rPr>
                        <a:t>To Balance b/d</a:t>
                      </a:r>
                    </a:p>
                    <a:p>
                      <a:r>
                        <a:rPr lang="en-SG" sz="2400" kern="1200" dirty="0" smtClean="0">
                          <a:solidFill>
                            <a:schemeClr val="tx1"/>
                          </a:solidFill>
                          <a:latin typeface="+mn-lt"/>
                          <a:ea typeface="+mn-ea"/>
                          <a:cs typeface="+mn-cs"/>
                        </a:rPr>
                        <a:t>     (Gross Loss)</a:t>
                      </a:r>
                    </a:p>
                    <a:p>
                      <a:r>
                        <a:rPr lang="en-SG" sz="2400" kern="1200" dirty="0" smtClean="0">
                          <a:solidFill>
                            <a:schemeClr val="tx1"/>
                          </a:solidFill>
                          <a:latin typeface="+mn-lt"/>
                          <a:ea typeface="+mn-ea"/>
                          <a:cs typeface="+mn-cs"/>
                        </a:rPr>
                        <a:t>To Salaries</a:t>
                      </a:r>
                    </a:p>
                    <a:p>
                      <a:r>
                        <a:rPr lang="en-SG" sz="2400" kern="1200" dirty="0" smtClean="0">
                          <a:solidFill>
                            <a:schemeClr val="tx1"/>
                          </a:solidFill>
                          <a:latin typeface="+mn-lt"/>
                          <a:ea typeface="+mn-ea"/>
                          <a:cs typeface="+mn-cs"/>
                        </a:rPr>
                        <a:t>To Rent &amp; rates</a:t>
                      </a:r>
                    </a:p>
                    <a:p>
                      <a:r>
                        <a:rPr lang="en-SG" sz="2400" kern="1200" dirty="0" smtClean="0">
                          <a:solidFill>
                            <a:schemeClr val="tx1"/>
                          </a:solidFill>
                          <a:latin typeface="+mn-lt"/>
                          <a:ea typeface="+mn-ea"/>
                          <a:cs typeface="+mn-cs"/>
                        </a:rPr>
                        <a:t>To Stationeries</a:t>
                      </a:r>
                    </a:p>
                    <a:p>
                      <a:endParaRPr lang="en-SG" dirty="0"/>
                    </a:p>
                  </a:txBody>
                  <a:tcPr/>
                </a:tc>
                <a:tc>
                  <a:txBody>
                    <a:bodyPr/>
                    <a:lstStyle/>
                    <a:p>
                      <a:endParaRPr lang="en-US" dirty="0" smtClean="0"/>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endParaRPr lang="en-SG" sz="2400" dirty="0"/>
                    </a:p>
                  </a:txBody>
                  <a:tcPr/>
                </a:tc>
                <a:tc>
                  <a:txBody>
                    <a:bodyPr/>
                    <a:lstStyle/>
                    <a:p>
                      <a:r>
                        <a:rPr lang="en-SG" sz="2400" kern="1200" dirty="0" smtClean="0">
                          <a:solidFill>
                            <a:schemeClr val="tx1"/>
                          </a:solidFill>
                          <a:latin typeface="+mn-lt"/>
                          <a:ea typeface="+mn-ea"/>
                          <a:cs typeface="+mn-cs"/>
                        </a:rPr>
                        <a:t>By Balance b/d</a:t>
                      </a:r>
                    </a:p>
                    <a:p>
                      <a:r>
                        <a:rPr lang="en-SG" sz="2400" kern="1200" dirty="0" smtClean="0">
                          <a:solidFill>
                            <a:schemeClr val="tx1"/>
                          </a:solidFill>
                          <a:latin typeface="+mn-lt"/>
                          <a:ea typeface="+mn-ea"/>
                          <a:cs typeface="+mn-cs"/>
                        </a:rPr>
                        <a:t>    (Gross profit)</a:t>
                      </a:r>
                    </a:p>
                    <a:p>
                      <a:r>
                        <a:rPr lang="en-SG" sz="2400" kern="1200" dirty="0" smtClean="0">
                          <a:solidFill>
                            <a:schemeClr val="tx1"/>
                          </a:solidFill>
                          <a:latin typeface="+mn-lt"/>
                          <a:ea typeface="+mn-ea"/>
                          <a:cs typeface="+mn-cs"/>
                        </a:rPr>
                        <a:t>By Commission earned </a:t>
                      </a:r>
                    </a:p>
                    <a:p>
                      <a:r>
                        <a:rPr lang="en-SG" sz="2400" kern="1200" dirty="0" smtClean="0">
                          <a:solidFill>
                            <a:schemeClr val="tx1"/>
                          </a:solidFill>
                          <a:latin typeface="+mn-lt"/>
                          <a:ea typeface="+mn-ea"/>
                          <a:cs typeface="+mn-cs"/>
                        </a:rPr>
                        <a:t>By Rent received </a:t>
                      </a:r>
                      <a:endParaRPr lang="en-SG" dirty="0"/>
                    </a:p>
                  </a:txBody>
                  <a:tcPr/>
                </a:tc>
                <a:tc>
                  <a:txBody>
                    <a:bodyPr/>
                    <a:lstStyle/>
                    <a:p>
                      <a:pPr algn="ct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pPr algn="ctr"/>
                      <a:r>
                        <a:rPr lang="en-SG" sz="2400" kern="1200" dirty="0" smtClean="0">
                          <a:solidFill>
                            <a:schemeClr val="tx1"/>
                          </a:solidFill>
                          <a:latin typeface="+mn-lt"/>
                          <a:ea typeface="+mn-ea"/>
                          <a:cs typeface="+mn-cs"/>
                        </a:rPr>
                        <a:t>x </a:t>
                      </a:r>
                      <a:r>
                        <a:rPr lang="en-SG" sz="2400" kern="1200" dirty="0" err="1" smtClean="0">
                          <a:solidFill>
                            <a:schemeClr val="tx1"/>
                          </a:solidFill>
                          <a:latin typeface="+mn-lt"/>
                          <a:ea typeface="+mn-ea"/>
                          <a:cs typeface="+mn-cs"/>
                        </a:rPr>
                        <a:t>x</a:t>
                      </a:r>
                      <a:r>
                        <a:rPr lang="en-SG" sz="2400" kern="1200" dirty="0" smtClean="0">
                          <a:solidFill>
                            <a:schemeClr val="tx1"/>
                          </a:solidFill>
                          <a:latin typeface="+mn-lt"/>
                          <a:ea typeface="+mn-ea"/>
                          <a:cs typeface="+mn-cs"/>
                        </a:rPr>
                        <a:t> </a:t>
                      </a:r>
                      <a:r>
                        <a:rPr lang="en-SG" sz="2400" kern="1200" dirty="0" err="1" smtClean="0">
                          <a:solidFill>
                            <a:schemeClr val="tx1"/>
                          </a:solidFill>
                          <a:latin typeface="+mn-lt"/>
                          <a:ea typeface="+mn-ea"/>
                          <a:cs typeface="+mn-cs"/>
                        </a:rPr>
                        <a:t>x</a:t>
                      </a:r>
                      <a:endParaRPr lang="en-SG" sz="2400" kern="1200" dirty="0" smtClean="0">
                        <a:solidFill>
                          <a:schemeClr val="tx1"/>
                        </a:solidFill>
                        <a:latin typeface="+mn-lt"/>
                        <a:ea typeface="+mn-ea"/>
                        <a:cs typeface="+mn-cs"/>
                      </a:endParaRPr>
                    </a:p>
                    <a:p>
                      <a:endParaRPr lang="en-SG" dirty="0"/>
                    </a:p>
                  </a:txBody>
                  <a:tcPr/>
                </a:tc>
              </a:tr>
            </a:tbl>
          </a:graphicData>
        </a:graphic>
      </p:graphicFrame>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337</TotalTime>
  <Words>1251</Words>
  <Application>Microsoft Office PowerPoint</Application>
  <PresentationFormat>On-screen Show (4:3)</PresentationFormat>
  <Paragraphs>736</Paragraphs>
  <Slides>28</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28</vt:i4>
      </vt:variant>
    </vt:vector>
  </HeadingPairs>
  <TitlesOfParts>
    <vt:vector size="32" baseType="lpstr">
      <vt:lpstr>Arial</vt:lpstr>
      <vt:lpstr>Calibri</vt:lpstr>
      <vt:lpstr>Times New Roman</vt:lpstr>
      <vt:lpstr>Office Theme</vt:lpstr>
      <vt:lpstr> Financial Statement </vt:lpstr>
      <vt:lpstr>PowerPoint Presentation</vt:lpstr>
      <vt:lpstr>        Trading Account To know the gross profit or gross loss the trading account is prepared. Format of Trading Account Trading Account for the year ending __________      Dr.           Cr.    </vt:lpstr>
      <vt:lpstr>PowerPoint Presentation</vt:lpstr>
      <vt:lpstr>PowerPoint Presentation</vt:lpstr>
      <vt:lpstr>         Example 1 From the following information, prepare a Trading Account for the year ended 31.12.2012. 2012 Jan 1 Opening stock SR. 15,000 2012 Dec 31 Purchases SR. 16,500 Sales SR. 30,600 Closing stock SR. 13,500 Solution:   Trading Account for the year ending 31.12.2012     </vt:lpstr>
      <vt:lpstr>PowerPoint Presentation</vt:lpstr>
      <vt:lpstr> Solution: Trading Account for the year ending 31st March, 2012. </vt:lpstr>
      <vt:lpstr>  Profit and Loss Account After calculating the gross profit or gross loss the next step is to prepare the profit and loss account. The aim of profit and loss account is to ascertain the net profit earned or net loss suffered during a particular period. Format of Profit and Loss Account Profit and Loss Account for the year ended..................  Dr.                                                                                                     Cr.            </vt:lpstr>
      <vt:lpstr>PowerPoint Presentation</vt:lpstr>
      <vt:lpstr>PowerPoint Presentation</vt:lpstr>
      <vt:lpstr>PowerPoint Presentation</vt:lpstr>
      <vt:lpstr>    Solution: Profit and Loss Account of Mr. Fazil for the year ending 31st Dec. 2011 Dr.                                                           Cr.            </vt:lpstr>
      <vt:lpstr>PowerPoint Presentation</vt:lpstr>
      <vt:lpstr>  Solution: Trading and Profit &amp; Loss A/c of Mr. Akram for the year ended 31st March, 2012. Dr.                Cr. </vt:lpstr>
      <vt:lpstr>PowerPoint Presentation</vt:lpstr>
      <vt:lpstr> Question. 1. From the following trial balance of Mr. Ali, prepare Trading, Profit and Loss Account for the year ending 31.12.2013. Closing stock is valued at SR. 1,35,000. </vt:lpstr>
      <vt:lpstr>      Balance Sheet Balance sheet is a statement showing the financial position of a business. On the left hand side of the statement, the liabilities and capital are shown. On the right hand side, all the assets are shown.  Format of Balance Sheet Balance Sheet of............  as on............ </vt:lpstr>
      <vt:lpstr>PowerPoint Presentation</vt:lpstr>
      <vt:lpstr>  Example 5 From the following Trial Balance of Arshad, prepare trading and profit and loss account for the year ending on 31st March 2012 and the balance sheet as on the date: Trial Balance as on 31st March, 2012. Stock on 31st March 2012 was SR. 6,000.  </vt:lpstr>
      <vt:lpstr>PowerPoint Presentation</vt:lpstr>
      <vt:lpstr> Solution : Trading and Profit and Loss Account for the year ending 31st March, 2012. Dr.                                                                          Cr. </vt:lpstr>
      <vt:lpstr> </vt:lpstr>
      <vt:lpstr>   Balance Sheet as on 31st March, 2012. </vt:lpstr>
      <vt:lpstr>   Question.2. The trial balances of Mr. Abdullah shows the following balances on 31st March 2014. Prepare final accounts. Closing stock on 31st March 2014 was SR. 30,000.    </vt:lpstr>
      <vt:lpstr>PowerPoint Presentation</vt:lpstr>
      <vt:lpstr>PowerPoint Presentation</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Financial Statement </dc:title>
  <dc:creator>JAVED GHAFFAR</dc:creator>
  <cp:lastModifiedBy>KSU S155-S9</cp:lastModifiedBy>
  <cp:revision>86</cp:revision>
  <dcterms:created xsi:type="dcterms:W3CDTF">2006-08-16T00:00:00Z</dcterms:created>
  <dcterms:modified xsi:type="dcterms:W3CDTF">2014-11-30T09:31:43Z</dcterms:modified>
</cp:coreProperties>
</file>

<file path=docProps/thumbnail.jpeg>
</file>