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7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9" r:id="rId23"/>
    <p:sldId id="278"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7772400" cy="1470025"/>
          </a:xfrm>
        </p:spPr>
        <p:txBody>
          <a:bodyPr>
            <a:normAutofit fontScale="90000"/>
          </a:bodyPr>
          <a:lstStyle/>
          <a:p>
            <a:r>
              <a:rPr lang="en-SG" sz="3200" b="1" u="sng" dirty="0" smtClean="0"/>
              <a:t/>
            </a:r>
            <a:br>
              <a:rPr lang="en-SG" sz="3200" b="1" u="sng" dirty="0" smtClean="0"/>
            </a:br>
            <a:r>
              <a:rPr lang="en-SG" sz="3200" b="1" u="sng" dirty="0" smtClean="0"/>
              <a:t>FINAL ACCOUNTS – ADJUSTMENTS</a:t>
            </a:r>
            <a:r>
              <a:rPr lang="en-SG" sz="3200" dirty="0" smtClean="0"/>
              <a:t/>
            </a:r>
            <a:br>
              <a:rPr lang="en-SG" sz="3200" dirty="0" smtClean="0"/>
            </a:br>
            <a:endParaRPr lang="en-SG" sz="3200" dirty="0"/>
          </a:p>
        </p:txBody>
      </p:sp>
      <p:sp>
        <p:nvSpPr>
          <p:cNvPr id="3" name="Subtitle 2"/>
          <p:cNvSpPr>
            <a:spLocks noGrp="1"/>
          </p:cNvSpPr>
          <p:nvPr>
            <p:ph type="subTitle" idx="1"/>
          </p:nvPr>
        </p:nvSpPr>
        <p:spPr>
          <a:xfrm>
            <a:off x="838200" y="1524000"/>
            <a:ext cx="7620000" cy="5334000"/>
          </a:xfrm>
        </p:spPr>
        <p:txBody>
          <a:bodyPr>
            <a:noAutofit/>
          </a:bodyPr>
          <a:lstStyle/>
          <a:p>
            <a:pPr algn="just"/>
            <a:r>
              <a:rPr lang="en-SG" sz="2800" dirty="0" smtClean="0">
                <a:solidFill>
                  <a:schemeClr val="tx1"/>
                </a:solidFill>
              </a:rPr>
              <a:t>When a person starts a business he wishes to know the financial performance of his business. A convenient and universally accepted method of knowing this is to ascertain the profit or loss at yearly intervals (for example from 1</a:t>
            </a:r>
            <a:r>
              <a:rPr lang="en-SG" sz="2800" baseline="30000" dirty="0" smtClean="0">
                <a:solidFill>
                  <a:schemeClr val="tx1"/>
                </a:solidFill>
              </a:rPr>
              <a:t>st</a:t>
            </a:r>
            <a:r>
              <a:rPr lang="en-SG" sz="2800" dirty="0" smtClean="0">
                <a:solidFill>
                  <a:schemeClr val="tx1"/>
                </a:solidFill>
              </a:rPr>
              <a:t> April of current year to 31</a:t>
            </a:r>
            <a:r>
              <a:rPr lang="en-SG" sz="2800" baseline="30000" dirty="0" smtClean="0">
                <a:solidFill>
                  <a:schemeClr val="tx1"/>
                </a:solidFill>
              </a:rPr>
              <a:t>st</a:t>
            </a:r>
            <a:r>
              <a:rPr lang="en-SG" sz="2800" dirty="0" smtClean="0">
                <a:solidFill>
                  <a:schemeClr val="tx1"/>
                </a:solidFill>
              </a:rPr>
              <a:t> March of next year) and the financial position of the business on a given date. He can ascertain these by preparing the Final Accounts, which is prepared on the basis of the Trial Balance.    </a:t>
            </a:r>
          </a:p>
          <a:p>
            <a:pPr algn="just"/>
            <a:r>
              <a:rPr lang="en-SG" sz="2400" dirty="0" smtClean="0">
                <a:solidFill>
                  <a:schemeClr val="tx1"/>
                </a:solidFill>
              </a:rPr>
              <a:t>                                                                                                                        				        			Con...</a:t>
            </a:r>
          </a:p>
          <a:p>
            <a:pPr algn="just"/>
            <a:endParaRPr lang="en-SG"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fontScale="90000"/>
          </a:bodyPr>
          <a:lstStyle/>
          <a:p>
            <a:r>
              <a:rPr lang="en-SG" sz="2400" dirty="0" smtClean="0"/>
              <a:t/>
            </a:r>
            <a:br>
              <a:rPr lang="en-SG" sz="2400" dirty="0" smtClean="0"/>
            </a:br>
            <a:r>
              <a:rPr lang="en-SG" sz="2400" dirty="0" smtClean="0"/>
              <a:t/>
            </a:r>
            <a:br>
              <a:rPr lang="en-SG" sz="2400" dirty="0" smtClean="0"/>
            </a:br>
            <a:r>
              <a:rPr lang="en-SG" sz="2400" dirty="0" smtClean="0"/>
              <a:t/>
            </a:r>
            <a:br>
              <a:rPr lang="en-SG" sz="2400" dirty="0" smtClean="0"/>
            </a:br>
            <a:r>
              <a:rPr lang="en-SG" sz="2400" dirty="0" smtClean="0"/>
              <a:t/>
            </a:r>
            <a:br>
              <a:rPr lang="en-SG" sz="2400" dirty="0" smtClean="0"/>
            </a:br>
            <a:r>
              <a:rPr lang="en-SG" sz="2400" dirty="0" smtClean="0"/>
              <a:t/>
            </a:r>
            <a:br>
              <a:rPr lang="en-SG" sz="2400" dirty="0" smtClean="0"/>
            </a:br>
            <a:r>
              <a:rPr lang="en-SG" sz="2700" dirty="0" smtClean="0"/>
              <a:t>Profit &amp; Loss Account for the year ending 31</a:t>
            </a:r>
            <a:r>
              <a:rPr lang="en-SG" sz="2700" baseline="30000" dirty="0" smtClean="0"/>
              <a:t>st</a:t>
            </a:r>
            <a:r>
              <a:rPr lang="en-SG" sz="2700" dirty="0" smtClean="0"/>
              <a:t> March, 2014</a:t>
            </a:r>
            <a:r>
              <a:rPr lang="en-SG" sz="2400" dirty="0" smtClean="0"/>
              <a:t/>
            </a:r>
            <a:br>
              <a:rPr lang="en-SG" sz="2400" dirty="0" smtClean="0"/>
            </a:br>
            <a:r>
              <a:rPr lang="en-SG" sz="2400" dirty="0" smtClean="0"/>
              <a:t> </a:t>
            </a:r>
            <a:r>
              <a:rPr lang="en-SG" sz="2200" dirty="0" smtClean="0"/>
              <a:t>Dr.                                                                                                                               Cr.</a:t>
            </a:r>
            <a:br>
              <a:rPr lang="en-SG" sz="2200" dirty="0" smtClean="0"/>
            </a:br>
            <a:r>
              <a:rPr lang="en-SG" sz="2400" dirty="0" smtClean="0"/>
              <a:t/>
            </a:r>
            <a:br>
              <a:rPr lang="en-SG" sz="2400" dirty="0" smtClean="0"/>
            </a:br>
            <a:r>
              <a:rPr lang="en-SG" sz="2400" dirty="0" smtClean="0"/>
              <a:t/>
            </a:r>
            <a:br>
              <a:rPr lang="en-SG" sz="2400" dirty="0" smtClean="0"/>
            </a:br>
            <a:endParaRPr lang="en-SG" sz="2400" dirty="0"/>
          </a:p>
        </p:txBody>
      </p:sp>
      <p:graphicFrame>
        <p:nvGraphicFramePr>
          <p:cNvPr id="4" name="Content Placeholder 3"/>
          <p:cNvGraphicFramePr>
            <a:graphicFrameLocks noGrp="1"/>
          </p:cNvGraphicFramePr>
          <p:nvPr>
            <p:ph sz="half" idx="1"/>
          </p:nvPr>
        </p:nvGraphicFramePr>
        <p:xfrm>
          <a:off x="457200" y="1752600"/>
          <a:ext cx="8229600" cy="1356360"/>
        </p:xfrm>
        <a:graphic>
          <a:graphicData uri="http://schemas.openxmlformats.org/drawingml/2006/table">
            <a:tbl>
              <a:tblPr firstRow="1" bandRow="1">
                <a:tableStyleId>{5940675A-B579-460E-94D1-54222C63F5DA}</a:tableStyleId>
              </a:tblPr>
              <a:tblGrid>
                <a:gridCol w="3124197"/>
                <a:gridCol w="1066799"/>
                <a:gridCol w="2667003"/>
                <a:gridCol w="1371601"/>
              </a:tblGrid>
              <a:tr h="381000">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6516" marR="16516"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6516" marR="16516"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6516" marR="16516"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6516" marR="16516" marT="0" marB="0"/>
                </a:tc>
              </a:tr>
              <a:tr h="914400">
                <a:tc>
                  <a:txBody>
                    <a:bodyPr/>
                    <a:lstStyle/>
                    <a:p>
                      <a:r>
                        <a:rPr lang="en-SG" sz="2000" kern="1200" dirty="0" smtClean="0">
                          <a:solidFill>
                            <a:schemeClr val="tx1"/>
                          </a:solidFill>
                          <a:latin typeface="+mn-lt"/>
                          <a:ea typeface="+mn-ea"/>
                          <a:cs typeface="+mn-cs"/>
                        </a:rPr>
                        <a:t>To Salaries                   22,000</a:t>
                      </a:r>
                    </a:p>
                    <a:p>
                      <a:r>
                        <a:rPr lang="en-SG" sz="2000" kern="1200" dirty="0" smtClean="0">
                          <a:solidFill>
                            <a:schemeClr val="tx1"/>
                          </a:solidFill>
                          <a:latin typeface="+mn-lt"/>
                          <a:ea typeface="+mn-ea"/>
                          <a:cs typeface="+mn-cs"/>
                        </a:rPr>
                        <a:t>Add: Outstanding       +</a:t>
                      </a:r>
                      <a:r>
                        <a:rPr lang="en-SG" sz="2000" u="sng" kern="1200" dirty="0" smtClean="0">
                          <a:solidFill>
                            <a:schemeClr val="tx1"/>
                          </a:solidFill>
                          <a:latin typeface="+mn-lt"/>
                          <a:ea typeface="+mn-ea"/>
                          <a:cs typeface="+mn-cs"/>
                        </a:rPr>
                        <a:t>2,000</a:t>
                      </a:r>
                      <a:r>
                        <a:rPr lang="en-SG" sz="2000" kern="1200" dirty="0" smtClean="0">
                          <a:solidFill>
                            <a:schemeClr val="tx1"/>
                          </a:solidFill>
                          <a:latin typeface="+mn-lt"/>
                          <a:ea typeface="+mn-ea"/>
                          <a:cs typeface="+mn-cs"/>
                        </a:rPr>
                        <a:t>                          </a:t>
                      </a:r>
                    </a:p>
                    <a:p>
                      <a:endParaRPr lang="en-SG" dirty="0"/>
                    </a:p>
                  </a:txBody>
                  <a:tcPr marL="44873" marR="44873"/>
                </a:tc>
                <a:tc>
                  <a:txBody>
                    <a:bodyPr/>
                    <a:lstStyle/>
                    <a:p>
                      <a:endParaRPr lang="en-US" sz="1800" kern="1200" dirty="0" smtClean="0">
                        <a:solidFill>
                          <a:schemeClr val="tx1"/>
                        </a:solidFill>
                        <a:latin typeface="+mn-lt"/>
                        <a:ea typeface="+mn-ea"/>
                        <a:cs typeface="+mn-cs"/>
                      </a:endParaRPr>
                    </a:p>
                    <a:p>
                      <a:r>
                        <a:rPr lang="en-US" sz="1800" kern="1200" baseline="0" dirty="0" smtClean="0">
                          <a:solidFill>
                            <a:schemeClr val="tx1"/>
                          </a:solidFill>
                          <a:latin typeface="+mn-lt"/>
                          <a:ea typeface="+mn-ea"/>
                          <a:cs typeface="+mn-cs"/>
                        </a:rPr>
                        <a:t>    </a:t>
                      </a:r>
                      <a:r>
                        <a:rPr lang="en-SG" sz="1800" kern="1200" dirty="0" smtClean="0">
                          <a:solidFill>
                            <a:schemeClr val="tx1"/>
                          </a:solidFill>
                          <a:latin typeface="+mn-lt"/>
                          <a:ea typeface="+mn-ea"/>
                          <a:cs typeface="+mn-cs"/>
                        </a:rPr>
                        <a:t>24,000</a:t>
                      </a:r>
                      <a:endParaRPr lang="en-SG" dirty="0"/>
                    </a:p>
                  </a:txBody>
                  <a:tcPr marL="44873" marR="44873"/>
                </a:tc>
                <a:tc>
                  <a:txBody>
                    <a:bodyPr/>
                    <a:lstStyle/>
                    <a:p>
                      <a:endParaRPr lang="en-SG" dirty="0"/>
                    </a:p>
                  </a:txBody>
                  <a:tcPr marL="44873" marR="44873"/>
                </a:tc>
                <a:tc>
                  <a:txBody>
                    <a:bodyPr/>
                    <a:lstStyle/>
                    <a:p>
                      <a:endParaRPr lang="en-SG" dirty="0"/>
                    </a:p>
                  </a:txBody>
                  <a:tcPr marL="44873" marR="44873"/>
                </a:tc>
              </a:tr>
            </a:tbl>
          </a:graphicData>
        </a:graphic>
      </p:graphicFrame>
      <p:sp>
        <p:nvSpPr>
          <p:cNvPr id="5" name="Content Placeholder 4"/>
          <p:cNvSpPr>
            <a:spLocks noGrp="1"/>
          </p:cNvSpPr>
          <p:nvPr>
            <p:ph sz="half" idx="2"/>
          </p:nvPr>
        </p:nvSpPr>
        <p:spPr>
          <a:xfrm>
            <a:off x="457200" y="3352800"/>
            <a:ext cx="8229600" cy="3048000"/>
          </a:xfrm>
        </p:spPr>
        <p:txBody>
          <a:bodyPr/>
          <a:lstStyle/>
          <a:p>
            <a:pPr algn="ctr">
              <a:buNone/>
            </a:pPr>
            <a:r>
              <a:rPr lang="en-SG" sz="2400" dirty="0" smtClean="0"/>
              <a:t>Balance Sheet as on 31</a:t>
            </a:r>
            <a:r>
              <a:rPr lang="en-SG" sz="2400" baseline="30000" dirty="0" smtClean="0"/>
              <a:t>st</a:t>
            </a:r>
            <a:r>
              <a:rPr lang="en-SG" sz="2400" dirty="0" smtClean="0"/>
              <a:t> March, 2014</a:t>
            </a:r>
          </a:p>
          <a:p>
            <a:pPr>
              <a:buNone/>
            </a:pPr>
            <a:endParaRPr lang="en-SG" dirty="0"/>
          </a:p>
        </p:txBody>
      </p:sp>
      <p:graphicFrame>
        <p:nvGraphicFramePr>
          <p:cNvPr id="6" name="Table 5"/>
          <p:cNvGraphicFramePr>
            <a:graphicFrameLocks noGrp="1"/>
          </p:cNvGraphicFramePr>
          <p:nvPr/>
        </p:nvGraphicFramePr>
        <p:xfrm>
          <a:off x="457200" y="3810000"/>
          <a:ext cx="8229600" cy="1097280"/>
        </p:xfrm>
        <a:graphic>
          <a:graphicData uri="http://schemas.openxmlformats.org/drawingml/2006/table">
            <a:tbl>
              <a:tblPr firstRow="1" bandRow="1">
                <a:tableStyleId>{5940675A-B579-460E-94D1-54222C63F5DA}</a:tableStyleId>
              </a:tblPr>
              <a:tblGrid>
                <a:gridCol w="3076485"/>
                <a:gridCol w="1153682"/>
                <a:gridCol w="2691925"/>
                <a:gridCol w="1307508"/>
              </a:tblGrid>
              <a:tr h="0">
                <a:tc>
                  <a:txBody>
                    <a:bodyPr/>
                    <a:lstStyle/>
                    <a:p>
                      <a:pPr algn="ctr"/>
                      <a:r>
                        <a:rPr lang="en-US" sz="2000" dirty="0" smtClean="0">
                          <a:solidFill>
                            <a:schemeClr val="tx1"/>
                          </a:solidFill>
                        </a:rPr>
                        <a:t>Liabilities</a:t>
                      </a:r>
                      <a:endParaRPr lang="en-SG" sz="2000" dirty="0">
                        <a:solidFill>
                          <a:schemeClr val="tx1"/>
                        </a:solidFill>
                      </a:endParaRPr>
                    </a:p>
                  </a:txBody>
                  <a:tcPr/>
                </a:tc>
                <a:tc>
                  <a:txBody>
                    <a:bodyPr/>
                    <a:lstStyle/>
                    <a:p>
                      <a:pPr algn="ctr"/>
                      <a:r>
                        <a:rPr lang="en-US" sz="2000" dirty="0" smtClean="0">
                          <a:solidFill>
                            <a:schemeClr val="tx1"/>
                          </a:solidFill>
                        </a:rPr>
                        <a:t>Amount</a:t>
                      </a:r>
                      <a:endParaRPr lang="en-SG" sz="2000" dirty="0">
                        <a:solidFill>
                          <a:schemeClr val="tx1"/>
                        </a:solidFill>
                      </a:endParaRPr>
                    </a:p>
                  </a:txBody>
                  <a:tcPr/>
                </a:tc>
                <a:tc>
                  <a:txBody>
                    <a:bodyPr/>
                    <a:lstStyle/>
                    <a:p>
                      <a:pPr algn="ctr"/>
                      <a:r>
                        <a:rPr lang="en-US" sz="2000" dirty="0" smtClean="0">
                          <a:solidFill>
                            <a:schemeClr val="tx1"/>
                          </a:solidFill>
                        </a:rPr>
                        <a:t>Assets</a:t>
                      </a:r>
                      <a:endParaRPr lang="en-SG" sz="2000" dirty="0">
                        <a:solidFill>
                          <a:schemeClr val="tx1"/>
                        </a:solidFill>
                      </a:endParaRPr>
                    </a:p>
                  </a:txBody>
                  <a:tcPr/>
                </a:tc>
                <a:tc>
                  <a:txBody>
                    <a:bodyPr/>
                    <a:lstStyle/>
                    <a:p>
                      <a:pPr algn="ctr"/>
                      <a:r>
                        <a:rPr lang="en-US" sz="2000" dirty="0" smtClean="0">
                          <a:solidFill>
                            <a:schemeClr val="tx1"/>
                          </a:solidFill>
                        </a:rPr>
                        <a:t>Amount</a:t>
                      </a:r>
                      <a:endParaRPr lang="en-SG" sz="2000" dirty="0">
                        <a:solidFill>
                          <a:schemeClr val="tx1"/>
                        </a:solidFill>
                      </a:endParaRPr>
                    </a:p>
                  </a:txBody>
                  <a:tcPr/>
                </a:tc>
              </a:tr>
              <a:tr h="0">
                <a:tc>
                  <a:txBody>
                    <a:bodyPr/>
                    <a:lstStyle/>
                    <a:p>
                      <a:r>
                        <a:rPr lang="en-SG" sz="2000" kern="1200" dirty="0" smtClean="0">
                          <a:solidFill>
                            <a:schemeClr val="tx1"/>
                          </a:solidFill>
                          <a:latin typeface="+mn-lt"/>
                          <a:ea typeface="+mn-ea"/>
                          <a:cs typeface="+mn-cs"/>
                        </a:rPr>
                        <a:t>Outstanding Salaries</a:t>
                      </a:r>
                    </a:p>
                    <a:p>
                      <a:endParaRPr lang="en-SG" sz="2000" dirty="0"/>
                    </a:p>
                  </a:txBody>
                  <a:tcPr/>
                </a:tc>
                <a:tc>
                  <a:txBody>
                    <a:bodyPr/>
                    <a:lstStyle/>
                    <a:p>
                      <a:r>
                        <a:rPr lang="en-SG" sz="2000" kern="1200" dirty="0" smtClean="0">
                          <a:solidFill>
                            <a:schemeClr val="tx1"/>
                          </a:solidFill>
                          <a:latin typeface="+mn-lt"/>
                          <a:ea typeface="+mn-ea"/>
                          <a:cs typeface="+mn-cs"/>
                        </a:rPr>
                        <a:t>     2,000</a:t>
                      </a:r>
                      <a:endParaRPr lang="en-SG" sz="2000" dirty="0"/>
                    </a:p>
                  </a:txBody>
                  <a:tcPr/>
                </a:tc>
                <a:tc>
                  <a:txBody>
                    <a:bodyPr/>
                    <a:lstStyle/>
                    <a:p>
                      <a:endParaRPr lang="en-SG" sz="2000" dirty="0"/>
                    </a:p>
                  </a:txBody>
                  <a:tcPr/>
                </a:tc>
                <a:tc>
                  <a:txBody>
                    <a:bodyPr/>
                    <a:lstStyle/>
                    <a:p>
                      <a:endParaRPr lang="en-SG" sz="20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6096000"/>
          </a:xfrm>
        </p:spPr>
        <p:txBody>
          <a:bodyPr>
            <a:normAutofit lnSpcReduction="10000"/>
          </a:bodyPr>
          <a:lstStyle/>
          <a:p>
            <a:pPr lvl="0" algn="just">
              <a:buNone/>
            </a:pPr>
            <a:r>
              <a:rPr lang="en-SG" b="1" dirty="0" smtClean="0"/>
              <a:t>3.</a:t>
            </a:r>
            <a:r>
              <a:rPr lang="en-SG" sz="2800" b="1" dirty="0" smtClean="0"/>
              <a:t>Prepaid Expenses </a:t>
            </a:r>
            <a:endParaRPr lang="en-SG" sz="2800" dirty="0" smtClean="0"/>
          </a:p>
          <a:p>
            <a:pPr algn="just">
              <a:buNone/>
            </a:pPr>
            <a:r>
              <a:rPr lang="en-SG" sz="2800" dirty="0" smtClean="0"/>
              <a:t>	Expenses which have been paid in advance are called as prepaid</a:t>
            </a:r>
            <a:r>
              <a:rPr lang="en-SG" sz="2800" b="1" dirty="0" smtClean="0"/>
              <a:t> </a:t>
            </a:r>
            <a:r>
              <a:rPr lang="en-SG" sz="2800" dirty="0" smtClean="0"/>
              <a:t>(unexpired) expenses.</a:t>
            </a:r>
          </a:p>
          <a:p>
            <a:pPr algn="just">
              <a:buNone/>
            </a:pPr>
            <a:r>
              <a:rPr lang="en-SG" sz="2800" b="1" dirty="0" smtClean="0"/>
              <a:t>	Example:</a:t>
            </a:r>
            <a:r>
              <a:rPr lang="en-SG" sz="2800" dirty="0" smtClean="0"/>
              <a:t> Trial Balance for the period ending 31</a:t>
            </a:r>
            <a:r>
              <a:rPr lang="en-SG" sz="2800" baseline="30000" dirty="0" smtClean="0"/>
              <a:t>st</a:t>
            </a:r>
            <a:r>
              <a:rPr lang="en-SG" sz="2800" dirty="0" smtClean="0"/>
              <a:t> March, 2014 shows SR. 15,000 as insurance premium. </a:t>
            </a:r>
          </a:p>
          <a:p>
            <a:pPr algn="just">
              <a:buNone/>
            </a:pPr>
            <a:r>
              <a:rPr lang="en-SG" sz="2800" dirty="0" smtClean="0"/>
              <a:t>	Adjustment: Prepaid Insurance premium SR. 7,500.</a:t>
            </a:r>
          </a:p>
          <a:p>
            <a:pPr algn="just">
              <a:buNone/>
            </a:pPr>
            <a:r>
              <a:rPr lang="en-SG" sz="2800" dirty="0" smtClean="0"/>
              <a:t>	Prepaid expenses will be shown</a:t>
            </a:r>
          </a:p>
          <a:p>
            <a:pPr lvl="0" algn="just">
              <a:buNone/>
            </a:pPr>
            <a:r>
              <a:rPr lang="en-SG" sz="2800" dirty="0" smtClean="0"/>
              <a:t>	</a:t>
            </a:r>
            <a:r>
              <a:rPr lang="en-SG" sz="2800" dirty="0" err="1" smtClean="0"/>
              <a:t>i</a:t>
            </a:r>
            <a:r>
              <a:rPr lang="en-SG" sz="2800" dirty="0" smtClean="0"/>
              <a:t>) on the debit side of the trading or Profit and Loss account by way of deduction from  the particular expenses as the case may be and</a:t>
            </a:r>
          </a:p>
          <a:p>
            <a:pPr algn="just">
              <a:buNone/>
            </a:pPr>
            <a:r>
              <a:rPr lang="en-SG" sz="2800" dirty="0" smtClean="0"/>
              <a:t>	ii) on the assets side of the Balance Sheet.                								</a:t>
            </a:r>
            <a:r>
              <a:rPr lang="en-SG" sz="2400" dirty="0" smtClean="0"/>
              <a:t>Con...</a:t>
            </a:r>
          </a:p>
          <a:p>
            <a:pPr>
              <a:buNone/>
            </a:pPr>
            <a:endParaRPr lang="en-SG"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609600"/>
            <a:ext cx="8229600" cy="2209800"/>
          </a:xfrm>
        </p:spPr>
        <p:txBody>
          <a:bodyPr>
            <a:noAutofit/>
          </a:bodyPr>
          <a:lstStyle/>
          <a:p>
            <a:r>
              <a:rPr lang="en-SG" sz="2400" dirty="0" smtClean="0"/>
              <a:t>Profit &amp; Loss Account for the year ending 31</a:t>
            </a:r>
            <a:r>
              <a:rPr lang="en-SG" sz="2400" baseline="30000" dirty="0" smtClean="0"/>
              <a:t>st</a:t>
            </a:r>
            <a:r>
              <a:rPr lang="en-SG" sz="2400" dirty="0" smtClean="0"/>
              <a:t> March, 2014</a:t>
            </a:r>
            <a:br>
              <a:rPr lang="en-SG" sz="2400" dirty="0" smtClean="0"/>
            </a:br>
            <a:r>
              <a:rPr lang="en-SG" sz="2000" dirty="0" smtClean="0"/>
              <a:t>  Dr. 			            				                    Cr.</a:t>
            </a:r>
            <a:br>
              <a:rPr lang="en-SG" sz="2000" dirty="0" smtClean="0"/>
            </a:br>
            <a:endParaRPr lang="en-SG" sz="2400" dirty="0"/>
          </a:p>
        </p:txBody>
      </p:sp>
      <p:sp>
        <p:nvSpPr>
          <p:cNvPr id="5" name="Content Placeholder 4"/>
          <p:cNvSpPr>
            <a:spLocks noGrp="1"/>
          </p:cNvSpPr>
          <p:nvPr>
            <p:ph sz="half" idx="1"/>
          </p:nvPr>
        </p:nvSpPr>
        <p:spPr>
          <a:xfrm>
            <a:off x="685800" y="2819400"/>
            <a:ext cx="7924800" cy="3048000"/>
          </a:xfrm>
        </p:spPr>
        <p:txBody>
          <a:bodyPr/>
          <a:lstStyle/>
          <a:p>
            <a:pPr>
              <a:buNone/>
            </a:pPr>
            <a:endParaRPr lang="en-SG" sz="2000" dirty="0" smtClean="0"/>
          </a:p>
          <a:p>
            <a:pPr>
              <a:buNone/>
            </a:pPr>
            <a:endParaRPr lang="en-SG" dirty="0"/>
          </a:p>
        </p:txBody>
      </p:sp>
      <p:graphicFrame>
        <p:nvGraphicFramePr>
          <p:cNvPr id="7" name="Content Placeholder 6"/>
          <p:cNvGraphicFramePr>
            <a:graphicFrameLocks noGrp="1"/>
          </p:cNvGraphicFramePr>
          <p:nvPr>
            <p:ph sz="half" idx="2"/>
          </p:nvPr>
        </p:nvGraphicFramePr>
        <p:xfrm>
          <a:off x="685800" y="1905000"/>
          <a:ext cx="8001006" cy="1330515"/>
        </p:xfrm>
        <a:graphic>
          <a:graphicData uri="http://schemas.openxmlformats.org/drawingml/2006/table">
            <a:tbl>
              <a:tblPr firstRow="1" bandRow="1">
                <a:tableStyleId>{5940675A-B579-460E-94D1-54222C63F5DA}</a:tableStyleId>
              </a:tblPr>
              <a:tblGrid>
                <a:gridCol w="3352800"/>
                <a:gridCol w="990600"/>
                <a:gridCol w="2324104"/>
                <a:gridCol w="1333502"/>
              </a:tblGrid>
              <a:tr h="315405">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r>
              <a:tr h="979995">
                <a:tc>
                  <a:txBody>
                    <a:bodyPr/>
                    <a:lstStyle/>
                    <a:p>
                      <a:r>
                        <a:rPr lang="en-SG" sz="2000" kern="1200" dirty="0" smtClean="0">
                          <a:solidFill>
                            <a:schemeClr val="tx1"/>
                          </a:solidFill>
                          <a:latin typeface="+mn-lt"/>
                          <a:ea typeface="+mn-ea"/>
                          <a:cs typeface="+mn-cs"/>
                        </a:rPr>
                        <a:t>To Insurance  premium  15,000</a:t>
                      </a:r>
                    </a:p>
                    <a:p>
                      <a:r>
                        <a:rPr lang="en-US" sz="2000" kern="1200" dirty="0" smtClean="0">
                          <a:solidFill>
                            <a:schemeClr val="tx1"/>
                          </a:solidFill>
                          <a:latin typeface="+mn-lt"/>
                          <a:ea typeface="+mn-ea"/>
                          <a:cs typeface="+mn-cs"/>
                        </a:rPr>
                        <a:t> </a:t>
                      </a:r>
                      <a:r>
                        <a:rPr lang="en-SG" sz="2000" kern="1200" dirty="0" smtClean="0">
                          <a:solidFill>
                            <a:schemeClr val="tx1"/>
                          </a:solidFill>
                          <a:latin typeface="+mn-lt"/>
                          <a:ea typeface="+mn-ea"/>
                          <a:cs typeface="+mn-cs"/>
                        </a:rPr>
                        <a:t>Less: Prepaid                  - </a:t>
                      </a:r>
                      <a:r>
                        <a:rPr lang="en-SG" sz="2000" u="sng" kern="1200" dirty="0" smtClean="0">
                          <a:solidFill>
                            <a:schemeClr val="tx1"/>
                          </a:solidFill>
                          <a:latin typeface="+mn-lt"/>
                          <a:ea typeface="+mn-ea"/>
                          <a:cs typeface="+mn-cs"/>
                        </a:rPr>
                        <a:t>7,500</a:t>
                      </a:r>
                      <a:endParaRPr lang="en-SG" sz="2000" dirty="0"/>
                    </a:p>
                  </a:txBody>
                  <a:tcPr marL="50483" marR="50483"/>
                </a:tc>
                <a:tc>
                  <a:txBody>
                    <a:bodyPr/>
                    <a:lstStyle/>
                    <a:p>
                      <a:endParaRPr lang="en-US" dirty="0" smtClean="0"/>
                    </a:p>
                    <a:p>
                      <a:r>
                        <a:rPr lang="en-SG" sz="2000" kern="1200" dirty="0" smtClean="0">
                          <a:solidFill>
                            <a:schemeClr val="tx1"/>
                          </a:solidFill>
                          <a:latin typeface="+mn-lt"/>
                          <a:ea typeface="+mn-ea"/>
                          <a:cs typeface="+mn-cs"/>
                        </a:rPr>
                        <a:t>    7,500</a:t>
                      </a:r>
                      <a:endParaRPr lang="en-SG" sz="2000" dirty="0"/>
                    </a:p>
                  </a:txBody>
                  <a:tcPr marL="50483" marR="50483"/>
                </a:tc>
                <a:tc>
                  <a:txBody>
                    <a:bodyPr/>
                    <a:lstStyle/>
                    <a:p>
                      <a:endParaRPr lang="en-SG" dirty="0"/>
                    </a:p>
                  </a:txBody>
                  <a:tcPr marL="50483" marR="50483"/>
                </a:tc>
                <a:tc>
                  <a:txBody>
                    <a:bodyPr/>
                    <a:lstStyle/>
                    <a:p>
                      <a:endParaRPr lang="en-SG" dirty="0"/>
                    </a:p>
                  </a:txBody>
                  <a:tcPr marL="50483" marR="50483"/>
                </a:tc>
              </a:tr>
            </a:tbl>
          </a:graphicData>
        </a:graphic>
      </p:graphicFrame>
      <p:sp>
        <p:nvSpPr>
          <p:cNvPr id="13" name="Rectangle 12"/>
          <p:cNvSpPr/>
          <p:nvPr/>
        </p:nvSpPr>
        <p:spPr>
          <a:xfrm>
            <a:off x="685800" y="3352800"/>
            <a:ext cx="7848600" cy="3416320"/>
          </a:xfrm>
          <a:prstGeom prst="rect">
            <a:avLst/>
          </a:prstGeom>
        </p:spPr>
        <p:txBody>
          <a:bodyPr wrap="square">
            <a:spAutoFit/>
          </a:bodyPr>
          <a:lstStyle/>
          <a:p>
            <a:pPr algn="ctr"/>
            <a:r>
              <a:rPr lang="en-SG" sz="2400" dirty="0" smtClean="0"/>
              <a:t>Balance Sheet as on 31</a:t>
            </a:r>
            <a:r>
              <a:rPr lang="en-SG" sz="2400" baseline="30000" dirty="0" smtClean="0"/>
              <a:t>st</a:t>
            </a:r>
            <a:r>
              <a:rPr lang="en-SG" sz="2400" dirty="0" smtClean="0"/>
              <a:t> March, 2014</a:t>
            </a:r>
          </a:p>
          <a:p>
            <a:pPr>
              <a:buNone/>
            </a:pPr>
            <a:endParaRPr lang="en-SG" sz="1600" dirty="0" smtClean="0"/>
          </a:p>
          <a:p>
            <a:pPr>
              <a:buNone/>
            </a:pPr>
            <a:endParaRPr lang="en-SG" sz="1600" dirty="0" smtClean="0"/>
          </a:p>
          <a:p>
            <a:pPr>
              <a:buNone/>
            </a:pPr>
            <a:endParaRPr lang="en-SG" sz="1600" dirty="0" smtClean="0"/>
          </a:p>
          <a:p>
            <a:pPr>
              <a:buNone/>
            </a:pPr>
            <a:endParaRPr lang="en-SG" sz="1600" dirty="0" smtClean="0"/>
          </a:p>
          <a:p>
            <a:pPr>
              <a:buNone/>
            </a:pPr>
            <a:endParaRPr lang="en-SG" sz="1600" dirty="0" smtClean="0"/>
          </a:p>
          <a:p>
            <a:pPr>
              <a:buNone/>
            </a:pPr>
            <a:endParaRPr lang="en-SG" sz="1600" dirty="0" smtClean="0"/>
          </a:p>
          <a:p>
            <a:pPr>
              <a:buNone/>
            </a:pPr>
            <a:endParaRPr lang="en-SG" sz="1600" dirty="0" smtClean="0"/>
          </a:p>
          <a:p>
            <a:pPr>
              <a:buNone/>
            </a:pPr>
            <a:endParaRPr lang="en-SG" sz="1600" dirty="0" smtClean="0"/>
          </a:p>
          <a:p>
            <a:pPr>
              <a:buNone/>
            </a:pPr>
            <a:endParaRPr lang="en-SG" sz="1600" dirty="0" smtClean="0"/>
          </a:p>
          <a:p>
            <a:pPr>
              <a:buNone/>
            </a:pPr>
            <a:endParaRPr lang="en-SG" sz="1600" dirty="0" smtClean="0"/>
          </a:p>
          <a:p>
            <a:pPr>
              <a:buNone/>
            </a:pPr>
            <a:endParaRPr lang="en-SG" sz="1600" dirty="0" smtClean="0"/>
          </a:p>
          <a:p>
            <a:pPr>
              <a:buNone/>
            </a:pPr>
            <a:r>
              <a:rPr lang="en-SG" sz="1600" dirty="0" smtClean="0"/>
              <a:t>           </a:t>
            </a:r>
          </a:p>
        </p:txBody>
      </p:sp>
      <p:graphicFrame>
        <p:nvGraphicFramePr>
          <p:cNvPr id="14" name="Table 13"/>
          <p:cNvGraphicFramePr>
            <a:graphicFrameLocks noGrp="1"/>
          </p:cNvGraphicFramePr>
          <p:nvPr/>
        </p:nvGraphicFramePr>
        <p:xfrm>
          <a:off x="685800" y="3810000"/>
          <a:ext cx="8001001" cy="1071880"/>
        </p:xfrm>
        <a:graphic>
          <a:graphicData uri="http://schemas.openxmlformats.org/drawingml/2006/table">
            <a:tbl>
              <a:tblPr firstRow="1" bandRow="1">
                <a:tableStyleId>{5940675A-B579-460E-94D1-54222C63F5DA}</a:tableStyleId>
              </a:tblPr>
              <a:tblGrid>
                <a:gridCol w="2819400"/>
                <a:gridCol w="1181101"/>
                <a:gridCol w="2705099"/>
                <a:gridCol w="1295401"/>
              </a:tblGrid>
              <a:tr h="370840">
                <a:tc>
                  <a:txBody>
                    <a:bodyPr/>
                    <a:lstStyle/>
                    <a:p>
                      <a:pPr marL="0" marR="0" algn="ctr">
                        <a:lnSpc>
                          <a:spcPct val="115000"/>
                        </a:lnSpc>
                        <a:spcBef>
                          <a:spcPts val="0"/>
                        </a:spcBef>
                        <a:spcAft>
                          <a:spcPts val="0"/>
                        </a:spcAft>
                      </a:pPr>
                      <a:r>
                        <a:rPr lang="en-SG" sz="2000" dirty="0">
                          <a:latin typeface="Calibri"/>
                          <a:ea typeface="Calibri"/>
                          <a:cs typeface="Times New Roman"/>
                        </a:rPr>
                        <a:t>Liabilities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Assets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r>
              <a:tr h="619760">
                <a:tc>
                  <a:txBody>
                    <a:bodyPr/>
                    <a:lstStyle/>
                    <a:p>
                      <a:endParaRPr lang="en-SG" dirty="0"/>
                    </a:p>
                  </a:txBody>
                  <a:tcPr/>
                </a:tc>
                <a:tc>
                  <a:txBody>
                    <a:bodyPr/>
                    <a:lstStyle/>
                    <a:p>
                      <a:endParaRPr lang="en-SG" dirty="0"/>
                    </a:p>
                  </a:txBody>
                  <a:tcPr/>
                </a:tc>
                <a:tc>
                  <a:txBody>
                    <a:bodyPr/>
                    <a:lstStyle/>
                    <a:p>
                      <a:r>
                        <a:rPr lang="en-SG" sz="2000" kern="1200" dirty="0" smtClean="0">
                          <a:solidFill>
                            <a:schemeClr val="tx1"/>
                          </a:solidFill>
                          <a:latin typeface="+mn-lt"/>
                          <a:ea typeface="+mn-ea"/>
                          <a:cs typeface="+mn-cs"/>
                        </a:rPr>
                        <a:t>Prepaid  Insurance premium</a:t>
                      </a:r>
                      <a:endParaRPr lang="en-SG" sz="2000" dirty="0"/>
                    </a:p>
                  </a:txBody>
                  <a:tcPr/>
                </a:tc>
                <a:tc>
                  <a:txBody>
                    <a:bodyPr/>
                    <a:lstStyle/>
                    <a:p>
                      <a:r>
                        <a:rPr lang="en-SG" sz="2000" kern="1200" dirty="0" smtClean="0">
                          <a:solidFill>
                            <a:schemeClr val="tx1"/>
                          </a:solidFill>
                          <a:latin typeface="+mn-lt"/>
                          <a:ea typeface="+mn-ea"/>
                          <a:cs typeface="+mn-cs"/>
                        </a:rPr>
                        <a:t>      7,500</a:t>
                      </a:r>
                      <a:endParaRPr lang="en-SG" sz="2000"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762000"/>
            <a:ext cx="8229600" cy="5867400"/>
          </a:xfrm>
        </p:spPr>
        <p:txBody>
          <a:bodyPr>
            <a:normAutofit lnSpcReduction="10000"/>
          </a:bodyPr>
          <a:lstStyle/>
          <a:p>
            <a:pPr lvl="0" algn="just">
              <a:buNone/>
            </a:pPr>
            <a:r>
              <a:rPr lang="en-US" sz="2800" dirty="0" smtClean="0"/>
              <a:t>4.</a:t>
            </a:r>
            <a:r>
              <a:rPr lang="en-SG" sz="2800" b="1" dirty="0" smtClean="0"/>
              <a:t> Accrued incomes</a:t>
            </a:r>
            <a:endParaRPr lang="en-SG" sz="2800" dirty="0" smtClean="0"/>
          </a:p>
          <a:p>
            <a:pPr algn="just">
              <a:buNone/>
            </a:pPr>
            <a:r>
              <a:rPr lang="en-SG" sz="2800" dirty="0" smtClean="0"/>
              <a:t>	Income which has been earned but not received during the accounting period is called as accrued income.</a:t>
            </a:r>
          </a:p>
          <a:p>
            <a:pPr algn="just">
              <a:buNone/>
            </a:pPr>
            <a:r>
              <a:rPr lang="en-SG" sz="2800" b="1" dirty="0" smtClean="0"/>
              <a:t>	Example:</a:t>
            </a:r>
            <a:r>
              <a:rPr lang="en-SG" sz="2800" dirty="0" smtClean="0"/>
              <a:t>  Credit side of Trial Balance (31.3.2014) shows commission received SR. 8,000. </a:t>
            </a:r>
          </a:p>
          <a:p>
            <a:pPr algn="just">
              <a:buNone/>
            </a:pPr>
            <a:r>
              <a:rPr lang="en-SG" sz="2800" dirty="0" smtClean="0"/>
              <a:t>	Adjustment: Commission accrued but not yet received SR. 2,000.</a:t>
            </a:r>
          </a:p>
          <a:p>
            <a:pPr algn="just">
              <a:buNone/>
            </a:pPr>
            <a:r>
              <a:rPr lang="en-SG" sz="2800" dirty="0" smtClean="0"/>
              <a:t>	Accrued income will be shown</a:t>
            </a:r>
          </a:p>
          <a:p>
            <a:pPr algn="just">
              <a:buNone/>
            </a:pPr>
            <a:r>
              <a:rPr lang="en-SG" sz="2800" dirty="0" smtClean="0"/>
              <a:t>	</a:t>
            </a:r>
            <a:r>
              <a:rPr lang="en-SG" sz="2800" dirty="0" err="1" smtClean="0"/>
              <a:t>i</a:t>
            </a:r>
            <a:r>
              <a:rPr lang="en-SG" sz="2800" dirty="0" smtClean="0"/>
              <a:t>) on the credit side of Profit and Loss account by way of addition to particular income and</a:t>
            </a:r>
          </a:p>
          <a:p>
            <a:pPr algn="just">
              <a:buNone/>
            </a:pPr>
            <a:r>
              <a:rPr lang="en-SG" sz="2800" dirty="0" smtClean="0"/>
              <a:t>	ii) on the assets side of the Balance Sheet.   </a:t>
            </a:r>
          </a:p>
          <a:p>
            <a:pPr algn="just">
              <a:buNone/>
            </a:pPr>
            <a:r>
              <a:rPr lang="en-SG" sz="2400" dirty="0" smtClean="0"/>
              <a:t>									Con...</a:t>
            </a:r>
            <a:endParaRPr lang="en-SG" sz="2800" dirty="0" smtClean="0"/>
          </a:p>
          <a:p>
            <a:pPr algn="just">
              <a:buNone/>
            </a:pPr>
            <a:endParaRPr lang="en-SG"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a:bodyPr>
          <a:lstStyle/>
          <a:p>
            <a:pPr>
              <a:buNone/>
            </a:pPr>
            <a:r>
              <a:rPr lang="en-SG" sz="2800" dirty="0" smtClean="0"/>
              <a:t>	</a:t>
            </a:r>
            <a:r>
              <a:rPr lang="en-SG" sz="2400" dirty="0" smtClean="0"/>
              <a:t>Profit &amp; Loss Account for the year ending 31</a:t>
            </a:r>
            <a:r>
              <a:rPr lang="en-SG" sz="2400" baseline="30000" dirty="0" smtClean="0"/>
              <a:t>st</a:t>
            </a:r>
            <a:r>
              <a:rPr lang="en-SG" sz="2400" dirty="0" smtClean="0"/>
              <a:t> March, 2014</a:t>
            </a:r>
          </a:p>
          <a:p>
            <a:pPr>
              <a:buNone/>
            </a:pPr>
            <a:r>
              <a:rPr lang="en-SG" sz="2000" dirty="0" smtClean="0"/>
              <a:t>        Dr. 						                          Cr. </a:t>
            </a:r>
          </a:p>
          <a:p>
            <a:pPr>
              <a:buNone/>
            </a:pPr>
            <a:r>
              <a:rPr lang="en-SG" sz="2400" dirty="0" smtClean="0"/>
              <a:t/>
            </a:r>
            <a:br>
              <a:rPr lang="en-SG" sz="2400" dirty="0" smtClean="0"/>
            </a:br>
            <a:endParaRPr lang="en-SG" sz="2400" dirty="0" smtClean="0"/>
          </a:p>
          <a:p>
            <a:pPr>
              <a:buNone/>
            </a:pPr>
            <a:endParaRPr lang="en-US" sz="2400" dirty="0" smtClean="0"/>
          </a:p>
          <a:p>
            <a:pPr>
              <a:buNone/>
            </a:pPr>
            <a:endParaRPr lang="en-US" sz="2400" dirty="0" smtClean="0"/>
          </a:p>
          <a:p>
            <a:pPr algn="ctr">
              <a:buNone/>
            </a:pPr>
            <a:endParaRPr lang="en-US" sz="2400" dirty="0" smtClean="0"/>
          </a:p>
          <a:p>
            <a:pPr algn="ctr">
              <a:buNone/>
            </a:pPr>
            <a:r>
              <a:rPr lang="en-SG" sz="2400" dirty="0" smtClean="0"/>
              <a:t>Balance Sheet as on 31</a:t>
            </a:r>
            <a:r>
              <a:rPr lang="en-SG" sz="2400" baseline="30000" dirty="0" smtClean="0"/>
              <a:t>st</a:t>
            </a:r>
            <a:r>
              <a:rPr lang="en-SG" sz="2400" dirty="0" smtClean="0"/>
              <a:t> March, 2014</a:t>
            </a:r>
          </a:p>
          <a:p>
            <a:pPr>
              <a:buNone/>
            </a:pPr>
            <a:r>
              <a:rPr lang="en-SG" sz="2000" dirty="0" smtClean="0"/>
              <a:t>       				                        </a:t>
            </a:r>
            <a:endParaRPr lang="en-SG" sz="2400" dirty="0"/>
          </a:p>
        </p:txBody>
      </p:sp>
      <p:graphicFrame>
        <p:nvGraphicFramePr>
          <p:cNvPr id="4" name="Table 3"/>
          <p:cNvGraphicFramePr>
            <a:graphicFrameLocks noGrp="1"/>
          </p:cNvGraphicFramePr>
          <p:nvPr/>
        </p:nvGraphicFramePr>
        <p:xfrm>
          <a:off x="762000" y="1752600"/>
          <a:ext cx="7391403" cy="1752600"/>
        </p:xfrm>
        <a:graphic>
          <a:graphicData uri="http://schemas.openxmlformats.org/drawingml/2006/table">
            <a:tbl>
              <a:tblPr firstRow="1" bandRow="1">
                <a:tableStyleId>{5940675A-B579-460E-94D1-54222C63F5DA}</a:tableStyleId>
              </a:tblPr>
              <a:tblGrid>
                <a:gridCol w="2438400"/>
                <a:gridCol w="990600"/>
                <a:gridCol w="2895600"/>
                <a:gridCol w="1066803"/>
              </a:tblGrid>
              <a:tr h="370840">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r>
              <a:tr h="1381760">
                <a:tc>
                  <a:txBody>
                    <a:bodyPr/>
                    <a:lstStyle/>
                    <a:p>
                      <a:endParaRPr lang="en-SG" dirty="0"/>
                    </a:p>
                  </a:txBody>
                  <a:tcPr/>
                </a:tc>
                <a:tc>
                  <a:txBody>
                    <a:bodyPr/>
                    <a:lstStyle/>
                    <a:p>
                      <a:endParaRPr lang="en-SG" dirty="0"/>
                    </a:p>
                  </a:txBody>
                  <a:tcPr/>
                </a:tc>
                <a:tc>
                  <a:txBody>
                    <a:bodyPr/>
                    <a:lstStyle/>
                    <a:p>
                      <a:r>
                        <a:rPr lang="en-SG" sz="2000" kern="1200" dirty="0" smtClean="0">
                          <a:solidFill>
                            <a:schemeClr val="tx1"/>
                          </a:solidFill>
                          <a:latin typeface="+mn-lt"/>
                          <a:ea typeface="+mn-ea"/>
                          <a:cs typeface="+mn-cs"/>
                        </a:rPr>
                        <a:t>By Commission </a:t>
                      </a:r>
                    </a:p>
                    <a:p>
                      <a:r>
                        <a:rPr lang="en-SG" sz="2000" kern="1200" dirty="0" smtClean="0">
                          <a:solidFill>
                            <a:schemeClr val="tx1"/>
                          </a:solidFill>
                          <a:latin typeface="+mn-lt"/>
                          <a:ea typeface="+mn-ea"/>
                          <a:cs typeface="+mn-cs"/>
                        </a:rPr>
                        <a:t>Received                     8,000</a:t>
                      </a:r>
                    </a:p>
                    <a:p>
                      <a:r>
                        <a:rPr lang="en-SG" sz="2000" kern="1200" dirty="0" smtClean="0">
                          <a:solidFill>
                            <a:schemeClr val="tx1"/>
                          </a:solidFill>
                          <a:latin typeface="+mn-lt"/>
                          <a:ea typeface="+mn-ea"/>
                          <a:cs typeface="+mn-cs"/>
                        </a:rPr>
                        <a:t>Add: Accrued </a:t>
                      </a:r>
                      <a:r>
                        <a:rPr lang="en-SG" sz="2000" kern="1200" dirty="0" err="1" smtClean="0">
                          <a:solidFill>
                            <a:schemeClr val="tx1"/>
                          </a:solidFill>
                          <a:latin typeface="+mn-lt"/>
                          <a:ea typeface="+mn-ea"/>
                          <a:cs typeface="+mn-cs"/>
                        </a:rPr>
                        <a:t>Comm</a:t>
                      </a:r>
                      <a:endParaRPr lang="en-SG" sz="2000" kern="1200" dirty="0" smtClean="0">
                        <a:solidFill>
                          <a:schemeClr val="tx1"/>
                        </a:solidFill>
                        <a:latin typeface="+mn-lt"/>
                        <a:ea typeface="+mn-ea"/>
                        <a:cs typeface="+mn-cs"/>
                      </a:endParaRPr>
                    </a:p>
                    <a:p>
                      <a:r>
                        <a:rPr lang="en-SG" sz="2000" kern="1200" dirty="0" smtClean="0">
                          <a:solidFill>
                            <a:schemeClr val="tx1"/>
                          </a:solidFill>
                          <a:latin typeface="+mn-lt"/>
                          <a:ea typeface="+mn-ea"/>
                          <a:cs typeface="+mn-cs"/>
                        </a:rPr>
                        <a:t>       -</a:t>
                      </a:r>
                      <a:r>
                        <a:rPr lang="en-SG" sz="2000" kern="1200" dirty="0" err="1" smtClean="0">
                          <a:solidFill>
                            <a:schemeClr val="tx1"/>
                          </a:solidFill>
                          <a:latin typeface="+mn-lt"/>
                          <a:ea typeface="+mn-ea"/>
                          <a:cs typeface="+mn-cs"/>
                        </a:rPr>
                        <a:t>ission</a:t>
                      </a:r>
                      <a:r>
                        <a:rPr lang="en-SG" sz="2000" kern="1200" dirty="0" smtClean="0">
                          <a:solidFill>
                            <a:schemeClr val="tx1"/>
                          </a:solidFill>
                          <a:latin typeface="+mn-lt"/>
                          <a:ea typeface="+mn-ea"/>
                          <a:cs typeface="+mn-cs"/>
                        </a:rPr>
                        <a:t>                +</a:t>
                      </a:r>
                      <a:r>
                        <a:rPr lang="en-SG" sz="2000" u="sng" kern="1200" dirty="0" smtClean="0">
                          <a:solidFill>
                            <a:schemeClr val="tx1"/>
                          </a:solidFill>
                          <a:latin typeface="+mn-lt"/>
                          <a:ea typeface="+mn-ea"/>
                          <a:cs typeface="+mn-cs"/>
                        </a:rPr>
                        <a:t>2,000</a:t>
                      </a:r>
                      <a:endParaRPr lang="en-SG" sz="2000" dirty="0"/>
                    </a:p>
                  </a:txBody>
                  <a:tcPr/>
                </a:tc>
                <a:tc>
                  <a:txBody>
                    <a:bodyPr/>
                    <a:lstStyle/>
                    <a:p>
                      <a:endParaRPr lang="en-US" sz="2000" dirty="0" smtClean="0"/>
                    </a:p>
                    <a:p>
                      <a:endParaRPr lang="en-US" sz="2000" dirty="0" smtClean="0"/>
                    </a:p>
                    <a:p>
                      <a:endParaRPr lang="en-SG" sz="2000" kern="1200" dirty="0" smtClean="0">
                        <a:solidFill>
                          <a:schemeClr val="tx1"/>
                        </a:solidFill>
                        <a:latin typeface="+mn-lt"/>
                        <a:ea typeface="+mn-ea"/>
                        <a:cs typeface="+mn-cs"/>
                      </a:endParaRPr>
                    </a:p>
                    <a:p>
                      <a:r>
                        <a:rPr lang="en-SG" sz="2000" kern="1200" dirty="0" smtClean="0">
                          <a:solidFill>
                            <a:schemeClr val="tx1"/>
                          </a:solidFill>
                          <a:latin typeface="+mn-lt"/>
                          <a:ea typeface="+mn-ea"/>
                          <a:cs typeface="+mn-cs"/>
                        </a:rPr>
                        <a:t>   10,000</a:t>
                      </a:r>
                      <a:endParaRPr lang="en-SG" sz="2000" dirty="0"/>
                    </a:p>
                  </a:txBody>
                  <a:tcPr/>
                </a:tc>
              </a:tr>
            </a:tbl>
          </a:graphicData>
        </a:graphic>
      </p:graphicFrame>
      <p:graphicFrame>
        <p:nvGraphicFramePr>
          <p:cNvPr id="6" name="Table 5"/>
          <p:cNvGraphicFramePr>
            <a:graphicFrameLocks noGrp="1"/>
          </p:cNvGraphicFramePr>
          <p:nvPr/>
        </p:nvGraphicFramePr>
        <p:xfrm>
          <a:off x="838200" y="4343400"/>
          <a:ext cx="7391404" cy="1096437"/>
        </p:xfrm>
        <a:graphic>
          <a:graphicData uri="http://schemas.openxmlformats.org/drawingml/2006/table">
            <a:tbl>
              <a:tblPr firstRow="1" bandRow="1">
                <a:tableStyleId>{5940675A-B579-460E-94D1-54222C63F5DA}</a:tableStyleId>
              </a:tblPr>
              <a:tblGrid>
                <a:gridCol w="2362200"/>
                <a:gridCol w="1066801"/>
                <a:gridCol w="2895601"/>
                <a:gridCol w="1066802"/>
              </a:tblGrid>
              <a:tr h="244683">
                <a:tc>
                  <a:txBody>
                    <a:bodyPr/>
                    <a:lstStyle/>
                    <a:p>
                      <a:pPr marL="0" marR="0" algn="ctr">
                        <a:lnSpc>
                          <a:spcPct val="115000"/>
                        </a:lnSpc>
                        <a:spcBef>
                          <a:spcPts val="0"/>
                        </a:spcBef>
                        <a:spcAft>
                          <a:spcPts val="0"/>
                        </a:spcAft>
                      </a:pPr>
                      <a:r>
                        <a:rPr lang="en-SG" sz="2000" dirty="0">
                          <a:latin typeface="Calibri"/>
                          <a:ea typeface="Calibri"/>
                          <a:cs typeface="Times New Roman"/>
                        </a:rPr>
                        <a:t>Liabilities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Assets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r>
              <a:tr h="745917">
                <a:tc>
                  <a:txBody>
                    <a:bodyPr/>
                    <a:lstStyle/>
                    <a:p>
                      <a:endParaRPr lang="en-SG" dirty="0"/>
                    </a:p>
                  </a:txBody>
                  <a:tcPr/>
                </a:tc>
                <a:tc>
                  <a:txBody>
                    <a:bodyPr/>
                    <a:lstStyle/>
                    <a:p>
                      <a:endParaRPr lang="en-SG"/>
                    </a:p>
                  </a:txBody>
                  <a:tcPr/>
                </a:tc>
                <a:tc>
                  <a:txBody>
                    <a:bodyPr/>
                    <a:lstStyle/>
                    <a:p>
                      <a:r>
                        <a:rPr lang="en-SG" sz="2000" kern="1200" dirty="0" smtClean="0">
                          <a:solidFill>
                            <a:schemeClr val="tx1"/>
                          </a:solidFill>
                          <a:latin typeface="+mn-lt"/>
                          <a:ea typeface="+mn-ea"/>
                          <a:cs typeface="+mn-cs"/>
                        </a:rPr>
                        <a:t>Accrued Commission</a:t>
                      </a:r>
                      <a:endParaRPr lang="en-US" sz="2000" dirty="0" smtClean="0"/>
                    </a:p>
                    <a:p>
                      <a:endParaRPr lang="en-SG" sz="2000" dirty="0"/>
                    </a:p>
                  </a:txBody>
                  <a:tcPr/>
                </a:tc>
                <a:tc>
                  <a:txBody>
                    <a:bodyPr/>
                    <a:lstStyle/>
                    <a:p>
                      <a:r>
                        <a:rPr lang="en-SG" sz="2000" kern="1200" dirty="0" smtClean="0">
                          <a:solidFill>
                            <a:schemeClr val="tx1"/>
                          </a:solidFill>
                          <a:latin typeface="+mn-lt"/>
                          <a:ea typeface="+mn-ea"/>
                          <a:cs typeface="+mn-cs"/>
                        </a:rPr>
                        <a:t>2,000</a:t>
                      </a:r>
                      <a:endParaRPr lang="en-SG" sz="2000"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638800"/>
          </a:xfrm>
        </p:spPr>
        <p:txBody>
          <a:bodyPr>
            <a:normAutofit lnSpcReduction="10000"/>
          </a:bodyPr>
          <a:lstStyle/>
          <a:p>
            <a:pPr lvl="0" algn="just">
              <a:buNone/>
            </a:pPr>
            <a:r>
              <a:rPr lang="en-SG" sz="2800" b="1" dirty="0" smtClean="0"/>
              <a:t>5.Incomes received in advance</a:t>
            </a:r>
            <a:endParaRPr lang="en-SG" sz="2800" dirty="0" smtClean="0"/>
          </a:p>
          <a:p>
            <a:pPr algn="just">
              <a:buNone/>
            </a:pPr>
            <a:r>
              <a:rPr lang="en-SG" sz="2800" dirty="0" smtClean="0"/>
              <a:t>	Income received during a particular accounting period for the work to be done in future period is called as income received in advance.</a:t>
            </a:r>
          </a:p>
          <a:p>
            <a:pPr algn="just">
              <a:buNone/>
            </a:pPr>
            <a:r>
              <a:rPr lang="en-SG" sz="2800" b="1" dirty="0" smtClean="0"/>
              <a:t>	Example:</a:t>
            </a:r>
            <a:r>
              <a:rPr lang="en-SG" sz="2800" dirty="0" smtClean="0"/>
              <a:t>  Trial Balance for the period ending 31</a:t>
            </a:r>
            <a:r>
              <a:rPr lang="en-SG" sz="2800" baseline="30000" dirty="0" smtClean="0"/>
              <a:t>st</a:t>
            </a:r>
            <a:r>
              <a:rPr lang="en-SG" sz="2800" dirty="0" smtClean="0"/>
              <a:t> March, 2014 shows Rent received SR. 25,000.</a:t>
            </a:r>
          </a:p>
          <a:p>
            <a:pPr algn="just">
              <a:buNone/>
            </a:pPr>
            <a:r>
              <a:rPr lang="en-SG" sz="2800" dirty="0" smtClean="0"/>
              <a:t>	Adjustment: Rent received in advance SR. 5,000.</a:t>
            </a:r>
          </a:p>
          <a:p>
            <a:pPr algn="just">
              <a:buNone/>
            </a:pPr>
            <a:r>
              <a:rPr lang="en-SG" sz="2800" dirty="0" smtClean="0"/>
              <a:t>	Incomes received in advance will be shown</a:t>
            </a:r>
          </a:p>
          <a:p>
            <a:pPr algn="just">
              <a:buNone/>
            </a:pPr>
            <a:r>
              <a:rPr lang="en-SG" sz="2800" dirty="0" smtClean="0"/>
              <a:t>	</a:t>
            </a:r>
            <a:r>
              <a:rPr lang="en-SG" sz="2800" dirty="0" err="1" smtClean="0"/>
              <a:t>i</a:t>
            </a:r>
            <a:r>
              <a:rPr lang="en-SG" sz="2800" dirty="0" smtClean="0"/>
              <a:t>) on the credit side of the Profit and Loss account by way of deducting from the particular income and</a:t>
            </a:r>
          </a:p>
          <a:p>
            <a:pPr algn="just">
              <a:buNone/>
            </a:pPr>
            <a:r>
              <a:rPr lang="en-SG" sz="2800" dirty="0" smtClean="0"/>
              <a:t>	ii) on the liabilities side of the Balance sheet.  </a:t>
            </a:r>
          </a:p>
          <a:p>
            <a:pPr algn="just">
              <a:buNone/>
            </a:pPr>
            <a:r>
              <a:rPr lang="en-SG" sz="2800" dirty="0" smtClean="0"/>
              <a:t>									</a:t>
            </a:r>
            <a:r>
              <a:rPr lang="en-SG" sz="2400" dirty="0" smtClean="0"/>
              <a:t> 								Con...</a:t>
            </a:r>
            <a:endParaRPr lang="en-SG" sz="3000" dirty="0" smtClean="0"/>
          </a:p>
          <a:p>
            <a:pPr>
              <a:buNone/>
            </a:pPr>
            <a:endParaRPr lang="en-SG"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229600" cy="5257800"/>
          </a:xfrm>
        </p:spPr>
        <p:txBody>
          <a:bodyPr/>
          <a:lstStyle/>
          <a:p>
            <a:pPr algn="ctr">
              <a:buNone/>
            </a:pPr>
            <a:r>
              <a:rPr lang="en-SG" sz="2400" dirty="0" smtClean="0"/>
              <a:t>Profit &amp; Loss Account for the year ending 31</a:t>
            </a:r>
            <a:r>
              <a:rPr lang="en-SG" sz="2400" baseline="30000" dirty="0" smtClean="0"/>
              <a:t>st</a:t>
            </a:r>
            <a:r>
              <a:rPr lang="en-SG" sz="2400" dirty="0" smtClean="0"/>
              <a:t> March, 2014</a:t>
            </a:r>
          </a:p>
          <a:p>
            <a:pPr>
              <a:buNone/>
            </a:pPr>
            <a:r>
              <a:rPr lang="en-SG" sz="2000" dirty="0" smtClean="0"/>
              <a:t>          Dr. 						                            Cr. </a:t>
            </a:r>
          </a:p>
          <a:p>
            <a:pPr>
              <a:buNone/>
            </a:pPr>
            <a:endParaRPr lang="en-SG" sz="2000" dirty="0" smtClean="0"/>
          </a:p>
          <a:p>
            <a:pPr>
              <a:buNone/>
            </a:pPr>
            <a:endParaRPr lang="en-US" dirty="0" smtClean="0"/>
          </a:p>
          <a:p>
            <a:pPr>
              <a:buNone/>
            </a:pPr>
            <a:endParaRPr lang="en-US" dirty="0" smtClean="0"/>
          </a:p>
          <a:p>
            <a:pPr algn="ctr">
              <a:buNone/>
            </a:pPr>
            <a:endParaRPr lang="en-SG" sz="2400" dirty="0" smtClean="0"/>
          </a:p>
          <a:p>
            <a:pPr algn="ctr">
              <a:buNone/>
            </a:pPr>
            <a:r>
              <a:rPr lang="en-SG" sz="2400" dirty="0" smtClean="0"/>
              <a:t>Balance Sheet as on 31</a:t>
            </a:r>
            <a:r>
              <a:rPr lang="en-SG" sz="2400" baseline="30000" dirty="0" smtClean="0"/>
              <a:t>st</a:t>
            </a:r>
            <a:r>
              <a:rPr lang="en-SG" sz="2400" dirty="0" smtClean="0"/>
              <a:t> March, 2014</a:t>
            </a:r>
          </a:p>
          <a:p>
            <a:pPr>
              <a:buNone/>
            </a:pPr>
            <a:endParaRPr lang="en-SG" dirty="0"/>
          </a:p>
        </p:txBody>
      </p:sp>
      <p:graphicFrame>
        <p:nvGraphicFramePr>
          <p:cNvPr id="4" name="Table 3"/>
          <p:cNvGraphicFramePr>
            <a:graphicFrameLocks noGrp="1"/>
          </p:cNvGraphicFramePr>
          <p:nvPr/>
        </p:nvGraphicFramePr>
        <p:xfrm>
          <a:off x="914400" y="1676400"/>
          <a:ext cx="7162803" cy="1833880"/>
        </p:xfrm>
        <a:graphic>
          <a:graphicData uri="http://schemas.openxmlformats.org/drawingml/2006/table">
            <a:tbl>
              <a:tblPr firstRow="1" bandRow="1">
                <a:tableStyleId>{5940675A-B579-460E-94D1-54222C63F5DA}</a:tableStyleId>
              </a:tblPr>
              <a:tblGrid>
                <a:gridCol w="2057400"/>
                <a:gridCol w="990600"/>
                <a:gridCol w="2971801"/>
                <a:gridCol w="1143002"/>
              </a:tblGrid>
              <a:tr h="370840">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r>
              <a:tr h="695960">
                <a:tc>
                  <a:txBody>
                    <a:bodyPr/>
                    <a:lstStyle/>
                    <a:p>
                      <a:endParaRPr lang="en-US" dirty="0" smtClean="0"/>
                    </a:p>
                    <a:p>
                      <a:endParaRPr lang="en-US" dirty="0" smtClean="0"/>
                    </a:p>
                    <a:p>
                      <a:endParaRPr lang="en-US" dirty="0" smtClean="0"/>
                    </a:p>
                    <a:p>
                      <a:endParaRPr lang="en-US" dirty="0" smtClean="0"/>
                    </a:p>
                    <a:p>
                      <a:endParaRPr lang="en-SG" dirty="0"/>
                    </a:p>
                  </a:txBody>
                  <a:tcPr/>
                </a:tc>
                <a:tc>
                  <a:txBody>
                    <a:bodyPr/>
                    <a:lstStyle/>
                    <a:p>
                      <a:endParaRPr lang="en-SG" dirty="0"/>
                    </a:p>
                  </a:txBody>
                  <a:tcPr/>
                </a:tc>
                <a:tc>
                  <a:txBody>
                    <a:bodyPr/>
                    <a:lstStyle/>
                    <a:p>
                      <a:r>
                        <a:rPr lang="en-SG" sz="2000" kern="1200" dirty="0" smtClean="0">
                          <a:solidFill>
                            <a:schemeClr val="tx1"/>
                          </a:solidFill>
                          <a:latin typeface="+mn-lt"/>
                          <a:ea typeface="+mn-ea"/>
                          <a:cs typeface="+mn-cs"/>
                        </a:rPr>
                        <a:t>By Rent received     25,000</a:t>
                      </a:r>
                    </a:p>
                    <a:p>
                      <a:r>
                        <a:rPr lang="en-SG" sz="2000" kern="1200" dirty="0" smtClean="0">
                          <a:solidFill>
                            <a:schemeClr val="tx1"/>
                          </a:solidFill>
                          <a:latin typeface="+mn-lt"/>
                          <a:ea typeface="+mn-ea"/>
                          <a:cs typeface="+mn-cs"/>
                        </a:rPr>
                        <a:t>Less: Rent received</a:t>
                      </a:r>
                    </a:p>
                    <a:p>
                      <a:r>
                        <a:rPr lang="en-SG" sz="2000" kern="1200" baseline="0" dirty="0" smtClean="0">
                          <a:solidFill>
                            <a:schemeClr val="tx1"/>
                          </a:solidFill>
                          <a:latin typeface="+mn-lt"/>
                          <a:ea typeface="+mn-ea"/>
                          <a:cs typeface="+mn-cs"/>
                        </a:rPr>
                        <a:t>        </a:t>
                      </a:r>
                      <a:r>
                        <a:rPr lang="en-SG" sz="2000" kern="1200" dirty="0" smtClean="0">
                          <a:solidFill>
                            <a:schemeClr val="tx1"/>
                          </a:solidFill>
                          <a:latin typeface="+mn-lt"/>
                          <a:ea typeface="+mn-ea"/>
                          <a:cs typeface="+mn-cs"/>
                        </a:rPr>
                        <a:t>  in advance     - </a:t>
                      </a:r>
                      <a:r>
                        <a:rPr lang="en-SG" sz="2000" u="sng" kern="1200" dirty="0" smtClean="0">
                          <a:solidFill>
                            <a:schemeClr val="tx1"/>
                          </a:solidFill>
                          <a:latin typeface="+mn-lt"/>
                          <a:ea typeface="+mn-ea"/>
                          <a:cs typeface="+mn-cs"/>
                        </a:rPr>
                        <a:t>5,000</a:t>
                      </a:r>
                      <a:endParaRPr lang="en-SG" sz="2000" dirty="0"/>
                    </a:p>
                  </a:txBody>
                  <a:tcPr/>
                </a:tc>
                <a:tc>
                  <a:txBody>
                    <a:bodyPr/>
                    <a:lstStyle/>
                    <a:p>
                      <a:endParaRPr lang="en-SG" sz="2000" kern="1200" dirty="0" smtClean="0">
                        <a:solidFill>
                          <a:schemeClr val="tx1"/>
                        </a:solidFill>
                        <a:latin typeface="+mn-lt"/>
                        <a:ea typeface="+mn-ea"/>
                        <a:cs typeface="+mn-cs"/>
                      </a:endParaRPr>
                    </a:p>
                    <a:p>
                      <a:endParaRPr lang="en-SG" sz="2000" kern="1200" dirty="0" smtClean="0">
                        <a:solidFill>
                          <a:schemeClr val="tx1"/>
                        </a:solidFill>
                        <a:latin typeface="+mn-lt"/>
                        <a:ea typeface="+mn-ea"/>
                        <a:cs typeface="+mn-cs"/>
                      </a:endParaRPr>
                    </a:p>
                    <a:p>
                      <a:r>
                        <a:rPr lang="en-SG" sz="2000" kern="1200" dirty="0" smtClean="0">
                          <a:solidFill>
                            <a:schemeClr val="tx1"/>
                          </a:solidFill>
                          <a:latin typeface="+mn-lt"/>
                          <a:ea typeface="+mn-ea"/>
                          <a:cs typeface="+mn-cs"/>
                        </a:rPr>
                        <a:t>20,000</a:t>
                      </a:r>
                      <a:endParaRPr lang="en-SG" dirty="0"/>
                    </a:p>
                  </a:txBody>
                  <a:tcPr/>
                </a:tc>
              </a:tr>
            </a:tbl>
          </a:graphicData>
        </a:graphic>
      </p:graphicFrame>
      <p:graphicFrame>
        <p:nvGraphicFramePr>
          <p:cNvPr id="5" name="Table 4"/>
          <p:cNvGraphicFramePr>
            <a:graphicFrameLocks noGrp="1"/>
          </p:cNvGraphicFramePr>
          <p:nvPr/>
        </p:nvGraphicFramePr>
        <p:xfrm>
          <a:off x="990600" y="4038600"/>
          <a:ext cx="7162802" cy="1163574"/>
        </p:xfrm>
        <a:graphic>
          <a:graphicData uri="http://schemas.openxmlformats.org/drawingml/2006/table">
            <a:tbl>
              <a:tblPr firstRow="1" bandRow="1">
                <a:tableStyleId>{5940675A-B579-460E-94D1-54222C63F5DA}</a:tableStyleId>
              </a:tblPr>
              <a:tblGrid>
                <a:gridCol w="2362200"/>
                <a:gridCol w="1219201"/>
                <a:gridCol w="2362199"/>
                <a:gridCol w="1219202"/>
              </a:tblGrid>
              <a:tr h="304800">
                <a:tc>
                  <a:txBody>
                    <a:bodyPr/>
                    <a:lstStyle/>
                    <a:p>
                      <a:pPr marL="0" marR="0" algn="ctr">
                        <a:lnSpc>
                          <a:spcPct val="115000"/>
                        </a:lnSpc>
                        <a:spcBef>
                          <a:spcPts val="0"/>
                        </a:spcBef>
                        <a:spcAft>
                          <a:spcPts val="0"/>
                        </a:spcAft>
                      </a:pPr>
                      <a:r>
                        <a:rPr lang="en-SG" sz="2000" dirty="0">
                          <a:latin typeface="Calibri"/>
                          <a:ea typeface="Calibri"/>
                          <a:cs typeface="Times New Roman"/>
                        </a:rPr>
                        <a:t>Liabilities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Assets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r>
              <a:tr h="813054">
                <a:tc>
                  <a:txBody>
                    <a:bodyPr/>
                    <a:lstStyle/>
                    <a:p>
                      <a:r>
                        <a:rPr lang="en-SG" sz="2000" kern="1200" dirty="0" smtClean="0">
                          <a:solidFill>
                            <a:schemeClr val="tx1"/>
                          </a:solidFill>
                          <a:latin typeface="+mn-lt"/>
                          <a:ea typeface="+mn-ea"/>
                          <a:cs typeface="+mn-cs"/>
                        </a:rPr>
                        <a:t>Rent received in advance</a:t>
                      </a:r>
                      <a:endParaRPr lang="en-SG" sz="2000" dirty="0"/>
                    </a:p>
                  </a:txBody>
                  <a:tcPr/>
                </a:tc>
                <a:tc>
                  <a:txBody>
                    <a:bodyPr/>
                    <a:lstStyle/>
                    <a:p>
                      <a:r>
                        <a:rPr lang="en-SG" sz="2000" kern="1200" dirty="0" smtClean="0">
                          <a:solidFill>
                            <a:schemeClr val="tx1"/>
                          </a:solidFill>
                          <a:latin typeface="+mn-lt"/>
                          <a:ea typeface="+mn-ea"/>
                          <a:cs typeface="+mn-cs"/>
                        </a:rPr>
                        <a:t>5,000</a:t>
                      </a:r>
                      <a:endParaRPr lang="en-SG" sz="2000" dirty="0"/>
                    </a:p>
                  </a:txBody>
                  <a:tcPr/>
                </a:tc>
                <a:tc>
                  <a:txBody>
                    <a:bodyPr/>
                    <a:lstStyle/>
                    <a:p>
                      <a:endParaRPr lang="en-SG" dirty="0"/>
                    </a:p>
                  </a:txBody>
                  <a:tcPr/>
                </a:tc>
                <a:tc>
                  <a:txBody>
                    <a:bodyPr/>
                    <a:lstStyle/>
                    <a:p>
                      <a:endParaRPr lang="en-SG"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229600" cy="5715000"/>
          </a:xfrm>
        </p:spPr>
        <p:txBody>
          <a:bodyPr>
            <a:normAutofit fontScale="85000" lnSpcReduction="10000"/>
          </a:bodyPr>
          <a:lstStyle/>
          <a:p>
            <a:pPr algn="just">
              <a:buNone/>
            </a:pPr>
            <a:r>
              <a:rPr lang="en-SG" sz="3300" b="1" dirty="0" smtClean="0"/>
              <a:t>6. Depreciation</a:t>
            </a:r>
            <a:endParaRPr lang="en-SG" sz="3300" dirty="0" smtClean="0"/>
          </a:p>
          <a:p>
            <a:pPr algn="just">
              <a:buNone/>
            </a:pPr>
            <a:r>
              <a:rPr lang="en-SG" sz="3300" dirty="0" smtClean="0"/>
              <a:t>	Depreciation is the gradual reduction in the value of fixed assets due to its use or obsolescence or any other reasons. Generally depreciation is charged at some percentage on the value of fixed asset.</a:t>
            </a:r>
          </a:p>
          <a:p>
            <a:pPr algn="just">
              <a:buNone/>
            </a:pPr>
            <a:r>
              <a:rPr lang="en-SG" sz="3300" b="1" dirty="0" smtClean="0"/>
              <a:t>	Example:</a:t>
            </a:r>
            <a:r>
              <a:rPr lang="en-SG" sz="3300" dirty="0" smtClean="0"/>
              <a:t> The Trial balance shows the value of furniture on 31.3.2014 as        SR. 60,000. </a:t>
            </a:r>
          </a:p>
          <a:p>
            <a:pPr algn="just">
              <a:buNone/>
            </a:pPr>
            <a:r>
              <a:rPr lang="en-SG" sz="3300" dirty="0" smtClean="0"/>
              <a:t>	Adjustment: Furniture is to be depreciated at 10%.</a:t>
            </a:r>
          </a:p>
          <a:p>
            <a:pPr algn="just">
              <a:buNone/>
            </a:pPr>
            <a:r>
              <a:rPr lang="en-SG" sz="3300" dirty="0" smtClean="0"/>
              <a:t>	Depreciation will be shown</a:t>
            </a:r>
          </a:p>
          <a:p>
            <a:pPr algn="just">
              <a:buNone/>
            </a:pPr>
            <a:r>
              <a:rPr lang="en-SG" sz="3300" dirty="0" smtClean="0"/>
              <a:t>	</a:t>
            </a:r>
            <a:r>
              <a:rPr lang="en-SG" sz="3300" dirty="0" err="1" smtClean="0"/>
              <a:t>i</a:t>
            </a:r>
            <a:r>
              <a:rPr lang="en-SG" sz="3300" dirty="0" smtClean="0"/>
              <a:t>) on the debit side of Profit and Loss account and</a:t>
            </a:r>
          </a:p>
          <a:p>
            <a:pPr algn="just">
              <a:buNone/>
            </a:pPr>
            <a:r>
              <a:rPr lang="en-SG" sz="3300" dirty="0" smtClean="0"/>
              <a:t>	ii) on the assets side of the Balance Sheet by way of deduction from the value of concerned asset. </a:t>
            </a:r>
          </a:p>
          <a:p>
            <a:pPr algn="just">
              <a:buNone/>
            </a:pPr>
            <a:r>
              <a:rPr lang="en-SG" sz="3300" dirty="0" smtClean="0"/>
              <a:t>									</a:t>
            </a:r>
            <a:r>
              <a:rPr lang="en-SG" sz="2800" dirty="0" smtClean="0"/>
              <a:t>Con...</a:t>
            </a:r>
            <a:endParaRPr lang="en-SG" sz="3300" dirty="0" smtClean="0"/>
          </a:p>
          <a:p>
            <a:pPr>
              <a:buNone/>
            </a:pPr>
            <a:endParaRPr lang="en-SG"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05400"/>
          </a:xfrm>
        </p:spPr>
        <p:txBody>
          <a:bodyPr>
            <a:normAutofit/>
          </a:bodyPr>
          <a:lstStyle/>
          <a:p>
            <a:pPr algn="ctr">
              <a:buNone/>
            </a:pPr>
            <a:r>
              <a:rPr lang="en-SG" sz="2400" dirty="0" smtClean="0"/>
              <a:t>Profit &amp; Loss Account for the year ending 31</a:t>
            </a:r>
            <a:r>
              <a:rPr lang="en-SG" sz="2400" baseline="30000" dirty="0" smtClean="0"/>
              <a:t>st</a:t>
            </a:r>
            <a:r>
              <a:rPr lang="en-SG" sz="2400" dirty="0" smtClean="0"/>
              <a:t> March, 2014</a:t>
            </a:r>
          </a:p>
          <a:p>
            <a:pPr>
              <a:buNone/>
            </a:pPr>
            <a:r>
              <a:rPr lang="en-SG" sz="2000" dirty="0" smtClean="0"/>
              <a:t>          Dr. 						                            Cr. </a:t>
            </a:r>
          </a:p>
          <a:p>
            <a:pPr>
              <a:buNone/>
            </a:pPr>
            <a:endParaRPr lang="en-SG" sz="2000" dirty="0" smtClean="0"/>
          </a:p>
          <a:p>
            <a:pPr>
              <a:buNone/>
            </a:pPr>
            <a:endParaRPr lang="en-US" sz="2400" dirty="0" smtClean="0"/>
          </a:p>
          <a:p>
            <a:pPr>
              <a:buNone/>
            </a:pPr>
            <a:endParaRPr lang="en-US" sz="2400" dirty="0" smtClean="0"/>
          </a:p>
          <a:p>
            <a:pPr>
              <a:buNone/>
            </a:pPr>
            <a:r>
              <a:rPr lang="en-US" sz="2400" dirty="0" smtClean="0"/>
              <a:t>			</a:t>
            </a:r>
            <a:r>
              <a:rPr lang="en-SG" sz="2400" dirty="0" smtClean="0"/>
              <a:t>Balance Sheet as on 31</a:t>
            </a:r>
            <a:r>
              <a:rPr lang="en-SG" sz="2400" baseline="30000" dirty="0" smtClean="0"/>
              <a:t>st</a:t>
            </a:r>
            <a:r>
              <a:rPr lang="en-SG" sz="2400" dirty="0" smtClean="0"/>
              <a:t> March, 2014</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r>
              <a:rPr lang="en-US" sz="2000" dirty="0" smtClean="0"/>
              <a:t>																	  Con…</a:t>
            </a:r>
            <a:endParaRPr lang="en-SG" sz="2400" dirty="0"/>
          </a:p>
        </p:txBody>
      </p:sp>
      <p:graphicFrame>
        <p:nvGraphicFramePr>
          <p:cNvPr id="4" name="Table 3"/>
          <p:cNvGraphicFramePr>
            <a:graphicFrameLocks noGrp="1"/>
          </p:cNvGraphicFramePr>
          <p:nvPr/>
        </p:nvGraphicFramePr>
        <p:xfrm>
          <a:off x="838200" y="1828800"/>
          <a:ext cx="7239000" cy="1143000"/>
        </p:xfrm>
        <a:graphic>
          <a:graphicData uri="http://schemas.openxmlformats.org/drawingml/2006/table">
            <a:tbl>
              <a:tblPr firstRow="1" bandRow="1">
                <a:tableStyleId>{5940675A-B579-460E-94D1-54222C63F5DA}</a:tableStyleId>
              </a:tblPr>
              <a:tblGrid>
                <a:gridCol w="2362200"/>
                <a:gridCol w="1143000"/>
                <a:gridCol w="2514600"/>
                <a:gridCol w="1219200"/>
              </a:tblGrid>
              <a:tr h="370840">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r>
              <a:tr h="772160">
                <a:tc>
                  <a:txBody>
                    <a:bodyPr/>
                    <a:lstStyle/>
                    <a:p>
                      <a:r>
                        <a:rPr lang="en-SG" sz="1800" kern="1200" dirty="0" smtClean="0">
                          <a:solidFill>
                            <a:schemeClr val="tx1"/>
                          </a:solidFill>
                          <a:latin typeface="+mn-lt"/>
                          <a:ea typeface="+mn-ea"/>
                          <a:cs typeface="+mn-cs"/>
                        </a:rPr>
                        <a:t>To Depreciation on Furniture</a:t>
                      </a:r>
                      <a:endParaRPr lang="en-SG" dirty="0"/>
                    </a:p>
                  </a:txBody>
                  <a:tcPr/>
                </a:tc>
                <a:tc>
                  <a:txBody>
                    <a:bodyPr/>
                    <a:lstStyle/>
                    <a:p>
                      <a:r>
                        <a:rPr lang="en-SG" sz="1800" kern="1200" dirty="0" smtClean="0">
                          <a:solidFill>
                            <a:schemeClr val="tx1"/>
                          </a:solidFill>
                          <a:latin typeface="+mn-lt"/>
                          <a:ea typeface="+mn-ea"/>
                          <a:cs typeface="+mn-cs"/>
                        </a:rPr>
                        <a:t>      </a:t>
                      </a:r>
                    </a:p>
                    <a:p>
                      <a:r>
                        <a:rPr lang="en-SG" sz="1800" kern="1200" baseline="0" dirty="0" smtClean="0">
                          <a:solidFill>
                            <a:schemeClr val="tx1"/>
                          </a:solidFill>
                          <a:latin typeface="+mn-lt"/>
                          <a:ea typeface="+mn-ea"/>
                          <a:cs typeface="+mn-cs"/>
                        </a:rPr>
                        <a:t>        </a:t>
                      </a:r>
                      <a:r>
                        <a:rPr lang="en-SG" sz="1800" kern="1200" dirty="0" smtClean="0">
                          <a:solidFill>
                            <a:schemeClr val="tx1"/>
                          </a:solidFill>
                          <a:latin typeface="+mn-lt"/>
                          <a:ea typeface="+mn-ea"/>
                          <a:cs typeface="+mn-cs"/>
                        </a:rPr>
                        <a:t>6,000</a:t>
                      </a:r>
                      <a:endParaRPr lang="en-SG" dirty="0"/>
                    </a:p>
                  </a:txBody>
                  <a:tcPr/>
                </a:tc>
                <a:tc>
                  <a:txBody>
                    <a:bodyPr/>
                    <a:lstStyle/>
                    <a:p>
                      <a:endParaRPr lang="en-SG" dirty="0"/>
                    </a:p>
                  </a:txBody>
                  <a:tcPr/>
                </a:tc>
                <a:tc>
                  <a:txBody>
                    <a:bodyPr/>
                    <a:lstStyle/>
                    <a:p>
                      <a:endParaRPr lang="en-SG" dirty="0"/>
                    </a:p>
                  </a:txBody>
                  <a:tcPr/>
                </a:tc>
              </a:tr>
            </a:tbl>
          </a:graphicData>
        </a:graphic>
      </p:graphicFrame>
      <p:graphicFrame>
        <p:nvGraphicFramePr>
          <p:cNvPr id="5" name="Table 4"/>
          <p:cNvGraphicFramePr>
            <a:graphicFrameLocks noGrp="1"/>
          </p:cNvGraphicFramePr>
          <p:nvPr/>
        </p:nvGraphicFramePr>
        <p:xfrm>
          <a:off x="838200" y="3505200"/>
          <a:ext cx="7315200" cy="1559560"/>
        </p:xfrm>
        <a:graphic>
          <a:graphicData uri="http://schemas.openxmlformats.org/drawingml/2006/table">
            <a:tbl>
              <a:tblPr firstRow="1" bandRow="1">
                <a:tableStyleId>{5940675A-B579-460E-94D1-54222C63F5DA}</a:tableStyleId>
              </a:tblPr>
              <a:tblGrid>
                <a:gridCol w="2286000"/>
                <a:gridCol w="1143000"/>
                <a:gridCol w="2743200"/>
                <a:gridCol w="1143000"/>
              </a:tblGrid>
              <a:tr h="370840">
                <a:tc>
                  <a:txBody>
                    <a:bodyPr/>
                    <a:lstStyle/>
                    <a:p>
                      <a:pPr marL="0" marR="0" algn="ctr">
                        <a:lnSpc>
                          <a:spcPct val="115000"/>
                        </a:lnSpc>
                        <a:spcBef>
                          <a:spcPts val="0"/>
                        </a:spcBef>
                        <a:spcAft>
                          <a:spcPts val="0"/>
                        </a:spcAft>
                      </a:pPr>
                      <a:r>
                        <a:rPr lang="en-SG" sz="2000" dirty="0">
                          <a:latin typeface="Calibri"/>
                          <a:ea typeface="Calibri"/>
                          <a:cs typeface="Times New Roman"/>
                        </a:rPr>
                        <a:t>Liabilities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Assets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r>
              <a:tr h="370840">
                <a:tc>
                  <a:txBody>
                    <a:bodyPr/>
                    <a:lstStyle/>
                    <a:p>
                      <a:endParaRPr lang="en-SG" dirty="0"/>
                    </a:p>
                  </a:txBody>
                  <a:tcPr/>
                </a:tc>
                <a:tc>
                  <a:txBody>
                    <a:bodyPr/>
                    <a:lstStyle/>
                    <a:p>
                      <a:endParaRPr lang="en-SG"/>
                    </a:p>
                  </a:txBody>
                  <a:tcPr/>
                </a:tc>
                <a:tc>
                  <a:txBody>
                    <a:bodyPr/>
                    <a:lstStyle/>
                    <a:p>
                      <a:r>
                        <a:rPr lang="en-SG" sz="1800" kern="1200" dirty="0" smtClean="0">
                          <a:solidFill>
                            <a:schemeClr val="tx1"/>
                          </a:solidFill>
                          <a:latin typeface="+mn-lt"/>
                          <a:ea typeface="+mn-ea"/>
                          <a:cs typeface="+mn-cs"/>
                        </a:rPr>
                        <a:t>Furniture                    60,000</a:t>
                      </a:r>
                    </a:p>
                    <a:p>
                      <a:r>
                        <a:rPr lang="en-SG" sz="1800" kern="1200" dirty="0" smtClean="0">
                          <a:solidFill>
                            <a:schemeClr val="tx1"/>
                          </a:solidFill>
                          <a:latin typeface="+mn-lt"/>
                          <a:ea typeface="+mn-ea"/>
                          <a:cs typeface="+mn-cs"/>
                        </a:rPr>
                        <a:t>Less: Depreciation</a:t>
                      </a:r>
                    </a:p>
                    <a:p>
                      <a:r>
                        <a:rPr lang="en-SG" sz="1800" kern="1200" dirty="0" smtClean="0">
                          <a:solidFill>
                            <a:schemeClr val="tx1"/>
                          </a:solidFill>
                          <a:latin typeface="+mn-lt"/>
                          <a:ea typeface="+mn-ea"/>
                          <a:cs typeface="+mn-cs"/>
                        </a:rPr>
                        <a:t>        @10%                 - </a:t>
                      </a:r>
                      <a:r>
                        <a:rPr lang="en-SG" sz="1800" u="sng" kern="1200" dirty="0" smtClean="0">
                          <a:solidFill>
                            <a:schemeClr val="tx1"/>
                          </a:solidFill>
                          <a:latin typeface="+mn-lt"/>
                          <a:ea typeface="+mn-ea"/>
                          <a:cs typeface="+mn-cs"/>
                        </a:rPr>
                        <a:t>6,000</a:t>
                      </a:r>
                      <a:endParaRPr lang="en-SG" sz="1800" kern="1200" dirty="0" smtClean="0">
                        <a:solidFill>
                          <a:schemeClr val="tx1"/>
                        </a:solidFill>
                        <a:latin typeface="+mn-lt"/>
                        <a:ea typeface="+mn-ea"/>
                        <a:cs typeface="+mn-cs"/>
                      </a:endParaRPr>
                    </a:p>
                    <a:p>
                      <a:endParaRPr lang="en-SG" dirty="0"/>
                    </a:p>
                  </a:txBody>
                  <a:tcPr/>
                </a:tc>
                <a:tc>
                  <a:txBody>
                    <a:bodyPr/>
                    <a:lstStyle/>
                    <a:p>
                      <a:endParaRPr lang="en-US" dirty="0" smtClean="0"/>
                    </a:p>
                    <a:p>
                      <a:endParaRPr lang="en-US" dirty="0" smtClean="0"/>
                    </a:p>
                    <a:p>
                      <a:r>
                        <a:rPr lang="en-SG" sz="1800" kern="1200" dirty="0" smtClean="0">
                          <a:solidFill>
                            <a:schemeClr val="tx1"/>
                          </a:solidFill>
                          <a:latin typeface="+mn-lt"/>
                          <a:ea typeface="+mn-ea"/>
                          <a:cs typeface="+mn-cs"/>
                        </a:rPr>
                        <a:t>    54,000</a:t>
                      </a:r>
                      <a:endParaRPr lang="en-SG"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229600" cy="5638800"/>
          </a:xfrm>
        </p:spPr>
        <p:txBody>
          <a:bodyPr>
            <a:normAutofit/>
          </a:bodyPr>
          <a:lstStyle/>
          <a:p>
            <a:pPr algn="just">
              <a:buNone/>
            </a:pPr>
            <a:r>
              <a:rPr lang="en-SG" sz="2800" b="1" dirty="0" smtClean="0"/>
              <a:t>7. Bad Debts</a:t>
            </a:r>
            <a:endParaRPr lang="en-SG" sz="2800" dirty="0" smtClean="0"/>
          </a:p>
          <a:p>
            <a:pPr algn="just">
              <a:buNone/>
            </a:pPr>
            <a:r>
              <a:rPr lang="en-SG" sz="2800" dirty="0" smtClean="0"/>
              <a:t>	Debts which cannot be recovered are called bad debts. It is a loss for the business.</a:t>
            </a:r>
          </a:p>
          <a:p>
            <a:pPr algn="just">
              <a:buNone/>
            </a:pPr>
            <a:r>
              <a:rPr lang="en-SG" sz="2800" b="1" dirty="0" smtClean="0"/>
              <a:t>	Example:</a:t>
            </a:r>
            <a:r>
              <a:rPr lang="en-SG" sz="2800" dirty="0" smtClean="0"/>
              <a:t>  The trial balance as on 31st March 2014 shows, Sundry debtors      SR. 52,500.</a:t>
            </a:r>
          </a:p>
          <a:p>
            <a:pPr algn="just">
              <a:buNone/>
            </a:pPr>
            <a:r>
              <a:rPr lang="en-SG" sz="2800" dirty="0" smtClean="0"/>
              <a:t>	Adjustment:  Write off SR. 2,500 as bad debts.</a:t>
            </a:r>
          </a:p>
          <a:p>
            <a:pPr algn="just">
              <a:buNone/>
            </a:pPr>
            <a:r>
              <a:rPr lang="en-SG" sz="2800" dirty="0" smtClean="0"/>
              <a:t>	Bad debts will be shown</a:t>
            </a:r>
          </a:p>
          <a:p>
            <a:pPr algn="just">
              <a:buNone/>
            </a:pPr>
            <a:r>
              <a:rPr lang="en-SG" sz="2800" dirty="0" smtClean="0"/>
              <a:t>	</a:t>
            </a:r>
            <a:r>
              <a:rPr lang="en-SG" sz="2800" dirty="0" err="1" smtClean="0"/>
              <a:t>i</a:t>
            </a:r>
            <a:r>
              <a:rPr lang="en-SG" sz="2800" dirty="0" smtClean="0"/>
              <a:t>) on the debit side of Profit and Loss account and</a:t>
            </a:r>
          </a:p>
          <a:p>
            <a:pPr algn="just">
              <a:buNone/>
            </a:pPr>
            <a:r>
              <a:rPr lang="en-SG" sz="2800" dirty="0" smtClean="0"/>
              <a:t>	ii) on the assets side of the Balance Sheet by way of deduction from sundry debtors.</a:t>
            </a:r>
          </a:p>
          <a:p>
            <a:pPr algn="just">
              <a:buNone/>
            </a:pPr>
            <a:r>
              <a:rPr lang="en-US" sz="2400" dirty="0" smtClean="0"/>
              <a:t>									Con…</a:t>
            </a:r>
            <a:endParaRPr lang="en-SG" dirty="0" smtClean="0"/>
          </a:p>
          <a:p>
            <a:pPr algn="just">
              <a:buNone/>
            </a:pPr>
            <a:endParaRPr lang="en-SG"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fontScale="55000" lnSpcReduction="20000"/>
          </a:bodyPr>
          <a:lstStyle/>
          <a:p>
            <a:pPr>
              <a:buNone/>
            </a:pPr>
            <a:r>
              <a:rPr lang="en-SG" dirty="0" smtClean="0"/>
              <a:t>	</a:t>
            </a:r>
          </a:p>
          <a:p>
            <a:pPr>
              <a:lnSpc>
                <a:spcPct val="160000"/>
              </a:lnSpc>
              <a:buNone/>
            </a:pPr>
            <a:r>
              <a:rPr lang="en-SG" sz="2800" dirty="0" smtClean="0"/>
              <a:t>	</a:t>
            </a:r>
            <a:r>
              <a:rPr lang="en-SG" sz="5100" dirty="0" smtClean="0"/>
              <a:t>Final Accounts include the preparation of - </a:t>
            </a:r>
          </a:p>
          <a:p>
            <a:pPr>
              <a:lnSpc>
                <a:spcPct val="160000"/>
              </a:lnSpc>
              <a:buNone/>
            </a:pPr>
            <a:r>
              <a:rPr lang="en-SG" sz="5100" dirty="0" smtClean="0"/>
              <a:t>	</a:t>
            </a:r>
            <a:r>
              <a:rPr lang="en-SG" sz="5100" dirty="0" err="1" smtClean="0"/>
              <a:t>i</a:t>
            </a:r>
            <a:r>
              <a:rPr lang="en-SG" sz="5100" dirty="0" smtClean="0"/>
              <a:t>) Trading and Profit and Loss Account; and</a:t>
            </a:r>
          </a:p>
          <a:p>
            <a:pPr>
              <a:lnSpc>
                <a:spcPct val="160000"/>
              </a:lnSpc>
              <a:buNone/>
            </a:pPr>
            <a:r>
              <a:rPr lang="en-SG" sz="5100" dirty="0" smtClean="0"/>
              <a:t>	ii) Balance sheet.</a:t>
            </a:r>
          </a:p>
          <a:p>
            <a:pPr algn="just">
              <a:lnSpc>
                <a:spcPct val="160000"/>
              </a:lnSpc>
              <a:buNone/>
            </a:pPr>
            <a:r>
              <a:rPr lang="en-SG" sz="5100" dirty="0" smtClean="0"/>
              <a:t>	Final accounts have to be prepared every year, to make a continuous assessment of the business for a completed period. It must be kept in mind that expenses and incomes for the full accounting period are to be taken into account.</a:t>
            </a:r>
          </a:p>
          <a:p>
            <a:pPr algn="just">
              <a:lnSpc>
                <a:spcPct val="160000"/>
              </a:lnSpc>
              <a:buNone/>
            </a:pPr>
            <a:r>
              <a:rPr lang="en-US" sz="4400" dirty="0" smtClean="0"/>
              <a:t>									Con…</a:t>
            </a:r>
            <a:endParaRPr lang="en-SG" sz="5100" dirty="0" smtClean="0"/>
          </a:p>
          <a:p>
            <a:pPr algn="just">
              <a:buNone/>
            </a:pPr>
            <a:endParaRPr lang="en-US" sz="2400" dirty="0" smtClean="0"/>
          </a:p>
          <a:p>
            <a:pPr algn="just">
              <a:buNone/>
            </a:pPr>
            <a:endParaRPr lang="en-SG" sz="2800" dirty="0" smtClean="0"/>
          </a:p>
          <a:p>
            <a:pPr>
              <a:buNone/>
            </a:pPr>
            <a:endParaRPr lang="en-SG"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10200"/>
          </a:xfrm>
        </p:spPr>
        <p:txBody>
          <a:bodyPr>
            <a:normAutofit/>
          </a:bodyPr>
          <a:lstStyle/>
          <a:p>
            <a:pPr algn="ctr">
              <a:buNone/>
            </a:pPr>
            <a:r>
              <a:rPr lang="en-SG" sz="2400" dirty="0" smtClean="0"/>
              <a:t>Profit &amp; Loss Account for the year ending 31</a:t>
            </a:r>
            <a:r>
              <a:rPr lang="en-SG" sz="2400" baseline="30000" dirty="0" smtClean="0"/>
              <a:t>st</a:t>
            </a:r>
            <a:r>
              <a:rPr lang="en-SG" sz="2400" dirty="0" smtClean="0"/>
              <a:t> March, 2014</a:t>
            </a:r>
          </a:p>
          <a:p>
            <a:pPr>
              <a:buNone/>
            </a:pPr>
            <a:r>
              <a:rPr lang="en-SG" sz="2000" dirty="0" smtClean="0"/>
              <a:t>          Dr. 						                            Cr. </a:t>
            </a:r>
          </a:p>
          <a:p>
            <a:pPr>
              <a:buNone/>
            </a:pPr>
            <a:endParaRPr lang="en-US" sz="2400" dirty="0" smtClean="0"/>
          </a:p>
          <a:p>
            <a:pPr>
              <a:buNone/>
            </a:pPr>
            <a:endParaRPr lang="en-US" sz="2400" dirty="0" smtClean="0"/>
          </a:p>
          <a:p>
            <a:pPr>
              <a:buNone/>
            </a:pPr>
            <a:endParaRPr lang="en-US" sz="2400" dirty="0" smtClean="0"/>
          </a:p>
          <a:p>
            <a:pPr algn="ctr">
              <a:buNone/>
            </a:pPr>
            <a:r>
              <a:rPr lang="en-US" sz="2400" dirty="0" smtClean="0"/>
              <a:t>		</a:t>
            </a:r>
            <a:r>
              <a:rPr lang="en-SG" sz="2400" dirty="0" smtClean="0"/>
              <a:t>Balance Sheet as on 31</a:t>
            </a:r>
            <a:r>
              <a:rPr lang="en-SG" sz="2400" baseline="30000" dirty="0" smtClean="0"/>
              <a:t>st</a:t>
            </a:r>
            <a:r>
              <a:rPr lang="en-SG" sz="2400" dirty="0" smtClean="0"/>
              <a:t> March, 2014</a:t>
            </a:r>
          </a:p>
          <a:p>
            <a:pPr>
              <a:buNone/>
            </a:pPr>
            <a:endParaRPr lang="en-SG" sz="2400" dirty="0"/>
          </a:p>
        </p:txBody>
      </p:sp>
      <p:graphicFrame>
        <p:nvGraphicFramePr>
          <p:cNvPr id="4" name="Table 3"/>
          <p:cNvGraphicFramePr>
            <a:graphicFrameLocks noGrp="1"/>
          </p:cNvGraphicFramePr>
          <p:nvPr/>
        </p:nvGraphicFramePr>
        <p:xfrm>
          <a:off x="990600" y="1905000"/>
          <a:ext cx="7239004" cy="1041400"/>
        </p:xfrm>
        <a:graphic>
          <a:graphicData uri="http://schemas.openxmlformats.org/drawingml/2006/table">
            <a:tbl>
              <a:tblPr firstRow="1" bandRow="1">
                <a:tableStyleId>{5940675A-B579-460E-94D1-54222C63F5DA}</a:tableStyleId>
              </a:tblPr>
              <a:tblGrid>
                <a:gridCol w="2438400"/>
                <a:gridCol w="1066800"/>
                <a:gridCol w="2667000"/>
                <a:gridCol w="1066804"/>
              </a:tblGrid>
              <a:tr h="370840">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18580" marR="18580"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18580" marR="18580" marT="0" marB="0"/>
                </a:tc>
              </a:tr>
              <a:tr h="370840">
                <a:tc>
                  <a:txBody>
                    <a:bodyPr/>
                    <a:lstStyle/>
                    <a:p>
                      <a:r>
                        <a:rPr lang="en-SG" sz="2000" kern="1200" dirty="0" smtClean="0">
                          <a:solidFill>
                            <a:schemeClr val="tx1"/>
                          </a:solidFill>
                          <a:latin typeface="+mn-lt"/>
                          <a:ea typeface="+mn-ea"/>
                          <a:cs typeface="+mn-cs"/>
                        </a:rPr>
                        <a:t>To Bad debts </a:t>
                      </a:r>
                      <a:endParaRPr lang="en-US" dirty="0" smtClean="0"/>
                    </a:p>
                    <a:p>
                      <a:endParaRPr lang="en-US" dirty="0" smtClean="0"/>
                    </a:p>
                  </a:txBody>
                  <a:tcPr/>
                </a:tc>
                <a:tc>
                  <a:txBody>
                    <a:bodyPr/>
                    <a:lstStyle/>
                    <a:p>
                      <a:r>
                        <a:rPr lang="en-SG" sz="1800" kern="1200" dirty="0" smtClean="0">
                          <a:solidFill>
                            <a:schemeClr val="tx1"/>
                          </a:solidFill>
                          <a:latin typeface="+mn-lt"/>
                          <a:ea typeface="+mn-ea"/>
                          <a:cs typeface="+mn-cs"/>
                        </a:rPr>
                        <a:t>     </a:t>
                      </a:r>
                      <a:r>
                        <a:rPr lang="en-SG" sz="2000" kern="1200" dirty="0" smtClean="0">
                          <a:solidFill>
                            <a:schemeClr val="tx1"/>
                          </a:solidFill>
                          <a:latin typeface="+mn-lt"/>
                          <a:ea typeface="+mn-ea"/>
                          <a:cs typeface="+mn-cs"/>
                        </a:rPr>
                        <a:t>2,500</a:t>
                      </a:r>
                      <a:endParaRPr lang="en-SG" dirty="0"/>
                    </a:p>
                  </a:txBody>
                  <a:tcPr/>
                </a:tc>
                <a:tc>
                  <a:txBody>
                    <a:bodyPr/>
                    <a:lstStyle/>
                    <a:p>
                      <a:endParaRPr lang="en-SG"/>
                    </a:p>
                  </a:txBody>
                  <a:tcPr/>
                </a:tc>
                <a:tc>
                  <a:txBody>
                    <a:bodyPr/>
                    <a:lstStyle/>
                    <a:p>
                      <a:endParaRPr lang="en-SG" dirty="0"/>
                    </a:p>
                  </a:txBody>
                  <a:tcPr/>
                </a:tc>
              </a:tr>
            </a:tbl>
          </a:graphicData>
        </a:graphic>
      </p:graphicFrame>
      <p:graphicFrame>
        <p:nvGraphicFramePr>
          <p:cNvPr id="5" name="Table 4"/>
          <p:cNvGraphicFramePr>
            <a:graphicFrameLocks noGrp="1"/>
          </p:cNvGraphicFramePr>
          <p:nvPr/>
        </p:nvGraphicFramePr>
        <p:xfrm>
          <a:off x="1066800" y="3733800"/>
          <a:ext cx="7162804" cy="1651000"/>
        </p:xfrm>
        <a:graphic>
          <a:graphicData uri="http://schemas.openxmlformats.org/drawingml/2006/table">
            <a:tbl>
              <a:tblPr firstRow="1" bandRow="1">
                <a:tableStyleId>{5940675A-B579-460E-94D1-54222C63F5DA}</a:tableStyleId>
              </a:tblPr>
              <a:tblGrid>
                <a:gridCol w="2362200"/>
                <a:gridCol w="990601"/>
                <a:gridCol w="2819400"/>
                <a:gridCol w="990603"/>
              </a:tblGrid>
              <a:tr h="370840">
                <a:tc>
                  <a:txBody>
                    <a:bodyPr/>
                    <a:lstStyle/>
                    <a:p>
                      <a:pPr marL="0" marR="0" algn="ctr">
                        <a:lnSpc>
                          <a:spcPct val="115000"/>
                        </a:lnSpc>
                        <a:spcBef>
                          <a:spcPts val="0"/>
                        </a:spcBef>
                        <a:spcAft>
                          <a:spcPts val="0"/>
                        </a:spcAft>
                      </a:pPr>
                      <a:r>
                        <a:rPr lang="en-SG" sz="2000" dirty="0">
                          <a:latin typeface="Calibri"/>
                          <a:ea typeface="Calibri"/>
                          <a:cs typeface="Times New Roman"/>
                        </a:rPr>
                        <a:t>Liabilities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Assets</a:t>
                      </a:r>
                    </a:p>
                  </a:txBody>
                  <a:tcPr marL="68580" marR="68580" marT="0" marB="0"/>
                </a:tc>
                <a:tc>
                  <a:txBody>
                    <a:bodyPr/>
                    <a:lstStyle/>
                    <a:p>
                      <a:pPr marL="0" marR="0" algn="ctr">
                        <a:lnSpc>
                          <a:spcPct val="115000"/>
                        </a:lnSpc>
                        <a:spcBef>
                          <a:spcPts val="0"/>
                        </a:spcBef>
                        <a:spcAft>
                          <a:spcPts val="0"/>
                        </a:spcAft>
                      </a:pPr>
                      <a:r>
                        <a:rPr lang="en-SG" sz="2000" dirty="0">
                          <a:latin typeface="Calibri"/>
                          <a:ea typeface="Calibri"/>
                          <a:cs typeface="Times New Roman"/>
                        </a:rPr>
                        <a:t>Amount</a:t>
                      </a:r>
                    </a:p>
                  </a:txBody>
                  <a:tcPr marL="68580" marR="68580" marT="0" marB="0"/>
                </a:tc>
              </a:tr>
              <a:tr h="370840">
                <a:tc>
                  <a:txBody>
                    <a:bodyPr/>
                    <a:lstStyle/>
                    <a:p>
                      <a:endParaRPr lang="en-SG"/>
                    </a:p>
                  </a:txBody>
                  <a:tcPr/>
                </a:tc>
                <a:tc>
                  <a:txBody>
                    <a:bodyPr/>
                    <a:lstStyle/>
                    <a:p>
                      <a:endParaRPr lang="en-SG"/>
                    </a:p>
                  </a:txBody>
                  <a:tcPr/>
                </a:tc>
                <a:tc>
                  <a:txBody>
                    <a:bodyPr/>
                    <a:lstStyle/>
                    <a:p>
                      <a:r>
                        <a:rPr lang="en-SG" sz="2000" kern="1200" dirty="0" smtClean="0">
                          <a:solidFill>
                            <a:schemeClr val="tx1"/>
                          </a:solidFill>
                          <a:latin typeface="+mn-lt"/>
                          <a:ea typeface="+mn-ea"/>
                          <a:cs typeface="+mn-cs"/>
                        </a:rPr>
                        <a:t>Sundry debtors     52,500</a:t>
                      </a:r>
                    </a:p>
                    <a:p>
                      <a:r>
                        <a:rPr lang="en-SG" sz="2000" kern="1200" dirty="0" smtClean="0">
                          <a:solidFill>
                            <a:schemeClr val="tx1"/>
                          </a:solidFill>
                          <a:latin typeface="+mn-lt"/>
                          <a:ea typeface="+mn-ea"/>
                          <a:cs typeface="+mn-cs"/>
                        </a:rPr>
                        <a:t>Less: Bad debts</a:t>
                      </a:r>
                    </a:p>
                    <a:p>
                      <a:r>
                        <a:rPr lang="en-SG" sz="2000" kern="1200" dirty="0" smtClean="0">
                          <a:solidFill>
                            <a:schemeClr val="tx1"/>
                          </a:solidFill>
                          <a:latin typeface="+mn-lt"/>
                          <a:ea typeface="+mn-ea"/>
                          <a:cs typeface="+mn-cs"/>
                        </a:rPr>
                        <a:t>      written off       - </a:t>
                      </a:r>
                      <a:r>
                        <a:rPr lang="en-SG" sz="2000" u="sng" kern="1200" dirty="0" smtClean="0">
                          <a:solidFill>
                            <a:schemeClr val="tx1"/>
                          </a:solidFill>
                          <a:latin typeface="+mn-lt"/>
                          <a:ea typeface="+mn-ea"/>
                          <a:cs typeface="+mn-cs"/>
                        </a:rPr>
                        <a:t>2,500</a:t>
                      </a:r>
                      <a:endParaRPr lang="en-SG" sz="2000" kern="1200" dirty="0" smtClean="0">
                        <a:solidFill>
                          <a:schemeClr val="tx1"/>
                        </a:solidFill>
                        <a:latin typeface="+mn-lt"/>
                        <a:ea typeface="+mn-ea"/>
                        <a:cs typeface="+mn-cs"/>
                      </a:endParaRPr>
                    </a:p>
                    <a:p>
                      <a:endParaRPr lang="en-US" dirty="0" smtClean="0"/>
                    </a:p>
                  </a:txBody>
                  <a:tcPr/>
                </a:tc>
                <a:tc>
                  <a:txBody>
                    <a:bodyPr/>
                    <a:lstStyle/>
                    <a:p>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SG" sz="2000" kern="1200" dirty="0" smtClean="0">
                          <a:solidFill>
                            <a:schemeClr val="tx1"/>
                          </a:solidFill>
                          <a:latin typeface="+mn-lt"/>
                          <a:ea typeface="+mn-ea"/>
                          <a:cs typeface="+mn-cs"/>
                        </a:rPr>
                        <a:t> 50,000</a:t>
                      </a:r>
                    </a:p>
                    <a:p>
                      <a:endParaRPr lang="en-SG" dirty="0"/>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943600"/>
          </a:xfrm>
        </p:spPr>
        <p:txBody>
          <a:bodyPr>
            <a:noAutofit/>
          </a:bodyPr>
          <a:lstStyle/>
          <a:p>
            <a:pPr algn="ctr">
              <a:buNone/>
            </a:pPr>
            <a:r>
              <a:rPr lang="en-SG" sz="2400" b="1" dirty="0" smtClean="0"/>
              <a:t>	</a:t>
            </a:r>
            <a:r>
              <a:rPr lang="en-SG" sz="2400" b="1" u="sng" dirty="0" smtClean="0"/>
              <a:t>REVIEW QUESTIONS</a:t>
            </a:r>
            <a:endParaRPr lang="en-SG" sz="2400" dirty="0" smtClean="0"/>
          </a:p>
          <a:p>
            <a:pPr algn="just">
              <a:buNone/>
            </a:pPr>
            <a:r>
              <a:rPr lang="en-SG" sz="2400" b="1" dirty="0" smtClean="0"/>
              <a:t>	I. Objective type:</a:t>
            </a:r>
            <a:endParaRPr lang="en-SG" sz="2400" dirty="0" smtClean="0"/>
          </a:p>
          <a:p>
            <a:pPr algn="just">
              <a:buNone/>
            </a:pPr>
            <a:r>
              <a:rPr lang="en-SG" sz="2400" b="1" dirty="0" smtClean="0"/>
              <a:t>	a) Fill in the blanks:</a:t>
            </a:r>
            <a:endParaRPr lang="en-SG" sz="2400" dirty="0" smtClean="0"/>
          </a:p>
          <a:p>
            <a:pPr algn="just">
              <a:buNone/>
            </a:pPr>
            <a:r>
              <a:rPr lang="en-SG" sz="2400" dirty="0" smtClean="0"/>
              <a:t>	1. Net Profit is transferred from Profit and loss account to ________account.</a:t>
            </a:r>
          </a:p>
          <a:p>
            <a:pPr algn="just">
              <a:buNone/>
            </a:pPr>
            <a:r>
              <a:rPr lang="en-SG" sz="2400" dirty="0" smtClean="0"/>
              <a:t>	2. Closing stock is valued at Cost Price or ________ price whichever is lower.</a:t>
            </a:r>
          </a:p>
          <a:p>
            <a:pPr algn="just">
              <a:buNone/>
            </a:pPr>
            <a:r>
              <a:rPr lang="en-SG" sz="2400" dirty="0" smtClean="0"/>
              <a:t>	3. Outstanding expenses are shown on the ________ side of the balance sheet.</a:t>
            </a:r>
          </a:p>
          <a:p>
            <a:pPr algn="just">
              <a:buNone/>
            </a:pPr>
            <a:r>
              <a:rPr lang="en-SG" sz="2400" dirty="0" smtClean="0"/>
              <a:t>	4. Prepaid expenses are shown on the ________ side of the balance sheet.</a:t>
            </a:r>
          </a:p>
          <a:p>
            <a:pPr algn="just">
              <a:buNone/>
            </a:pPr>
            <a:r>
              <a:rPr lang="en-SG" sz="2400" dirty="0" smtClean="0"/>
              <a:t>	5. Income accrued but not received will be shown on the ________ side of the Balance sheet.</a:t>
            </a:r>
          </a:p>
          <a:p>
            <a:pPr algn="just">
              <a:buNone/>
            </a:pPr>
            <a:r>
              <a:rPr lang="en-US" sz="2400" dirty="0" smtClean="0"/>
              <a:t>																	</a:t>
            </a:r>
            <a:endParaRPr lang="en-SG" sz="2400" dirty="0" smtClean="0"/>
          </a:p>
          <a:p>
            <a:pPr>
              <a:buNone/>
            </a:pPr>
            <a:endParaRPr lang="en-SG"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562600"/>
          </a:xfrm>
        </p:spPr>
        <p:txBody>
          <a:bodyPr>
            <a:noAutofit/>
          </a:bodyPr>
          <a:lstStyle/>
          <a:p>
            <a:pPr algn="just">
              <a:buNone/>
            </a:pPr>
            <a:r>
              <a:rPr lang="en-SG" sz="2400" dirty="0" smtClean="0"/>
              <a:t>	6. Income received in advance will be shown on the ________side of the Balance sheet</a:t>
            </a:r>
          </a:p>
          <a:p>
            <a:pPr algn="just">
              <a:buNone/>
            </a:pPr>
            <a:r>
              <a:rPr lang="en-SG" sz="2400" dirty="0" smtClean="0"/>
              <a:t>	7. Interest on loan borrowed unpaid is shown on the ________ side of the Balance sheet.</a:t>
            </a:r>
          </a:p>
          <a:p>
            <a:pPr algn="just">
              <a:buNone/>
            </a:pPr>
            <a:r>
              <a:rPr lang="en-SG" sz="2400" dirty="0" smtClean="0"/>
              <a:t>	8. Depreciation is deducted from the concerned ________ in the Balance sheet.</a:t>
            </a:r>
          </a:p>
          <a:p>
            <a:pPr algn="just">
              <a:buNone/>
            </a:pPr>
            <a:r>
              <a:rPr lang="en-SG" sz="2400" dirty="0" smtClean="0"/>
              <a:t>	9. Debts which are not recoverable from Sundry debtors are termed as ________.</a:t>
            </a:r>
          </a:p>
          <a:p>
            <a:pPr algn="just">
              <a:buNone/>
            </a:pPr>
            <a:endParaRPr lang="en-SG" sz="2400" dirty="0" smtClean="0"/>
          </a:p>
          <a:p>
            <a:pPr algn="just">
              <a:buNone/>
            </a:pPr>
            <a:r>
              <a:rPr lang="en-SG" sz="2400" b="1" dirty="0" smtClean="0"/>
              <a:t>	(Answers: 1. Capital, 2. Market, 3. Liabilities, 4. Assets, 5. Assets, 6. Liabilities, 7. Liabilities,  8. Fixed asset, 9. Bad debts).</a:t>
            </a:r>
            <a:endParaRPr lang="en-SG" sz="2400" dirty="0" smtClean="0"/>
          </a:p>
          <a:p>
            <a:pPr>
              <a:buNone/>
            </a:pPr>
            <a:endParaRPr lang="en-SG"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382000" cy="5867400"/>
          </a:xfrm>
        </p:spPr>
        <p:txBody>
          <a:bodyPr>
            <a:normAutofit/>
          </a:bodyPr>
          <a:lstStyle/>
          <a:p>
            <a:pPr>
              <a:buNone/>
            </a:pPr>
            <a:r>
              <a:rPr lang="en-SG" sz="2800" b="1" dirty="0" smtClean="0"/>
              <a:t>	</a:t>
            </a:r>
            <a:r>
              <a:rPr lang="en-SG" sz="2400" b="1" dirty="0" smtClean="0"/>
              <a:t>b) Choose the correct answer:</a:t>
            </a:r>
            <a:endParaRPr lang="en-SG" sz="2400" dirty="0" smtClean="0"/>
          </a:p>
          <a:p>
            <a:pPr>
              <a:buNone/>
            </a:pPr>
            <a:r>
              <a:rPr lang="en-SG" sz="2400" dirty="0" smtClean="0"/>
              <a:t>	1. Returns inwards are deducted from</a:t>
            </a:r>
          </a:p>
          <a:p>
            <a:pPr>
              <a:buNone/>
            </a:pPr>
            <a:r>
              <a:rPr lang="en-SG" sz="2400" dirty="0" smtClean="0"/>
              <a:t>	a) Purchases            b) Sales           c) Returns outward</a:t>
            </a:r>
          </a:p>
          <a:p>
            <a:pPr>
              <a:buNone/>
            </a:pPr>
            <a:r>
              <a:rPr lang="en-SG" sz="2400" dirty="0" smtClean="0"/>
              <a:t>	2. The Profit and Loss account shows</a:t>
            </a:r>
          </a:p>
          <a:p>
            <a:pPr>
              <a:buNone/>
            </a:pPr>
            <a:r>
              <a:rPr lang="en-SG" sz="2400" dirty="0" smtClean="0"/>
              <a:t>	a) Financial position of the concern   b) Net profit or Net loss                  c) Gross profit or Gross Loss</a:t>
            </a:r>
          </a:p>
          <a:p>
            <a:pPr>
              <a:buNone/>
            </a:pPr>
            <a:r>
              <a:rPr lang="en-SG" sz="2400" dirty="0" smtClean="0"/>
              <a:t>	3. Rent outstanding is</a:t>
            </a:r>
          </a:p>
          <a:p>
            <a:pPr>
              <a:buNone/>
            </a:pPr>
            <a:r>
              <a:rPr lang="en-SG" sz="2400" dirty="0" smtClean="0"/>
              <a:t>	a) a liability   	b) an asset 		c) an  income</a:t>
            </a:r>
          </a:p>
          <a:p>
            <a:pPr>
              <a:buNone/>
            </a:pPr>
            <a:r>
              <a:rPr lang="en-SG" sz="2400" dirty="0" smtClean="0"/>
              <a:t>	4. Closing stock is shown in</a:t>
            </a:r>
          </a:p>
          <a:p>
            <a:pPr>
              <a:buNone/>
            </a:pPr>
            <a:r>
              <a:rPr lang="en-SG" sz="2400" dirty="0" smtClean="0"/>
              <a:t>	a) Profit and loss account  b)Trading account and Balance sheet            c) None of the above.</a:t>
            </a:r>
          </a:p>
          <a:p>
            <a:pPr>
              <a:buNone/>
            </a:pPr>
            <a:r>
              <a:rPr lang="en-US" sz="2400" dirty="0" smtClean="0"/>
              <a:t>																	  Con…</a:t>
            </a:r>
            <a:endParaRPr lang="en-SG" sz="2400" dirty="0" smtClean="0"/>
          </a:p>
          <a:p>
            <a:pPr>
              <a:buNone/>
            </a:pPr>
            <a:endParaRPr lang="en-SG"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40363"/>
          </a:xfrm>
        </p:spPr>
        <p:txBody>
          <a:bodyPr>
            <a:normAutofit fontScale="77500" lnSpcReduction="20000"/>
          </a:bodyPr>
          <a:lstStyle/>
          <a:p>
            <a:pPr>
              <a:buNone/>
            </a:pPr>
            <a:r>
              <a:rPr lang="en-SG" dirty="0" smtClean="0"/>
              <a:t>	</a:t>
            </a:r>
            <a:r>
              <a:rPr lang="en-SG" sz="3100" dirty="0" smtClean="0"/>
              <a:t>5. Opening stock is shown in</a:t>
            </a:r>
          </a:p>
          <a:p>
            <a:pPr>
              <a:buNone/>
            </a:pPr>
            <a:r>
              <a:rPr lang="en-SG" sz="3100" dirty="0" smtClean="0"/>
              <a:t>	a) Balance sheet      b) Profit and Loss account     c) Trading    account</a:t>
            </a:r>
          </a:p>
          <a:p>
            <a:pPr>
              <a:buNone/>
            </a:pPr>
            <a:r>
              <a:rPr lang="en-SG" sz="3100" dirty="0" smtClean="0"/>
              <a:t>	6. Gross Profit is transferred to</a:t>
            </a:r>
          </a:p>
          <a:p>
            <a:pPr>
              <a:buNone/>
            </a:pPr>
            <a:r>
              <a:rPr lang="en-SG" sz="3100" dirty="0" smtClean="0"/>
              <a:t>	a) Capital account   b) Profit and loss account    c) None of the above</a:t>
            </a:r>
          </a:p>
          <a:p>
            <a:pPr>
              <a:buNone/>
            </a:pPr>
            <a:r>
              <a:rPr lang="en-SG" sz="3100" dirty="0" smtClean="0"/>
              <a:t>	7. Outstanding interest on loan borrowed is to be added to</a:t>
            </a:r>
          </a:p>
          <a:p>
            <a:pPr>
              <a:buNone/>
            </a:pPr>
            <a:r>
              <a:rPr lang="en-SG" sz="3100" dirty="0" smtClean="0"/>
              <a:t>	a) Asset a/c          b) Income a/c	       c) Loan a/c</a:t>
            </a:r>
          </a:p>
          <a:p>
            <a:pPr>
              <a:buNone/>
            </a:pPr>
            <a:r>
              <a:rPr lang="en-SG" sz="3100" dirty="0" smtClean="0"/>
              <a:t>	8. All the items given in the adjustment will appear at _________ in the Final accounts.</a:t>
            </a:r>
          </a:p>
          <a:p>
            <a:pPr>
              <a:buNone/>
            </a:pPr>
            <a:r>
              <a:rPr lang="en-SG" sz="3100" dirty="0" smtClean="0"/>
              <a:t>	a) Three   places 	b) Two places		 c) One Place</a:t>
            </a:r>
          </a:p>
          <a:p>
            <a:pPr>
              <a:buNone/>
            </a:pPr>
            <a:r>
              <a:rPr lang="en-SG" dirty="0" smtClean="0"/>
              <a:t>	 </a:t>
            </a:r>
          </a:p>
          <a:p>
            <a:pPr>
              <a:buNone/>
            </a:pPr>
            <a:r>
              <a:rPr lang="en-SG" b="1" dirty="0" smtClean="0"/>
              <a:t>	(Answers: 1. (b);   2. (b);   3. (a);   4. (b);   5. (c);   6. (b);   7. (c);   8. (b))</a:t>
            </a:r>
            <a:endParaRPr lang="en-SG" dirty="0" smtClean="0"/>
          </a:p>
          <a:p>
            <a:pPr>
              <a:buNone/>
            </a:pPr>
            <a:endParaRPr lang="en-SG"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a:bodyPr>
          <a:lstStyle/>
          <a:p>
            <a:pPr algn="just">
              <a:buNone/>
            </a:pPr>
            <a:endParaRPr lang="en-SG" sz="2400" b="1" dirty="0" smtClean="0"/>
          </a:p>
          <a:p>
            <a:pPr algn="just">
              <a:buNone/>
            </a:pPr>
            <a:r>
              <a:rPr lang="en-SG" sz="2400" b="1" dirty="0" smtClean="0"/>
              <a:t>	II. Other Questions:</a:t>
            </a:r>
            <a:endParaRPr lang="en-SG" sz="2400" dirty="0" smtClean="0"/>
          </a:p>
          <a:p>
            <a:pPr lvl="0" algn="just">
              <a:buNone/>
            </a:pPr>
            <a:r>
              <a:rPr lang="en-SG" sz="2400" b="1" dirty="0" smtClean="0"/>
              <a:t>	1</a:t>
            </a:r>
            <a:r>
              <a:rPr lang="en-SG" sz="2400" dirty="0" smtClean="0"/>
              <a:t>. What is outstanding expense?</a:t>
            </a:r>
          </a:p>
          <a:p>
            <a:pPr algn="just">
              <a:buNone/>
            </a:pPr>
            <a:r>
              <a:rPr lang="en-SG" sz="2400" b="1" dirty="0" smtClean="0"/>
              <a:t>	Answer: </a:t>
            </a:r>
            <a:r>
              <a:rPr lang="en-SG" sz="2400" dirty="0" smtClean="0"/>
              <a:t>Expenses which have been incurred but not yet paid during the accounting period for which the final accounts are being prepared are called as outstanding expenses.</a:t>
            </a:r>
          </a:p>
          <a:p>
            <a:pPr algn="just">
              <a:buNone/>
            </a:pPr>
            <a:r>
              <a:rPr lang="en-SG" sz="2400" b="1" dirty="0" smtClean="0"/>
              <a:t>	Q. 2.</a:t>
            </a:r>
            <a:r>
              <a:rPr lang="en-SG" sz="2400" dirty="0" smtClean="0"/>
              <a:t> What is prepaid expense?</a:t>
            </a:r>
          </a:p>
          <a:p>
            <a:pPr algn="just">
              <a:buNone/>
            </a:pPr>
            <a:r>
              <a:rPr lang="en-SG" sz="2400" b="1" dirty="0" smtClean="0"/>
              <a:t>	Answer: </a:t>
            </a:r>
            <a:r>
              <a:rPr lang="en-SG" sz="2400" dirty="0" smtClean="0"/>
              <a:t>Expenses which have been paid in advance are called as prepaid</a:t>
            </a:r>
            <a:r>
              <a:rPr lang="en-SG" sz="2400" b="1" dirty="0" smtClean="0"/>
              <a:t> </a:t>
            </a:r>
            <a:r>
              <a:rPr lang="en-SG" sz="2400" dirty="0" smtClean="0"/>
              <a:t>(unexpired) expenses.</a:t>
            </a:r>
          </a:p>
          <a:p>
            <a:pPr>
              <a:buNone/>
            </a:pPr>
            <a:r>
              <a:rPr lang="en-SG" sz="2400" b="1" dirty="0" smtClean="0"/>
              <a:t>	Q. 3.</a:t>
            </a:r>
            <a:r>
              <a:rPr lang="en-SG" sz="2400" dirty="0" smtClean="0"/>
              <a:t> What is accrued income?</a:t>
            </a:r>
          </a:p>
          <a:p>
            <a:pPr>
              <a:buNone/>
            </a:pPr>
            <a:r>
              <a:rPr lang="en-SG" sz="2400" b="1" dirty="0" smtClean="0"/>
              <a:t>	Answer: </a:t>
            </a:r>
            <a:r>
              <a:rPr lang="en-SG" sz="2400" dirty="0" smtClean="0"/>
              <a:t>Income which has been earned but not received during the accounting period is called as accrued income.</a:t>
            </a:r>
          </a:p>
          <a:p>
            <a:pPr>
              <a:buNone/>
            </a:pPr>
            <a:r>
              <a:rPr lang="en-US" sz="2400" dirty="0" smtClean="0"/>
              <a:t>   									Con…</a:t>
            </a:r>
            <a:endParaRPr lang="en-SG" sz="2400" dirty="0" smtClean="0"/>
          </a:p>
          <a:p>
            <a:pPr algn="just">
              <a:buNone/>
            </a:pPr>
            <a:endParaRPr lang="en-SG" sz="2400" dirty="0" smtClean="0"/>
          </a:p>
          <a:p>
            <a:pPr algn="just">
              <a:buNone/>
            </a:pPr>
            <a:endParaRPr lang="en-SG"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10200"/>
          </a:xfrm>
        </p:spPr>
        <p:txBody>
          <a:bodyPr>
            <a:normAutofit/>
          </a:bodyPr>
          <a:lstStyle/>
          <a:p>
            <a:pPr>
              <a:buNone/>
            </a:pPr>
            <a:r>
              <a:rPr lang="en-SG" sz="2400" b="1" dirty="0" smtClean="0"/>
              <a:t>	Q. 4.</a:t>
            </a:r>
            <a:r>
              <a:rPr lang="en-SG" sz="2400" dirty="0" smtClean="0"/>
              <a:t> What is income received in advance?</a:t>
            </a:r>
          </a:p>
          <a:p>
            <a:pPr>
              <a:buNone/>
            </a:pPr>
            <a:r>
              <a:rPr lang="en-SG" sz="2400" b="1" dirty="0" smtClean="0"/>
              <a:t>	Answer: </a:t>
            </a:r>
            <a:r>
              <a:rPr lang="en-SG" sz="2400" dirty="0" smtClean="0"/>
              <a:t>Income received during a particular accounting period for the work to be done in future period is called as income received in advance.</a:t>
            </a:r>
          </a:p>
          <a:p>
            <a:pPr>
              <a:buNone/>
            </a:pPr>
            <a:r>
              <a:rPr lang="en-SG" sz="2400" b="1" dirty="0" smtClean="0"/>
              <a:t>	Q. 5.</a:t>
            </a:r>
            <a:r>
              <a:rPr lang="en-SG" sz="2400" dirty="0" smtClean="0"/>
              <a:t> What is bad debt?</a:t>
            </a:r>
          </a:p>
          <a:p>
            <a:pPr>
              <a:buNone/>
            </a:pPr>
            <a:r>
              <a:rPr lang="en-SG" sz="2400" b="1" dirty="0" smtClean="0"/>
              <a:t>	Answer: </a:t>
            </a:r>
            <a:r>
              <a:rPr lang="en-SG" sz="2400" dirty="0" smtClean="0"/>
              <a:t>Debts which cannot be recovered from the debtors are called bad debts. </a:t>
            </a:r>
          </a:p>
          <a:p>
            <a:pPr>
              <a:buNone/>
            </a:pPr>
            <a:r>
              <a:rPr lang="en-SG" sz="2400" b="1" dirty="0" smtClean="0"/>
              <a:t>	Q. 6.</a:t>
            </a:r>
            <a:r>
              <a:rPr lang="en-SG" sz="2400" dirty="0" smtClean="0"/>
              <a:t> What is depreciation?</a:t>
            </a:r>
          </a:p>
          <a:p>
            <a:pPr>
              <a:buNone/>
            </a:pPr>
            <a:r>
              <a:rPr lang="en-SG" sz="2400" b="1" dirty="0" smtClean="0"/>
              <a:t>	Answer:</a:t>
            </a:r>
            <a:r>
              <a:rPr lang="en-SG" sz="2400" dirty="0" smtClean="0"/>
              <a:t> Depreciation is the gradual reduction in the value of fixed assets due to its use or obsolescence or any other reasons.</a:t>
            </a:r>
          </a:p>
          <a:p>
            <a:pPr>
              <a:buNone/>
            </a:pPr>
            <a:r>
              <a:rPr lang="en-US" sz="2400" dirty="0" smtClean="0"/>
              <a:t>																	Con…</a:t>
            </a:r>
            <a:endParaRPr lang="en-SG" sz="2400" dirty="0" smtClean="0"/>
          </a:p>
          <a:p>
            <a:pPr>
              <a:buNone/>
            </a:pPr>
            <a:endParaRPr lang="en-SG"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019800"/>
          </a:xfrm>
        </p:spPr>
        <p:txBody>
          <a:bodyPr/>
          <a:lstStyle/>
          <a:p>
            <a:pPr algn="just">
              <a:buNone/>
            </a:pPr>
            <a:r>
              <a:rPr lang="en-SG" b="1" dirty="0" smtClean="0"/>
              <a:t>	</a:t>
            </a:r>
            <a:r>
              <a:rPr lang="en-SG" sz="2400" b="1" dirty="0" smtClean="0"/>
              <a:t>Example.1.</a:t>
            </a:r>
            <a:endParaRPr lang="en-SG" sz="2400" dirty="0" smtClean="0"/>
          </a:p>
          <a:p>
            <a:pPr algn="just">
              <a:buNone/>
            </a:pPr>
            <a:r>
              <a:rPr lang="en-SG" sz="2400" dirty="0" smtClean="0"/>
              <a:t>	From the following trial balance of a trader, make out a Trading and Profit and Loss account and Balance Sheet as on 31</a:t>
            </a:r>
            <a:r>
              <a:rPr lang="en-SG" sz="2400" baseline="30000" dirty="0" smtClean="0"/>
              <a:t>st</a:t>
            </a:r>
            <a:r>
              <a:rPr lang="en-SG" sz="2400" dirty="0" smtClean="0"/>
              <a:t> March, 2014.</a:t>
            </a:r>
          </a:p>
          <a:p>
            <a:pPr>
              <a:buNone/>
            </a:pPr>
            <a:endParaRPr lang="en-SG" dirty="0"/>
          </a:p>
        </p:txBody>
      </p:sp>
      <p:graphicFrame>
        <p:nvGraphicFramePr>
          <p:cNvPr id="4" name="Table 3"/>
          <p:cNvGraphicFramePr>
            <a:graphicFrameLocks noGrp="1"/>
          </p:cNvGraphicFramePr>
          <p:nvPr/>
        </p:nvGraphicFramePr>
        <p:xfrm>
          <a:off x="762000" y="2362200"/>
          <a:ext cx="7696203" cy="4338828"/>
        </p:xfrm>
        <a:graphic>
          <a:graphicData uri="http://schemas.openxmlformats.org/drawingml/2006/table">
            <a:tbl>
              <a:tblPr firstRow="1" bandRow="1">
                <a:tableStyleId>{5940675A-B579-460E-94D1-54222C63F5DA}</a:tableStyleId>
              </a:tblPr>
              <a:tblGrid>
                <a:gridCol w="4191000"/>
                <a:gridCol w="1752600"/>
                <a:gridCol w="1752603"/>
              </a:tblGrid>
              <a:tr h="277566">
                <a:tc>
                  <a:txBody>
                    <a:bodyPr/>
                    <a:lstStyle/>
                    <a:p>
                      <a:pPr marL="0" marR="0" algn="ctr">
                        <a:lnSpc>
                          <a:spcPct val="115000"/>
                        </a:lnSpc>
                        <a:spcBef>
                          <a:spcPts val="0"/>
                        </a:spcBef>
                        <a:spcAft>
                          <a:spcPts val="0"/>
                        </a:spcAft>
                      </a:pPr>
                      <a:r>
                        <a:rPr lang="en-SG" sz="1800" b="1" dirty="0">
                          <a:latin typeface="Calibri"/>
                          <a:ea typeface="Calibri"/>
                          <a:cs typeface="Times New Roman"/>
                        </a:rPr>
                        <a:t>Particulars</a:t>
                      </a:r>
                      <a:endParaRPr lang="en-SG" sz="14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dirty="0">
                          <a:latin typeface="Calibri"/>
                          <a:ea typeface="Calibri"/>
                          <a:cs typeface="Times New Roman"/>
                        </a:rPr>
                        <a:t>Amount (Debit)</a:t>
                      </a:r>
                      <a:endParaRPr lang="en-SG" sz="14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dirty="0">
                          <a:latin typeface="Calibri"/>
                          <a:ea typeface="Calibri"/>
                          <a:cs typeface="Times New Roman"/>
                        </a:rPr>
                        <a:t>Amount(Credit)</a:t>
                      </a:r>
                      <a:endParaRPr lang="en-SG" sz="1400" dirty="0">
                        <a:latin typeface="Calibri"/>
                        <a:ea typeface="Calibri"/>
                        <a:cs typeface="Times New Roman"/>
                      </a:endParaRPr>
                    </a:p>
                  </a:txBody>
                  <a:tcPr marL="68580" marR="68580" marT="0" marB="0"/>
                </a:tc>
              </a:tr>
              <a:tr h="3761034">
                <a:tc>
                  <a:txBody>
                    <a:bodyPr/>
                    <a:lstStyle/>
                    <a:p>
                      <a:r>
                        <a:rPr lang="en-SG" sz="2400" kern="1200" dirty="0" smtClean="0">
                          <a:solidFill>
                            <a:schemeClr val="tx1"/>
                          </a:solidFill>
                          <a:latin typeface="+mn-lt"/>
                          <a:ea typeface="+mn-ea"/>
                          <a:cs typeface="+mn-cs"/>
                        </a:rPr>
                        <a:t>Sales</a:t>
                      </a:r>
                    </a:p>
                    <a:p>
                      <a:r>
                        <a:rPr lang="en-SG" sz="2400" kern="1200" dirty="0" smtClean="0">
                          <a:solidFill>
                            <a:schemeClr val="tx1"/>
                          </a:solidFill>
                          <a:latin typeface="+mn-lt"/>
                          <a:ea typeface="+mn-ea"/>
                          <a:cs typeface="+mn-cs"/>
                        </a:rPr>
                        <a:t>Purchases</a:t>
                      </a:r>
                    </a:p>
                    <a:p>
                      <a:r>
                        <a:rPr lang="en-SG" sz="2400" kern="1200" dirty="0" smtClean="0">
                          <a:solidFill>
                            <a:schemeClr val="tx1"/>
                          </a:solidFill>
                          <a:latin typeface="+mn-lt"/>
                          <a:ea typeface="+mn-ea"/>
                          <a:cs typeface="+mn-cs"/>
                        </a:rPr>
                        <a:t>Printing Charges </a:t>
                      </a:r>
                    </a:p>
                    <a:p>
                      <a:r>
                        <a:rPr lang="en-SG" sz="2400" kern="1200" dirty="0" smtClean="0">
                          <a:solidFill>
                            <a:schemeClr val="tx1"/>
                          </a:solidFill>
                          <a:latin typeface="+mn-lt"/>
                          <a:ea typeface="+mn-ea"/>
                          <a:cs typeface="+mn-cs"/>
                        </a:rPr>
                        <a:t>Wages </a:t>
                      </a:r>
                    </a:p>
                    <a:p>
                      <a:r>
                        <a:rPr lang="en-SG" sz="2400" kern="1200" dirty="0" smtClean="0">
                          <a:solidFill>
                            <a:schemeClr val="tx1"/>
                          </a:solidFill>
                          <a:latin typeface="+mn-lt"/>
                          <a:ea typeface="+mn-ea"/>
                          <a:cs typeface="+mn-cs"/>
                        </a:rPr>
                        <a:t>Salaries</a:t>
                      </a:r>
                    </a:p>
                    <a:p>
                      <a:r>
                        <a:rPr lang="en-SG" sz="2400" kern="1200" dirty="0" smtClean="0">
                          <a:solidFill>
                            <a:schemeClr val="tx1"/>
                          </a:solidFill>
                          <a:latin typeface="+mn-lt"/>
                          <a:ea typeface="+mn-ea"/>
                          <a:cs typeface="+mn-cs"/>
                        </a:rPr>
                        <a:t>Opening Stock </a:t>
                      </a:r>
                    </a:p>
                    <a:p>
                      <a:r>
                        <a:rPr lang="en-SG" sz="2400" kern="1200" dirty="0" smtClean="0">
                          <a:solidFill>
                            <a:schemeClr val="tx1"/>
                          </a:solidFill>
                          <a:latin typeface="+mn-lt"/>
                          <a:ea typeface="+mn-ea"/>
                          <a:cs typeface="+mn-cs"/>
                        </a:rPr>
                        <a:t>Carriage Inwards </a:t>
                      </a:r>
                    </a:p>
                    <a:p>
                      <a:r>
                        <a:rPr lang="en-SG" sz="2400" kern="1200" dirty="0" smtClean="0">
                          <a:solidFill>
                            <a:schemeClr val="tx1"/>
                          </a:solidFill>
                          <a:latin typeface="+mn-lt"/>
                          <a:ea typeface="+mn-ea"/>
                          <a:cs typeface="+mn-cs"/>
                        </a:rPr>
                        <a:t>General Expenses </a:t>
                      </a:r>
                    </a:p>
                    <a:p>
                      <a:r>
                        <a:rPr lang="en-SG" sz="2400" kern="1200" dirty="0" smtClean="0">
                          <a:solidFill>
                            <a:schemeClr val="tx1"/>
                          </a:solidFill>
                          <a:latin typeface="+mn-lt"/>
                          <a:ea typeface="+mn-ea"/>
                          <a:cs typeface="+mn-cs"/>
                        </a:rPr>
                        <a:t>Trade Marks </a:t>
                      </a:r>
                    </a:p>
                    <a:p>
                      <a:r>
                        <a:rPr lang="en-SG" sz="2400" kern="1200" dirty="0" smtClean="0">
                          <a:solidFill>
                            <a:schemeClr val="tx1"/>
                          </a:solidFill>
                          <a:latin typeface="+mn-lt"/>
                          <a:ea typeface="+mn-ea"/>
                          <a:cs typeface="+mn-cs"/>
                        </a:rPr>
                        <a:t>Rates and Taxes</a:t>
                      </a:r>
                      <a:endParaRPr lang="en-US" dirty="0" smtClean="0"/>
                    </a:p>
                  </a:txBody>
                  <a:tcPr/>
                </a:tc>
                <a:tc>
                  <a:txBody>
                    <a:bodyPr/>
                    <a:lstStyle/>
                    <a:p>
                      <a:pPr algn="r"/>
                      <a:endParaRPr lang="en-SG" sz="2400" kern="1200" dirty="0" smtClean="0">
                        <a:solidFill>
                          <a:schemeClr val="tx1"/>
                        </a:solidFill>
                        <a:latin typeface="+mn-lt"/>
                        <a:ea typeface="+mn-ea"/>
                        <a:cs typeface="+mn-cs"/>
                      </a:endParaRPr>
                    </a:p>
                    <a:p>
                      <a:pPr algn="r"/>
                      <a:r>
                        <a:rPr lang="en-SG" sz="2400" kern="1200" dirty="0" smtClean="0">
                          <a:solidFill>
                            <a:schemeClr val="tx1"/>
                          </a:solidFill>
                          <a:latin typeface="+mn-lt"/>
                          <a:ea typeface="+mn-ea"/>
                          <a:cs typeface="+mn-cs"/>
                        </a:rPr>
                        <a:t>1,05,000</a:t>
                      </a:r>
                    </a:p>
                    <a:p>
                      <a:pPr algn="r"/>
                      <a:r>
                        <a:rPr lang="en-SG" sz="2400" kern="1200" dirty="0" smtClean="0">
                          <a:solidFill>
                            <a:schemeClr val="tx1"/>
                          </a:solidFill>
                          <a:latin typeface="+mn-lt"/>
                          <a:ea typeface="+mn-ea"/>
                          <a:cs typeface="+mn-cs"/>
                        </a:rPr>
                        <a:t>2,500</a:t>
                      </a:r>
                    </a:p>
                    <a:p>
                      <a:pPr algn="r"/>
                      <a:r>
                        <a:rPr lang="en-SG" sz="2400" kern="1200" dirty="0" smtClean="0">
                          <a:solidFill>
                            <a:schemeClr val="tx1"/>
                          </a:solidFill>
                          <a:latin typeface="+mn-lt"/>
                          <a:ea typeface="+mn-ea"/>
                          <a:cs typeface="+mn-cs"/>
                        </a:rPr>
                        <a:t> 77,500</a:t>
                      </a:r>
                    </a:p>
                    <a:p>
                      <a:pPr algn="r"/>
                      <a:r>
                        <a:rPr lang="en-SG" sz="2400" kern="1200" dirty="0" smtClean="0">
                          <a:solidFill>
                            <a:schemeClr val="tx1"/>
                          </a:solidFill>
                          <a:latin typeface="+mn-lt"/>
                          <a:ea typeface="+mn-ea"/>
                          <a:cs typeface="+mn-cs"/>
                        </a:rPr>
                        <a:t>12,500</a:t>
                      </a:r>
                    </a:p>
                    <a:p>
                      <a:pPr algn="r"/>
                      <a:r>
                        <a:rPr lang="en-SG" sz="2400" kern="1200" dirty="0" smtClean="0">
                          <a:solidFill>
                            <a:schemeClr val="tx1"/>
                          </a:solidFill>
                          <a:latin typeface="+mn-lt"/>
                          <a:ea typeface="+mn-ea"/>
                          <a:cs typeface="+mn-cs"/>
                        </a:rPr>
                        <a:t>2,25,000</a:t>
                      </a:r>
                    </a:p>
                    <a:p>
                      <a:pPr algn="r"/>
                      <a:r>
                        <a:rPr lang="en-SG" sz="2400" kern="1200" dirty="0" smtClean="0">
                          <a:solidFill>
                            <a:schemeClr val="tx1"/>
                          </a:solidFill>
                          <a:latin typeface="+mn-lt"/>
                          <a:ea typeface="+mn-ea"/>
                          <a:cs typeface="+mn-cs"/>
                        </a:rPr>
                        <a:t> 8,800</a:t>
                      </a:r>
                    </a:p>
                    <a:p>
                      <a:pPr algn="r"/>
                      <a:r>
                        <a:rPr lang="en-SG" sz="2400" kern="1200" dirty="0" smtClean="0">
                          <a:solidFill>
                            <a:schemeClr val="tx1"/>
                          </a:solidFill>
                          <a:latin typeface="+mn-lt"/>
                          <a:ea typeface="+mn-ea"/>
                          <a:cs typeface="+mn-cs"/>
                        </a:rPr>
                        <a:t> 26,250</a:t>
                      </a:r>
                    </a:p>
                    <a:p>
                      <a:pPr algn="r"/>
                      <a:r>
                        <a:rPr lang="en-SG" sz="2400" kern="1200" dirty="0" smtClean="0">
                          <a:solidFill>
                            <a:schemeClr val="tx1"/>
                          </a:solidFill>
                          <a:latin typeface="+mn-lt"/>
                          <a:ea typeface="+mn-ea"/>
                          <a:cs typeface="+mn-cs"/>
                        </a:rPr>
                        <a:t> 5,000</a:t>
                      </a:r>
                    </a:p>
                    <a:p>
                      <a:pPr algn="r"/>
                      <a:r>
                        <a:rPr lang="en-SG" sz="2400" kern="1200" dirty="0" smtClean="0">
                          <a:solidFill>
                            <a:schemeClr val="tx1"/>
                          </a:solidFill>
                          <a:latin typeface="+mn-lt"/>
                          <a:ea typeface="+mn-ea"/>
                          <a:cs typeface="+mn-cs"/>
                        </a:rPr>
                        <a:t>2,500</a:t>
                      </a:r>
                    </a:p>
                    <a:p>
                      <a:endParaRPr lang="en-SG"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SG" sz="2400" kern="1200" dirty="0" smtClean="0">
                          <a:solidFill>
                            <a:schemeClr val="tx1"/>
                          </a:solidFill>
                          <a:latin typeface="+mn-lt"/>
                          <a:ea typeface="+mn-ea"/>
                          <a:cs typeface="+mn-cs"/>
                        </a:rPr>
                        <a:t>4,20,000</a:t>
                      </a:r>
                    </a:p>
                    <a:p>
                      <a:endParaRPr lang="en-SG" dirty="0"/>
                    </a:p>
                  </a:txBody>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5800" y="4495800"/>
            <a:ext cx="7696200" cy="1828800"/>
          </a:xfrm>
        </p:spPr>
        <p:txBody>
          <a:bodyPr>
            <a:noAutofit/>
          </a:bodyPr>
          <a:lstStyle/>
          <a:p>
            <a:pPr algn="l"/>
            <a:r>
              <a:rPr lang="en-SG" sz="2400" dirty="0" smtClean="0"/>
              <a:t>Adjustments:</a:t>
            </a:r>
            <a:br>
              <a:rPr lang="en-SG" sz="2400" dirty="0" smtClean="0"/>
            </a:br>
            <a:r>
              <a:rPr lang="en-SG" sz="2400" dirty="0" smtClean="0"/>
              <a:t>1. The closing stock was valued at SR. 3,20,000.</a:t>
            </a:r>
            <a:br>
              <a:rPr lang="en-SG" sz="2400" dirty="0" smtClean="0"/>
            </a:br>
            <a:r>
              <a:rPr lang="en-SG" sz="2400" dirty="0" smtClean="0"/>
              <a:t>2. Outstanding Salaries SR. 10,000.</a:t>
            </a:r>
            <a:br>
              <a:rPr lang="en-SG" sz="2400" dirty="0" smtClean="0"/>
            </a:br>
            <a:r>
              <a:rPr lang="en-SG" sz="2400" dirty="0" smtClean="0"/>
              <a:t>3. Prepaid rates &amp; taxes SR. 500.</a:t>
            </a:r>
            <a:br>
              <a:rPr lang="en-SG" sz="2400" dirty="0" smtClean="0"/>
            </a:br>
            <a:r>
              <a:rPr lang="en-SG" sz="2400" dirty="0" smtClean="0"/>
              <a:t>4. Depreciation on Machinery @5% and on furniture@ 10%.</a:t>
            </a:r>
            <a:endParaRPr lang="en-SG" sz="2400" dirty="0"/>
          </a:p>
        </p:txBody>
      </p:sp>
      <p:graphicFrame>
        <p:nvGraphicFramePr>
          <p:cNvPr id="5" name="Content Placeholder 4"/>
          <p:cNvGraphicFramePr>
            <a:graphicFrameLocks noGrp="1"/>
          </p:cNvGraphicFramePr>
          <p:nvPr>
            <p:ph idx="4294967295"/>
          </p:nvPr>
        </p:nvGraphicFramePr>
        <p:xfrm>
          <a:off x="685800" y="533400"/>
          <a:ext cx="7696202" cy="3840480"/>
        </p:xfrm>
        <a:graphic>
          <a:graphicData uri="http://schemas.openxmlformats.org/drawingml/2006/table">
            <a:tbl>
              <a:tblPr firstRow="1" bandRow="1">
                <a:tableStyleId>{5940675A-B579-460E-94D1-54222C63F5DA}</a:tableStyleId>
              </a:tblPr>
              <a:tblGrid>
                <a:gridCol w="4133144"/>
                <a:gridCol w="1710268"/>
                <a:gridCol w="1852790"/>
              </a:tblGrid>
              <a:tr h="370840">
                <a:tc>
                  <a:txBody>
                    <a:bodyPr/>
                    <a:lstStyle/>
                    <a:p>
                      <a:r>
                        <a:rPr lang="en-SG" sz="2400" kern="1200" dirty="0" smtClean="0">
                          <a:solidFill>
                            <a:schemeClr val="tx1"/>
                          </a:solidFill>
                          <a:latin typeface="+mn-lt"/>
                          <a:ea typeface="+mn-ea"/>
                          <a:cs typeface="+mn-cs"/>
                        </a:rPr>
                        <a:t>Capital</a:t>
                      </a:r>
                    </a:p>
                    <a:p>
                      <a:r>
                        <a:rPr lang="en-SG" sz="2400" kern="1200" dirty="0" smtClean="0">
                          <a:solidFill>
                            <a:schemeClr val="tx1"/>
                          </a:solidFill>
                          <a:latin typeface="+mn-lt"/>
                          <a:ea typeface="+mn-ea"/>
                          <a:cs typeface="+mn-cs"/>
                        </a:rPr>
                        <a:t>Discount received </a:t>
                      </a:r>
                    </a:p>
                    <a:p>
                      <a:r>
                        <a:rPr lang="en-SG" sz="2400" kern="1200" dirty="0" smtClean="0">
                          <a:solidFill>
                            <a:schemeClr val="tx1"/>
                          </a:solidFill>
                          <a:latin typeface="+mn-lt"/>
                          <a:ea typeface="+mn-ea"/>
                          <a:cs typeface="+mn-cs"/>
                        </a:rPr>
                        <a:t>Loan</a:t>
                      </a:r>
                    </a:p>
                    <a:p>
                      <a:r>
                        <a:rPr lang="en-SG" sz="2400" kern="1200" dirty="0" smtClean="0">
                          <a:solidFill>
                            <a:schemeClr val="tx1"/>
                          </a:solidFill>
                          <a:latin typeface="+mn-lt"/>
                          <a:ea typeface="+mn-ea"/>
                          <a:cs typeface="+mn-cs"/>
                        </a:rPr>
                        <a:t>Buildings</a:t>
                      </a:r>
                    </a:p>
                    <a:p>
                      <a:r>
                        <a:rPr lang="en-SG" sz="2400" kern="1200" dirty="0" smtClean="0">
                          <a:solidFill>
                            <a:schemeClr val="tx1"/>
                          </a:solidFill>
                          <a:latin typeface="+mn-lt"/>
                          <a:ea typeface="+mn-ea"/>
                          <a:cs typeface="+mn-cs"/>
                        </a:rPr>
                        <a:t>Furniture </a:t>
                      </a:r>
                    </a:p>
                    <a:p>
                      <a:r>
                        <a:rPr lang="en-SG" sz="2400" kern="1200" dirty="0" smtClean="0">
                          <a:solidFill>
                            <a:schemeClr val="tx1"/>
                          </a:solidFill>
                          <a:latin typeface="+mn-lt"/>
                          <a:ea typeface="+mn-ea"/>
                          <a:cs typeface="+mn-cs"/>
                        </a:rPr>
                        <a:t>Machinery</a:t>
                      </a:r>
                    </a:p>
                    <a:p>
                      <a:r>
                        <a:rPr lang="en-SG" sz="2400" kern="1200" dirty="0" smtClean="0">
                          <a:solidFill>
                            <a:schemeClr val="tx1"/>
                          </a:solidFill>
                          <a:latin typeface="+mn-lt"/>
                          <a:ea typeface="+mn-ea"/>
                          <a:cs typeface="+mn-cs"/>
                        </a:rPr>
                        <a:t>Cash </a:t>
                      </a:r>
                    </a:p>
                    <a:p>
                      <a:r>
                        <a:rPr lang="en-SG" sz="2400" kern="1200" dirty="0" smtClean="0">
                          <a:solidFill>
                            <a:schemeClr val="tx1"/>
                          </a:solidFill>
                          <a:latin typeface="+mn-lt"/>
                          <a:ea typeface="+mn-ea"/>
                          <a:cs typeface="+mn-cs"/>
                        </a:rPr>
                        <a:t>Bank</a:t>
                      </a:r>
                      <a:endParaRPr lang="en-US" sz="2400" dirty="0" smtClean="0"/>
                    </a:p>
                    <a:p>
                      <a:endParaRPr lang="en-SG" dirty="0"/>
                    </a:p>
                  </a:txBody>
                  <a:tcPr/>
                </a:tc>
                <a:tc>
                  <a:txBody>
                    <a:bodyPr/>
                    <a:lstStyle/>
                    <a:p>
                      <a:endParaRPr lang="en-SG" sz="1800" kern="1200" dirty="0" smtClean="0">
                        <a:solidFill>
                          <a:schemeClr val="tx1"/>
                        </a:solidFill>
                        <a:latin typeface="+mn-lt"/>
                        <a:ea typeface="+mn-ea"/>
                        <a:cs typeface="+mn-cs"/>
                      </a:endParaRPr>
                    </a:p>
                    <a:p>
                      <a:endParaRPr lang="en-SG" sz="1800" kern="1200" dirty="0" smtClean="0">
                        <a:solidFill>
                          <a:schemeClr val="tx1"/>
                        </a:solidFill>
                        <a:latin typeface="+mn-lt"/>
                        <a:ea typeface="+mn-ea"/>
                        <a:cs typeface="+mn-cs"/>
                      </a:endParaRPr>
                    </a:p>
                    <a:p>
                      <a:endParaRPr lang="en-SG" sz="1800" kern="1200" dirty="0" smtClean="0">
                        <a:solidFill>
                          <a:schemeClr val="tx1"/>
                        </a:solidFill>
                        <a:latin typeface="+mn-lt"/>
                        <a:ea typeface="+mn-ea"/>
                        <a:cs typeface="+mn-cs"/>
                      </a:endParaRPr>
                    </a:p>
                    <a:p>
                      <a:endParaRPr lang="en-SG" sz="2400" kern="1200" dirty="0" smtClean="0">
                        <a:solidFill>
                          <a:schemeClr val="tx1"/>
                        </a:solidFill>
                        <a:latin typeface="+mn-lt"/>
                        <a:ea typeface="+mn-ea"/>
                        <a:cs typeface="+mn-cs"/>
                      </a:endParaRPr>
                    </a:p>
                    <a:p>
                      <a:pPr algn="r"/>
                      <a:r>
                        <a:rPr lang="en-SG" sz="2400" kern="1200" dirty="0" smtClean="0">
                          <a:solidFill>
                            <a:schemeClr val="tx1"/>
                          </a:solidFill>
                          <a:latin typeface="+mn-lt"/>
                          <a:ea typeface="+mn-ea"/>
                          <a:cs typeface="+mn-cs"/>
                        </a:rPr>
                        <a:t>2,00,000</a:t>
                      </a:r>
                    </a:p>
                    <a:p>
                      <a:pPr algn="r"/>
                      <a:r>
                        <a:rPr lang="en-SG" sz="2400" kern="1200" dirty="0" smtClean="0">
                          <a:solidFill>
                            <a:schemeClr val="tx1"/>
                          </a:solidFill>
                          <a:latin typeface="+mn-lt"/>
                          <a:ea typeface="+mn-ea"/>
                          <a:cs typeface="+mn-cs"/>
                        </a:rPr>
                        <a:t> 25,000</a:t>
                      </a:r>
                    </a:p>
                    <a:p>
                      <a:pPr algn="r"/>
                      <a:r>
                        <a:rPr lang="en-SG" sz="2400" kern="1200" dirty="0" smtClean="0">
                          <a:solidFill>
                            <a:schemeClr val="tx1"/>
                          </a:solidFill>
                          <a:latin typeface="+mn-lt"/>
                          <a:ea typeface="+mn-ea"/>
                          <a:cs typeface="+mn-cs"/>
                        </a:rPr>
                        <a:t>50,000</a:t>
                      </a:r>
                    </a:p>
                    <a:p>
                      <a:pPr algn="r"/>
                      <a:r>
                        <a:rPr lang="en-SG" sz="2400" kern="1200" dirty="0" smtClean="0">
                          <a:solidFill>
                            <a:schemeClr val="tx1"/>
                          </a:solidFill>
                          <a:latin typeface="+mn-lt"/>
                          <a:ea typeface="+mn-ea"/>
                          <a:cs typeface="+mn-cs"/>
                        </a:rPr>
                        <a:t>1,000</a:t>
                      </a:r>
                    </a:p>
                    <a:p>
                      <a:pPr algn="r"/>
                      <a:r>
                        <a:rPr lang="en-SG" sz="2400" kern="1200" dirty="0" smtClean="0">
                          <a:solidFill>
                            <a:schemeClr val="tx1"/>
                          </a:solidFill>
                          <a:latin typeface="+mn-lt"/>
                          <a:ea typeface="+mn-ea"/>
                          <a:cs typeface="+mn-cs"/>
                        </a:rPr>
                        <a:t>30,000</a:t>
                      </a:r>
                    </a:p>
                    <a:p>
                      <a:pPr algn="r"/>
                      <a:r>
                        <a:rPr lang="en-US" sz="2400" kern="1200" dirty="0" smtClean="0">
                          <a:solidFill>
                            <a:schemeClr val="tx1"/>
                          </a:solidFill>
                          <a:latin typeface="+mn-lt"/>
                          <a:ea typeface="+mn-ea"/>
                          <a:cs typeface="+mn-cs"/>
                        </a:rPr>
                        <a:t>__________</a:t>
                      </a:r>
                    </a:p>
                    <a:p>
                      <a:pPr algn="r"/>
                      <a:r>
                        <a:rPr lang="en-SG" sz="2400" kern="1200" dirty="0" smtClean="0">
                          <a:solidFill>
                            <a:schemeClr val="tx1"/>
                          </a:solidFill>
                          <a:latin typeface="+mn-lt"/>
                          <a:ea typeface="+mn-ea"/>
                          <a:cs typeface="+mn-cs"/>
                        </a:rPr>
                        <a:t>7,71,050</a:t>
                      </a:r>
                      <a:endParaRPr lang="en-SG" sz="2400" dirty="0"/>
                    </a:p>
                  </a:txBody>
                  <a:tcPr/>
                </a:tc>
                <a:tc>
                  <a:txBody>
                    <a:bodyPr/>
                    <a:lstStyle/>
                    <a:p>
                      <a:pPr algn="r"/>
                      <a:r>
                        <a:rPr lang="en-SG" sz="2400" kern="1200" dirty="0" smtClean="0">
                          <a:solidFill>
                            <a:schemeClr val="tx1"/>
                          </a:solidFill>
                          <a:latin typeface="+mn-lt"/>
                          <a:ea typeface="+mn-ea"/>
                          <a:cs typeface="+mn-cs"/>
                        </a:rPr>
                        <a:t>1,74,800</a:t>
                      </a:r>
                    </a:p>
                    <a:p>
                      <a:pPr algn="r"/>
                      <a:r>
                        <a:rPr lang="en-SG" sz="2400" kern="1200" dirty="0" smtClean="0">
                          <a:solidFill>
                            <a:schemeClr val="tx1"/>
                          </a:solidFill>
                          <a:latin typeface="+mn-lt"/>
                          <a:ea typeface="+mn-ea"/>
                          <a:cs typeface="+mn-cs"/>
                        </a:rPr>
                        <a:t> 1,250</a:t>
                      </a:r>
                    </a:p>
                    <a:p>
                      <a:pPr algn="r"/>
                      <a:r>
                        <a:rPr lang="en-SG" sz="2400" kern="1200" dirty="0" smtClean="0">
                          <a:solidFill>
                            <a:schemeClr val="tx1"/>
                          </a:solidFill>
                          <a:latin typeface="+mn-lt"/>
                          <a:ea typeface="+mn-ea"/>
                          <a:cs typeface="+mn-cs"/>
                        </a:rPr>
                        <a:t>1,75,000</a:t>
                      </a:r>
                    </a:p>
                    <a:p>
                      <a:pPr algn="r"/>
                      <a:endParaRPr lang="en-US" sz="2400" kern="1200" dirty="0" smtClean="0">
                        <a:solidFill>
                          <a:schemeClr val="tx1"/>
                        </a:solidFill>
                        <a:latin typeface="+mn-lt"/>
                        <a:ea typeface="+mn-ea"/>
                        <a:cs typeface="+mn-cs"/>
                      </a:endParaRPr>
                    </a:p>
                    <a:p>
                      <a:pPr algn="r"/>
                      <a:endParaRPr lang="en-US" sz="2400" kern="1200" dirty="0" smtClean="0">
                        <a:solidFill>
                          <a:schemeClr val="tx1"/>
                        </a:solidFill>
                        <a:latin typeface="+mn-lt"/>
                        <a:ea typeface="+mn-ea"/>
                        <a:cs typeface="+mn-cs"/>
                      </a:endParaRPr>
                    </a:p>
                    <a:p>
                      <a:pPr algn="r"/>
                      <a:endParaRPr lang="en-US" sz="2400" kern="1200" dirty="0" smtClean="0">
                        <a:solidFill>
                          <a:schemeClr val="tx1"/>
                        </a:solidFill>
                        <a:latin typeface="+mn-lt"/>
                        <a:ea typeface="+mn-ea"/>
                        <a:cs typeface="+mn-cs"/>
                      </a:endParaRPr>
                    </a:p>
                    <a:p>
                      <a:pPr algn="r"/>
                      <a:endParaRPr lang="en-US" sz="2400" kern="1200" dirty="0" smtClean="0">
                        <a:solidFill>
                          <a:schemeClr val="tx1"/>
                        </a:solidFill>
                        <a:latin typeface="+mn-lt"/>
                        <a:ea typeface="+mn-ea"/>
                        <a:cs typeface="+mn-cs"/>
                      </a:endParaRPr>
                    </a:p>
                    <a:p>
                      <a:pPr algn="r"/>
                      <a:endParaRPr lang="en-US" sz="2400" kern="1200" dirty="0" smtClean="0">
                        <a:solidFill>
                          <a:schemeClr val="tx1"/>
                        </a:solidFill>
                        <a:latin typeface="+mn-lt"/>
                        <a:ea typeface="+mn-ea"/>
                        <a:cs typeface="+mn-cs"/>
                      </a:endParaRPr>
                    </a:p>
                    <a:p>
                      <a:pPr algn="r"/>
                      <a:r>
                        <a:rPr lang="en-US" sz="2400" kern="1200" dirty="0" smtClean="0">
                          <a:solidFill>
                            <a:schemeClr val="tx1"/>
                          </a:solidFill>
                          <a:latin typeface="+mn-lt"/>
                          <a:ea typeface="+mn-ea"/>
                          <a:cs typeface="+mn-cs"/>
                        </a:rPr>
                        <a:t>__________</a:t>
                      </a:r>
                    </a:p>
                    <a:p>
                      <a:pPr algn="r"/>
                      <a:r>
                        <a:rPr lang="en-SG" sz="2400" kern="1200" dirty="0" smtClean="0">
                          <a:solidFill>
                            <a:schemeClr val="tx1"/>
                          </a:solidFill>
                          <a:latin typeface="+mn-lt"/>
                          <a:ea typeface="+mn-ea"/>
                          <a:cs typeface="+mn-cs"/>
                        </a:rPr>
                        <a:t>7,71,050</a:t>
                      </a:r>
                      <a:endParaRPr lang="en-SG" sz="2400" dirty="0"/>
                    </a:p>
                  </a:txBody>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944562"/>
          </a:xfrm>
        </p:spPr>
        <p:txBody>
          <a:bodyPr>
            <a:noAutofit/>
          </a:bodyPr>
          <a:lstStyle/>
          <a:p>
            <a:pPr algn="l"/>
            <a:r>
              <a:rPr lang="en-SG" sz="2000" b="1" u="sng" dirty="0" smtClean="0"/>
              <a:t/>
            </a:r>
            <a:br>
              <a:rPr lang="en-SG" sz="2000" b="1" u="sng" dirty="0" smtClean="0"/>
            </a:br>
            <a:r>
              <a:rPr lang="en-SG" sz="2000" b="1" u="sng" dirty="0" smtClean="0"/>
              <a:t/>
            </a:r>
            <a:br>
              <a:rPr lang="en-SG" sz="2000" b="1" u="sng" dirty="0" smtClean="0"/>
            </a:br>
            <a:r>
              <a:rPr lang="en-SG" sz="2000" b="1" u="sng" dirty="0" smtClean="0"/>
              <a:t/>
            </a:r>
            <a:br>
              <a:rPr lang="en-SG" sz="2000" b="1" u="sng" dirty="0" smtClean="0"/>
            </a:br>
            <a:r>
              <a:rPr lang="en-SG" sz="2000" b="1" u="sng" dirty="0" smtClean="0"/>
              <a:t>Solution</a:t>
            </a:r>
            <a:br>
              <a:rPr lang="en-SG" sz="2000" b="1" u="sng" dirty="0" smtClean="0"/>
            </a:br>
            <a:r>
              <a:rPr lang="en-SG" sz="2000" dirty="0" smtClean="0"/>
              <a:t/>
            </a:r>
            <a:br>
              <a:rPr lang="en-SG" sz="2000" dirty="0" smtClean="0"/>
            </a:br>
            <a:r>
              <a:rPr lang="en-SG" sz="2000" b="1" dirty="0" smtClean="0"/>
              <a:t>Trading and Profit and Loss Account for the year ending 31</a:t>
            </a:r>
            <a:r>
              <a:rPr lang="en-SG" sz="2000" b="1" baseline="30000" dirty="0" smtClean="0"/>
              <a:t>st</a:t>
            </a:r>
            <a:r>
              <a:rPr lang="en-SG" sz="2000" b="1" dirty="0" smtClean="0"/>
              <a:t> March, 2014</a:t>
            </a:r>
            <a:r>
              <a:rPr lang="en-SG" sz="2000" dirty="0" smtClean="0"/>
              <a:t/>
            </a:r>
            <a:br>
              <a:rPr lang="en-SG" sz="2000" dirty="0" smtClean="0"/>
            </a:br>
            <a:endParaRPr lang="en-SG" sz="2000" dirty="0"/>
          </a:p>
        </p:txBody>
      </p:sp>
      <p:graphicFrame>
        <p:nvGraphicFramePr>
          <p:cNvPr id="6" name="Content Placeholder 5"/>
          <p:cNvGraphicFramePr>
            <a:graphicFrameLocks noGrp="1"/>
          </p:cNvGraphicFramePr>
          <p:nvPr>
            <p:ph idx="1"/>
          </p:nvPr>
        </p:nvGraphicFramePr>
        <p:xfrm>
          <a:off x="304800" y="1600200"/>
          <a:ext cx="8382006" cy="4820920"/>
        </p:xfrm>
        <a:graphic>
          <a:graphicData uri="http://schemas.openxmlformats.org/drawingml/2006/table">
            <a:tbl>
              <a:tblPr firstRow="1" bandRow="1">
                <a:tableStyleId>{5940675A-B579-460E-94D1-54222C63F5DA}</a:tableStyleId>
              </a:tblPr>
              <a:tblGrid>
                <a:gridCol w="3352800"/>
                <a:gridCol w="1295400"/>
                <a:gridCol w="2362200"/>
                <a:gridCol w="1371606"/>
              </a:tblGrid>
              <a:tr h="370840">
                <a:tc>
                  <a:txBody>
                    <a:bodyPr/>
                    <a:lstStyle/>
                    <a:p>
                      <a:pPr marL="0" marR="0" algn="ctr">
                        <a:lnSpc>
                          <a:spcPct val="115000"/>
                        </a:lnSpc>
                        <a:spcBef>
                          <a:spcPts val="0"/>
                        </a:spcBef>
                        <a:spcAft>
                          <a:spcPts val="0"/>
                        </a:spcAft>
                      </a:pPr>
                      <a:r>
                        <a:rPr lang="en-SG" sz="2000" b="1" dirty="0">
                          <a:latin typeface="Calibri"/>
                          <a:ea typeface="Calibri"/>
                          <a:cs typeface="Times New Roman"/>
                        </a:rPr>
                        <a:t>Particulars</a:t>
                      </a:r>
                      <a:endParaRPr lang="en-SG"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2000" b="1" dirty="0">
                          <a:latin typeface="Calibri"/>
                          <a:ea typeface="Calibri"/>
                          <a:cs typeface="Times New Roman"/>
                        </a:rPr>
                        <a:t>Amount</a:t>
                      </a:r>
                      <a:endParaRPr lang="en-SG"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2000" b="1" dirty="0">
                          <a:latin typeface="Calibri"/>
                          <a:ea typeface="Calibri"/>
                          <a:cs typeface="Times New Roman"/>
                        </a:rPr>
                        <a:t>Particulars</a:t>
                      </a:r>
                      <a:endParaRPr lang="en-SG"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2000" b="1" dirty="0">
                          <a:latin typeface="Calibri"/>
                          <a:ea typeface="Calibri"/>
                          <a:cs typeface="Times New Roman"/>
                        </a:rPr>
                        <a:t>Amount</a:t>
                      </a:r>
                      <a:endParaRPr lang="en-SG" sz="1600" dirty="0">
                        <a:latin typeface="Calibri"/>
                        <a:ea typeface="Calibri"/>
                        <a:cs typeface="Times New Roman"/>
                      </a:endParaRPr>
                    </a:p>
                  </a:txBody>
                  <a:tcPr marL="68580" marR="68580" marT="0" marB="0"/>
                </a:tc>
              </a:tr>
              <a:tr h="370840">
                <a:tc>
                  <a:txBody>
                    <a:bodyPr/>
                    <a:lstStyle/>
                    <a:p>
                      <a:r>
                        <a:rPr lang="en-SG" sz="2200" kern="1200" dirty="0" smtClean="0">
                          <a:solidFill>
                            <a:schemeClr val="tx1"/>
                          </a:solidFill>
                          <a:latin typeface="+mn-lt"/>
                          <a:ea typeface="+mn-ea"/>
                          <a:cs typeface="+mn-cs"/>
                        </a:rPr>
                        <a:t>To Opening Stock</a:t>
                      </a:r>
                    </a:p>
                    <a:p>
                      <a:r>
                        <a:rPr lang="en-SG" sz="2200" kern="1200" dirty="0" smtClean="0">
                          <a:solidFill>
                            <a:schemeClr val="tx1"/>
                          </a:solidFill>
                          <a:latin typeface="+mn-lt"/>
                          <a:ea typeface="+mn-ea"/>
                          <a:cs typeface="+mn-cs"/>
                        </a:rPr>
                        <a:t>To Purchases</a:t>
                      </a:r>
                    </a:p>
                    <a:p>
                      <a:r>
                        <a:rPr lang="en-SG" sz="2200" kern="1200" dirty="0" smtClean="0">
                          <a:solidFill>
                            <a:schemeClr val="tx1"/>
                          </a:solidFill>
                          <a:latin typeface="+mn-lt"/>
                          <a:ea typeface="+mn-ea"/>
                          <a:cs typeface="+mn-cs"/>
                        </a:rPr>
                        <a:t>To Wages</a:t>
                      </a:r>
                    </a:p>
                    <a:p>
                      <a:r>
                        <a:rPr lang="en-SG" sz="2200" kern="1200" dirty="0" smtClean="0">
                          <a:solidFill>
                            <a:schemeClr val="tx1"/>
                          </a:solidFill>
                          <a:latin typeface="+mn-lt"/>
                          <a:ea typeface="+mn-ea"/>
                          <a:cs typeface="+mn-cs"/>
                        </a:rPr>
                        <a:t>To Carriage inwards </a:t>
                      </a:r>
                    </a:p>
                    <a:p>
                      <a:r>
                        <a:rPr lang="en-SG" sz="2200" kern="1200" dirty="0" smtClean="0">
                          <a:solidFill>
                            <a:schemeClr val="tx1"/>
                          </a:solidFill>
                          <a:latin typeface="+mn-lt"/>
                          <a:ea typeface="+mn-ea"/>
                          <a:cs typeface="+mn-cs"/>
                        </a:rPr>
                        <a:t>To Gross Profit c/d</a:t>
                      </a:r>
                    </a:p>
                    <a:p>
                      <a:r>
                        <a:rPr lang="en-SG" sz="2200" kern="1200" dirty="0" smtClean="0">
                          <a:solidFill>
                            <a:schemeClr val="tx1"/>
                          </a:solidFill>
                          <a:latin typeface="+mn-lt"/>
                          <a:ea typeface="+mn-ea"/>
                          <a:cs typeface="+mn-cs"/>
                        </a:rPr>
                        <a:t>(Transferred to Profit</a:t>
                      </a:r>
                    </a:p>
                    <a:p>
                      <a:r>
                        <a:rPr lang="en-SG" sz="2200" kern="1200" dirty="0" smtClean="0">
                          <a:solidFill>
                            <a:schemeClr val="tx1"/>
                          </a:solidFill>
                          <a:latin typeface="+mn-lt"/>
                          <a:ea typeface="+mn-ea"/>
                          <a:cs typeface="+mn-cs"/>
                        </a:rPr>
                        <a:t>and Loss a/c)</a:t>
                      </a:r>
                    </a:p>
                    <a:p>
                      <a:endParaRPr lang="en-US" sz="2200" dirty="0" smtClean="0"/>
                    </a:p>
                    <a:p>
                      <a:r>
                        <a:rPr lang="en-SG" sz="2200" kern="1200" dirty="0" smtClean="0">
                          <a:solidFill>
                            <a:schemeClr val="tx1"/>
                          </a:solidFill>
                          <a:latin typeface="+mn-lt"/>
                          <a:ea typeface="+mn-ea"/>
                          <a:cs typeface="+mn-cs"/>
                        </a:rPr>
                        <a:t>To Printing charges </a:t>
                      </a:r>
                    </a:p>
                    <a:p>
                      <a:r>
                        <a:rPr lang="en-SG" sz="2200" kern="1200" dirty="0" smtClean="0">
                          <a:solidFill>
                            <a:schemeClr val="tx1"/>
                          </a:solidFill>
                          <a:latin typeface="+mn-lt"/>
                          <a:ea typeface="+mn-ea"/>
                          <a:cs typeface="+mn-cs"/>
                        </a:rPr>
                        <a:t>To Salaries                 12,500 </a:t>
                      </a:r>
                    </a:p>
                    <a:p>
                      <a:r>
                        <a:rPr lang="en-SG" sz="2200" kern="1200" dirty="0" smtClean="0">
                          <a:solidFill>
                            <a:schemeClr val="tx1"/>
                          </a:solidFill>
                          <a:latin typeface="+mn-lt"/>
                          <a:ea typeface="+mn-ea"/>
                          <a:cs typeface="+mn-cs"/>
                        </a:rPr>
                        <a:t>Add: Outstanding + </a:t>
                      </a:r>
                      <a:r>
                        <a:rPr lang="en-SG" sz="2200" u="sng" kern="1200" dirty="0" smtClean="0">
                          <a:solidFill>
                            <a:schemeClr val="tx1"/>
                          </a:solidFill>
                          <a:latin typeface="+mn-lt"/>
                          <a:ea typeface="+mn-ea"/>
                          <a:cs typeface="+mn-cs"/>
                        </a:rPr>
                        <a:t>10,000</a:t>
                      </a:r>
                      <a:endParaRPr lang="en-SG" sz="2200" kern="1200" dirty="0" smtClean="0">
                        <a:solidFill>
                          <a:schemeClr val="tx1"/>
                        </a:solidFill>
                        <a:latin typeface="+mn-lt"/>
                        <a:ea typeface="+mn-ea"/>
                        <a:cs typeface="+mn-cs"/>
                      </a:endParaRPr>
                    </a:p>
                    <a:p>
                      <a:endParaRPr lang="en-US" sz="2200" dirty="0" smtClean="0"/>
                    </a:p>
                    <a:p>
                      <a:endParaRPr lang="en-SG" sz="2200" dirty="0"/>
                    </a:p>
                  </a:txBody>
                  <a:tcPr/>
                </a:tc>
                <a:tc>
                  <a:txBody>
                    <a:bodyPr/>
                    <a:lstStyle/>
                    <a:p>
                      <a:pPr algn="r"/>
                      <a:r>
                        <a:rPr lang="en-SG" sz="2200" kern="1200" dirty="0" smtClean="0">
                          <a:solidFill>
                            <a:schemeClr val="tx1"/>
                          </a:solidFill>
                          <a:latin typeface="+mn-lt"/>
                          <a:ea typeface="+mn-ea"/>
                          <a:cs typeface="+mn-cs"/>
                        </a:rPr>
                        <a:t>2,25,000 </a:t>
                      </a:r>
                    </a:p>
                    <a:p>
                      <a:pPr algn="r"/>
                      <a:r>
                        <a:rPr lang="en-SG" sz="2200" kern="1200" dirty="0" smtClean="0">
                          <a:solidFill>
                            <a:schemeClr val="tx1"/>
                          </a:solidFill>
                          <a:latin typeface="+mn-lt"/>
                          <a:ea typeface="+mn-ea"/>
                          <a:cs typeface="+mn-cs"/>
                        </a:rPr>
                        <a:t>1,05,000 </a:t>
                      </a:r>
                    </a:p>
                    <a:p>
                      <a:pPr algn="r"/>
                      <a:r>
                        <a:rPr lang="en-SG" sz="2200" kern="1200" dirty="0" smtClean="0">
                          <a:solidFill>
                            <a:schemeClr val="tx1"/>
                          </a:solidFill>
                          <a:latin typeface="+mn-lt"/>
                          <a:ea typeface="+mn-ea"/>
                          <a:cs typeface="+mn-cs"/>
                        </a:rPr>
                        <a:t>77,500</a:t>
                      </a:r>
                    </a:p>
                    <a:p>
                      <a:pPr algn="r"/>
                      <a:r>
                        <a:rPr lang="en-SG" sz="2200" kern="1200" dirty="0" smtClean="0">
                          <a:solidFill>
                            <a:schemeClr val="tx1"/>
                          </a:solidFill>
                          <a:latin typeface="+mn-lt"/>
                          <a:ea typeface="+mn-ea"/>
                          <a:cs typeface="+mn-cs"/>
                        </a:rPr>
                        <a:t>8,800</a:t>
                      </a:r>
                    </a:p>
                    <a:p>
                      <a:pPr algn="r"/>
                      <a:r>
                        <a:rPr lang="en-SG" sz="2200" kern="1200" dirty="0" smtClean="0">
                          <a:solidFill>
                            <a:schemeClr val="tx1"/>
                          </a:solidFill>
                          <a:latin typeface="+mn-lt"/>
                          <a:ea typeface="+mn-ea"/>
                          <a:cs typeface="+mn-cs"/>
                        </a:rPr>
                        <a:t>3,23,700</a:t>
                      </a:r>
                    </a:p>
                    <a:p>
                      <a:pPr algn="r"/>
                      <a:endParaRPr lang="en-US" sz="2200" kern="1200" dirty="0" smtClean="0">
                        <a:solidFill>
                          <a:schemeClr val="tx1"/>
                        </a:solidFill>
                        <a:latin typeface="+mn-lt"/>
                        <a:ea typeface="+mn-ea"/>
                        <a:cs typeface="+mn-cs"/>
                      </a:endParaRPr>
                    </a:p>
                    <a:p>
                      <a:pPr algn="r"/>
                      <a:r>
                        <a:rPr lang="en-US" sz="2200" kern="1200" dirty="0" smtClean="0">
                          <a:solidFill>
                            <a:schemeClr val="tx1"/>
                          </a:solidFill>
                          <a:latin typeface="+mn-lt"/>
                          <a:ea typeface="+mn-ea"/>
                          <a:cs typeface="+mn-cs"/>
                        </a:rPr>
                        <a:t>_______</a:t>
                      </a:r>
                    </a:p>
                    <a:p>
                      <a:pPr algn="r"/>
                      <a:r>
                        <a:rPr lang="en-SG" sz="2200" u="sng" kern="1200" dirty="0" smtClean="0">
                          <a:solidFill>
                            <a:schemeClr val="tx1"/>
                          </a:solidFill>
                          <a:latin typeface="+mn-lt"/>
                          <a:ea typeface="+mn-ea"/>
                          <a:cs typeface="+mn-cs"/>
                        </a:rPr>
                        <a:t>7,40,000</a:t>
                      </a:r>
                    </a:p>
                    <a:p>
                      <a:pPr algn="r"/>
                      <a:r>
                        <a:rPr lang="en-SG" sz="2200" kern="1200" dirty="0" smtClean="0">
                          <a:solidFill>
                            <a:schemeClr val="tx1"/>
                          </a:solidFill>
                          <a:latin typeface="+mn-lt"/>
                          <a:ea typeface="+mn-ea"/>
                          <a:cs typeface="+mn-cs"/>
                        </a:rPr>
                        <a:t>2,500 </a:t>
                      </a:r>
                    </a:p>
                    <a:p>
                      <a:pPr algn="r"/>
                      <a:r>
                        <a:rPr lang="en-SG" sz="2200" kern="1200" dirty="0" smtClean="0">
                          <a:solidFill>
                            <a:schemeClr val="tx1"/>
                          </a:solidFill>
                          <a:latin typeface="+mn-lt"/>
                          <a:ea typeface="+mn-ea"/>
                          <a:cs typeface="+mn-cs"/>
                        </a:rPr>
                        <a:t> </a:t>
                      </a:r>
                    </a:p>
                    <a:p>
                      <a:pPr algn="r"/>
                      <a:r>
                        <a:rPr lang="en-SG" sz="2200" kern="1200" dirty="0" smtClean="0">
                          <a:solidFill>
                            <a:schemeClr val="tx1"/>
                          </a:solidFill>
                          <a:latin typeface="+mn-lt"/>
                          <a:ea typeface="+mn-ea"/>
                          <a:cs typeface="+mn-cs"/>
                        </a:rPr>
                        <a:t> 22,500 </a:t>
                      </a:r>
                      <a:endParaRPr lang="en-SG" sz="2200" u="sng" dirty="0"/>
                    </a:p>
                  </a:txBody>
                  <a:tcPr/>
                </a:tc>
                <a:tc>
                  <a:txBody>
                    <a:bodyPr/>
                    <a:lstStyle/>
                    <a:p>
                      <a:r>
                        <a:rPr lang="en-SG" sz="2200" kern="1200" dirty="0" smtClean="0">
                          <a:solidFill>
                            <a:schemeClr val="tx1"/>
                          </a:solidFill>
                          <a:latin typeface="+mn-lt"/>
                          <a:ea typeface="+mn-ea"/>
                          <a:cs typeface="+mn-cs"/>
                        </a:rPr>
                        <a:t>By Sales</a:t>
                      </a:r>
                    </a:p>
                    <a:p>
                      <a:r>
                        <a:rPr lang="en-SG" sz="2200" kern="1200" dirty="0" smtClean="0">
                          <a:solidFill>
                            <a:schemeClr val="tx1"/>
                          </a:solidFill>
                          <a:latin typeface="+mn-lt"/>
                          <a:ea typeface="+mn-ea"/>
                          <a:cs typeface="+mn-cs"/>
                        </a:rPr>
                        <a:t>By Closing Stock</a:t>
                      </a:r>
                    </a:p>
                    <a:p>
                      <a:endParaRPr lang="en-US" sz="2200" dirty="0" smtClean="0"/>
                    </a:p>
                    <a:p>
                      <a:endParaRPr lang="en-US" sz="2200" dirty="0" smtClean="0"/>
                    </a:p>
                    <a:p>
                      <a:endParaRPr lang="en-US" sz="2200" dirty="0" smtClean="0"/>
                    </a:p>
                    <a:p>
                      <a:endParaRPr lang="en-US" sz="2200" dirty="0" smtClean="0"/>
                    </a:p>
                    <a:p>
                      <a:endParaRPr lang="en-US" sz="2200" dirty="0" smtClean="0"/>
                    </a:p>
                    <a:p>
                      <a:endParaRPr lang="en-US" sz="2200" dirty="0" smtClean="0"/>
                    </a:p>
                    <a:p>
                      <a:r>
                        <a:rPr lang="en-SG" sz="2200" kern="1200" dirty="0" smtClean="0">
                          <a:solidFill>
                            <a:schemeClr val="tx1"/>
                          </a:solidFill>
                          <a:latin typeface="+mn-lt"/>
                          <a:ea typeface="+mn-ea"/>
                          <a:cs typeface="+mn-cs"/>
                        </a:rPr>
                        <a:t>By Balance b/d</a:t>
                      </a:r>
                    </a:p>
                    <a:p>
                      <a:r>
                        <a:rPr lang="en-SG" sz="2200" kern="1200" dirty="0" smtClean="0">
                          <a:solidFill>
                            <a:schemeClr val="tx1"/>
                          </a:solidFill>
                          <a:latin typeface="+mn-lt"/>
                          <a:ea typeface="+mn-ea"/>
                          <a:cs typeface="+mn-cs"/>
                        </a:rPr>
                        <a:t> (Gross Profit)</a:t>
                      </a:r>
                    </a:p>
                    <a:p>
                      <a:r>
                        <a:rPr lang="en-SG" sz="2200" kern="1200" dirty="0" smtClean="0">
                          <a:solidFill>
                            <a:schemeClr val="tx1"/>
                          </a:solidFill>
                          <a:latin typeface="+mn-lt"/>
                          <a:ea typeface="+mn-ea"/>
                          <a:cs typeface="+mn-cs"/>
                        </a:rPr>
                        <a:t>By Discount  received</a:t>
                      </a:r>
                      <a:endParaRPr lang="en-SG" sz="2200" dirty="0"/>
                    </a:p>
                  </a:txBody>
                  <a:tcPr/>
                </a:tc>
                <a:tc>
                  <a:txBody>
                    <a:bodyPr/>
                    <a:lstStyle/>
                    <a:p>
                      <a:pPr algn="r"/>
                      <a:r>
                        <a:rPr lang="en-SG" sz="2200" kern="1200" dirty="0" smtClean="0">
                          <a:solidFill>
                            <a:schemeClr val="tx1"/>
                          </a:solidFill>
                          <a:latin typeface="+mn-lt"/>
                          <a:ea typeface="+mn-ea"/>
                          <a:cs typeface="+mn-cs"/>
                        </a:rPr>
                        <a:t>4,20,000</a:t>
                      </a:r>
                    </a:p>
                    <a:p>
                      <a:pPr algn="r"/>
                      <a:r>
                        <a:rPr lang="en-SG" sz="2200" kern="1200" dirty="0" smtClean="0">
                          <a:solidFill>
                            <a:schemeClr val="tx1"/>
                          </a:solidFill>
                          <a:latin typeface="+mn-lt"/>
                          <a:ea typeface="+mn-ea"/>
                          <a:cs typeface="+mn-cs"/>
                        </a:rPr>
                        <a:t>3,20,000</a:t>
                      </a: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r>
                        <a:rPr lang="en-US" sz="2200" kern="1200" dirty="0" smtClean="0">
                          <a:solidFill>
                            <a:schemeClr val="tx1"/>
                          </a:solidFill>
                          <a:latin typeface="+mn-lt"/>
                          <a:ea typeface="+mn-ea"/>
                          <a:cs typeface="+mn-cs"/>
                        </a:rPr>
                        <a:t>________</a:t>
                      </a:r>
                    </a:p>
                    <a:p>
                      <a:pPr algn="r"/>
                      <a:r>
                        <a:rPr lang="en-SG" sz="2200" u="sng" kern="1200" dirty="0" smtClean="0">
                          <a:solidFill>
                            <a:schemeClr val="tx1"/>
                          </a:solidFill>
                          <a:latin typeface="+mn-lt"/>
                          <a:ea typeface="+mn-ea"/>
                          <a:cs typeface="+mn-cs"/>
                        </a:rPr>
                        <a:t>7,40,000</a:t>
                      </a:r>
                    </a:p>
                    <a:p>
                      <a:pPr algn="r"/>
                      <a:r>
                        <a:rPr lang="en-SG" sz="2200" kern="1200" dirty="0" smtClean="0">
                          <a:solidFill>
                            <a:schemeClr val="tx1"/>
                          </a:solidFill>
                          <a:latin typeface="+mn-lt"/>
                          <a:ea typeface="+mn-ea"/>
                          <a:cs typeface="+mn-cs"/>
                        </a:rPr>
                        <a:t>3,23,700</a:t>
                      </a:r>
                    </a:p>
                    <a:p>
                      <a:pPr algn="r"/>
                      <a:r>
                        <a:rPr lang="en-SG" sz="2200" kern="1200" dirty="0" smtClean="0">
                          <a:solidFill>
                            <a:schemeClr val="tx1"/>
                          </a:solidFill>
                          <a:latin typeface="+mn-lt"/>
                          <a:ea typeface="+mn-ea"/>
                          <a:cs typeface="+mn-cs"/>
                        </a:rPr>
                        <a:t>1,250</a:t>
                      </a:r>
                      <a:endParaRPr lang="en-SG" sz="2200" u="sng"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867400"/>
          </a:xfrm>
        </p:spPr>
        <p:txBody>
          <a:bodyPr>
            <a:normAutofit/>
          </a:bodyPr>
          <a:lstStyle/>
          <a:p>
            <a:pPr algn="just">
              <a:lnSpc>
                <a:spcPct val="150000"/>
              </a:lnSpc>
              <a:buNone/>
            </a:pPr>
            <a:r>
              <a:rPr lang="en-SG" sz="2800" dirty="0" smtClean="0"/>
              <a:t>    Suppose, the firm closes its books on 31st March and rent for the month of March has not been paid, this expense (rent) has been incurred and yet to be paid. Therefore, it would be proper to include the rent for the month (March) along with the rent of the year to know the true profit. In a firm there will be a number of items, both expenses and incomes, which have to be adjusted. </a:t>
            </a:r>
          </a:p>
          <a:p>
            <a:pPr algn="just">
              <a:lnSpc>
                <a:spcPct val="150000"/>
              </a:lnSpc>
              <a:buNone/>
            </a:pPr>
            <a:r>
              <a:rPr lang="en-US" sz="2400" dirty="0" smtClean="0"/>
              <a:t>									Con…</a:t>
            </a:r>
            <a:endParaRPr lang="en-SG"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33400" y="381000"/>
            <a:ext cx="8229600" cy="6172200"/>
          </a:xfrm>
        </p:spPr>
        <p:txBody>
          <a:bodyPr/>
          <a:lstStyle/>
          <a:p>
            <a:endParaRPr lang="en-SG"/>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562600"/>
          </a:xfrm>
        </p:spPr>
        <p:txBody>
          <a:bodyPr>
            <a:normAutofit fontScale="85000" lnSpcReduction="10000"/>
          </a:bodyPr>
          <a:lstStyle/>
          <a:p>
            <a:pPr algn="just">
              <a:buNone/>
            </a:pPr>
            <a:r>
              <a:rPr lang="en-SG" dirty="0" smtClean="0"/>
              <a:t>	</a:t>
            </a:r>
          </a:p>
          <a:p>
            <a:pPr algn="just">
              <a:lnSpc>
                <a:spcPct val="170000"/>
              </a:lnSpc>
              <a:buNone/>
            </a:pPr>
            <a:r>
              <a:rPr lang="en-SG" dirty="0" smtClean="0"/>
              <a:t>	</a:t>
            </a:r>
            <a:r>
              <a:rPr lang="en-SG" sz="3300" dirty="0" smtClean="0"/>
              <a:t> If such items are not adjusted, the final accounts will not reveal the true and fair picture of the business performance. All such items which need to be brought into books of account at the time of preparing final accounts are called “adjustments”. </a:t>
            </a:r>
            <a:endParaRPr lang="en-SG" dirty="0" smtClean="0"/>
          </a:p>
          <a:p>
            <a:pPr algn="just">
              <a:buNone/>
            </a:pPr>
            <a:endParaRPr lang="en-US" sz="2400" dirty="0" smtClean="0"/>
          </a:p>
          <a:p>
            <a:pPr algn="just">
              <a:buNone/>
            </a:pPr>
            <a:endParaRPr lang="en-US" sz="2400" dirty="0" smtClean="0"/>
          </a:p>
          <a:p>
            <a:pPr algn="just">
              <a:buNone/>
            </a:pPr>
            <a:r>
              <a:rPr lang="en-US" sz="2400" dirty="0" smtClean="0"/>
              <a:t>									</a:t>
            </a:r>
          </a:p>
          <a:p>
            <a:pPr algn="just">
              <a:buNone/>
            </a:pPr>
            <a:r>
              <a:rPr lang="en-US" sz="2400" dirty="0" smtClean="0"/>
              <a:t>									Con…</a:t>
            </a:r>
            <a:endParaRPr lang="en-SG" dirty="0" smtClean="0"/>
          </a:p>
          <a:p>
            <a:pPr>
              <a:buNone/>
            </a:pPr>
            <a:endParaRPr lang="en-SG"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229600" cy="5791200"/>
          </a:xfrm>
        </p:spPr>
        <p:txBody>
          <a:bodyPr>
            <a:normAutofit fontScale="92500" lnSpcReduction="20000"/>
          </a:bodyPr>
          <a:lstStyle/>
          <a:p>
            <a:pPr algn="just">
              <a:buNone/>
            </a:pPr>
            <a:r>
              <a:rPr lang="en-SG" b="1" dirty="0" smtClean="0"/>
              <a:t>	</a:t>
            </a:r>
            <a:r>
              <a:rPr lang="en-SG" sz="3000" b="1" dirty="0" smtClean="0"/>
              <a:t>Adjustments</a:t>
            </a:r>
            <a:endParaRPr lang="en-SG" sz="3000" dirty="0" smtClean="0"/>
          </a:p>
          <a:p>
            <a:pPr algn="just">
              <a:buNone/>
            </a:pPr>
            <a:r>
              <a:rPr lang="en-SG" sz="3000" dirty="0" smtClean="0"/>
              <a:t>	Some important and common items, which need to be adjusted at the time of preparing the final accounts, are discussed below.</a:t>
            </a:r>
          </a:p>
          <a:p>
            <a:pPr algn="just">
              <a:buNone/>
            </a:pPr>
            <a:r>
              <a:rPr lang="en-SG" sz="3000" dirty="0" smtClean="0"/>
              <a:t>	1. Closing stock</a:t>
            </a:r>
          </a:p>
          <a:p>
            <a:pPr algn="just">
              <a:buNone/>
            </a:pPr>
            <a:r>
              <a:rPr lang="en-SG" sz="3000" dirty="0" smtClean="0"/>
              <a:t>	2. Outstanding expenses</a:t>
            </a:r>
          </a:p>
          <a:p>
            <a:pPr algn="just">
              <a:buNone/>
            </a:pPr>
            <a:r>
              <a:rPr lang="en-SG" sz="3000" dirty="0" smtClean="0"/>
              <a:t>	3. Prepaid Expenses</a:t>
            </a:r>
          </a:p>
          <a:p>
            <a:pPr algn="just">
              <a:buNone/>
            </a:pPr>
            <a:r>
              <a:rPr lang="en-SG" sz="3000" dirty="0" smtClean="0"/>
              <a:t>	4. Accrued incomes</a:t>
            </a:r>
          </a:p>
          <a:p>
            <a:pPr algn="just">
              <a:buNone/>
            </a:pPr>
            <a:r>
              <a:rPr lang="en-SG" sz="3000" dirty="0" smtClean="0"/>
              <a:t>	5. Incomes received in advance</a:t>
            </a:r>
          </a:p>
          <a:p>
            <a:pPr algn="just">
              <a:buNone/>
            </a:pPr>
            <a:r>
              <a:rPr lang="en-SG" sz="3000" dirty="0" smtClean="0"/>
              <a:t>	6. Depreciation</a:t>
            </a:r>
          </a:p>
          <a:p>
            <a:pPr algn="just">
              <a:buNone/>
            </a:pPr>
            <a:r>
              <a:rPr lang="en-SG" sz="3000" dirty="0" smtClean="0"/>
              <a:t>	7. Bad Debts</a:t>
            </a:r>
          </a:p>
          <a:p>
            <a:pPr algn="just">
              <a:buNone/>
            </a:pPr>
            <a:r>
              <a:rPr lang="en-SG" sz="3000" b="1" dirty="0" smtClean="0"/>
              <a:t>	Note: All adjustments are given outside the trial balance.</a:t>
            </a:r>
            <a:endParaRPr lang="en-SG" sz="3000" dirty="0" smtClean="0"/>
          </a:p>
          <a:p>
            <a:pPr>
              <a:buNone/>
            </a:pPr>
            <a:r>
              <a:rPr lang="en-US" sz="2600" dirty="0" smtClean="0"/>
              <a:t>									Con…</a:t>
            </a:r>
            <a:endParaRPr lang="en-S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229600" cy="5562600"/>
          </a:xfrm>
        </p:spPr>
        <p:txBody>
          <a:bodyPr>
            <a:normAutofit lnSpcReduction="10000"/>
          </a:bodyPr>
          <a:lstStyle/>
          <a:p>
            <a:pPr lvl="0" algn="just">
              <a:buNone/>
            </a:pPr>
            <a:r>
              <a:rPr lang="en-SG" sz="2800" b="1" dirty="0" smtClean="0"/>
              <a:t>1.Closing Stock</a:t>
            </a:r>
            <a:endParaRPr lang="en-SG" sz="2800" dirty="0" smtClean="0"/>
          </a:p>
          <a:p>
            <a:pPr algn="just">
              <a:buNone/>
            </a:pPr>
            <a:r>
              <a:rPr lang="en-SG" sz="2800" dirty="0" smtClean="0"/>
              <a:t>	The goods remain unsold at the end of the accounting period is called as closing stock. This is to be valued at cost or market price whichever is lower.</a:t>
            </a:r>
          </a:p>
          <a:p>
            <a:pPr algn="just">
              <a:buNone/>
            </a:pPr>
            <a:endParaRPr lang="en-SG" sz="2800" dirty="0" smtClean="0"/>
          </a:p>
          <a:p>
            <a:pPr algn="just">
              <a:buNone/>
            </a:pPr>
            <a:r>
              <a:rPr lang="en-SG" sz="2800" b="1" dirty="0" smtClean="0"/>
              <a:t>	Example:</a:t>
            </a:r>
            <a:r>
              <a:rPr lang="en-SG" sz="2800" dirty="0" smtClean="0"/>
              <a:t> The value of closing stock shown outside the trial balance on 31.3.2014 is SR. 1,00,000.</a:t>
            </a:r>
          </a:p>
          <a:p>
            <a:pPr algn="just">
              <a:buNone/>
            </a:pPr>
            <a:r>
              <a:rPr lang="en-SG" sz="2800" dirty="0" smtClean="0"/>
              <a:t>	Value of closing stock will appear</a:t>
            </a:r>
          </a:p>
          <a:p>
            <a:pPr algn="just">
              <a:buNone/>
            </a:pPr>
            <a:r>
              <a:rPr lang="en-SG" sz="2800" dirty="0" smtClean="0"/>
              <a:t>	</a:t>
            </a:r>
            <a:r>
              <a:rPr lang="en-SG" sz="2800" dirty="0" err="1" smtClean="0"/>
              <a:t>i</a:t>
            </a:r>
            <a:r>
              <a:rPr lang="en-SG" sz="2800" dirty="0" smtClean="0"/>
              <a:t>) on the credit side of trading account and</a:t>
            </a:r>
          </a:p>
          <a:p>
            <a:pPr algn="just">
              <a:buNone/>
            </a:pPr>
            <a:r>
              <a:rPr lang="en-SG" sz="2800" dirty="0" smtClean="0"/>
              <a:t>	ii) on the assets side of balance sheet.</a:t>
            </a:r>
          </a:p>
          <a:p>
            <a:pPr algn="just"/>
            <a:endParaRPr lang="en-US" sz="2800" dirty="0" smtClean="0"/>
          </a:p>
          <a:p>
            <a:pPr algn="just">
              <a:buNone/>
            </a:pPr>
            <a:r>
              <a:rPr lang="en-US" sz="2400" dirty="0" smtClean="0"/>
              <a:t>									Con…</a:t>
            </a:r>
            <a:endParaRPr lang="en-SG" dirty="0" smtClean="0"/>
          </a:p>
          <a:p>
            <a:pPr>
              <a:buNone/>
            </a:pPr>
            <a:endParaRPr lang="en-SG"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sz="2700" dirty="0" smtClean="0"/>
              <a:t/>
            </a:r>
            <a:br>
              <a:rPr lang="en-SG" sz="2700" dirty="0" smtClean="0"/>
            </a:br>
            <a:r>
              <a:rPr lang="en-SG" sz="2700" dirty="0" smtClean="0"/>
              <a:t/>
            </a:r>
            <a:br>
              <a:rPr lang="en-SG" sz="2700" dirty="0" smtClean="0"/>
            </a:br>
            <a:r>
              <a:rPr lang="en-SG" sz="2700" dirty="0" smtClean="0"/>
              <a:t/>
            </a:r>
            <a:br>
              <a:rPr lang="en-SG" sz="2700" dirty="0" smtClean="0"/>
            </a:br>
            <a:r>
              <a:rPr lang="en-SG" sz="2700" dirty="0" smtClean="0"/>
              <a:t/>
            </a:r>
            <a:br>
              <a:rPr lang="en-SG" sz="2700" dirty="0" smtClean="0"/>
            </a:br>
            <a:r>
              <a:rPr lang="en-SG" sz="2700" dirty="0" smtClean="0"/>
              <a:t/>
            </a:r>
            <a:br>
              <a:rPr lang="en-SG" sz="2700" dirty="0" smtClean="0"/>
            </a:br>
            <a:r>
              <a:rPr lang="en-SG" sz="2700" dirty="0" smtClean="0"/>
              <a:t/>
            </a:r>
            <a:br>
              <a:rPr lang="en-SG" sz="2700" dirty="0" smtClean="0"/>
            </a:br>
            <a:r>
              <a:rPr lang="en-SG" sz="2700" dirty="0" smtClean="0"/>
              <a:t>Trading account for the year ending 31</a:t>
            </a:r>
            <a:r>
              <a:rPr lang="en-SG" sz="2700" baseline="30000" dirty="0" smtClean="0"/>
              <a:t>st</a:t>
            </a:r>
            <a:r>
              <a:rPr lang="en-SG" sz="2700" dirty="0" smtClean="0"/>
              <a:t> March, 2014</a:t>
            </a:r>
            <a:br>
              <a:rPr lang="en-SG" sz="2700" dirty="0" smtClean="0"/>
            </a:br>
            <a:r>
              <a:rPr lang="en-SG" sz="2200" dirty="0" smtClean="0"/>
              <a:t>Dr.           							                  Cr.</a:t>
            </a:r>
            <a:br>
              <a:rPr lang="en-SG" sz="2200" dirty="0" smtClean="0"/>
            </a:br>
            <a:endParaRPr lang="en-SG" sz="2200" dirty="0"/>
          </a:p>
        </p:txBody>
      </p:sp>
      <p:graphicFrame>
        <p:nvGraphicFramePr>
          <p:cNvPr id="5" name="Content Placeholder 4"/>
          <p:cNvGraphicFramePr>
            <a:graphicFrameLocks noGrp="1"/>
          </p:cNvGraphicFramePr>
          <p:nvPr>
            <p:ph sz="half" idx="1"/>
          </p:nvPr>
        </p:nvGraphicFramePr>
        <p:xfrm>
          <a:off x="533400" y="2133600"/>
          <a:ext cx="8077200" cy="1071880"/>
        </p:xfrm>
        <a:graphic>
          <a:graphicData uri="http://schemas.openxmlformats.org/drawingml/2006/table">
            <a:tbl>
              <a:tblPr firstRow="1" bandRow="1">
                <a:tableStyleId>{5940675A-B579-460E-94D1-54222C63F5DA}</a:tableStyleId>
              </a:tblPr>
              <a:tblGrid>
                <a:gridCol w="2692400"/>
                <a:gridCol w="1346200"/>
                <a:gridCol w="2692400"/>
                <a:gridCol w="1346200"/>
              </a:tblGrid>
              <a:tr h="370840">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33655" marR="33655"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33655" marR="33655"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Particulars</a:t>
                      </a:r>
                    </a:p>
                  </a:txBody>
                  <a:tcPr marL="33655" marR="33655" marT="0" marB="0"/>
                </a:tc>
                <a:tc>
                  <a:txBody>
                    <a:bodyPr/>
                    <a:lstStyle/>
                    <a:p>
                      <a:pPr marL="0" marR="0" algn="ctr">
                        <a:lnSpc>
                          <a:spcPct val="115000"/>
                        </a:lnSpc>
                        <a:spcBef>
                          <a:spcPts val="0"/>
                        </a:spcBef>
                        <a:spcAft>
                          <a:spcPts val="0"/>
                        </a:spcAft>
                      </a:pPr>
                      <a:r>
                        <a:rPr lang="en-SG" sz="2000" dirty="0">
                          <a:solidFill>
                            <a:schemeClr val="tx1"/>
                          </a:solidFill>
                          <a:latin typeface="Calibri"/>
                          <a:ea typeface="Calibri"/>
                          <a:cs typeface="Times New Roman"/>
                        </a:rPr>
                        <a:t>Amount</a:t>
                      </a:r>
                    </a:p>
                  </a:txBody>
                  <a:tcPr marL="33655" marR="33655" marT="0" marB="0"/>
                </a:tc>
              </a:tr>
              <a:tr h="370840">
                <a:tc>
                  <a:txBody>
                    <a:bodyPr/>
                    <a:lstStyle/>
                    <a:p>
                      <a:endParaRPr lang="en-SG" dirty="0">
                        <a:solidFill>
                          <a:schemeClr val="tx1"/>
                        </a:solidFill>
                      </a:endParaRPr>
                    </a:p>
                  </a:txBody>
                  <a:tcPr marL="44873" marR="44873"/>
                </a:tc>
                <a:tc>
                  <a:txBody>
                    <a:bodyPr/>
                    <a:lstStyle/>
                    <a:p>
                      <a:endParaRPr lang="en-SG" dirty="0">
                        <a:solidFill>
                          <a:schemeClr val="tx1"/>
                        </a:solidFill>
                      </a:endParaRPr>
                    </a:p>
                  </a:txBody>
                  <a:tcPr marL="44873" marR="44873"/>
                </a:tc>
                <a:tc>
                  <a:txBody>
                    <a:bodyPr/>
                    <a:lstStyle/>
                    <a:p>
                      <a:r>
                        <a:rPr lang="en-SG" sz="2000" kern="1200" dirty="0" smtClean="0">
                          <a:solidFill>
                            <a:schemeClr val="tx1"/>
                          </a:solidFill>
                          <a:latin typeface="+mn-lt"/>
                          <a:ea typeface="+mn-ea"/>
                          <a:cs typeface="+mn-cs"/>
                        </a:rPr>
                        <a:t>By Closing Stock </a:t>
                      </a:r>
                    </a:p>
                    <a:p>
                      <a:endParaRPr lang="en-SG" sz="2000" dirty="0">
                        <a:solidFill>
                          <a:schemeClr val="tx1"/>
                        </a:solidFill>
                      </a:endParaRPr>
                    </a:p>
                  </a:txBody>
                  <a:tcPr marL="44873" marR="44873"/>
                </a:tc>
                <a:tc>
                  <a:txBody>
                    <a:bodyPr/>
                    <a:lstStyle/>
                    <a:p>
                      <a:pPr algn="l"/>
                      <a:r>
                        <a:rPr lang="en-SG" sz="2000" kern="1200" dirty="0" smtClean="0">
                          <a:solidFill>
                            <a:schemeClr val="tx1"/>
                          </a:solidFill>
                          <a:latin typeface="+mn-lt"/>
                          <a:ea typeface="+mn-ea"/>
                          <a:cs typeface="+mn-cs"/>
                        </a:rPr>
                        <a:t>      1,00,000</a:t>
                      </a:r>
                      <a:endParaRPr lang="en-SG" sz="2000" dirty="0">
                        <a:solidFill>
                          <a:schemeClr val="tx1"/>
                        </a:solidFill>
                      </a:endParaRPr>
                    </a:p>
                  </a:txBody>
                  <a:tcPr marL="44873" marR="44873"/>
                </a:tc>
              </a:tr>
            </a:tbl>
          </a:graphicData>
        </a:graphic>
      </p:graphicFrame>
      <p:sp>
        <p:nvSpPr>
          <p:cNvPr id="4" name="Content Placeholder 3"/>
          <p:cNvSpPr>
            <a:spLocks noGrp="1"/>
          </p:cNvSpPr>
          <p:nvPr>
            <p:ph sz="half" idx="2"/>
          </p:nvPr>
        </p:nvSpPr>
        <p:spPr>
          <a:xfrm>
            <a:off x="457200" y="2362200"/>
            <a:ext cx="8077200" cy="4343400"/>
          </a:xfrm>
        </p:spPr>
        <p:txBody>
          <a:bodyPr>
            <a:normAutofit fontScale="92500" lnSpcReduction="10000"/>
          </a:bodyPr>
          <a:lstStyle/>
          <a:p>
            <a:pPr algn="ctr">
              <a:buNone/>
            </a:pPr>
            <a:endParaRPr lang="en-SG" sz="2400" dirty="0" smtClean="0"/>
          </a:p>
          <a:p>
            <a:pPr algn="ctr">
              <a:buNone/>
            </a:pPr>
            <a:endParaRPr lang="en-SG" sz="2400" dirty="0" smtClean="0"/>
          </a:p>
          <a:p>
            <a:pPr algn="ctr">
              <a:buNone/>
            </a:pPr>
            <a:endParaRPr lang="en-SG" sz="2400" dirty="0" smtClean="0"/>
          </a:p>
          <a:p>
            <a:pPr algn="ctr">
              <a:buNone/>
            </a:pPr>
            <a:r>
              <a:rPr lang="en-SG" sz="2400" dirty="0" smtClean="0"/>
              <a:t>Balance Sheet as on 31</a:t>
            </a:r>
            <a:r>
              <a:rPr lang="en-SG" sz="2400" baseline="30000" dirty="0" smtClean="0"/>
              <a:t>st</a:t>
            </a:r>
            <a:r>
              <a:rPr lang="en-SG" sz="2400" dirty="0" smtClean="0"/>
              <a:t> March, 2014</a:t>
            </a:r>
          </a:p>
          <a:p>
            <a:pPr algn="ctr">
              <a:buNone/>
            </a:pPr>
            <a:endParaRPr lang="en-US" sz="2400" dirty="0" smtClean="0"/>
          </a:p>
          <a:p>
            <a:pPr algn="ctr">
              <a:buNone/>
            </a:pPr>
            <a:endParaRPr lang="en-US" sz="2400" dirty="0" smtClean="0"/>
          </a:p>
          <a:p>
            <a:pPr algn="ctr">
              <a:buNone/>
            </a:pPr>
            <a:endParaRPr lang="en-US" sz="2400" dirty="0" smtClean="0"/>
          </a:p>
          <a:p>
            <a:pPr algn="ctr">
              <a:buNone/>
            </a:pPr>
            <a:endParaRPr lang="en-US" sz="2400" dirty="0" smtClean="0"/>
          </a:p>
          <a:p>
            <a:pPr algn="ctr">
              <a:buNone/>
            </a:pPr>
            <a:endParaRPr lang="en-US" sz="2400" dirty="0" smtClean="0"/>
          </a:p>
          <a:p>
            <a:pPr algn="ctr">
              <a:buNone/>
            </a:pPr>
            <a:endParaRPr lang="en-US" sz="2400" dirty="0" smtClean="0"/>
          </a:p>
          <a:p>
            <a:pPr>
              <a:buNone/>
            </a:pPr>
            <a:r>
              <a:rPr lang="en-US" sz="2400" dirty="0" smtClean="0"/>
              <a:t>								           Con…</a:t>
            </a:r>
            <a:endParaRPr lang="en-SG" dirty="0"/>
          </a:p>
        </p:txBody>
      </p:sp>
      <p:graphicFrame>
        <p:nvGraphicFramePr>
          <p:cNvPr id="6" name="Table 5"/>
          <p:cNvGraphicFramePr>
            <a:graphicFrameLocks noGrp="1"/>
          </p:cNvGraphicFramePr>
          <p:nvPr/>
        </p:nvGraphicFramePr>
        <p:xfrm>
          <a:off x="533400" y="3886200"/>
          <a:ext cx="8077202" cy="929640"/>
        </p:xfrm>
        <a:graphic>
          <a:graphicData uri="http://schemas.openxmlformats.org/drawingml/2006/table">
            <a:tbl>
              <a:tblPr firstRow="1" bandRow="1">
                <a:tableStyleId>{5940675A-B579-460E-94D1-54222C63F5DA}</a:tableStyleId>
              </a:tblPr>
              <a:tblGrid>
                <a:gridCol w="2667000"/>
                <a:gridCol w="1371601"/>
                <a:gridCol w="2666999"/>
                <a:gridCol w="1371602"/>
              </a:tblGrid>
              <a:tr h="381000">
                <a:tc>
                  <a:txBody>
                    <a:bodyPr/>
                    <a:lstStyle/>
                    <a:p>
                      <a:pPr algn="ctr"/>
                      <a:r>
                        <a:rPr lang="en-US" sz="2000" dirty="0" smtClean="0">
                          <a:solidFill>
                            <a:schemeClr val="tx1"/>
                          </a:solidFill>
                        </a:rPr>
                        <a:t>Liabilities</a:t>
                      </a:r>
                      <a:endParaRPr lang="en-SG" sz="2000" dirty="0">
                        <a:solidFill>
                          <a:schemeClr val="tx1"/>
                        </a:solidFill>
                      </a:endParaRPr>
                    </a:p>
                  </a:txBody>
                  <a:tcPr/>
                </a:tc>
                <a:tc>
                  <a:txBody>
                    <a:bodyPr/>
                    <a:lstStyle/>
                    <a:p>
                      <a:pPr algn="ctr"/>
                      <a:r>
                        <a:rPr lang="en-US" sz="2000" dirty="0" smtClean="0">
                          <a:solidFill>
                            <a:schemeClr val="tx1"/>
                          </a:solidFill>
                        </a:rPr>
                        <a:t>Amount</a:t>
                      </a:r>
                      <a:endParaRPr lang="en-SG" sz="2000" dirty="0">
                        <a:solidFill>
                          <a:schemeClr val="tx1"/>
                        </a:solidFill>
                      </a:endParaRPr>
                    </a:p>
                  </a:txBody>
                  <a:tcPr/>
                </a:tc>
                <a:tc>
                  <a:txBody>
                    <a:bodyPr/>
                    <a:lstStyle/>
                    <a:p>
                      <a:pPr algn="ctr"/>
                      <a:r>
                        <a:rPr lang="en-US" sz="2000" dirty="0" smtClean="0">
                          <a:solidFill>
                            <a:schemeClr val="tx1"/>
                          </a:solidFill>
                        </a:rPr>
                        <a:t>Assets</a:t>
                      </a:r>
                      <a:endParaRPr lang="en-SG" sz="2000" dirty="0">
                        <a:solidFill>
                          <a:schemeClr val="tx1"/>
                        </a:solidFill>
                      </a:endParaRPr>
                    </a:p>
                  </a:txBody>
                  <a:tcPr/>
                </a:tc>
                <a:tc>
                  <a:txBody>
                    <a:bodyPr/>
                    <a:lstStyle/>
                    <a:p>
                      <a:pPr algn="ctr"/>
                      <a:r>
                        <a:rPr lang="en-US" sz="2000" dirty="0" smtClean="0">
                          <a:solidFill>
                            <a:schemeClr val="tx1"/>
                          </a:solidFill>
                        </a:rPr>
                        <a:t>Amount</a:t>
                      </a:r>
                      <a:endParaRPr lang="en-SG" sz="2000" dirty="0">
                        <a:solidFill>
                          <a:schemeClr val="tx1"/>
                        </a:solidFill>
                      </a:endParaRPr>
                    </a:p>
                  </a:txBody>
                  <a:tcPr/>
                </a:tc>
              </a:tr>
              <a:tr h="533400">
                <a:tc>
                  <a:txBody>
                    <a:bodyPr/>
                    <a:lstStyle/>
                    <a:p>
                      <a:endParaRPr lang="en-SG" dirty="0">
                        <a:solidFill>
                          <a:schemeClr val="tx1"/>
                        </a:solidFill>
                      </a:endParaRPr>
                    </a:p>
                  </a:txBody>
                  <a:tcPr/>
                </a:tc>
                <a:tc>
                  <a:txBody>
                    <a:bodyPr/>
                    <a:lstStyle/>
                    <a:p>
                      <a:endParaRPr lang="en-SG" dirty="0">
                        <a:solidFill>
                          <a:schemeClr val="tx1"/>
                        </a:solidFill>
                      </a:endParaRPr>
                    </a:p>
                  </a:txBody>
                  <a:tcPr/>
                </a:tc>
                <a:tc>
                  <a:txBody>
                    <a:bodyPr/>
                    <a:lstStyle/>
                    <a:p>
                      <a:r>
                        <a:rPr lang="en-SG" sz="2000" kern="1200" dirty="0" smtClean="0">
                          <a:solidFill>
                            <a:schemeClr val="tx1"/>
                          </a:solidFill>
                          <a:latin typeface="+mn-lt"/>
                          <a:ea typeface="+mn-ea"/>
                          <a:cs typeface="+mn-cs"/>
                        </a:rPr>
                        <a:t>Closing Stock </a:t>
                      </a:r>
                      <a:endParaRPr lang="en-SG" sz="2000" dirty="0">
                        <a:solidFill>
                          <a:schemeClr val="tx1"/>
                        </a:solidFill>
                      </a:endParaRPr>
                    </a:p>
                  </a:txBody>
                  <a:tcPr/>
                </a:tc>
                <a:tc>
                  <a:txBody>
                    <a:bodyPr/>
                    <a:lstStyle/>
                    <a:p>
                      <a:r>
                        <a:rPr lang="en-SG" sz="2000" kern="1200" dirty="0" smtClean="0">
                          <a:solidFill>
                            <a:schemeClr val="tx1"/>
                          </a:solidFill>
                          <a:latin typeface="+mn-lt"/>
                          <a:ea typeface="+mn-ea"/>
                          <a:cs typeface="+mn-cs"/>
                        </a:rPr>
                        <a:t>     1,00,000</a:t>
                      </a:r>
                      <a:endParaRPr lang="en-SG" sz="2000"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219200"/>
            <a:ext cx="8229600" cy="4525963"/>
          </a:xfrm>
        </p:spPr>
        <p:txBody>
          <a:bodyPr/>
          <a:lstStyle/>
          <a:p>
            <a:pPr lvl="0">
              <a:lnSpc>
                <a:spcPct val="150000"/>
              </a:lnSpc>
              <a:buNone/>
            </a:pPr>
            <a:r>
              <a:rPr lang="en-SG" b="1" dirty="0" smtClean="0"/>
              <a:t>2.Outstanding Expenses</a:t>
            </a:r>
            <a:endParaRPr lang="en-SG" dirty="0" smtClean="0"/>
          </a:p>
          <a:p>
            <a:pPr algn="just">
              <a:buNone/>
            </a:pPr>
            <a:r>
              <a:rPr lang="en-SG" dirty="0" smtClean="0"/>
              <a:t>	Expenses which have been incurred but not yet paid during the accounting period for which the final accounts are being prepared are called as outstanding expenses.</a:t>
            </a:r>
          </a:p>
          <a:p>
            <a:pPr>
              <a:buNone/>
            </a:pPr>
            <a:endParaRPr lang="en-SG"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382000" cy="5638800"/>
          </a:xfrm>
        </p:spPr>
        <p:txBody>
          <a:bodyPr>
            <a:normAutofit lnSpcReduction="10000"/>
          </a:bodyPr>
          <a:lstStyle/>
          <a:p>
            <a:pPr algn="just">
              <a:buNone/>
            </a:pPr>
            <a:r>
              <a:rPr lang="en-SG" sz="2800" b="1" dirty="0" smtClean="0"/>
              <a:t>	Example:</a:t>
            </a:r>
            <a:r>
              <a:rPr lang="en-SG" sz="2800" dirty="0" smtClean="0"/>
              <a:t> Trial balance shows salaries paid SR. 22,000.</a:t>
            </a:r>
          </a:p>
          <a:p>
            <a:pPr algn="just">
              <a:buNone/>
            </a:pPr>
            <a:endParaRPr lang="en-SG" sz="2800" dirty="0" smtClean="0"/>
          </a:p>
          <a:p>
            <a:pPr algn="just">
              <a:buNone/>
            </a:pPr>
            <a:r>
              <a:rPr lang="en-SG" sz="2800" dirty="0" smtClean="0"/>
              <a:t>	Adjustment: Salary for March 2014, SR. 2,000 not yet paid.</a:t>
            </a:r>
          </a:p>
          <a:p>
            <a:pPr algn="just">
              <a:buNone/>
            </a:pPr>
            <a:endParaRPr lang="en-SG" sz="2800" dirty="0" smtClean="0"/>
          </a:p>
          <a:p>
            <a:pPr algn="just">
              <a:buNone/>
            </a:pPr>
            <a:r>
              <a:rPr lang="en-SG" sz="2800" dirty="0" smtClean="0"/>
              <a:t>	Outstanding expenses will be shown</a:t>
            </a:r>
          </a:p>
          <a:p>
            <a:pPr algn="just">
              <a:buNone/>
            </a:pPr>
            <a:r>
              <a:rPr lang="en-SG" sz="2800" dirty="0" smtClean="0"/>
              <a:t>	</a:t>
            </a:r>
            <a:r>
              <a:rPr lang="en-SG" sz="2800" dirty="0" err="1" smtClean="0"/>
              <a:t>i</a:t>
            </a:r>
            <a:r>
              <a:rPr lang="en-SG" sz="2800" dirty="0" smtClean="0"/>
              <a:t>) on the debit side of trading or Profit and Loss account by way of additions to the particular expenses as the case may be and</a:t>
            </a:r>
          </a:p>
          <a:p>
            <a:pPr algn="just">
              <a:buNone/>
            </a:pPr>
            <a:r>
              <a:rPr lang="en-SG" sz="2800" dirty="0" smtClean="0"/>
              <a:t>	ii) on the liabilities side of the Balance Sheet.</a:t>
            </a:r>
          </a:p>
          <a:p>
            <a:pPr algn="just">
              <a:buNone/>
            </a:pPr>
            <a:r>
              <a:rPr lang="en-US" sz="2400" dirty="0" smtClean="0"/>
              <a:t>																								               Con…</a:t>
            </a:r>
            <a:endParaRPr lang="en-SG" sz="2800" dirty="0" smtClean="0"/>
          </a:p>
          <a:p>
            <a:pPr algn="just">
              <a:buNone/>
            </a:pPr>
            <a:endParaRPr lang="en-SG"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579</Words>
  <Application>Microsoft Office PowerPoint</Application>
  <PresentationFormat>On-screen Show (4:3)</PresentationFormat>
  <Paragraphs>412</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 FINAL ACCOUNTS – ADJUSTMENTS </vt:lpstr>
      <vt:lpstr>Slide 2</vt:lpstr>
      <vt:lpstr>Slide 3</vt:lpstr>
      <vt:lpstr>Slide 4</vt:lpstr>
      <vt:lpstr>Slide 5</vt:lpstr>
      <vt:lpstr>Slide 6</vt:lpstr>
      <vt:lpstr>      Trading account for the year ending 31st March, 2014 Dr.                                    Cr. </vt:lpstr>
      <vt:lpstr>Slide 8</vt:lpstr>
      <vt:lpstr>Slide 9</vt:lpstr>
      <vt:lpstr>     Profit &amp; Loss Account for the year ending 31st March, 2014  Dr.                                                                                                                               Cr.   </vt:lpstr>
      <vt:lpstr>Slide 11</vt:lpstr>
      <vt:lpstr>Profit &amp; Loss Account for the year ending 31st March, 2014   Dr.                                        Cr. </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Adjustments: 1. The closing stock was valued at SR. 3,20,000. 2. Outstanding Salaries SR. 10,000. 3. Prepaid rates &amp; taxes SR. 500. 4. Depreciation on Machinery @5% and on furniture@ 10%.</vt:lpstr>
      <vt:lpstr>   Solution  Trading and Profit and Loss Account for the year ending 31st March, 2014 </vt:lpstr>
      <vt:lpstr>Slide 30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JAVED GHAFFAR</dc:creator>
  <cp:lastModifiedBy>Dr Mahboob</cp:lastModifiedBy>
  <cp:revision>70</cp:revision>
  <dcterms:created xsi:type="dcterms:W3CDTF">2006-08-16T00:00:00Z</dcterms:created>
  <dcterms:modified xsi:type="dcterms:W3CDTF">2015-02-14T18:20:21Z</dcterms:modified>
</cp:coreProperties>
</file>