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60" r:id="rId3"/>
    <p:sldId id="257" r:id="rId4"/>
    <p:sldId id="261" r:id="rId5"/>
    <p:sldId id="258"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Default Section" id="{D2357DC7-845C-48BD-AA01-1B4189376319}">
          <p14:sldIdLst>
            <p14:sldId id="256"/>
            <p14:sldId id="260"/>
            <p14:sldId id="257"/>
            <p14:sldId id="261"/>
          </p14:sldIdLst>
        </p14:section>
        <p14:section name="Untitled Section" id="{D33A957F-9000-4C8E-8A5B-EA7BD3B7E998}">
          <p14:sldIdLst>
            <p14:sldId id="258"/>
            <p14:sldId id="262"/>
            <p14:sldId id="263"/>
            <p14:sldId id="264"/>
            <p14:sldId id="265"/>
            <p14:sldId id="266"/>
            <p14:sldId id="267"/>
            <p14:sldId id="268"/>
            <p14:sldId id="269"/>
            <p14:sldId id="270"/>
            <p14:sldId id="271"/>
            <p14:sldId id="272"/>
            <p14:sldId id="273"/>
            <p14:sldId id="274"/>
            <p14:sldId id="275"/>
            <p14:sldId id="276"/>
            <p14:sldId id="277"/>
            <p14:sldId id="278"/>
            <p14:sldId id="279"/>
            <p14:sldId id="280"/>
            <p14:sldId id="281"/>
            <p14:sldId id="282"/>
            <p14:sldId id="283"/>
            <p14:sldId id="284"/>
            <p14:sldId id="28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24" autoAdjust="0"/>
  </p:normalViewPr>
  <p:slideViewPr>
    <p:cSldViewPr>
      <p:cViewPr>
        <p:scale>
          <a:sx n="70" d="100"/>
          <a:sy n="70" d="100"/>
        </p:scale>
        <p:origin x="-1374"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0386AA-871E-4D80-925A-F9C98F9ABD38}" type="datetimeFigureOut">
              <a:rPr lang="en-US" smtClean="0"/>
              <a:pPr/>
              <a:t>5/2/2015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12C26D-87F6-422E-8C10-9BDD549A2132}" type="slidenum">
              <a:rPr lang="en-US" smtClean="0"/>
              <a:pPr/>
              <a:t>‹#›</a:t>
            </a:fld>
            <a:endParaRPr lang="en-US" dirty="0"/>
          </a:p>
        </p:txBody>
      </p:sp>
    </p:spTree>
    <p:extLst>
      <p:ext uri="{BB962C8B-B14F-4D97-AF65-F5344CB8AC3E}">
        <p14:creationId xmlns:p14="http://schemas.microsoft.com/office/powerpoint/2010/main" xmlns="" val="4012571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12C26D-87F6-422E-8C10-9BDD549A2132}" type="slidenum">
              <a:rPr lang="en-US" smtClean="0"/>
              <a:pPr/>
              <a:t>1</a:t>
            </a:fld>
            <a:endParaRPr lang="en-US" dirty="0"/>
          </a:p>
        </p:txBody>
      </p:sp>
    </p:spTree>
    <p:extLst>
      <p:ext uri="{BB962C8B-B14F-4D97-AF65-F5344CB8AC3E}">
        <p14:creationId xmlns:p14="http://schemas.microsoft.com/office/powerpoint/2010/main" xmlns="" val="954537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12C26D-87F6-422E-8C10-9BDD549A2132}" type="slidenum">
              <a:rPr lang="en-US" smtClean="0"/>
              <a:pPr/>
              <a:t>5</a:t>
            </a:fld>
            <a:endParaRPr lang="en-US" dirty="0"/>
          </a:p>
        </p:txBody>
      </p:sp>
    </p:spTree>
    <p:extLst>
      <p:ext uri="{BB962C8B-B14F-4D97-AF65-F5344CB8AC3E}">
        <p14:creationId xmlns:p14="http://schemas.microsoft.com/office/powerpoint/2010/main" xmlns="" val="2806382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12C26D-87F6-422E-8C10-9BDD549A2132}" type="slidenum">
              <a:rPr lang="en-US" smtClean="0"/>
              <a:pPr/>
              <a:t>11</a:t>
            </a:fld>
            <a:endParaRPr lang="en-US"/>
          </a:p>
        </p:txBody>
      </p:sp>
    </p:spTree>
    <p:extLst>
      <p:ext uri="{BB962C8B-B14F-4D97-AF65-F5344CB8AC3E}">
        <p14:creationId xmlns:p14="http://schemas.microsoft.com/office/powerpoint/2010/main" xmlns="" val="3090199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12C26D-87F6-422E-8C10-9BDD549A2132}" type="slidenum">
              <a:rPr lang="en-US" smtClean="0"/>
              <a:pPr/>
              <a:t>16</a:t>
            </a:fld>
            <a:endParaRPr lang="en-US"/>
          </a:p>
        </p:txBody>
      </p:sp>
    </p:spTree>
    <p:extLst>
      <p:ext uri="{BB962C8B-B14F-4D97-AF65-F5344CB8AC3E}">
        <p14:creationId xmlns:p14="http://schemas.microsoft.com/office/powerpoint/2010/main" xmlns="" val="892914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12C26D-87F6-422E-8C10-9BDD549A2132}" type="slidenum">
              <a:rPr lang="en-US" smtClean="0"/>
              <a:pPr/>
              <a:t>17</a:t>
            </a:fld>
            <a:endParaRPr lang="en-US"/>
          </a:p>
        </p:txBody>
      </p:sp>
    </p:spTree>
    <p:extLst>
      <p:ext uri="{BB962C8B-B14F-4D97-AF65-F5344CB8AC3E}">
        <p14:creationId xmlns:p14="http://schemas.microsoft.com/office/powerpoint/2010/main" xmlns="" val="360616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12C26D-87F6-422E-8C10-9BDD549A2132}" type="slidenum">
              <a:rPr lang="en-US" smtClean="0"/>
              <a:pPr/>
              <a:t>21</a:t>
            </a:fld>
            <a:endParaRPr lang="en-US"/>
          </a:p>
        </p:txBody>
      </p:sp>
    </p:spTree>
    <p:extLst>
      <p:ext uri="{BB962C8B-B14F-4D97-AF65-F5344CB8AC3E}">
        <p14:creationId xmlns:p14="http://schemas.microsoft.com/office/powerpoint/2010/main" xmlns="" val="3905237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F076D2-164F-4D10-B151-4BE49C635C6C}" type="datetime1">
              <a:rPr lang="en-US" smtClean="0"/>
              <a:pPr/>
              <a:t>5/2/2015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AD4FFD-774C-4E66-9180-F34A89F7C067}" type="datetime1">
              <a:rPr lang="en-US" smtClean="0"/>
              <a:pPr/>
              <a:t>5/2/2015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3B92C0-E3CA-4E4D-B9E6-C8AD22DACBE7}" type="datetime1">
              <a:rPr lang="en-US" smtClean="0"/>
              <a:pPr/>
              <a:t>5/2/2015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D3E082-1253-48C0-A71A-03172C10AECD}" type="datetime1">
              <a:rPr lang="en-US" smtClean="0"/>
              <a:pPr/>
              <a:t>5/2/2015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8552DF-E3F9-47EB-A9D6-C77FB1167CC9}" type="datetime1">
              <a:rPr lang="en-US" smtClean="0"/>
              <a:pPr/>
              <a:t>5/2/2015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E0FC82-C865-424A-84DF-8C6C0544D304}" type="datetime1">
              <a:rPr lang="en-US" smtClean="0"/>
              <a:pPr/>
              <a:t>5/2/2015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BBCDF0-A997-440F-ABE5-1AB2E185C0F4}" type="datetime1">
              <a:rPr lang="en-US" smtClean="0"/>
              <a:pPr/>
              <a:t>5/2/2015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982E6F-7391-4C7A-B41B-E610419B31F5}" type="datetime1">
              <a:rPr lang="en-US" smtClean="0"/>
              <a:pPr/>
              <a:t>5/2/2015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380CDE-0716-40EB-9E83-85656A331154}" type="datetime1">
              <a:rPr lang="en-US" smtClean="0"/>
              <a:pPr/>
              <a:t>5/2/2015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A2BE80-E0ED-40FB-A1B0-BAFE7C1E75DB}" type="datetime1">
              <a:rPr lang="en-US" smtClean="0"/>
              <a:pPr/>
              <a:t>5/2/2015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622832-1DC6-4A89-9077-E6BDB98D0AFE}" type="datetime1">
              <a:rPr lang="en-US" smtClean="0"/>
              <a:pPr/>
              <a:t>5/2/2015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AD25F7-AF40-40AF-A016-DC8DF89ACFE0}" type="datetime1">
              <a:rPr lang="en-US" smtClean="0"/>
              <a:pPr/>
              <a:t>5/2/2015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914400"/>
            <a:ext cx="7772400" cy="1295400"/>
          </a:xfrm>
        </p:spPr>
        <p:txBody>
          <a:bodyPr>
            <a:normAutofit/>
          </a:bodyPr>
          <a:lstStyle/>
          <a:p>
            <a:r>
              <a:rPr lang="en-US" sz="3200" u="sng" dirty="0" smtClean="0"/>
              <a:t>UNIT-8</a:t>
            </a:r>
            <a:r>
              <a:rPr lang="en-US" sz="3200" dirty="0" smtClean="0"/>
              <a:t/>
            </a:r>
            <a:br>
              <a:rPr lang="en-US" sz="3200" dirty="0" smtClean="0"/>
            </a:br>
            <a:r>
              <a:rPr lang="en-US" sz="3200" u="sng" dirty="0" smtClean="0"/>
              <a:t>Accounting for Cash</a:t>
            </a:r>
            <a:endParaRPr lang="en-US" sz="3200" u="sng" dirty="0"/>
          </a:p>
        </p:txBody>
      </p:sp>
      <p:sp>
        <p:nvSpPr>
          <p:cNvPr id="3" name="Subtitle 2"/>
          <p:cNvSpPr>
            <a:spLocks noGrp="1"/>
          </p:cNvSpPr>
          <p:nvPr>
            <p:ph type="subTitle" idx="1"/>
          </p:nvPr>
        </p:nvSpPr>
        <p:spPr>
          <a:xfrm>
            <a:off x="533400" y="2209800"/>
            <a:ext cx="8077200" cy="3886200"/>
          </a:xfrm>
        </p:spPr>
        <p:txBody>
          <a:bodyPr>
            <a:noAutofit/>
          </a:bodyPr>
          <a:lstStyle/>
          <a:p>
            <a:pPr algn="just"/>
            <a:r>
              <a:rPr lang="en-US" sz="2800" dirty="0" smtClean="0">
                <a:solidFill>
                  <a:srgbClr val="000000"/>
                </a:solidFill>
              </a:rPr>
              <a:t>In order to keep proper records for information in future ,the business concerns maintains many books. In each book it records a separate nature of transactions. For example in purchase book only credit  purchases are recorded , while in sales book only credit  sales are recorded and in cash book only cash transactions are recorded.</a:t>
            </a:r>
          </a:p>
          <a:p>
            <a:pPr algn="l"/>
            <a:endParaRPr lang="en-US" sz="1800" dirty="0" smtClean="0">
              <a:solidFill>
                <a:schemeClr val="tx1"/>
              </a:solidFill>
            </a:endParaRPr>
          </a:p>
          <a:p>
            <a:pPr algn="l"/>
            <a:endParaRPr lang="en-US" sz="1800" dirty="0" smtClean="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Tree>
    <p:extLst>
      <p:ext uri="{BB962C8B-B14F-4D97-AF65-F5344CB8AC3E}">
        <p14:creationId xmlns:p14="http://schemas.microsoft.com/office/powerpoint/2010/main" xmlns="" val="25677462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
            <a:ext cx="8839200" cy="6723888"/>
          </a:xfrm>
        </p:spPr>
        <p:txBody>
          <a:bodyPr>
            <a:normAutofit/>
          </a:bodyPr>
          <a:lstStyle/>
          <a:p>
            <a:pPr marL="0" indent="0">
              <a:buNone/>
            </a:pPr>
            <a:r>
              <a:rPr lang="en-US" sz="2800" dirty="0" smtClean="0"/>
              <a:t>Illustration n.3</a:t>
            </a:r>
          </a:p>
          <a:p>
            <a:pPr marL="0" indent="0">
              <a:buNone/>
            </a:pPr>
            <a:r>
              <a:rPr lang="en-US" sz="2800" dirty="0" smtClean="0"/>
              <a:t>Opening balance on1st Jan.2015 is SR 16150.               SR</a:t>
            </a:r>
          </a:p>
          <a:p>
            <a:pPr marL="0" indent="0" algn="ctr">
              <a:buNone/>
            </a:pPr>
            <a:r>
              <a:rPr lang="en-US" sz="2800" dirty="0" smtClean="0"/>
              <a:t>Jan.01 Goods purchased for cash                                  3,000</a:t>
            </a:r>
          </a:p>
          <a:p>
            <a:pPr marL="0" indent="0" algn="ctr">
              <a:buNone/>
            </a:pPr>
            <a:r>
              <a:rPr lang="en-US" sz="2800" dirty="0" smtClean="0"/>
              <a:t>Jan.02 Goods purchased from Mr. White on credit     5,000</a:t>
            </a:r>
          </a:p>
          <a:p>
            <a:pPr marL="0" indent="0" algn="ctr">
              <a:buNone/>
            </a:pPr>
            <a:r>
              <a:rPr lang="en-US" sz="2800" dirty="0" smtClean="0"/>
              <a:t>Jan.04 Goods sold for cash                                                4,000</a:t>
            </a:r>
          </a:p>
          <a:p>
            <a:pPr marL="0" indent="0" algn="ctr">
              <a:buNone/>
            </a:pPr>
            <a:r>
              <a:rPr lang="en-US" sz="2800" dirty="0" smtClean="0"/>
              <a:t>Jan.05 Goods sold </a:t>
            </a:r>
            <a:r>
              <a:rPr lang="en-US" sz="2800" dirty="0" err="1" smtClean="0"/>
              <a:t>Mr</a:t>
            </a:r>
            <a:r>
              <a:rPr lang="en-US" sz="2800" dirty="0" smtClean="0"/>
              <a:t> Black on credit                              6,000</a:t>
            </a:r>
          </a:p>
          <a:p>
            <a:pPr marL="0" indent="0" algn="ctr">
              <a:buNone/>
            </a:pPr>
            <a:r>
              <a:rPr lang="en-US" sz="2800" dirty="0" smtClean="0"/>
              <a:t>Jan.06 Paid to </a:t>
            </a:r>
            <a:r>
              <a:rPr lang="en-US" sz="2800" dirty="0" err="1" smtClean="0"/>
              <a:t>Mr</a:t>
            </a:r>
            <a:r>
              <a:rPr lang="en-US" sz="2800" dirty="0" smtClean="0"/>
              <a:t> White                                                     5,000</a:t>
            </a:r>
          </a:p>
          <a:p>
            <a:pPr marL="0" indent="0" algn="ctr">
              <a:buNone/>
            </a:pPr>
            <a:r>
              <a:rPr lang="en-US" sz="2800" dirty="0" smtClean="0"/>
              <a:t>Jan.07 Received from </a:t>
            </a:r>
            <a:r>
              <a:rPr lang="en-US" sz="2800" dirty="0" err="1" smtClean="0"/>
              <a:t>Mr</a:t>
            </a:r>
            <a:r>
              <a:rPr lang="en-US" sz="2800" dirty="0" smtClean="0"/>
              <a:t> Black                                         6,000</a:t>
            </a:r>
          </a:p>
          <a:p>
            <a:pPr marL="0" indent="0" algn="ctr">
              <a:buNone/>
            </a:pPr>
            <a:r>
              <a:rPr lang="en-US" sz="2800" dirty="0" smtClean="0"/>
              <a:t>Jan.08 Paid commission                                                         100</a:t>
            </a:r>
          </a:p>
          <a:p>
            <a:pPr marL="0" indent="0" algn="ctr">
              <a:buNone/>
            </a:pPr>
            <a:r>
              <a:rPr lang="en-US" sz="2800" dirty="0" smtClean="0"/>
              <a:t>Jan.09 Paid electric charges                                                 200</a:t>
            </a:r>
          </a:p>
          <a:p>
            <a:pPr marL="0" indent="0" algn="ctr">
              <a:buNone/>
            </a:pPr>
            <a:r>
              <a:rPr lang="en-US" sz="2800" dirty="0" smtClean="0"/>
              <a:t>Jan.10 Paid general expenses                                                 20</a:t>
            </a:r>
          </a:p>
          <a:p>
            <a:pPr marL="0" indent="0" algn="ctr">
              <a:buNone/>
            </a:pPr>
            <a:r>
              <a:rPr lang="en-US" sz="2800" dirty="0" smtClean="0"/>
              <a:t>Jan.31 Commission received                                                150</a:t>
            </a:r>
          </a:p>
          <a:p>
            <a:pPr marL="0" indent="0" algn="ctr">
              <a:buNone/>
            </a:pPr>
            <a:r>
              <a:rPr lang="en-US" sz="2800" dirty="0" smtClean="0"/>
              <a:t>Prepare cash book from the above information.</a:t>
            </a:r>
          </a:p>
          <a:p>
            <a:pPr marL="0" indent="0">
              <a:buNone/>
            </a:pPr>
            <a:endParaRPr lang="en-US" sz="2800" dirty="0" smtClean="0"/>
          </a:p>
          <a:p>
            <a:pPr marL="0" indent="0">
              <a:buNone/>
            </a:pPr>
            <a:endParaRPr lang="en-US" sz="2800" dirty="0" smtClean="0"/>
          </a:p>
          <a:p>
            <a:pPr marL="0" indent="0">
              <a:buNone/>
            </a:pPr>
            <a:endParaRPr lang="en-US" sz="2800" dirty="0" smtClean="0"/>
          </a:p>
          <a:p>
            <a:pPr marL="0" indent="0">
              <a:buNone/>
            </a:pP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xmlns="" val="9493543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8991600" cy="6477000"/>
          </a:xfrm>
        </p:spPr>
        <p:txBody>
          <a:bodyPr>
            <a:normAutofit/>
          </a:bodyPr>
          <a:lstStyle/>
          <a:p>
            <a:pPr marL="0" indent="0" algn="ctr">
              <a:buNone/>
            </a:pPr>
            <a:r>
              <a:rPr lang="en-US" sz="2800" dirty="0" smtClean="0"/>
              <a:t>Cash-Book</a:t>
            </a:r>
          </a:p>
          <a:p>
            <a:pPr marL="0" indent="0" algn="ctr">
              <a:buNone/>
            </a:pPr>
            <a:r>
              <a:rPr lang="en-US" sz="2800" dirty="0"/>
              <a:t> </a:t>
            </a:r>
            <a:r>
              <a:rPr lang="en-US" sz="2800" dirty="0" smtClean="0"/>
              <a:t>                                         </a:t>
            </a:r>
          </a:p>
        </p:txBody>
      </p:sp>
      <p:graphicFrame>
        <p:nvGraphicFramePr>
          <p:cNvPr id="4" name="Table 3"/>
          <p:cNvGraphicFramePr>
            <a:graphicFrameLocks noGrp="1"/>
          </p:cNvGraphicFramePr>
          <p:nvPr>
            <p:extLst>
              <p:ext uri="{D42A27DB-BD31-4B8C-83A1-F6EECF244321}">
                <p14:modId xmlns:p14="http://schemas.microsoft.com/office/powerpoint/2010/main" xmlns="" val="311325757"/>
              </p:ext>
            </p:extLst>
          </p:nvPr>
        </p:nvGraphicFramePr>
        <p:xfrm>
          <a:off x="106680" y="685800"/>
          <a:ext cx="9037320" cy="5791200"/>
        </p:xfrm>
        <a:graphic>
          <a:graphicData uri="http://schemas.openxmlformats.org/drawingml/2006/table">
            <a:tbl>
              <a:tblPr firstRow="1" bandRow="1">
                <a:tableStyleId>{5940675A-B579-460E-94D1-54222C63F5DA}</a:tableStyleId>
              </a:tblPr>
              <a:tblGrid>
                <a:gridCol w="1143000"/>
                <a:gridCol w="2057400"/>
                <a:gridCol w="1188720"/>
                <a:gridCol w="1143000"/>
                <a:gridCol w="2133600"/>
                <a:gridCol w="1371600"/>
              </a:tblGrid>
              <a:tr h="370840">
                <a:tc>
                  <a:txBody>
                    <a:bodyPr/>
                    <a:lstStyle/>
                    <a:p>
                      <a:pPr algn="ctr"/>
                      <a:r>
                        <a:rPr lang="en-US" sz="2400" dirty="0" smtClean="0"/>
                        <a:t>Date</a:t>
                      </a:r>
                      <a:endParaRPr lang="en-US" sz="2400" dirty="0"/>
                    </a:p>
                  </a:txBody>
                  <a:tcPr/>
                </a:tc>
                <a:tc>
                  <a:txBody>
                    <a:bodyPr/>
                    <a:lstStyle/>
                    <a:p>
                      <a:pPr algn="ctr"/>
                      <a:r>
                        <a:rPr lang="en-US" sz="2400" dirty="0" smtClean="0"/>
                        <a:t>Particulars</a:t>
                      </a:r>
                      <a:endParaRPr lang="en-US" sz="2400" dirty="0"/>
                    </a:p>
                  </a:txBody>
                  <a:tcPr/>
                </a:tc>
                <a:tc>
                  <a:txBody>
                    <a:bodyPr/>
                    <a:lstStyle/>
                    <a:p>
                      <a:pPr algn="ctr"/>
                      <a:r>
                        <a:rPr lang="en-US" sz="2400" dirty="0" smtClean="0"/>
                        <a:t>Amount</a:t>
                      </a:r>
                      <a:endParaRPr lang="en-US" sz="2400" dirty="0"/>
                    </a:p>
                  </a:txBody>
                  <a:tcPr/>
                </a:tc>
                <a:tc>
                  <a:txBody>
                    <a:bodyPr/>
                    <a:lstStyle/>
                    <a:p>
                      <a:pPr algn="ctr"/>
                      <a:r>
                        <a:rPr lang="en-US" sz="2400" dirty="0" smtClean="0"/>
                        <a:t>Date</a:t>
                      </a:r>
                      <a:endParaRPr lang="en-US" sz="2400" dirty="0"/>
                    </a:p>
                  </a:txBody>
                  <a:tcPr/>
                </a:tc>
                <a:tc>
                  <a:txBody>
                    <a:bodyPr/>
                    <a:lstStyle/>
                    <a:p>
                      <a:pPr algn="ctr"/>
                      <a:r>
                        <a:rPr lang="en-US" sz="2400" dirty="0" smtClean="0"/>
                        <a:t>Particulars</a:t>
                      </a:r>
                      <a:endParaRPr lang="en-US" sz="2400" dirty="0"/>
                    </a:p>
                  </a:txBody>
                  <a:tcPr/>
                </a:tc>
                <a:tc>
                  <a:txBody>
                    <a:bodyPr/>
                    <a:lstStyle/>
                    <a:p>
                      <a:pPr algn="ctr"/>
                      <a:r>
                        <a:rPr lang="en-US" sz="2400" dirty="0" smtClean="0"/>
                        <a:t>Amount</a:t>
                      </a:r>
                      <a:endParaRPr lang="en-US" sz="2400" dirty="0"/>
                    </a:p>
                  </a:txBody>
                  <a:tcPr/>
                </a:tc>
              </a:tr>
              <a:tr h="5334000">
                <a:tc>
                  <a:txBody>
                    <a:bodyPr/>
                    <a:lstStyle/>
                    <a:p>
                      <a:r>
                        <a:rPr lang="en-US" sz="2400" dirty="0" smtClean="0"/>
                        <a:t>2015</a:t>
                      </a:r>
                    </a:p>
                    <a:p>
                      <a:r>
                        <a:rPr lang="en-US" sz="2400" dirty="0" smtClean="0"/>
                        <a:t>Jan.01</a:t>
                      </a:r>
                    </a:p>
                    <a:p>
                      <a:r>
                        <a:rPr lang="en-US" sz="2400" dirty="0" smtClean="0"/>
                        <a:t>Jan.04</a:t>
                      </a:r>
                    </a:p>
                    <a:p>
                      <a:r>
                        <a:rPr lang="en-US" sz="2400" dirty="0" smtClean="0"/>
                        <a:t>Jan.07</a:t>
                      </a:r>
                    </a:p>
                    <a:p>
                      <a:r>
                        <a:rPr lang="en-US" sz="2400" dirty="0" smtClean="0"/>
                        <a:t>Jan.31</a:t>
                      </a:r>
                      <a:endParaRPr lang="en-US" sz="2400" dirty="0"/>
                    </a:p>
                  </a:txBody>
                  <a:tcPr/>
                </a:tc>
                <a:tc>
                  <a:txBody>
                    <a:bodyPr/>
                    <a:lstStyle/>
                    <a:p>
                      <a:endParaRPr lang="en-US" sz="2400" baseline="0" dirty="0" smtClean="0"/>
                    </a:p>
                    <a:p>
                      <a:r>
                        <a:rPr lang="en-US" sz="2400" baseline="0" dirty="0" smtClean="0"/>
                        <a:t>To Balance b/d</a:t>
                      </a:r>
                    </a:p>
                    <a:p>
                      <a:r>
                        <a:rPr lang="en-US" sz="2400" baseline="0" dirty="0" smtClean="0"/>
                        <a:t>To Sales a/c</a:t>
                      </a:r>
                    </a:p>
                    <a:p>
                      <a:r>
                        <a:rPr lang="en-US" sz="2400" baseline="0" dirty="0" smtClean="0"/>
                        <a:t>To  </a:t>
                      </a:r>
                      <a:r>
                        <a:rPr lang="en-US" sz="2400" baseline="0" dirty="0" err="1" smtClean="0"/>
                        <a:t>Mr</a:t>
                      </a:r>
                      <a:r>
                        <a:rPr lang="en-US" sz="2400" baseline="0" dirty="0" smtClean="0"/>
                        <a:t> Black</a:t>
                      </a:r>
                    </a:p>
                    <a:p>
                      <a:r>
                        <a:rPr lang="en-US" sz="2400" baseline="0" dirty="0" smtClean="0"/>
                        <a:t>To </a:t>
                      </a:r>
                      <a:r>
                        <a:rPr lang="en-US" sz="2400" baseline="0" dirty="0" err="1" smtClean="0"/>
                        <a:t>Com.a</a:t>
                      </a:r>
                      <a:r>
                        <a:rPr lang="en-US" sz="2400" baseline="0" dirty="0" smtClean="0"/>
                        <a:t>/c</a:t>
                      </a:r>
                    </a:p>
                  </a:txBody>
                  <a:tcPr/>
                </a:tc>
                <a:tc>
                  <a:txBody>
                    <a:bodyPr/>
                    <a:lstStyle/>
                    <a:p>
                      <a:endParaRPr lang="en-US" sz="2400" dirty="0" smtClean="0"/>
                    </a:p>
                    <a:p>
                      <a:pPr algn="r"/>
                      <a:r>
                        <a:rPr lang="en-US" sz="2400" dirty="0" smtClean="0"/>
                        <a:t>16,150</a:t>
                      </a:r>
                    </a:p>
                    <a:p>
                      <a:pPr algn="r"/>
                      <a:r>
                        <a:rPr lang="en-US" sz="2400" dirty="0" smtClean="0"/>
                        <a:t>   4,000</a:t>
                      </a:r>
                    </a:p>
                    <a:p>
                      <a:pPr algn="r"/>
                      <a:r>
                        <a:rPr lang="en-US" sz="2400" dirty="0" smtClean="0"/>
                        <a:t>   6,000</a:t>
                      </a:r>
                    </a:p>
                    <a:p>
                      <a:pPr algn="r"/>
                      <a:r>
                        <a:rPr lang="en-US" sz="2400" dirty="0" smtClean="0"/>
                        <a:t>       150</a:t>
                      </a:r>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r>
                        <a:rPr lang="en-US" sz="2400" dirty="0" smtClean="0"/>
                        <a:t>---------</a:t>
                      </a:r>
                    </a:p>
                    <a:p>
                      <a:r>
                        <a:rPr lang="en-US" sz="2400" dirty="0" smtClean="0"/>
                        <a:t>26,300</a:t>
                      </a:r>
                    </a:p>
                  </a:txBody>
                  <a:tcPr/>
                </a:tc>
                <a:tc>
                  <a:txBody>
                    <a:bodyPr/>
                    <a:lstStyle/>
                    <a:p>
                      <a:r>
                        <a:rPr lang="en-US" sz="2400" dirty="0" smtClean="0"/>
                        <a:t>2015</a:t>
                      </a:r>
                    </a:p>
                    <a:p>
                      <a:r>
                        <a:rPr lang="en-US" sz="2400" dirty="0" smtClean="0"/>
                        <a:t>Jan.01</a:t>
                      </a:r>
                    </a:p>
                    <a:p>
                      <a:r>
                        <a:rPr lang="en-US" sz="2400" dirty="0" smtClean="0"/>
                        <a:t>Jan.06</a:t>
                      </a:r>
                    </a:p>
                    <a:p>
                      <a:r>
                        <a:rPr lang="en-US" sz="2400" dirty="0" smtClean="0"/>
                        <a:t>Jan.08</a:t>
                      </a:r>
                    </a:p>
                    <a:p>
                      <a:r>
                        <a:rPr lang="en-US" sz="2400" dirty="0" smtClean="0"/>
                        <a:t>Jan.09</a:t>
                      </a:r>
                    </a:p>
                    <a:p>
                      <a:endParaRPr lang="en-US" sz="2400" dirty="0" smtClean="0"/>
                    </a:p>
                    <a:p>
                      <a:r>
                        <a:rPr lang="en-US" sz="2400" dirty="0" smtClean="0"/>
                        <a:t>Jan.10</a:t>
                      </a:r>
                    </a:p>
                    <a:p>
                      <a:endParaRPr lang="en-US" sz="2400" dirty="0" smtClean="0"/>
                    </a:p>
                    <a:p>
                      <a:r>
                        <a:rPr lang="en-US" sz="2400" dirty="0" smtClean="0"/>
                        <a:t>Jan.31</a:t>
                      </a:r>
                      <a:endParaRPr lang="en-US" sz="2400" dirty="0"/>
                    </a:p>
                  </a:txBody>
                  <a:tcPr/>
                </a:tc>
                <a:tc>
                  <a:txBody>
                    <a:bodyPr/>
                    <a:lstStyle/>
                    <a:p>
                      <a:endParaRPr lang="en-US" sz="2400" dirty="0" smtClean="0"/>
                    </a:p>
                    <a:p>
                      <a:r>
                        <a:rPr lang="en-US" sz="2400" dirty="0" smtClean="0"/>
                        <a:t>By</a:t>
                      </a:r>
                      <a:r>
                        <a:rPr lang="en-US" sz="2400" baseline="0" dirty="0" smtClean="0"/>
                        <a:t> Purchase a/c</a:t>
                      </a:r>
                    </a:p>
                    <a:p>
                      <a:r>
                        <a:rPr lang="en-US" sz="2400" baseline="0" dirty="0" smtClean="0"/>
                        <a:t>By </a:t>
                      </a:r>
                      <a:r>
                        <a:rPr lang="en-US" sz="2400" baseline="0" dirty="0" err="1" smtClean="0"/>
                        <a:t>Mr</a:t>
                      </a:r>
                      <a:r>
                        <a:rPr lang="en-US" sz="2400" baseline="0" dirty="0" smtClean="0"/>
                        <a:t> White</a:t>
                      </a:r>
                    </a:p>
                    <a:p>
                      <a:r>
                        <a:rPr lang="en-US" sz="2400" baseline="0" dirty="0" smtClean="0"/>
                        <a:t>By </a:t>
                      </a:r>
                      <a:r>
                        <a:rPr lang="en-US" sz="2400" baseline="0" dirty="0" err="1" smtClean="0"/>
                        <a:t>Comm.a</a:t>
                      </a:r>
                      <a:r>
                        <a:rPr lang="en-US" sz="2400" baseline="0" dirty="0" smtClean="0"/>
                        <a:t>/c</a:t>
                      </a:r>
                    </a:p>
                    <a:p>
                      <a:r>
                        <a:rPr lang="en-US" sz="2400" baseline="0" dirty="0" smtClean="0"/>
                        <a:t>By Electric---  </a:t>
                      </a:r>
                    </a:p>
                    <a:p>
                      <a:r>
                        <a:rPr lang="en-US" sz="2400" baseline="0" dirty="0" smtClean="0"/>
                        <a:t>      charges a/c </a:t>
                      </a:r>
                    </a:p>
                    <a:p>
                      <a:r>
                        <a:rPr lang="en-US" sz="2400" baseline="0" dirty="0" smtClean="0"/>
                        <a:t>By General </a:t>
                      </a:r>
                      <a:r>
                        <a:rPr lang="en-US" sz="2400" baseline="0" dirty="0" err="1" smtClean="0"/>
                        <a:t>Exp</a:t>
                      </a:r>
                      <a:r>
                        <a:rPr lang="en-US" sz="2400" baseline="0" dirty="0" smtClean="0"/>
                        <a:t>-</a:t>
                      </a:r>
                    </a:p>
                    <a:p>
                      <a:r>
                        <a:rPr lang="en-US" sz="2400" baseline="0" dirty="0" smtClean="0"/>
                        <a:t>       </a:t>
                      </a:r>
                      <a:r>
                        <a:rPr lang="en-US" sz="2400" baseline="0" dirty="0" err="1" smtClean="0"/>
                        <a:t>enses</a:t>
                      </a:r>
                      <a:r>
                        <a:rPr lang="en-US" sz="2400" baseline="0" dirty="0" smtClean="0"/>
                        <a:t> a/c</a:t>
                      </a:r>
                    </a:p>
                    <a:p>
                      <a:r>
                        <a:rPr lang="en-US" sz="2400" baseline="0" dirty="0" smtClean="0"/>
                        <a:t>By Balance c/d</a:t>
                      </a:r>
                    </a:p>
                    <a:p>
                      <a:endParaRPr lang="en-US" sz="2400" dirty="0"/>
                    </a:p>
                  </a:txBody>
                  <a:tcPr/>
                </a:tc>
                <a:tc>
                  <a:txBody>
                    <a:bodyPr/>
                    <a:lstStyle/>
                    <a:p>
                      <a:endParaRPr lang="en-US" sz="2400" dirty="0" smtClean="0"/>
                    </a:p>
                    <a:p>
                      <a:pPr algn="r"/>
                      <a:r>
                        <a:rPr lang="en-US" sz="2400" dirty="0" smtClean="0"/>
                        <a:t>3,000</a:t>
                      </a:r>
                    </a:p>
                    <a:p>
                      <a:pPr algn="r"/>
                      <a:r>
                        <a:rPr lang="en-US" sz="2400" dirty="0" smtClean="0"/>
                        <a:t>5,000</a:t>
                      </a:r>
                    </a:p>
                    <a:p>
                      <a:pPr algn="r"/>
                      <a:r>
                        <a:rPr lang="en-US" sz="2400" dirty="0" smtClean="0"/>
                        <a:t>   100</a:t>
                      </a:r>
                    </a:p>
                    <a:p>
                      <a:pPr algn="r"/>
                      <a:r>
                        <a:rPr lang="en-US" sz="2400" dirty="0" smtClean="0"/>
                        <a:t>   200</a:t>
                      </a:r>
                    </a:p>
                    <a:p>
                      <a:pPr algn="r"/>
                      <a:endParaRPr lang="en-US" sz="2400" dirty="0" smtClean="0"/>
                    </a:p>
                    <a:p>
                      <a:pPr algn="r"/>
                      <a:r>
                        <a:rPr lang="en-US" sz="2400" dirty="0" smtClean="0"/>
                        <a:t>     20</a:t>
                      </a:r>
                    </a:p>
                    <a:p>
                      <a:pPr algn="r"/>
                      <a:endParaRPr lang="en-US" sz="2400" dirty="0" smtClean="0"/>
                    </a:p>
                    <a:p>
                      <a:pPr algn="r"/>
                      <a:r>
                        <a:rPr lang="en-US" sz="2400" dirty="0" smtClean="0"/>
                        <a:t>17,980</a:t>
                      </a:r>
                    </a:p>
                    <a:p>
                      <a:pPr algn="r"/>
                      <a:endParaRPr lang="en-US" sz="2400" dirty="0" smtClean="0"/>
                    </a:p>
                    <a:p>
                      <a:endParaRPr lang="en-US" sz="2400" dirty="0" smtClean="0"/>
                    </a:p>
                    <a:p>
                      <a:r>
                        <a:rPr lang="en-US" sz="2400" dirty="0" smtClean="0"/>
                        <a:t>-----------</a:t>
                      </a:r>
                    </a:p>
                    <a:p>
                      <a:r>
                        <a:rPr lang="en-US" sz="2400" dirty="0" smtClean="0"/>
                        <a:t>26,300</a:t>
                      </a:r>
                    </a:p>
                  </a:txBody>
                  <a:tcPr/>
                </a:tc>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xmlns="" val="23329906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
            <a:ext cx="8229600" cy="6644640"/>
          </a:xfrm>
        </p:spPr>
        <p:txBody>
          <a:bodyPr>
            <a:normAutofit fontScale="25000" lnSpcReduction="20000"/>
          </a:bodyPr>
          <a:lstStyle/>
          <a:p>
            <a:pPr marL="0" indent="0">
              <a:buNone/>
            </a:pPr>
            <a:r>
              <a:rPr lang="en-US" sz="9600" dirty="0" smtClean="0"/>
              <a:t>Question no.1 What is a cash book?</a:t>
            </a:r>
          </a:p>
          <a:p>
            <a:pPr marL="0" indent="0">
              <a:buNone/>
            </a:pPr>
            <a:r>
              <a:rPr lang="en-US" sz="9600" dirty="0" smtClean="0"/>
              <a:t>Answer :          Cash book is a summary of cash inflow and                                </a:t>
            </a:r>
          </a:p>
          <a:p>
            <a:pPr marL="0" indent="0">
              <a:buNone/>
            </a:pPr>
            <a:r>
              <a:rPr lang="en-US" sz="9600" dirty="0"/>
              <a:t> </a:t>
            </a:r>
            <a:r>
              <a:rPr lang="en-US" sz="9600" dirty="0" smtClean="0"/>
              <a:t>                         cash outflow during a particular period.</a:t>
            </a:r>
          </a:p>
          <a:p>
            <a:pPr marL="0" indent="0">
              <a:buNone/>
            </a:pPr>
            <a:r>
              <a:rPr lang="en-US" sz="9600" dirty="0" smtClean="0"/>
              <a:t>Question no.2 What is meant by inflow?</a:t>
            </a:r>
          </a:p>
          <a:p>
            <a:pPr marL="0" indent="0">
              <a:buNone/>
            </a:pPr>
            <a:r>
              <a:rPr lang="en-US" sz="9600" dirty="0" smtClean="0"/>
              <a:t> Answer :          The receipts of cash through which the</a:t>
            </a:r>
          </a:p>
          <a:p>
            <a:pPr marL="0" indent="0">
              <a:buNone/>
            </a:pPr>
            <a:r>
              <a:rPr lang="en-US" sz="9600" dirty="0" smtClean="0"/>
              <a:t>                           Cash balance is increased  is called inflow.</a:t>
            </a:r>
          </a:p>
          <a:p>
            <a:pPr marL="0" indent="0">
              <a:buNone/>
            </a:pPr>
            <a:r>
              <a:rPr lang="en-US" sz="9600" dirty="0" smtClean="0"/>
              <a:t>Question no.3 What is outflow?</a:t>
            </a:r>
          </a:p>
          <a:p>
            <a:pPr marL="0" indent="0">
              <a:buNone/>
            </a:pPr>
            <a:r>
              <a:rPr lang="en-US" sz="9600" dirty="0" smtClean="0"/>
              <a:t>Answer    :        The payment of cash through which the </a:t>
            </a:r>
          </a:p>
          <a:p>
            <a:pPr marL="0" indent="0">
              <a:buNone/>
            </a:pPr>
            <a:r>
              <a:rPr lang="en-US" sz="9600" dirty="0"/>
              <a:t> </a:t>
            </a:r>
            <a:r>
              <a:rPr lang="en-US" sz="9600" dirty="0" smtClean="0"/>
              <a:t>                          cash balance is decrease is known as out-</a:t>
            </a:r>
          </a:p>
          <a:p>
            <a:pPr marL="0" indent="0">
              <a:buNone/>
            </a:pPr>
            <a:r>
              <a:rPr lang="en-US" sz="9600" dirty="0"/>
              <a:t> </a:t>
            </a:r>
            <a:r>
              <a:rPr lang="en-US" sz="9600" dirty="0" smtClean="0"/>
              <a:t>                          flow.</a:t>
            </a:r>
          </a:p>
          <a:p>
            <a:pPr marL="0" indent="0">
              <a:buNone/>
            </a:pPr>
            <a:r>
              <a:rPr lang="en-US" sz="9600" dirty="0" smtClean="0"/>
              <a:t>Question no.4  Why do we not record the credit </a:t>
            </a:r>
            <a:r>
              <a:rPr lang="en-US" sz="9600" dirty="0" err="1" smtClean="0"/>
              <a:t>transa</a:t>
            </a:r>
            <a:r>
              <a:rPr lang="en-US" sz="9600" dirty="0" smtClean="0"/>
              <a:t>-</a:t>
            </a:r>
          </a:p>
          <a:p>
            <a:pPr marL="0" indent="0">
              <a:buNone/>
            </a:pPr>
            <a:r>
              <a:rPr lang="en-US" sz="9600" dirty="0"/>
              <a:t> </a:t>
            </a:r>
            <a:r>
              <a:rPr lang="en-US" sz="9600" dirty="0" smtClean="0"/>
              <a:t>                           </a:t>
            </a:r>
            <a:r>
              <a:rPr lang="en-US" sz="9600" dirty="0" err="1" smtClean="0"/>
              <a:t>ction</a:t>
            </a:r>
            <a:r>
              <a:rPr lang="en-US" sz="9600" dirty="0" smtClean="0"/>
              <a:t> in the cash book?</a:t>
            </a:r>
          </a:p>
          <a:p>
            <a:pPr marL="0" indent="0">
              <a:buNone/>
            </a:pPr>
            <a:r>
              <a:rPr lang="en-US" sz="9600" dirty="0" smtClean="0"/>
              <a:t>Answer  :           Cash book is a summary of only cash transaction.</a:t>
            </a:r>
          </a:p>
          <a:p>
            <a:pPr marL="0" indent="0">
              <a:buNone/>
            </a:pPr>
            <a:r>
              <a:rPr lang="en-US" sz="9600" dirty="0"/>
              <a:t> </a:t>
            </a:r>
            <a:r>
              <a:rPr lang="en-US" sz="9600" dirty="0" smtClean="0"/>
              <a:t>                         In credit transactions no inflow or outflow is there.</a:t>
            </a:r>
          </a:p>
          <a:p>
            <a:pPr marL="0" indent="0">
              <a:buNone/>
            </a:pPr>
            <a:r>
              <a:rPr lang="en-US" sz="9600" dirty="0"/>
              <a:t> </a:t>
            </a:r>
            <a:r>
              <a:rPr lang="en-US" sz="9600" dirty="0" smtClean="0"/>
              <a:t>                              So credit transactions are not recorded in it.</a:t>
            </a:r>
          </a:p>
          <a:p>
            <a:pPr marL="0" indent="0">
              <a:buNone/>
            </a:pPr>
            <a:endParaRPr lang="en-US" sz="9600" dirty="0"/>
          </a:p>
          <a:p>
            <a:pPr marL="0" indent="0">
              <a:buNone/>
            </a:pPr>
            <a:endParaRPr lang="en-US" sz="9600" dirty="0" smtClean="0"/>
          </a:p>
          <a:p>
            <a:pPr marL="0" indent="0">
              <a:buNone/>
            </a:pPr>
            <a:endParaRPr lang="en-US" sz="9600" dirty="0"/>
          </a:p>
          <a:p>
            <a:pPr marL="0" indent="0">
              <a:buNone/>
            </a:pPr>
            <a:endParaRPr lang="en-US" sz="9600" dirty="0" smtClean="0"/>
          </a:p>
          <a:p>
            <a:pPr marL="0" indent="0">
              <a:buNone/>
            </a:pPr>
            <a:endParaRPr lang="en-US" sz="9600" dirty="0"/>
          </a:p>
          <a:p>
            <a:pPr marL="0" indent="0">
              <a:buNone/>
            </a:pPr>
            <a:endParaRPr lang="en-US" sz="9600" dirty="0" smtClean="0"/>
          </a:p>
          <a:p>
            <a:pPr marL="0" indent="0">
              <a:buNone/>
            </a:pPr>
            <a:endParaRPr lang="en-US" sz="9600" dirty="0"/>
          </a:p>
          <a:p>
            <a:pPr marL="0" indent="0">
              <a:buNone/>
            </a:pPr>
            <a:endParaRPr lang="en-US" sz="9600" dirty="0" smtClean="0"/>
          </a:p>
          <a:p>
            <a:pPr marL="0" indent="0">
              <a:buNone/>
            </a:pPr>
            <a:endParaRPr lang="en-US" sz="2800" dirty="0" smtClean="0"/>
          </a:p>
          <a:p>
            <a:pPr marL="0" indent="0">
              <a:buNone/>
            </a:pPr>
            <a:r>
              <a:rPr lang="en-US" sz="2800" dirty="0" smtClean="0"/>
              <a:t>            </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xmlns="" val="39145531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610600" cy="6477000"/>
          </a:xfrm>
        </p:spPr>
        <p:txBody>
          <a:bodyPr>
            <a:normAutofit/>
          </a:bodyPr>
          <a:lstStyle/>
          <a:p>
            <a:pPr marL="0" indent="0">
              <a:buNone/>
            </a:pPr>
            <a:r>
              <a:rPr lang="en-US" sz="2800" dirty="0" smtClean="0"/>
              <a:t>Question no.5 Is preparation of cash book necessary?</a:t>
            </a:r>
          </a:p>
          <a:p>
            <a:pPr marL="0" indent="0">
              <a:buNone/>
            </a:pPr>
            <a:r>
              <a:rPr lang="en-US" sz="2800" dirty="0" smtClean="0"/>
              <a:t>Answer  :           Almost for every business units the</a:t>
            </a:r>
          </a:p>
          <a:p>
            <a:pPr marL="0" indent="0">
              <a:buNone/>
            </a:pPr>
            <a:r>
              <a:rPr lang="en-US" sz="2800" dirty="0"/>
              <a:t> </a:t>
            </a:r>
            <a:r>
              <a:rPr lang="en-US" sz="2800" dirty="0" smtClean="0"/>
              <a:t>                          cash book is necessary. But for the big </a:t>
            </a:r>
          </a:p>
          <a:p>
            <a:pPr marL="0" indent="0">
              <a:buNone/>
            </a:pPr>
            <a:r>
              <a:rPr lang="en-US" sz="2800" dirty="0"/>
              <a:t> </a:t>
            </a:r>
            <a:r>
              <a:rPr lang="en-US" sz="2800" dirty="0" smtClean="0"/>
              <a:t>                          organizations it is more relevant  and is</a:t>
            </a:r>
          </a:p>
          <a:p>
            <a:pPr marL="0" indent="0">
              <a:buNone/>
            </a:pPr>
            <a:r>
              <a:rPr lang="en-US" sz="2800" dirty="0"/>
              <a:t> </a:t>
            </a:r>
            <a:r>
              <a:rPr lang="en-US" sz="2800" dirty="0" smtClean="0"/>
              <a:t>                           almost compulsory.</a:t>
            </a:r>
          </a:p>
          <a:p>
            <a:pPr marL="0" indent="0">
              <a:buNone/>
            </a:pPr>
            <a:r>
              <a:rPr lang="en-US" sz="2800" dirty="0" smtClean="0"/>
              <a:t>Question no.6 Where do we record the cash sales in a  </a:t>
            </a:r>
          </a:p>
          <a:p>
            <a:pPr marL="0" indent="0">
              <a:buNone/>
            </a:pPr>
            <a:r>
              <a:rPr lang="en-US" sz="2800" dirty="0"/>
              <a:t> </a:t>
            </a:r>
            <a:r>
              <a:rPr lang="en-US" sz="2800" dirty="0" smtClean="0"/>
              <a:t>                          cash book?</a:t>
            </a:r>
          </a:p>
          <a:p>
            <a:pPr marL="0" indent="0">
              <a:buNone/>
            </a:pPr>
            <a:r>
              <a:rPr lang="en-US" sz="2800" dirty="0" smtClean="0"/>
              <a:t>Answer     :         Cash sale is recorded in the debit side</a:t>
            </a:r>
          </a:p>
          <a:p>
            <a:pPr marL="0" indent="0">
              <a:buNone/>
            </a:pPr>
            <a:r>
              <a:rPr lang="en-US" sz="2800" dirty="0"/>
              <a:t> </a:t>
            </a:r>
            <a:r>
              <a:rPr lang="en-US" sz="2800" dirty="0" smtClean="0"/>
              <a:t>                            of cash book.</a:t>
            </a:r>
          </a:p>
          <a:p>
            <a:pPr marL="0" indent="0">
              <a:buNone/>
            </a:pPr>
            <a:r>
              <a:rPr lang="en-US" sz="2800" dirty="0" smtClean="0"/>
              <a:t>Question no. 7  Where do you record the cash purchase </a:t>
            </a:r>
            <a:endParaRPr lang="en-US" sz="2800" dirty="0"/>
          </a:p>
          <a:p>
            <a:pPr marL="0" indent="0">
              <a:buNone/>
            </a:pPr>
            <a:r>
              <a:rPr lang="en-US" sz="2800" dirty="0" smtClean="0"/>
              <a:t>                             in the cash book.?</a:t>
            </a:r>
          </a:p>
          <a:p>
            <a:pPr marL="0" indent="0">
              <a:buNone/>
            </a:pPr>
            <a:r>
              <a:rPr lang="en-US" sz="2800" dirty="0" smtClean="0"/>
              <a:t>Answer      : It is recorded  in the credit side of cash book.                      </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xmlns="" val="15598271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610600" cy="6477000"/>
          </a:xfrm>
        </p:spPr>
        <p:txBody>
          <a:bodyPr>
            <a:normAutofit lnSpcReduction="10000"/>
          </a:bodyPr>
          <a:lstStyle/>
          <a:p>
            <a:pPr marL="0" indent="0">
              <a:buNone/>
            </a:pPr>
            <a:r>
              <a:rPr lang="en-US" sz="2800" dirty="0" smtClean="0"/>
              <a:t>Question no.08 Where </a:t>
            </a:r>
            <a:r>
              <a:rPr lang="en-US" sz="2800" smtClean="0"/>
              <a:t>do we  </a:t>
            </a:r>
            <a:r>
              <a:rPr lang="en-US" sz="2800" dirty="0" smtClean="0"/>
              <a:t>record the loss by fire</a:t>
            </a:r>
          </a:p>
          <a:p>
            <a:pPr marL="0" indent="0">
              <a:buNone/>
            </a:pPr>
            <a:r>
              <a:rPr lang="en-US" sz="2800" dirty="0"/>
              <a:t> </a:t>
            </a:r>
            <a:r>
              <a:rPr lang="en-US" sz="2800" dirty="0" smtClean="0"/>
              <a:t>                           in a cash book?</a:t>
            </a:r>
          </a:p>
          <a:p>
            <a:pPr marL="0" indent="0">
              <a:buNone/>
            </a:pPr>
            <a:r>
              <a:rPr lang="en-US" sz="2800" dirty="0" smtClean="0"/>
              <a:t>Answer   :          We do not record the loss by fire in cash </a:t>
            </a:r>
          </a:p>
          <a:p>
            <a:pPr marL="0" indent="0">
              <a:buNone/>
            </a:pPr>
            <a:r>
              <a:rPr lang="en-US" sz="2800" dirty="0"/>
              <a:t> </a:t>
            </a:r>
            <a:r>
              <a:rPr lang="en-US" sz="2800" dirty="0" smtClean="0"/>
              <a:t>                           book.</a:t>
            </a:r>
          </a:p>
          <a:p>
            <a:pPr marL="0" indent="0">
              <a:buNone/>
            </a:pPr>
            <a:r>
              <a:rPr lang="en-US" sz="2800" dirty="0" smtClean="0"/>
              <a:t>Question no.09   Why do we not record the loss by </a:t>
            </a:r>
          </a:p>
          <a:p>
            <a:pPr marL="0" indent="0">
              <a:buNone/>
            </a:pPr>
            <a:r>
              <a:rPr lang="en-US" sz="2800" dirty="0"/>
              <a:t> </a:t>
            </a:r>
            <a:r>
              <a:rPr lang="en-US" sz="2800" dirty="0" smtClean="0"/>
              <a:t>                           fire in cash book?</a:t>
            </a:r>
          </a:p>
          <a:p>
            <a:pPr marL="0" indent="0">
              <a:buNone/>
            </a:pPr>
            <a:r>
              <a:rPr lang="en-US" sz="2800" dirty="0" smtClean="0"/>
              <a:t>Answer         :     Loss by fire does not record in the </a:t>
            </a:r>
          </a:p>
          <a:p>
            <a:pPr marL="0" indent="0">
              <a:buNone/>
            </a:pPr>
            <a:r>
              <a:rPr lang="en-US" sz="2800" dirty="0"/>
              <a:t> </a:t>
            </a:r>
            <a:r>
              <a:rPr lang="en-US" sz="2800" dirty="0" smtClean="0"/>
              <a:t>                            cash book because there is no inflow</a:t>
            </a:r>
          </a:p>
          <a:p>
            <a:pPr marL="0" indent="0">
              <a:buNone/>
            </a:pPr>
            <a:r>
              <a:rPr lang="en-US" sz="2800" dirty="0"/>
              <a:t> </a:t>
            </a:r>
            <a:r>
              <a:rPr lang="en-US" sz="2800" dirty="0" smtClean="0"/>
              <a:t>                            or outflow of cash due to this fire.</a:t>
            </a:r>
          </a:p>
          <a:p>
            <a:pPr marL="0" indent="0">
              <a:buNone/>
            </a:pPr>
            <a:r>
              <a:rPr lang="en-US" sz="2800" dirty="0" smtClean="0"/>
              <a:t>Question no.10  Where are all the payments recorded in</a:t>
            </a:r>
          </a:p>
          <a:p>
            <a:pPr marL="0" indent="0">
              <a:buNone/>
            </a:pPr>
            <a:r>
              <a:rPr lang="en-US" sz="2800" dirty="0"/>
              <a:t> </a:t>
            </a:r>
            <a:r>
              <a:rPr lang="en-US" sz="2800" dirty="0" smtClean="0"/>
              <a:t>                         </a:t>
            </a:r>
            <a:r>
              <a:rPr lang="en-US" sz="2800" dirty="0"/>
              <a:t> </a:t>
            </a:r>
            <a:r>
              <a:rPr lang="en-US" sz="2800" dirty="0" smtClean="0"/>
              <a:t>   the cash book?</a:t>
            </a:r>
          </a:p>
          <a:p>
            <a:pPr marL="0" indent="0">
              <a:buNone/>
            </a:pPr>
            <a:r>
              <a:rPr lang="en-US" sz="2800" dirty="0" smtClean="0"/>
              <a:t>Answer            :  All payments are recorded in the credit </a:t>
            </a:r>
          </a:p>
          <a:p>
            <a:pPr marL="0" indent="0">
              <a:buNone/>
            </a:pPr>
            <a:r>
              <a:rPr lang="en-US" sz="2800" dirty="0"/>
              <a:t> </a:t>
            </a:r>
            <a:r>
              <a:rPr lang="en-US" sz="2800" dirty="0" smtClean="0"/>
              <a:t>                            side of cash book.           </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xmlns="" val="21793649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839200" cy="6553200"/>
          </a:xfrm>
        </p:spPr>
        <p:txBody>
          <a:bodyPr>
            <a:normAutofit/>
          </a:bodyPr>
          <a:lstStyle/>
          <a:p>
            <a:pPr marL="0" indent="0">
              <a:buNone/>
            </a:pPr>
            <a:r>
              <a:rPr lang="en-US" sz="2800" dirty="0" smtClean="0"/>
              <a:t>Ques.11. Where are all the receipts recorded in the cash </a:t>
            </a:r>
          </a:p>
          <a:p>
            <a:pPr marL="0" indent="0">
              <a:buNone/>
            </a:pPr>
            <a:r>
              <a:rPr lang="en-US" sz="2800" dirty="0"/>
              <a:t> </a:t>
            </a:r>
            <a:r>
              <a:rPr lang="en-US" sz="2800" dirty="0" smtClean="0"/>
              <a:t>                book?</a:t>
            </a:r>
          </a:p>
          <a:p>
            <a:pPr marL="0" indent="0">
              <a:buNone/>
            </a:pPr>
            <a:r>
              <a:rPr lang="en-US" sz="2800" dirty="0" smtClean="0"/>
              <a:t>Ans.         All the receipts are recorded in the debit side of</a:t>
            </a:r>
          </a:p>
          <a:p>
            <a:pPr marL="0" indent="0">
              <a:buNone/>
            </a:pPr>
            <a:r>
              <a:rPr lang="en-US" sz="2800" dirty="0"/>
              <a:t> </a:t>
            </a:r>
            <a:r>
              <a:rPr lang="en-US" sz="2800" dirty="0" smtClean="0"/>
              <a:t>                  cash book.</a:t>
            </a:r>
          </a:p>
          <a:p>
            <a:pPr marL="0" indent="0">
              <a:buNone/>
            </a:pPr>
            <a:r>
              <a:rPr lang="en-US" sz="2800" dirty="0" smtClean="0"/>
              <a:t>Ques.12.   Does it necessary that the cash book start always </a:t>
            </a:r>
          </a:p>
          <a:p>
            <a:pPr marL="0" indent="0">
              <a:buNone/>
            </a:pPr>
            <a:r>
              <a:rPr lang="en-US" sz="2800" dirty="0"/>
              <a:t> </a:t>
            </a:r>
            <a:r>
              <a:rPr lang="en-US" sz="2800" dirty="0" smtClean="0"/>
              <a:t>                  with opening balance?</a:t>
            </a:r>
          </a:p>
          <a:p>
            <a:pPr marL="0" indent="0">
              <a:buNone/>
            </a:pPr>
            <a:r>
              <a:rPr lang="en-US" sz="2800" dirty="0" smtClean="0"/>
              <a:t>Ans.          No, it does not necessary that cash book start </a:t>
            </a:r>
          </a:p>
          <a:p>
            <a:pPr marL="0" indent="0">
              <a:buNone/>
            </a:pPr>
            <a:r>
              <a:rPr lang="en-US" sz="2800" dirty="0"/>
              <a:t> </a:t>
            </a:r>
            <a:r>
              <a:rPr lang="en-US" sz="2800" dirty="0" smtClean="0"/>
              <a:t>                  always with opening balance.</a:t>
            </a:r>
          </a:p>
          <a:p>
            <a:pPr marL="0" indent="0">
              <a:buNone/>
            </a:pPr>
            <a:r>
              <a:rPr lang="en-US" sz="2800" dirty="0" smtClean="0"/>
              <a:t>Ques.13.   </a:t>
            </a:r>
            <a:r>
              <a:rPr lang="en-US" sz="2800" dirty="0"/>
              <a:t>Does it necessary that the cash book </a:t>
            </a:r>
            <a:r>
              <a:rPr lang="en-US" sz="2800" dirty="0" smtClean="0"/>
              <a:t>end </a:t>
            </a:r>
            <a:r>
              <a:rPr lang="en-US" sz="2800" dirty="0"/>
              <a:t>always </a:t>
            </a:r>
          </a:p>
          <a:p>
            <a:pPr marL="0" indent="0">
              <a:buNone/>
            </a:pPr>
            <a:r>
              <a:rPr lang="en-US" sz="2800" dirty="0"/>
              <a:t>                   with </a:t>
            </a:r>
            <a:r>
              <a:rPr lang="en-US" sz="2800" dirty="0" smtClean="0"/>
              <a:t>closing </a:t>
            </a:r>
            <a:r>
              <a:rPr lang="en-US" sz="2800" dirty="0"/>
              <a:t>balance</a:t>
            </a:r>
            <a:r>
              <a:rPr lang="en-US" sz="2800" dirty="0" smtClean="0"/>
              <a:t>?</a:t>
            </a:r>
          </a:p>
          <a:p>
            <a:pPr marL="0" indent="0">
              <a:buNone/>
            </a:pPr>
            <a:r>
              <a:rPr lang="en-US" sz="2800" dirty="0" smtClean="0"/>
              <a:t>Ans. </a:t>
            </a:r>
            <a:r>
              <a:rPr lang="en-US" sz="2800" dirty="0"/>
              <a:t>.          No, it does not necessary that cash book </a:t>
            </a:r>
            <a:r>
              <a:rPr lang="en-US" sz="2800" dirty="0" smtClean="0"/>
              <a:t>end</a:t>
            </a:r>
            <a:endParaRPr lang="en-US" sz="2800" dirty="0"/>
          </a:p>
          <a:p>
            <a:pPr marL="0" indent="0">
              <a:buNone/>
            </a:pPr>
            <a:r>
              <a:rPr lang="en-US" sz="2800" dirty="0"/>
              <a:t>                   </a:t>
            </a:r>
            <a:r>
              <a:rPr lang="en-US" sz="2800" dirty="0" smtClean="0"/>
              <a:t>always with closing balance. </a:t>
            </a:r>
          </a:p>
          <a:p>
            <a:pPr marL="0" indent="0">
              <a:buNone/>
            </a:pPr>
            <a:endParaRPr lang="en-US" sz="28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xmlns="" val="29773820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336" y="152400"/>
            <a:ext cx="9046464" cy="6553200"/>
          </a:xfrm>
        </p:spPr>
        <p:txBody>
          <a:bodyPr>
            <a:normAutofit/>
          </a:bodyPr>
          <a:lstStyle/>
          <a:p>
            <a:pPr marL="0" indent="0" algn="ctr">
              <a:buNone/>
            </a:pPr>
            <a:r>
              <a:rPr lang="en-US" sz="2800" b="1" dirty="0" smtClean="0"/>
              <a:t>Double Columns Cash-Book</a:t>
            </a:r>
          </a:p>
          <a:p>
            <a:pPr marL="0" indent="0">
              <a:buNone/>
            </a:pPr>
            <a:r>
              <a:rPr lang="en-US" sz="2800" dirty="0" smtClean="0"/>
              <a:t>Like the single column cash book the double columns cash book is also prepared simply by adding one column of bank on both the sides.This is because the payments are also made through cheques and  money is also deposited in the bank and withdrawn from the bank by the business concern.</a:t>
            </a:r>
          </a:p>
          <a:p>
            <a:pPr marL="0" indent="0" algn="ctr">
              <a:buNone/>
            </a:pPr>
            <a:r>
              <a:rPr lang="en-US" sz="2800" dirty="0"/>
              <a:t> </a:t>
            </a:r>
            <a:r>
              <a:rPr lang="en-US" sz="2800" dirty="0" smtClean="0"/>
              <a:t>  Specimen of Double Columns Cash Book</a:t>
            </a:r>
          </a:p>
          <a:p>
            <a:pPr marL="0" indent="0" algn="ctr">
              <a:buNone/>
            </a:pP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xmlns="" val="2369198131"/>
              </p:ext>
            </p:extLst>
          </p:nvPr>
        </p:nvGraphicFramePr>
        <p:xfrm>
          <a:off x="76200" y="3429000"/>
          <a:ext cx="8991600" cy="3368040"/>
        </p:xfrm>
        <a:graphic>
          <a:graphicData uri="http://schemas.openxmlformats.org/drawingml/2006/table">
            <a:tbl>
              <a:tblPr firstRow="1" bandRow="1">
                <a:tableStyleId>{5940675A-B579-460E-94D1-54222C63F5DA}</a:tableStyleId>
              </a:tblPr>
              <a:tblGrid>
                <a:gridCol w="914400"/>
                <a:gridCol w="1752600"/>
                <a:gridCol w="914400"/>
                <a:gridCol w="914400"/>
                <a:gridCol w="914400"/>
                <a:gridCol w="1752600"/>
                <a:gridCol w="914400"/>
                <a:gridCol w="914400"/>
              </a:tblGrid>
              <a:tr h="533400">
                <a:tc>
                  <a:txBody>
                    <a:bodyPr/>
                    <a:lstStyle/>
                    <a:p>
                      <a:r>
                        <a:rPr lang="en-US" sz="2800" dirty="0" smtClean="0"/>
                        <a:t>Date</a:t>
                      </a:r>
                      <a:endParaRPr lang="en-US" sz="2800" dirty="0"/>
                    </a:p>
                  </a:txBody>
                  <a:tcPr/>
                </a:tc>
                <a:tc>
                  <a:txBody>
                    <a:bodyPr/>
                    <a:lstStyle/>
                    <a:p>
                      <a:r>
                        <a:rPr lang="en-US" sz="2800" dirty="0" smtClean="0"/>
                        <a:t>Particulars</a:t>
                      </a:r>
                      <a:endParaRPr lang="en-US" sz="2800" dirty="0"/>
                    </a:p>
                  </a:txBody>
                  <a:tcPr/>
                </a:tc>
                <a:tc>
                  <a:txBody>
                    <a:bodyPr/>
                    <a:lstStyle/>
                    <a:p>
                      <a:r>
                        <a:rPr lang="en-US" sz="2800" dirty="0" smtClean="0"/>
                        <a:t>Cash</a:t>
                      </a:r>
                      <a:endParaRPr lang="en-US" sz="2800" dirty="0"/>
                    </a:p>
                  </a:txBody>
                  <a:tcPr/>
                </a:tc>
                <a:tc>
                  <a:txBody>
                    <a:bodyPr/>
                    <a:lstStyle/>
                    <a:p>
                      <a:r>
                        <a:rPr lang="en-US" sz="2800" dirty="0" smtClean="0"/>
                        <a:t>Bank</a:t>
                      </a:r>
                      <a:endParaRPr lang="en-US" sz="2800" dirty="0"/>
                    </a:p>
                  </a:txBody>
                  <a:tcPr/>
                </a:tc>
                <a:tc>
                  <a:txBody>
                    <a:bodyPr/>
                    <a:lstStyle/>
                    <a:p>
                      <a:r>
                        <a:rPr lang="en-US" sz="2800" dirty="0" smtClean="0"/>
                        <a:t>Date</a:t>
                      </a:r>
                      <a:endParaRPr lang="en-US" sz="2800" dirty="0"/>
                    </a:p>
                  </a:txBody>
                  <a:tcPr/>
                </a:tc>
                <a:tc>
                  <a:txBody>
                    <a:bodyPr/>
                    <a:lstStyle/>
                    <a:p>
                      <a:r>
                        <a:rPr lang="en-US" sz="2800" dirty="0" smtClean="0"/>
                        <a:t>Particulars</a:t>
                      </a:r>
                      <a:endParaRPr lang="en-US" sz="2800" dirty="0"/>
                    </a:p>
                  </a:txBody>
                  <a:tcPr/>
                </a:tc>
                <a:tc>
                  <a:txBody>
                    <a:bodyPr/>
                    <a:lstStyle/>
                    <a:p>
                      <a:r>
                        <a:rPr lang="en-US" sz="2800" dirty="0" smtClean="0"/>
                        <a:t>Cash</a:t>
                      </a:r>
                      <a:endParaRPr lang="en-US" sz="2800" dirty="0"/>
                    </a:p>
                  </a:txBody>
                  <a:tcPr/>
                </a:tc>
                <a:tc>
                  <a:txBody>
                    <a:bodyPr/>
                    <a:lstStyle/>
                    <a:p>
                      <a:r>
                        <a:rPr lang="en-US" sz="2800" dirty="0" smtClean="0"/>
                        <a:t>Bank</a:t>
                      </a:r>
                      <a:endParaRPr lang="en-US" sz="2800" dirty="0"/>
                    </a:p>
                  </a:txBody>
                  <a:tcPr/>
                </a:tc>
              </a:tr>
              <a:tr h="675640">
                <a:tc>
                  <a:txBody>
                    <a:bodyPr/>
                    <a:lstStyle/>
                    <a:p>
                      <a:endParaRPr lang="en-US"/>
                    </a:p>
                  </a:txBody>
                  <a:tcPr/>
                </a:tc>
                <a:tc>
                  <a:txBody>
                    <a:bodyPr/>
                    <a:lstStyle/>
                    <a:p>
                      <a:r>
                        <a:rPr lang="en-US" dirty="0" smtClean="0"/>
                        <a:t>To Balance b/d</a:t>
                      </a:r>
                      <a:endParaRPr lang="en-US" dirty="0"/>
                    </a:p>
                  </a:txBody>
                  <a:tcPr/>
                </a:tc>
                <a:tc>
                  <a:txBody>
                    <a:bodyPr/>
                    <a:lstStyle/>
                    <a:p>
                      <a:r>
                        <a:rPr lang="en-US" dirty="0" smtClean="0"/>
                        <a:t>----</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a:t>
                      </a:r>
                    </a:p>
                  </a:txBody>
                  <a:tcPr/>
                </a:tc>
                <a:tc>
                  <a:txBody>
                    <a:bodyPr/>
                    <a:lstStyle/>
                    <a:p>
                      <a:r>
                        <a:rPr lang="en-US" dirty="0" smtClean="0"/>
                        <a:t>------</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a:t>
                      </a:r>
                      <a:endParaRPr lang="en-US" dirty="0"/>
                    </a:p>
                  </a:txBody>
                  <a:tcPr/>
                </a:tc>
                <a:tc>
                  <a:txBody>
                    <a:bodyPr/>
                    <a:lstStyle/>
                    <a:p>
                      <a:endParaRPr lang="en-US" dirty="0"/>
                    </a:p>
                  </a:txBody>
                  <a:tcPr/>
                </a:tc>
                <a:tc>
                  <a:txBody>
                    <a:bodyPr/>
                    <a:lstStyle/>
                    <a:p>
                      <a:endParaRPr lang="en-US" dirty="0" smtClean="0"/>
                    </a:p>
                    <a:p>
                      <a:endParaRPr lang="en-US" dirty="0" smtClean="0"/>
                    </a:p>
                    <a:p>
                      <a:endParaRPr lang="en-US" dirty="0" smtClean="0"/>
                    </a:p>
                    <a:p>
                      <a:endParaRPr lang="en-US" dirty="0" smtClean="0"/>
                    </a:p>
                    <a:p>
                      <a:endParaRPr lang="en-US" dirty="0" smtClean="0"/>
                    </a:p>
                    <a:p>
                      <a:r>
                        <a:rPr lang="en-US" dirty="0" smtClean="0"/>
                        <a:t>By</a:t>
                      </a:r>
                      <a:r>
                        <a:rPr lang="en-US" baseline="0" dirty="0" smtClean="0"/>
                        <a:t> Balance c/d</a:t>
                      </a:r>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dirty="0" smtClean="0"/>
                    </a:p>
                    <a:p>
                      <a:endParaRPr lang="en-US" dirty="0" smtClean="0"/>
                    </a:p>
                    <a:p>
                      <a:endParaRPr lang="en-US" dirty="0" smtClean="0"/>
                    </a:p>
                    <a:p>
                      <a:endParaRPr lang="en-US" dirty="0" smtClean="0"/>
                    </a:p>
                    <a:p>
                      <a:endParaRPr lang="en-US" dirty="0" smtClean="0"/>
                    </a:p>
                    <a:p>
                      <a:r>
                        <a:rPr lang="en-US" baseline="0" dirty="0" smtClean="0"/>
                        <a:t>     ---</a:t>
                      </a:r>
                      <a:endParaRPr lang="en-US" dirty="0" smtClean="0"/>
                    </a:p>
                    <a:p>
                      <a:endParaRPr lang="en-US" dirty="0" smtClean="0"/>
                    </a:p>
                    <a:p>
                      <a:r>
                        <a:rPr lang="en-US" dirty="0" smtClean="0"/>
                        <a:t>---------</a:t>
                      </a:r>
                      <a:endParaRPr lang="en-US" dirty="0"/>
                    </a:p>
                  </a:txBody>
                  <a:tcPr/>
                </a:tc>
                <a:tc>
                  <a:txBody>
                    <a:bodyPr/>
                    <a:lstStyle/>
                    <a:p>
                      <a:endParaRPr lang="en-US" dirty="0" smtClean="0"/>
                    </a:p>
                    <a:p>
                      <a:endParaRPr lang="en-US" dirty="0" smtClean="0"/>
                    </a:p>
                    <a:p>
                      <a:endParaRPr lang="en-US" dirty="0" smtClean="0"/>
                    </a:p>
                    <a:p>
                      <a:endParaRPr lang="en-US" dirty="0" smtClean="0"/>
                    </a:p>
                    <a:p>
                      <a:endParaRPr lang="en-US" dirty="0" smtClean="0"/>
                    </a:p>
                    <a:p>
                      <a:r>
                        <a:rPr lang="en-US" baseline="0" dirty="0" smtClean="0"/>
                        <a:t>   ----</a:t>
                      </a:r>
                      <a:endParaRPr lang="en-US" dirty="0" smtClean="0"/>
                    </a:p>
                    <a:p>
                      <a:endParaRPr lang="en-US" dirty="0" smtClean="0"/>
                    </a:p>
                    <a:p>
                      <a:r>
                        <a:rPr lang="en-US" dirty="0" smtClean="0"/>
                        <a:t>---------</a:t>
                      </a:r>
                    </a:p>
                    <a:p>
                      <a:endParaRPr lang="en-US" dirty="0" smtClean="0"/>
                    </a:p>
                    <a:p>
                      <a:endParaRPr lang="en-US" dirty="0"/>
                    </a:p>
                  </a:txBody>
                  <a:tcPr/>
                </a:tc>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xmlns="" val="324242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534400" cy="6477000"/>
          </a:xfrm>
        </p:spPr>
        <p:txBody>
          <a:bodyPr>
            <a:normAutofit/>
          </a:bodyPr>
          <a:lstStyle/>
          <a:p>
            <a:pPr marL="0" indent="0">
              <a:buNone/>
            </a:pPr>
            <a:r>
              <a:rPr lang="en-US" sz="2800" dirty="0" smtClean="0"/>
              <a:t>Illustration no.4</a:t>
            </a:r>
          </a:p>
          <a:p>
            <a:pPr marL="0" indent="0">
              <a:buNone/>
            </a:pPr>
            <a:r>
              <a:rPr lang="en-US" sz="2800" dirty="0" smtClean="0"/>
              <a:t>From the following  prepare a suitable cash book.</a:t>
            </a:r>
          </a:p>
          <a:p>
            <a:pPr marL="0" indent="0">
              <a:buNone/>
            </a:pPr>
            <a:r>
              <a:rPr lang="en-US" sz="2800" dirty="0" smtClean="0"/>
              <a:t>2015                                                                                    SR</a:t>
            </a:r>
          </a:p>
          <a:p>
            <a:pPr marL="0" indent="0">
              <a:buNone/>
            </a:pPr>
            <a:r>
              <a:rPr lang="en-US" sz="2800" dirty="0" smtClean="0"/>
              <a:t>March 01 Business started with cash                         50,000</a:t>
            </a:r>
          </a:p>
          <a:p>
            <a:pPr marL="0" indent="0">
              <a:buNone/>
            </a:pPr>
            <a:r>
              <a:rPr lang="en-US" sz="2800" dirty="0" smtClean="0"/>
              <a:t>March 02 Deposited into bank                                    30,000</a:t>
            </a:r>
          </a:p>
          <a:p>
            <a:pPr marL="0" indent="0">
              <a:buNone/>
            </a:pPr>
            <a:r>
              <a:rPr lang="en-US" sz="2800" dirty="0" smtClean="0"/>
              <a:t>March03 Goods purchased for cash                             5,000</a:t>
            </a:r>
          </a:p>
          <a:p>
            <a:pPr marL="0" indent="0">
              <a:buNone/>
            </a:pPr>
            <a:r>
              <a:rPr lang="en-US" sz="2800" dirty="0" smtClean="0"/>
              <a:t>March04 Goods purchased through cheque              3,000 </a:t>
            </a:r>
            <a:endParaRPr lang="en-US" sz="2800" dirty="0"/>
          </a:p>
          <a:p>
            <a:pPr marL="0" indent="0">
              <a:buNone/>
            </a:pPr>
            <a:r>
              <a:rPr lang="en-US" sz="2800" dirty="0" smtClean="0"/>
              <a:t>March05  Goods sold for cash                                       2,500</a:t>
            </a:r>
          </a:p>
          <a:p>
            <a:pPr marL="0" indent="0">
              <a:buNone/>
            </a:pPr>
            <a:r>
              <a:rPr lang="en-US" sz="2800" dirty="0" smtClean="0"/>
              <a:t>March06  Goods sold and deposited into bank          3,000</a:t>
            </a:r>
          </a:p>
          <a:p>
            <a:pPr marL="0" indent="0">
              <a:buNone/>
            </a:pPr>
            <a:r>
              <a:rPr lang="en-US" sz="2800" dirty="0" smtClean="0"/>
              <a:t>March07  Withdrawn from bank for office use        10,000</a:t>
            </a:r>
          </a:p>
          <a:p>
            <a:pPr marL="0" indent="0">
              <a:buNone/>
            </a:pPr>
            <a:r>
              <a:rPr lang="en-US" sz="2800" dirty="0" smtClean="0"/>
              <a:t>March08 </a:t>
            </a:r>
            <a:r>
              <a:rPr lang="en-US" sz="2800" dirty="0"/>
              <a:t>Withdrawn from bank for </a:t>
            </a:r>
            <a:r>
              <a:rPr lang="en-US" sz="2800" dirty="0" smtClean="0"/>
              <a:t>personal use      2,000</a:t>
            </a:r>
            <a:endParaRPr lang="en-US" sz="2000" dirty="0" smtClean="0"/>
          </a:p>
          <a:p>
            <a:pPr marL="0" indent="0">
              <a:buNone/>
            </a:pPr>
            <a:r>
              <a:rPr lang="en-US" sz="2800" dirty="0" smtClean="0"/>
              <a:t>March13 Salaries paid through cheque                       4,000  </a:t>
            </a:r>
            <a:endParaRPr lang="en-US" sz="2800" dirty="0"/>
          </a:p>
          <a:p>
            <a:pPr marL="0" indent="0">
              <a:buNone/>
            </a:pPr>
            <a:endParaRPr lang="en-US" sz="2800" dirty="0"/>
          </a:p>
          <a:p>
            <a:pPr marL="0" indent="0">
              <a:buNone/>
            </a:pP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xmlns="" val="42812232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2800" dirty="0" smtClean="0"/>
              <a:t>Cash Book</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4054198843"/>
              </p:ext>
            </p:extLst>
          </p:nvPr>
        </p:nvGraphicFramePr>
        <p:xfrm>
          <a:off x="152400" y="914400"/>
          <a:ext cx="8830310" cy="5425440"/>
        </p:xfrm>
        <a:graphic>
          <a:graphicData uri="http://schemas.openxmlformats.org/drawingml/2006/table">
            <a:tbl>
              <a:tblPr firstRow="1" bandRow="1">
                <a:tableStyleId>{5940675A-B579-460E-94D1-54222C63F5DA}</a:tableStyleId>
              </a:tblPr>
              <a:tblGrid>
                <a:gridCol w="885381"/>
                <a:gridCol w="1857819"/>
                <a:gridCol w="919036"/>
                <a:gridCol w="867219"/>
                <a:gridCol w="838200"/>
                <a:gridCol w="1676400"/>
                <a:gridCol w="914400"/>
                <a:gridCol w="871855"/>
              </a:tblGrid>
              <a:tr h="370840">
                <a:tc>
                  <a:txBody>
                    <a:bodyPr/>
                    <a:lstStyle/>
                    <a:p>
                      <a:r>
                        <a:rPr lang="en-US" sz="2000" dirty="0" smtClean="0"/>
                        <a:t>Date</a:t>
                      </a:r>
                      <a:endParaRPr lang="en-US" sz="2000" dirty="0"/>
                    </a:p>
                  </a:txBody>
                  <a:tcPr/>
                </a:tc>
                <a:tc>
                  <a:txBody>
                    <a:bodyPr/>
                    <a:lstStyle/>
                    <a:p>
                      <a:r>
                        <a:rPr lang="en-US" sz="2000" dirty="0" smtClean="0"/>
                        <a:t>     Particulars</a:t>
                      </a:r>
                      <a:endParaRPr lang="en-US" sz="2000" dirty="0"/>
                    </a:p>
                  </a:txBody>
                  <a:tcPr/>
                </a:tc>
                <a:tc>
                  <a:txBody>
                    <a:bodyPr/>
                    <a:lstStyle/>
                    <a:p>
                      <a:r>
                        <a:rPr lang="en-US" sz="2000" dirty="0" smtClean="0"/>
                        <a:t>  cash</a:t>
                      </a:r>
                      <a:endParaRPr lang="en-US" sz="2000" dirty="0"/>
                    </a:p>
                  </a:txBody>
                  <a:tcPr/>
                </a:tc>
                <a:tc>
                  <a:txBody>
                    <a:bodyPr/>
                    <a:lstStyle/>
                    <a:p>
                      <a:r>
                        <a:rPr lang="en-US" sz="2000" dirty="0" smtClean="0"/>
                        <a:t> Bank</a:t>
                      </a:r>
                      <a:endParaRPr lang="en-US" sz="2000" dirty="0"/>
                    </a:p>
                  </a:txBody>
                  <a:tcPr/>
                </a:tc>
                <a:tc>
                  <a:txBody>
                    <a:bodyPr/>
                    <a:lstStyle/>
                    <a:p>
                      <a:r>
                        <a:rPr lang="en-US" sz="2000" dirty="0" smtClean="0"/>
                        <a:t>Date</a:t>
                      </a:r>
                      <a:endParaRPr lang="en-US" sz="2000" dirty="0"/>
                    </a:p>
                  </a:txBody>
                  <a:tcPr/>
                </a:tc>
                <a:tc>
                  <a:txBody>
                    <a:bodyPr/>
                    <a:lstStyle/>
                    <a:p>
                      <a:r>
                        <a:rPr lang="en-US" sz="2000" dirty="0" smtClean="0"/>
                        <a:t>     Particulars</a:t>
                      </a:r>
                      <a:endParaRPr lang="en-US" sz="2000" dirty="0"/>
                    </a:p>
                  </a:txBody>
                  <a:tcPr/>
                </a:tc>
                <a:tc>
                  <a:txBody>
                    <a:bodyPr/>
                    <a:lstStyle/>
                    <a:p>
                      <a:r>
                        <a:rPr lang="en-US" sz="2000" dirty="0" smtClean="0"/>
                        <a:t>  cash</a:t>
                      </a:r>
                      <a:endParaRPr lang="en-US" sz="2000" dirty="0"/>
                    </a:p>
                  </a:txBody>
                  <a:tcPr/>
                </a:tc>
                <a:tc>
                  <a:txBody>
                    <a:bodyPr/>
                    <a:lstStyle/>
                    <a:p>
                      <a:r>
                        <a:rPr lang="en-US" sz="2000" dirty="0" smtClean="0"/>
                        <a:t> Bank</a:t>
                      </a:r>
                      <a:endParaRPr lang="en-US" sz="2000" dirty="0"/>
                    </a:p>
                  </a:txBody>
                  <a:tcPr/>
                </a:tc>
              </a:tr>
              <a:tr h="370840">
                <a:tc>
                  <a:txBody>
                    <a:bodyPr/>
                    <a:lstStyle/>
                    <a:p>
                      <a:r>
                        <a:rPr lang="en-US" dirty="0" smtClean="0"/>
                        <a:t>2015</a:t>
                      </a:r>
                    </a:p>
                    <a:p>
                      <a:r>
                        <a:rPr lang="en-US" dirty="0" smtClean="0"/>
                        <a:t>Mar.01</a:t>
                      </a:r>
                    </a:p>
                    <a:p>
                      <a:r>
                        <a:rPr lang="en-US" dirty="0" smtClean="0"/>
                        <a:t>Mar.02</a:t>
                      </a:r>
                    </a:p>
                    <a:p>
                      <a:r>
                        <a:rPr lang="en-US" dirty="0" smtClean="0"/>
                        <a:t>Mar.05</a:t>
                      </a:r>
                    </a:p>
                    <a:p>
                      <a:r>
                        <a:rPr lang="en-US" dirty="0" smtClean="0"/>
                        <a:t>Mar.06</a:t>
                      </a:r>
                    </a:p>
                    <a:p>
                      <a:r>
                        <a:rPr lang="en-US" dirty="0" smtClean="0"/>
                        <a:t>Mar.07</a:t>
                      </a:r>
                      <a:endParaRPr lang="en-US" dirty="0"/>
                    </a:p>
                  </a:txBody>
                  <a:tcPr/>
                </a:tc>
                <a:tc>
                  <a:txBody>
                    <a:bodyPr/>
                    <a:lstStyle/>
                    <a:p>
                      <a:endParaRPr lang="en-US" dirty="0" smtClean="0"/>
                    </a:p>
                    <a:p>
                      <a:r>
                        <a:rPr lang="en-US" dirty="0" smtClean="0"/>
                        <a:t>To</a:t>
                      </a:r>
                      <a:r>
                        <a:rPr lang="en-US" baseline="0" dirty="0" smtClean="0"/>
                        <a:t> Capital a/c</a:t>
                      </a:r>
                    </a:p>
                    <a:p>
                      <a:r>
                        <a:rPr lang="en-US" baseline="0" dirty="0" smtClean="0"/>
                        <a:t>To Cash a/c</a:t>
                      </a:r>
                    </a:p>
                    <a:p>
                      <a:r>
                        <a:rPr lang="en-US" baseline="0" dirty="0" smtClean="0"/>
                        <a:t>To Sales a/c</a:t>
                      </a:r>
                    </a:p>
                    <a:p>
                      <a:r>
                        <a:rPr lang="en-US" baseline="0" dirty="0" smtClean="0"/>
                        <a:t>To Sales a/c</a:t>
                      </a:r>
                    </a:p>
                    <a:p>
                      <a:r>
                        <a:rPr lang="en-US" baseline="0" dirty="0" smtClean="0"/>
                        <a:t>To Bank a/c</a:t>
                      </a:r>
                      <a:endParaRPr lang="en-US" dirty="0"/>
                    </a:p>
                  </a:txBody>
                  <a:tcPr/>
                </a:tc>
                <a:tc>
                  <a:txBody>
                    <a:bodyPr/>
                    <a:lstStyle/>
                    <a:p>
                      <a:endParaRPr lang="en-US" dirty="0" smtClean="0"/>
                    </a:p>
                    <a:p>
                      <a:pPr algn="r"/>
                      <a:r>
                        <a:rPr lang="en-US" dirty="0" smtClean="0"/>
                        <a:t>50,000</a:t>
                      </a:r>
                    </a:p>
                    <a:p>
                      <a:pPr algn="r"/>
                      <a:endParaRPr lang="en-US" dirty="0" smtClean="0"/>
                    </a:p>
                    <a:p>
                      <a:pPr algn="r"/>
                      <a:r>
                        <a:rPr lang="en-US" dirty="0" smtClean="0"/>
                        <a:t>  2,500</a:t>
                      </a:r>
                    </a:p>
                    <a:p>
                      <a:pPr algn="r"/>
                      <a:endParaRPr lang="en-US" dirty="0" smtClean="0"/>
                    </a:p>
                    <a:p>
                      <a:pPr algn="r"/>
                      <a:r>
                        <a:rPr lang="en-US" dirty="0" smtClean="0"/>
                        <a:t>10,000</a:t>
                      </a:r>
                    </a:p>
                    <a:p>
                      <a:pPr algn="r"/>
                      <a:endParaRPr lang="en-US" dirty="0" smtClean="0"/>
                    </a:p>
                    <a:p>
                      <a:pPr algn="r"/>
                      <a:endParaRPr lang="en-US" dirty="0" smtClean="0"/>
                    </a:p>
                    <a:p>
                      <a:pPr algn="r"/>
                      <a:endParaRPr lang="en-US" dirty="0" smtClean="0"/>
                    </a:p>
                    <a:p>
                      <a:pPr algn="r"/>
                      <a:endParaRPr lang="en-US" dirty="0" smtClean="0"/>
                    </a:p>
                    <a:p>
                      <a:pPr algn="r"/>
                      <a:endParaRPr lang="en-US" dirty="0" smtClean="0"/>
                    </a:p>
                    <a:p>
                      <a:pPr algn="r"/>
                      <a:endParaRPr lang="en-US" dirty="0" smtClean="0"/>
                    </a:p>
                    <a:p>
                      <a:pPr algn="r"/>
                      <a:endParaRPr lang="en-US" dirty="0" smtClean="0"/>
                    </a:p>
                    <a:p>
                      <a:pPr algn="r"/>
                      <a:r>
                        <a:rPr lang="en-US" dirty="0" smtClean="0"/>
                        <a:t>---------</a:t>
                      </a:r>
                    </a:p>
                    <a:p>
                      <a:pPr algn="r"/>
                      <a:r>
                        <a:rPr lang="en-US" dirty="0" smtClean="0"/>
                        <a:t>62,500</a:t>
                      </a:r>
                    </a:p>
                  </a:txBody>
                  <a:tcPr/>
                </a:tc>
                <a:tc>
                  <a:txBody>
                    <a:bodyPr/>
                    <a:lstStyle/>
                    <a:p>
                      <a:endParaRPr lang="en-US" dirty="0" smtClean="0"/>
                    </a:p>
                    <a:p>
                      <a:endParaRPr lang="en-US" dirty="0" smtClean="0"/>
                    </a:p>
                    <a:p>
                      <a:pPr algn="r"/>
                      <a:r>
                        <a:rPr lang="en-US" dirty="0" smtClean="0"/>
                        <a:t>30,000</a:t>
                      </a:r>
                    </a:p>
                    <a:p>
                      <a:pPr algn="r"/>
                      <a:endParaRPr lang="en-US" dirty="0" smtClean="0"/>
                    </a:p>
                    <a:p>
                      <a:pPr algn="r"/>
                      <a:r>
                        <a:rPr lang="en-US" dirty="0" smtClean="0"/>
                        <a:t>   3,000</a:t>
                      </a:r>
                    </a:p>
                    <a:p>
                      <a:pPr algn="r"/>
                      <a:endParaRPr lang="en-US" dirty="0" smtClean="0"/>
                    </a:p>
                    <a:p>
                      <a:pPr algn="r"/>
                      <a:endParaRPr lang="en-US" dirty="0" smtClean="0"/>
                    </a:p>
                    <a:p>
                      <a:pPr algn="r"/>
                      <a:endParaRPr lang="en-US" dirty="0" smtClean="0"/>
                    </a:p>
                    <a:p>
                      <a:pPr algn="r"/>
                      <a:endParaRPr lang="en-US" dirty="0" smtClean="0"/>
                    </a:p>
                    <a:p>
                      <a:pPr algn="r"/>
                      <a:endParaRPr lang="en-US" dirty="0" smtClean="0"/>
                    </a:p>
                    <a:p>
                      <a:pPr algn="r"/>
                      <a:endParaRPr lang="en-US" dirty="0" smtClean="0"/>
                    </a:p>
                    <a:p>
                      <a:pPr algn="r"/>
                      <a:endParaRPr lang="en-US" dirty="0" smtClean="0"/>
                    </a:p>
                    <a:p>
                      <a:pPr algn="r"/>
                      <a:endParaRPr lang="en-US" dirty="0" smtClean="0"/>
                    </a:p>
                    <a:p>
                      <a:pPr algn="r"/>
                      <a:r>
                        <a:rPr lang="en-US" dirty="0" smtClean="0"/>
                        <a:t>---------</a:t>
                      </a:r>
                    </a:p>
                    <a:p>
                      <a:pPr algn="r"/>
                      <a:r>
                        <a:rPr lang="en-US" dirty="0" smtClean="0"/>
                        <a:t>33,000</a:t>
                      </a:r>
                      <a:endParaRPr lang="en-US" dirty="0"/>
                    </a:p>
                  </a:txBody>
                  <a:tcPr/>
                </a:tc>
                <a:tc>
                  <a:txBody>
                    <a:bodyPr/>
                    <a:lstStyle/>
                    <a:p>
                      <a:r>
                        <a:rPr lang="en-US" dirty="0" smtClean="0"/>
                        <a:t>2015</a:t>
                      </a:r>
                    </a:p>
                    <a:p>
                      <a:r>
                        <a:rPr lang="en-US" dirty="0" smtClean="0"/>
                        <a:t>Mar.02</a:t>
                      </a:r>
                    </a:p>
                    <a:p>
                      <a:r>
                        <a:rPr lang="en-US" dirty="0" smtClean="0"/>
                        <a:t>Mar.03</a:t>
                      </a:r>
                    </a:p>
                    <a:p>
                      <a:r>
                        <a:rPr lang="en-US" dirty="0" smtClean="0"/>
                        <a:t>Mar.04</a:t>
                      </a:r>
                    </a:p>
                    <a:p>
                      <a:r>
                        <a:rPr lang="en-US" dirty="0" smtClean="0"/>
                        <a:t>Mar.07</a:t>
                      </a:r>
                    </a:p>
                    <a:p>
                      <a:r>
                        <a:rPr lang="en-US" dirty="0" smtClean="0"/>
                        <a:t>Mar.08</a:t>
                      </a:r>
                    </a:p>
                    <a:p>
                      <a:r>
                        <a:rPr lang="en-US" dirty="0" smtClean="0"/>
                        <a:t>Mar.13</a:t>
                      </a:r>
                    </a:p>
                    <a:p>
                      <a:r>
                        <a:rPr lang="en-US" dirty="0" smtClean="0"/>
                        <a:t>Mar.31</a:t>
                      </a:r>
                      <a:endParaRPr lang="en-US" dirty="0"/>
                    </a:p>
                  </a:txBody>
                  <a:tcPr/>
                </a:tc>
                <a:tc>
                  <a:txBody>
                    <a:bodyPr/>
                    <a:lstStyle/>
                    <a:p>
                      <a:endParaRPr lang="en-US" dirty="0" smtClean="0"/>
                    </a:p>
                    <a:p>
                      <a:r>
                        <a:rPr lang="en-US" dirty="0" smtClean="0"/>
                        <a:t>By Bank a/c</a:t>
                      </a:r>
                    </a:p>
                    <a:p>
                      <a:r>
                        <a:rPr lang="en-US" dirty="0" smtClean="0"/>
                        <a:t>By</a:t>
                      </a:r>
                      <a:r>
                        <a:rPr lang="en-US" baseline="0" dirty="0" smtClean="0"/>
                        <a:t> Purchase a/c</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By</a:t>
                      </a:r>
                      <a:r>
                        <a:rPr lang="en-US" baseline="0" dirty="0" smtClean="0"/>
                        <a:t> Purchase a/c</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By Cash a/c</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By Drawing a/c</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By salaries a/c</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By Balance c/d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a:txBody>
                  <a:tcPr/>
                </a:tc>
                <a:tc>
                  <a:txBody>
                    <a:bodyPr/>
                    <a:lstStyle/>
                    <a:p>
                      <a:endParaRPr lang="en-US" dirty="0" smtClean="0"/>
                    </a:p>
                    <a:p>
                      <a:pPr algn="r"/>
                      <a:r>
                        <a:rPr lang="en-US" dirty="0" smtClean="0"/>
                        <a:t>30,000</a:t>
                      </a:r>
                    </a:p>
                    <a:p>
                      <a:pPr algn="r"/>
                      <a:r>
                        <a:rPr lang="en-US" dirty="0" smtClean="0"/>
                        <a:t> 5,000</a:t>
                      </a:r>
                    </a:p>
                    <a:p>
                      <a:pPr algn="r"/>
                      <a:endParaRPr lang="en-US" dirty="0" smtClean="0"/>
                    </a:p>
                    <a:p>
                      <a:pPr algn="r"/>
                      <a:endParaRPr lang="en-US" dirty="0" smtClean="0"/>
                    </a:p>
                    <a:p>
                      <a:pPr algn="r"/>
                      <a:endParaRPr lang="en-US" dirty="0" smtClean="0"/>
                    </a:p>
                    <a:p>
                      <a:pPr algn="r"/>
                      <a:endParaRPr lang="en-US" dirty="0" smtClean="0"/>
                    </a:p>
                    <a:p>
                      <a:pPr algn="r"/>
                      <a:r>
                        <a:rPr lang="en-US" dirty="0" smtClean="0"/>
                        <a:t>27,500</a:t>
                      </a:r>
                    </a:p>
                    <a:p>
                      <a:pPr algn="r"/>
                      <a:endParaRPr lang="en-US" dirty="0" smtClean="0"/>
                    </a:p>
                    <a:p>
                      <a:pPr algn="r"/>
                      <a:endParaRPr lang="en-US" dirty="0" smtClean="0"/>
                    </a:p>
                    <a:p>
                      <a:pPr algn="r"/>
                      <a:endParaRPr lang="en-US" dirty="0" smtClean="0"/>
                    </a:p>
                    <a:p>
                      <a:pPr algn="r"/>
                      <a:endParaRPr lang="en-US" dirty="0" smtClean="0"/>
                    </a:p>
                    <a:p>
                      <a:pPr algn="r"/>
                      <a:endParaRPr lang="en-US" dirty="0" smtClean="0"/>
                    </a:p>
                    <a:p>
                      <a:pPr algn="r"/>
                      <a:r>
                        <a:rPr lang="en-US" dirty="0" smtClean="0"/>
                        <a:t>----------</a:t>
                      </a:r>
                    </a:p>
                    <a:p>
                      <a:pPr algn="r"/>
                      <a:r>
                        <a:rPr lang="en-US" dirty="0" smtClean="0"/>
                        <a:t>62,500</a:t>
                      </a:r>
                    </a:p>
                  </a:txBody>
                  <a:tcPr/>
                </a:tc>
                <a:tc>
                  <a:txBody>
                    <a:bodyPr/>
                    <a:lstStyle/>
                    <a:p>
                      <a:endParaRPr lang="en-US" dirty="0" smtClean="0"/>
                    </a:p>
                    <a:p>
                      <a:pPr algn="r"/>
                      <a:endParaRPr lang="en-US" dirty="0" smtClean="0"/>
                    </a:p>
                    <a:p>
                      <a:pPr algn="r"/>
                      <a:endParaRPr lang="en-US" dirty="0" smtClean="0"/>
                    </a:p>
                    <a:p>
                      <a:pPr algn="r"/>
                      <a:r>
                        <a:rPr lang="en-US" dirty="0" smtClean="0"/>
                        <a:t>  3,000</a:t>
                      </a:r>
                    </a:p>
                    <a:p>
                      <a:pPr algn="r"/>
                      <a:r>
                        <a:rPr lang="en-US" dirty="0" smtClean="0"/>
                        <a:t>10,000</a:t>
                      </a:r>
                    </a:p>
                    <a:p>
                      <a:pPr algn="r"/>
                      <a:r>
                        <a:rPr lang="en-US" dirty="0" smtClean="0"/>
                        <a:t> 2,000</a:t>
                      </a:r>
                    </a:p>
                    <a:p>
                      <a:pPr algn="r"/>
                      <a:r>
                        <a:rPr lang="en-US" dirty="0" smtClean="0"/>
                        <a:t> 4,000</a:t>
                      </a:r>
                    </a:p>
                    <a:p>
                      <a:pPr algn="r"/>
                      <a:r>
                        <a:rPr lang="en-US" dirty="0" smtClean="0"/>
                        <a:t>14,000</a:t>
                      </a:r>
                    </a:p>
                    <a:p>
                      <a:pPr algn="r"/>
                      <a:endParaRPr lang="en-US" dirty="0" smtClean="0"/>
                    </a:p>
                    <a:p>
                      <a:endParaRPr lang="en-US" dirty="0" smtClean="0"/>
                    </a:p>
                    <a:p>
                      <a:endParaRPr lang="en-US" dirty="0" smtClean="0"/>
                    </a:p>
                    <a:p>
                      <a:endParaRPr lang="en-US" dirty="0" smtClean="0"/>
                    </a:p>
                    <a:p>
                      <a:endParaRPr lang="en-US" dirty="0" smtClean="0"/>
                    </a:p>
                    <a:p>
                      <a:r>
                        <a:rPr lang="en-US" dirty="0" smtClean="0"/>
                        <a:t>---------</a:t>
                      </a:r>
                    </a:p>
                    <a:p>
                      <a:r>
                        <a:rPr lang="en-US" dirty="0" smtClean="0"/>
                        <a:t>33,000</a:t>
                      </a:r>
                    </a:p>
                    <a:p>
                      <a:endParaRPr lang="en-US" dirty="0" smtClean="0"/>
                    </a:p>
                    <a:p>
                      <a:endParaRPr lang="en-US" dirty="0" smtClean="0"/>
                    </a:p>
                    <a:p>
                      <a:endParaRPr lang="en-US" dirty="0"/>
                    </a:p>
                  </a:txBody>
                  <a:tcPr/>
                </a:tc>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xmlns="" val="36815999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1090347783"/>
              </p:ext>
            </p:extLst>
          </p:nvPr>
        </p:nvGraphicFramePr>
        <p:xfrm>
          <a:off x="771144" y="1066800"/>
          <a:ext cx="7077456" cy="5638800"/>
        </p:xfrm>
        <a:graphic>
          <a:graphicData uri="http://schemas.openxmlformats.org/drawingml/2006/table">
            <a:tbl>
              <a:tblPr/>
              <a:tblGrid>
                <a:gridCol w="1143000"/>
                <a:gridCol w="4038600"/>
                <a:gridCol w="1895856"/>
              </a:tblGrid>
              <a:tr h="282034">
                <a:tc>
                  <a:txBody>
                    <a:bodyPr/>
                    <a:lstStyle/>
                    <a:p>
                      <a:pPr algn="l"/>
                      <a:r>
                        <a:rPr lang="en-US" sz="1600" dirty="0" smtClean="0">
                          <a:latin typeface="+mn-lt"/>
                        </a:rPr>
                        <a:t>2015</a:t>
                      </a:r>
                      <a:endParaRPr lang="en-US" sz="1600" dirty="0">
                        <a:latin typeface="+mn-lt"/>
                      </a:endParaRPr>
                    </a:p>
                  </a:txBody>
                  <a:tcPr marL="74468" marR="74468" marT="37234" marB="37234" anchor="ctr">
                    <a:lnL>
                      <a:noFill/>
                    </a:lnL>
                    <a:lnR>
                      <a:noFill/>
                    </a:lnR>
                    <a:lnT>
                      <a:noFill/>
                    </a:lnT>
                    <a:lnB>
                      <a:noFill/>
                    </a:lnB>
                    <a:solidFill>
                      <a:srgbClr val="FFFFFF"/>
                    </a:solidFill>
                  </a:tcPr>
                </a:tc>
                <a:tc>
                  <a:txBody>
                    <a:bodyPr/>
                    <a:lstStyle/>
                    <a:p>
                      <a:r>
                        <a:rPr lang="en-US" sz="1600" dirty="0">
                          <a:latin typeface="+mn-lt"/>
                        </a:rPr>
                        <a:t> </a:t>
                      </a:r>
                    </a:p>
                  </a:txBody>
                  <a:tcPr marL="74468" marR="74468" marT="37234" marB="37234" anchor="ctr">
                    <a:lnL>
                      <a:noFill/>
                    </a:lnL>
                    <a:lnR>
                      <a:noFill/>
                    </a:lnR>
                    <a:lnT>
                      <a:noFill/>
                    </a:lnT>
                    <a:lnB>
                      <a:noFill/>
                    </a:lnB>
                    <a:solidFill>
                      <a:srgbClr val="FFFFFF"/>
                    </a:solidFill>
                  </a:tcPr>
                </a:tc>
                <a:tc>
                  <a:txBody>
                    <a:bodyPr/>
                    <a:lstStyle/>
                    <a:p>
                      <a:pPr algn="ctr"/>
                      <a:r>
                        <a:rPr lang="en-US" sz="1600" dirty="0" smtClean="0">
                          <a:latin typeface="+mn-lt"/>
                        </a:rPr>
                        <a:t>SR.</a:t>
                      </a:r>
                      <a:endParaRPr lang="en-US" sz="1600" dirty="0">
                        <a:latin typeface="+mn-lt"/>
                      </a:endParaRPr>
                    </a:p>
                  </a:txBody>
                  <a:tcPr marL="74468" marR="74468" marT="37234" marB="37234" anchor="ctr">
                    <a:lnL>
                      <a:noFill/>
                    </a:lnL>
                    <a:lnR>
                      <a:noFill/>
                    </a:lnR>
                    <a:lnT>
                      <a:noFill/>
                    </a:lnT>
                    <a:lnB>
                      <a:noFill/>
                    </a:lnB>
                    <a:solidFill>
                      <a:srgbClr val="FFFFFF"/>
                    </a:solidFill>
                  </a:tcPr>
                </a:tc>
              </a:tr>
              <a:tr h="4947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March</a:t>
                      </a:r>
                      <a:r>
                        <a:rPr lang="en-US" sz="1600" baseline="0" dirty="0" smtClean="0">
                          <a:latin typeface="+mn-lt"/>
                        </a:rPr>
                        <a:t> </a:t>
                      </a:r>
                      <a:r>
                        <a:rPr lang="en-US" sz="1600" dirty="0" smtClean="0">
                          <a:latin typeface="+mn-lt"/>
                        </a:rPr>
                        <a:t>01</a:t>
                      </a:r>
                    </a:p>
                    <a:p>
                      <a:pPr algn="l"/>
                      <a:endParaRPr lang="en-US" sz="1600" dirty="0">
                        <a:latin typeface="+mn-lt"/>
                      </a:endParaRPr>
                    </a:p>
                  </a:txBody>
                  <a:tcPr marL="74468" marR="74468" marT="37234" marB="37234" anchor="ctr">
                    <a:lnL>
                      <a:noFill/>
                    </a:lnL>
                    <a:lnR>
                      <a:noFill/>
                    </a:lnR>
                    <a:lnT>
                      <a:noFill/>
                    </a:lnT>
                    <a:lnB>
                      <a:noFill/>
                    </a:lnB>
                    <a:solidFill>
                      <a:srgbClr val="FFFFFF"/>
                    </a:solidFill>
                  </a:tcPr>
                </a:tc>
                <a:tc>
                  <a:txBody>
                    <a:bodyPr/>
                    <a:lstStyle/>
                    <a:p>
                      <a:r>
                        <a:rPr lang="en-US" sz="1600" smtClean="0">
                          <a:latin typeface="+mn-lt"/>
                        </a:rPr>
                        <a:t>     </a:t>
                      </a:r>
                      <a:r>
                        <a:rPr lang="en-US" sz="1600" dirty="0" smtClean="0">
                          <a:latin typeface="+mn-lt"/>
                        </a:rPr>
                        <a:t>Cash </a:t>
                      </a:r>
                      <a:r>
                        <a:rPr lang="en-US" sz="1600" dirty="0">
                          <a:latin typeface="+mn-lt"/>
                        </a:rPr>
                        <a:t>in hand</a:t>
                      </a:r>
                    </a:p>
                  </a:txBody>
                  <a:tcPr marL="74468" marR="74468" marT="37234" marB="37234" anchor="ctr">
                    <a:lnL>
                      <a:noFill/>
                    </a:lnL>
                    <a:lnR>
                      <a:noFill/>
                    </a:lnR>
                    <a:lnT>
                      <a:noFill/>
                    </a:lnT>
                    <a:lnB>
                      <a:noFill/>
                    </a:lnB>
                    <a:solidFill>
                      <a:srgbClr val="FFFFFF"/>
                    </a:solidFill>
                  </a:tcPr>
                </a:tc>
                <a:tc>
                  <a:txBody>
                    <a:bodyPr/>
                    <a:lstStyle/>
                    <a:p>
                      <a:pPr algn="r"/>
                      <a:r>
                        <a:rPr lang="en-US" sz="1600" dirty="0">
                          <a:latin typeface="+mn-lt"/>
                        </a:rPr>
                        <a:t>80,000</a:t>
                      </a:r>
                    </a:p>
                  </a:txBody>
                  <a:tcPr marL="74468" marR="74468" marT="37234" marB="37234" anchor="ctr">
                    <a:lnL>
                      <a:noFill/>
                    </a:lnL>
                    <a:lnR>
                      <a:noFill/>
                    </a:lnR>
                    <a:lnT>
                      <a:noFill/>
                    </a:lnT>
                    <a:lnB>
                      <a:noFill/>
                    </a:lnB>
                    <a:solidFill>
                      <a:srgbClr val="FFFFFF"/>
                    </a:solidFill>
                  </a:tcPr>
                </a:tc>
              </a:tr>
              <a:tr h="420501">
                <a:tc>
                  <a:txBody>
                    <a:bodyPr/>
                    <a:lstStyle/>
                    <a:p>
                      <a:pPr algn="l"/>
                      <a:r>
                        <a:rPr lang="en-US" sz="1600" dirty="0" smtClean="0">
                          <a:latin typeface="+mn-lt"/>
                        </a:rPr>
                        <a:t>Mar</a:t>
                      </a:r>
                      <a:r>
                        <a:rPr lang="en-US" sz="1600" baseline="0" dirty="0" smtClean="0">
                          <a:latin typeface="+mn-lt"/>
                        </a:rPr>
                        <a:t>c</a:t>
                      </a:r>
                      <a:r>
                        <a:rPr lang="en-US" sz="1600" dirty="0" smtClean="0">
                          <a:latin typeface="+mn-lt"/>
                        </a:rPr>
                        <a:t>h0 </a:t>
                      </a:r>
                      <a:r>
                        <a:rPr lang="en-US" sz="1600" dirty="0">
                          <a:latin typeface="+mn-lt"/>
                        </a:rPr>
                        <a:t>1</a:t>
                      </a:r>
                    </a:p>
                  </a:txBody>
                  <a:tcPr marL="74468" marR="74468" marT="37234" marB="37234" anchor="ctr">
                    <a:lnL>
                      <a:noFill/>
                    </a:lnL>
                    <a:lnR>
                      <a:noFill/>
                    </a:lnR>
                    <a:lnT>
                      <a:noFill/>
                    </a:lnT>
                    <a:lnB>
                      <a:noFill/>
                    </a:lnB>
                    <a:solidFill>
                      <a:srgbClr val="FFFFFF"/>
                    </a:solidFill>
                  </a:tcPr>
                </a:tc>
                <a:tc>
                  <a:txBody>
                    <a:bodyPr/>
                    <a:lstStyle/>
                    <a:p>
                      <a:r>
                        <a:rPr lang="en-US" sz="1600" dirty="0" smtClean="0">
                          <a:latin typeface="+mn-lt"/>
                        </a:rPr>
                        <a:t>     Bank </a:t>
                      </a:r>
                      <a:r>
                        <a:rPr lang="en-US" sz="1600" dirty="0">
                          <a:latin typeface="+mn-lt"/>
                        </a:rPr>
                        <a:t>Balance</a:t>
                      </a:r>
                    </a:p>
                  </a:txBody>
                  <a:tcPr marL="74468" marR="74468" marT="37234" marB="37234" anchor="ctr">
                    <a:lnL>
                      <a:noFill/>
                    </a:lnL>
                    <a:lnR>
                      <a:noFill/>
                    </a:lnR>
                    <a:lnT>
                      <a:noFill/>
                    </a:lnT>
                    <a:lnB>
                      <a:noFill/>
                    </a:lnB>
                    <a:solidFill>
                      <a:srgbClr val="FFFFFF"/>
                    </a:solidFill>
                  </a:tcPr>
                </a:tc>
                <a:tc>
                  <a:txBody>
                    <a:bodyPr/>
                    <a:lstStyle/>
                    <a:p>
                      <a:pPr algn="r"/>
                      <a:r>
                        <a:rPr lang="en-US" sz="1600" dirty="0">
                          <a:latin typeface="+mn-lt"/>
                        </a:rPr>
                        <a:t>120,000</a:t>
                      </a:r>
                    </a:p>
                  </a:txBody>
                  <a:tcPr marL="74468" marR="74468" marT="37234" marB="37234" anchor="ctr">
                    <a:lnL>
                      <a:noFill/>
                    </a:lnL>
                    <a:lnR>
                      <a:noFill/>
                    </a:lnR>
                    <a:lnT>
                      <a:noFill/>
                    </a:lnT>
                    <a:lnB>
                      <a:noFill/>
                    </a:lnB>
                    <a:solidFill>
                      <a:srgbClr val="FFFFFF"/>
                    </a:solidFill>
                  </a:tcPr>
                </a:tc>
              </a:tr>
              <a:tr h="420501">
                <a:tc>
                  <a:txBody>
                    <a:bodyPr/>
                    <a:lstStyle/>
                    <a:p>
                      <a:pPr algn="l"/>
                      <a:r>
                        <a:rPr lang="en-US" sz="1600" dirty="0">
                          <a:latin typeface="+mn-lt"/>
                        </a:rPr>
                        <a:t>March </a:t>
                      </a:r>
                      <a:r>
                        <a:rPr lang="en-US" sz="1600" dirty="0" smtClean="0">
                          <a:latin typeface="+mn-lt"/>
                        </a:rPr>
                        <a:t>03</a:t>
                      </a:r>
                      <a:endParaRPr lang="en-US" sz="1600" dirty="0">
                        <a:latin typeface="+mn-lt"/>
                      </a:endParaRPr>
                    </a:p>
                  </a:txBody>
                  <a:tcPr marL="74468" marR="74468" marT="37234" marB="37234" anchor="ctr">
                    <a:lnL>
                      <a:noFill/>
                    </a:lnL>
                    <a:lnR>
                      <a:noFill/>
                    </a:lnR>
                    <a:lnT>
                      <a:noFill/>
                    </a:lnT>
                    <a:lnB>
                      <a:noFill/>
                    </a:lnB>
                    <a:solidFill>
                      <a:srgbClr val="FFFFFF"/>
                    </a:solidFill>
                  </a:tcPr>
                </a:tc>
                <a:tc>
                  <a:txBody>
                    <a:bodyPr/>
                    <a:lstStyle/>
                    <a:p>
                      <a:r>
                        <a:rPr lang="en-US" sz="1600" dirty="0" smtClean="0">
                          <a:latin typeface="+mn-lt"/>
                        </a:rPr>
                        <a:t>    Received </a:t>
                      </a:r>
                      <a:r>
                        <a:rPr lang="en-US" sz="1600" dirty="0">
                          <a:latin typeface="+mn-lt"/>
                        </a:rPr>
                        <a:t>a cheque from Osman</a:t>
                      </a:r>
                    </a:p>
                  </a:txBody>
                  <a:tcPr marL="74468" marR="74468" marT="37234" marB="37234" anchor="ctr">
                    <a:lnL>
                      <a:noFill/>
                    </a:lnL>
                    <a:lnR>
                      <a:noFill/>
                    </a:lnR>
                    <a:lnT>
                      <a:noFill/>
                    </a:lnT>
                    <a:lnB>
                      <a:noFill/>
                    </a:lnB>
                    <a:solidFill>
                      <a:srgbClr val="FFFFFF"/>
                    </a:solidFill>
                  </a:tcPr>
                </a:tc>
                <a:tc>
                  <a:txBody>
                    <a:bodyPr/>
                    <a:lstStyle/>
                    <a:p>
                      <a:pPr algn="r"/>
                      <a:r>
                        <a:rPr lang="en-US" sz="1600" dirty="0">
                          <a:latin typeface="+mn-lt"/>
                        </a:rPr>
                        <a:t>24,000</a:t>
                      </a:r>
                    </a:p>
                  </a:txBody>
                  <a:tcPr marL="74468" marR="74468" marT="37234" marB="37234" anchor="ctr">
                    <a:lnL>
                      <a:noFill/>
                    </a:lnL>
                    <a:lnR>
                      <a:noFill/>
                    </a:lnR>
                    <a:lnT>
                      <a:noFill/>
                    </a:lnT>
                    <a:lnB>
                      <a:noFill/>
                    </a:lnB>
                    <a:solidFill>
                      <a:srgbClr val="FFFFFF"/>
                    </a:solidFill>
                  </a:tcPr>
                </a:tc>
              </a:tr>
              <a:tr h="420501">
                <a:tc>
                  <a:txBody>
                    <a:bodyPr/>
                    <a:lstStyle/>
                    <a:p>
                      <a:pPr algn="l"/>
                      <a:r>
                        <a:rPr lang="en-US" sz="1600" dirty="0">
                          <a:latin typeface="+mn-lt"/>
                        </a:rPr>
                        <a:t>March </a:t>
                      </a:r>
                      <a:r>
                        <a:rPr lang="en-US" sz="1600" dirty="0" smtClean="0">
                          <a:latin typeface="+mn-lt"/>
                        </a:rPr>
                        <a:t>04</a:t>
                      </a:r>
                      <a:endParaRPr lang="en-US" sz="1600" dirty="0">
                        <a:latin typeface="+mn-lt"/>
                      </a:endParaRPr>
                    </a:p>
                  </a:txBody>
                  <a:tcPr marL="74468" marR="74468" marT="37234" marB="37234" anchor="ctr">
                    <a:lnL>
                      <a:noFill/>
                    </a:lnL>
                    <a:lnR>
                      <a:noFill/>
                    </a:lnR>
                    <a:lnT>
                      <a:noFill/>
                    </a:lnT>
                    <a:lnB>
                      <a:noFill/>
                    </a:lnB>
                    <a:solidFill>
                      <a:srgbClr val="FFFFFF"/>
                    </a:solidFill>
                  </a:tcPr>
                </a:tc>
                <a:tc>
                  <a:txBody>
                    <a:bodyPr/>
                    <a:lstStyle/>
                    <a:p>
                      <a:r>
                        <a:rPr lang="en-US" sz="1600" dirty="0" smtClean="0">
                          <a:latin typeface="+mn-lt"/>
                        </a:rPr>
                        <a:t>    Deposited </a:t>
                      </a:r>
                      <a:r>
                        <a:rPr lang="en-US" sz="1600" dirty="0">
                          <a:latin typeface="+mn-lt"/>
                        </a:rPr>
                        <a:t>Osman's cheque with bank</a:t>
                      </a:r>
                    </a:p>
                  </a:txBody>
                  <a:tcPr marL="74468" marR="74468" marT="37234" marB="37234" anchor="ctr">
                    <a:lnL>
                      <a:noFill/>
                    </a:lnL>
                    <a:lnR>
                      <a:noFill/>
                    </a:lnR>
                    <a:lnT>
                      <a:noFill/>
                    </a:lnT>
                    <a:lnB>
                      <a:noFill/>
                    </a:lnB>
                    <a:solidFill>
                      <a:srgbClr val="FFFFFF"/>
                    </a:solidFill>
                  </a:tcPr>
                </a:tc>
                <a:tc>
                  <a:txBody>
                    <a:bodyPr/>
                    <a:lstStyle/>
                    <a:p>
                      <a:pPr algn="r"/>
                      <a:r>
                        <a:rPr lang="en-US" sz="1600" dirty="0">
                          <a:latin typeface="+mn-lt"/>
                        </a:rPr>
                        <a:t>--</a:t>
                      </a:r>
                    </a:p>
                  </a:txBody>
                  <a:tcPr marL="74468" marR="74468" marT="37234" marB="37234" anchor="ctr">
                    <a:lnL>
                      <a:noFill/>
                    </a:lnL>
                    <a:lnR>
                      <a:noFill/>
                    </a:lnR>
                    <a:lnT>
                      <a:noFill/>
                    </a:lnT>
                    <a:lnB>
                      <a:noFill/>
                    </a:lnB>
                    <a:solidFill>
                      <a:srgbClr val="FFFFFF"/>
                    </a:solidFill>
                  </a:tcPr>
                </a:tc>
              </a:tr>
              <a:tr h="420501">
                <a:tc>
                  <a:txBody>
                    <a:bodyPr/>
                    <a:lstStyle/>
                    <a:p>
                      <a:pPr algn="l"/>
                      <a:r>
                        <a:rPr lang="en-US" sz="1600" dirty="0">
                          <a:latin typeface="+mn-lt"/>
                        </a:rPr>
                        <a:t>March </a:t>
                      </a:r>
                      <a:r>
                        <a:rPr lang="en-US" sz="1600" dirty="0" smtClean="0">
                          <a:latin typeface="+mn-lt"/>
                        </a:rPr>
                        <a:t>08</a:t>
                      </a:r>
                      <a:endParaRPr lang="en-US" sz="1600" dirty="0">
                        <a:latin typeface="+mn-lt"/>
                      </a:endParaRPr>
                    </a:p>
                  </a:txBody>
                  <a:tcPr marL="74468" marR="74468" marT="37234" marB="37234" anchor="ctr">
                    <a:lnL>
                      <a:noFill/>
                    </a:lnL>
                    <a:lnR>
                      <a:noFill/>
                    </a:lnR>
                    <a:lnT>
                      <a:noFill/>
                    </a:lnT>
                    <a:lnB>
                      <a:noFill/>
                    </a:lnB>
                    <a:solidFill>
                      <a:srgbClr val="FFFFFF"/>
                    </a:solidFill>
                  </a:tcPr>
                </a:tc>
                <a:tc>
                  <a:txBody>
                    <a:bodyPr/>
                    <a:lstStyle/>
                    <a:p>
                      <a:r>
                        <a:rPr lang="en-US" sz="1600" dirty="0" smtClean="0">
                          <a:latin typeface="+mn-lt"/>
                        </a:rPr>
                        <a:t>     Withdrawn </a:t>
                      </a:r>
                      <a:r>
                        <a:rPr lang="en-US" sz="1600" dirty="0">
                          <a:latin typeface="+mn-lt"/>
                        </a:rPr>
                        <a:t>from bank for business use</a:t>
                      </a:r>
                    </a:p>
                  </a:txBody>
                  <a:tcPr marL="74468" marR="74468" marT="37234" marB="37234" anchor="ctr">
                    <a:lnL>
                      <a:noFill/>
                    </a:lnL>
                    <a:lnR>
                      <a:noFill/>
                    </a:lnR>
                    <a:lnT>
                      <a:noFill/>
                    </a:lnT>
                    <a:lnB>
                      <a:noFill/>
                    </a:lnB>
                    <a:solidFill>
                      <a:srgbClr val="FFFFFF"/>
                    </a:solidFill>
                  </a:tcPr>
                </a:tc>
                <a:tc>
                  <a:txBody>
                    <a:bodyPr/>
                    <a:lstStyle/>
                    <a:p>
                      <a:pPr algn="r"/>
                      <a:r>
                        <a:rPr lang="en-US" sz="1600" dirty="0">
                          <a:latin typeface="+mn-lt"/>
                        </a:rPr>
                        <a:t>20,000</a:t>
                      </a:r>
                    </a:p>
                  </a:txBody>
                  <a:tcPr marL="74468" marR="74468" marT="37234" marB="37234" anchor="ctr">
                    <a:lnL>
                      <a:noFill/>
                    </a:lnL>
                    <a:lnR>
                      <a:noFill/>
                    </a:lnR>
                    <a:lnT>
                      <a:noFill/>
                    </a:lnT>
                    <a:lnB>
                      <a:noFill/>
                    </a:lnB>
                    <a:solidFill>
                      <a:srgbClr val="FFFFFF"/>
                    </a:solidFill>
                  </a:tcPr>
                </a:tc>
              </a:tr>
              <a:tr h="420501">
                <a:tc>
                  <a:txBody>
                    <a:bodyPr/>
                    <a:lstStyle/>
                    <a:p>
                      <a:pPr algn="l"/>
                      <a:r>
                        <a:rPr lang="en-US" sz="1600" dirty="0">
                          <a:latin typeface="+mn-lt"/>
                        </a:rPr>
                        <a:t>March 10</a:t>
                      </a:r>
                    </a:p>
                  </a:txBody>
                  <a:tcPr marL="74468" marR="74468" marT="37234" marB="37234" anchor="ctr">
                    <a:lnL>
                      <a:noFill/>
                    </a:lnL>
                    <a:lnR>
                      <a:noFill/>
                    </a:lnR>
                    <a:lnT>
                      <a:noFill/>
                    </a:lnT>
                    <a:lnB>
                      <a:noFill/>
                    </a:lnB>
                    <a:solidFill>
                      <a:srgbClr val="FFFFFF"/>
                    </a:solidFill>
                  </a:tcPr>
                </a:tc>
                <a:tc>
                  <a:txBody>
                    <a:bodyPr/>
                    <a:lstStyle/>
                    <a:p>
                      <a:r>
                        <a:rPr lang="en-US" sz="1600" dirty="0" smtClean="0">
                          <a:latin typeface="+mn-lt"/>
                        </a:rPr>
                        <a:t>    Goods sold for cash</a:t>
                      </a:r>
                      <a:endParaRPr lang="en-US" sz="1600" dirty="0">
                        <a:latin typeface="+mn-lt"/>
                      </a:endParaRPr>
                    </a:p>
                  </a:txBody>
                  <a:tcPr marL="74468" marR="74468" marT="37234" marB="37234" anchor="ctr">
                    <a:lnL>
                      <a:noFill/>
                    </a:lnL>
                    <a:lnR>
                      <a:noFill/>
                    </a:lnR>
                    <a:lnT>
                      <a:noFill/>
                    </a:lnT>
                    <a:lnB>
                      <a:noFill/>
                    </a:lnB>
                    <a:solidFill>
                      <a:srgbClr val="FFFFFF"/>
                    </a:solidFill>
                  </a:tcPr>
                </a:tc>
                <a:tc>
                  <a:txBody>
                    <a:bodyPr/>
                    <a:lstStyle/>
                    <a:p>
                      <a:pPr algn="r"/>
                      <a:r>
                        <a:rPr lang="en-US" sz="1600" dirty="0">
                          <a:latin typeface="+mn-lt"/>
                        </a:rPr>
                        <a:t>30,000</a:t>
                      </a:r>
                    </a:p>
                  </a:txBody>
                  <a:tcPr marL="74468" marR="74468" marT="37234" marB="37234" anchor="ctr">
                    <a:lnL>
                      <a:noFill/>
                    </a:lnL>
                    <a:lnR>
                      <a:noFill/>
                    </a:lnR>
                    <a:lnT>
                      <a:noFill/>
                    </a:lnT>
                    <a:lnB>
                      <a:noFill/>
                    </a:lnB>
                    <a:solidFill>
                      <a:srgbClr val="FFFFFF"/>
                    </a:solidFill>
                  </a:tcPr>
                </a:tc>
              </a:tr>
              <a:tr h="420501">
                <a:tc>
                  <a:txBody>
                    <a:bodyPr/>
                    <a:lstStyle/>
                    <a:p>
                      <a:pPr algn="l"/>
                      <a:r>
                        <a:rPr lang="en-US" sz="1600" dirty="0">
                          <a:latin typeface="+mn-lt"/>
                        </a:rPr>
                        <a:t>March 15</a:t>
                      </a:r>
                    </a:p>
                  </a:txBody>
                  <a:tcPr marL="74468" marR="74468" marT="37234" marB="37234" anchor="ctr">
                    <a:lnL>
                      <a:noFill/>
                    </a:lnL>
                    <a:lnR>
                      <a:noFill/>
                    </a:lnR>
                    <a:lnT>
                      <a:noFill/>
                    </a:lnT>
                    <a:lnB>
                      <a:noFill/>
                    </a:lnB>
                    <a:solidFill>
                      <a:srgbClr val="FFFFFF"/>
                    </a:solidFill>
                  </a:tcPr>
                </a:tc>
                <a:tc>
                  <a:txBody>
                    <a:bodyPr/>
                    <a:lstStyle/>
                    <a:p>
                      <a:r>
                        <a:rPr lang="en-US" sz="1600" dirty="0" smtClean="0">
                          <a:latin typeface="+mn-lt"/>
                        </a:rPr>
                        <a:t>    Goods </a:t>
                      </a:r>
                      <a:r>
                        <a:rPr lang="en-US" sz="1600" dirty="0">
                          <a:latin typeface="+mn-lt"/>
                        </a:rPr>
                        <a:t>bought for cash</a:t>
                      </a:r>
                    </a:p>
                  </a:txBody>
                  <a:tcPr marL="74468" marR="74468" marT="37234" marB="37234" anchor="ctr">
                    <a:lnL>
                      <a:noFill/>
                    </a:lnL>
                    <a:lnR>
                      <a:noFill/>
                    </a:lnR>
                    <a:lnT>
                      <a:noFill/>
                    </a:lnT>
                    <a:lnB>
                      <a:noFill/>
                    </a:lnB>
                    <a:solidFill>
                      <a:srgbClr val="FFFFFF"/>
                    </a:solidFill>
                  </a:tcPr>
                </a:tc>
                <a:tc>
                  <a:txBody>
                    <a:bodyPr/>
                    <a:lstStyle/>
                    <a:p>
                      <a:pPr algn="r"/>
                      <a:r>
                        <a:rPr lang="en-US" sz="1600" dirty="0">
                          <a:latin typeface="+mn-lt"/>
                        </a:rPr>
                        <a:t>80,000</a:t>
                      </a:r>
                    </a:p>
                  </a:txBody>
                  <a:tcPr marL="74468" marR="74468" marT="37234" marB="37234" anchor="ctr">
                    <a:lnL>
                      <a:noFill/>
                    </a:lnL>
                    <a:lnR>
                      <a:noFill/>
                    </a:lnR>
                    <a:lnT>
                      <a:noFill/>
                    </a:lnT>
                    <a:lnB>
                      <a:noFill/>
                    </a:lnB>
                    <a:solidFill>
                      <a:srgbClr val="FFFFFF"/>
                    </a:solidFill>
                  </a:tcPr>
                </a:tc>
              </a:tr>
              <a:tr h="420501">
                <a:tc>
                  <a:txBody>
                    <a:bodyPr/>
                    <a:lstStyle/>
                    <a:p>
                      <a:pPr algn="l"/>
                      <a:r>
                        <a:rPr lang="en-US" sz="1600" dirty="0">
                          <a:latin typeface="+mn-lt"/>
                        </a:rPr>
                        <a:t>March 18</a:t>
                      </a:r>
                    </a:p>
                  </a:txBody>
                  <a:tcPr marL="74468" marR="74468" marT="37234" marB="37234" anchor="ctr">
                    <a:lnL>
                      <a:noFill/>
                    </a:lnL>
                    <a:lnR>
                      <a:noFill/>
                    </a:lnR>
                    <a:lnT>
                      <a:noFill/>
                    </a:lnT>
                    <a:lnB>
                      <a:noFill/>
                    </a:lnB>
                    <a:solidFill>
                      <a:srgbClr val="FFFFFF"/>
                    </a:solidFill>
                  </a:tcPr>
                </a:tc>
                <a:tc>
                  <a:txBody>
                    <a:bodyPr/>
                    <a:lstStyle/>
                    <a:p>
                      <a:r>
                        <a:rPr lang="en-US" sz="1600" dirty="0" smtClean="0">
                          <a:latin typeface="+mn-lt"/>
                        </a:rPr>
                        <a:t>     Goods </a:t>
                      </a:r>
                      <a:r>
                        <a:rPr lang="en-US" sz="1600" dirty="0">
                          <a:latin typeface="+mn-lt"/>
                        </a:rPr>
                        <a:t>sold for cash</a:t>
                      </a:r>
                    </a:p>
                  </a:txBody>
                  <a:tcPr marL="74468" marR="74468" marT="37234" marB="37234" anchor="ctr">
                    <a:lnL>
                      <a:noFill/>
                    </a:lnL>
                    <a:lnR>
                      <a:noFill/>
                    </a:lnR>
                    <a:lnT>
                      <a:noFill/>
                    </a:lnT>
                    <a:lnB>
                      <a:noFill/>
                    </a:lnB>
                    <a:solidFill>
                      <a:srgbClr val="FFFFFF"/>
                    </a:solidFill>
                  </a:tcPr>
                </a:tc>
                <a:tc>
                  <a:txBody>
                    <a:bodyPr/>
                    <a:lstStyle/>
                    <a:p>
                      <a:pPr algn="r"/>
                      <a:r>
                        <a:rPr lang="en-US" sz="1600" dirty="0">
                          <a:latin typeface="+mn-lt"/>
                        </a:rPr>
                        <a:t>60,000</a:t>
                      </a:r>
                    </a:p>
                  </a:txBody>
                  <a:tcPr marL="74468" marR="74468" marT="37234" marB="37234" anchor="ctr">
                    <a:lnL>
                      <a:noFill/>
                    </a:lnL>
                    <a:lnR>
                      <a:noFill/>
                    </a:lnR>
                    <a:lnT>
                      <a:noFill/>
                    </a:lnT>
                    <a:lnB>
                      <a:noFill/>
                    </a:lnB>
                    <a:solidFill>
                      <a:srgbClr val="FFFFFF"/>
                    </a:solidFill>
                  </a:tcPr>
                </a:tc>
              </a:tr>
              <a:tr h="420501">
                <a:tc>
                  <a:txBody>
                    <a:bodyPr/>
                    <a:lstStyle/>
                    <a:p>
                      <a:pPr algn="l"/>
                      <a:r>
                        <a:rPr lang="en-US" sz="1600" dirty="0">
                          <a:latin typeface="+mn-lt"/>
                        </a:rPr>
                        <a:t>March 20</a:t>
                      </a:r>
                    </a:p>
                  </a:txBody>
                  <a:tcPr marL="74468" marR="74468" marT="37234" marB="37234" anchor="ctr">
                    <a:lnL>
                      <a:noFill/>
                    </a:lnL>
                    <a:lnR>
                      <a:noFill/>
                    </a:lnR>
                    <a:lnT>
                      <a:noFill/>
                    </a:lnT>
                    <a:lnB>
                      <a:noFill/>
                    </a:lnB>
                    <a:solidFill>
                      <a:srgbClr val="FFFFFF"/>
                    </a:solidFill>
                  </a:tcPr>
                </a:tc>
                <a:tc>
                  <a:txBody>
                    <a:bodyPr/>
                    <a:lstStyle/>
                    <a:p>
                      <a:r>
                        <a:rPr lang="en-US" sz="1600" dirty="0" smtClean="0">
                          <a:latin typeface="+mn-lt"/>
                        </a:rPr>
                        <a:t>    Paid </a:t>
                      </a:r>
                      <a:r>
                        <a:rPr lang="en-US" sz="1600" dirty="0">
                          <a:latin typeface="+mn-lt"/>
                        </a:rPr>
                        <a:t>Rahim by cheque</a:t>
                      </a:r>
                    </a:p>
                  </a:txBody>
                  <a:tcPr marL="74468" marR="74468" marT="37234" marB="37234" anchor="ctr">
                    <a:lnL>
                      <a:noFill/>
                    </a:lnL>
                    <a:lnR>
                      <a:noFill/>
                    </a:lnR>
                    <a:lnT>
                      <a:noFill/>
                    </a:lnT>
                    <a:lnB>
                      <a:noFill/>
                    </a:lnB>
                    <a:solidFill>
                      <a:srgbClr val="FFFFFF"/>
                    </a:solidFill>
                  </a:tcPr>
                </a:tc>
                <a:tc>
                  <a:txBody>
                    <a:bodyPr/>
                    <a:lstStyle/>
                    <a:p>
                      <a:pPr algn="r"/>
                      <a:r>
                        <a:rPr lang="en-US" sz="1600" dirty="0">
                          <a:latin typeface="+mn-lt"/>
                        </a:rPr>
                        <a:t>26,000</a:t>
                      </a:r>
                    </a:p>
                  </a:txBody>
                  <a:tcPr marL="74468" marR="74468" marT="37234" marB="37234" anchor="ctr">
                    <a:lnL>
                      <a:noFill/>
                    </a:lnL>
                    <a:lnR>
                      <a:noFill/>
                    </a:lnR>
                    <a:lnT>
                      <a:noFill/>
                    </a:lnT>
                    <a:lnB>
                      <a:noFill/>
                    </a:lnB>
                    <a:solidFill>
                      <a:srgbClr val="FFFFFF"/>
                    </a:solidFill>
                  </a:tcPr>
                </a:tc>
              </a:tr>
              <a:tr h="420501">
                <a:tc>
                  <a:txBody>
                    <a:bodyPr/>
                    <a:lstStyle/>
                    <a:p>
                      <a:pPr algn="l"/>
                      <a:r>
                        <a:rPr lang="en-US" sz="1600" dirty="0">
                          <a:latin typeface="+mn-lt"/>
                        </a:rPr>
                        <a:t>March 30</a:t>
                      </a:r>
                    </a:p>
                  </a:txBody>
                  <a:tcPr marL="74468" marR="74468" marT="37234" marB="37234" anchor="ctr">
                    <a:lnL>
                      <a:noFill/>
                    </a:lnL>
                    <a:lnR>
                      <a:noFill/>
                    </a:lnR>
                    <a:lnT>
                      <a:noFill/>
                    </a:lnT>
                    <a:lnB>
                      <a:noFill/>
                    </a:lnB>
                    <a:solidFill>
                      <a:srgbClr val="FFFFFF"/>
                    </a:solidFill>
                  </a:tcPr>
                </a:tc>
                <a:tc>
                  <a:txBody>
                    <a:bodyPr/>
                    <a:lstStyle/>
                    <a:p>
                      <a:r>
                        <a:rPr lang="en-US" sz="1600" dirty="0" smtClean="0">
                          <a:latin typeface="+mn-lt"/>
                        </a:rPr>
                        <a:t>    Deposited </a:t>
                      </a:r>
                      <a:r>
                        <a:rPr lang="en-US" sz="1600" dirty="0">
                          <a:latin typeface="+mn-lt"/>
                        </a:rPr>
                        <a:t>into bank</a:t>
                      </a:r>
                    </a:p>
                  </a:txBody>
                  <a:tcPr marL="74468" marR="74468" marT="37234" marB="37234" anchor="ctr">
                    <a:lnL>
                      <a:noFill/>
                    </a:lnL>
                    <a:lnR>
                      <a:noFill/>
                    </a:lnR>
                    <a:lnT>
                      <a:noFill/>
                    </a:lnT>
                    <a:lnB>
                      <a:noFill/>
                    </a:lnB>
                    <a:solidFill>
                      <a:srgbClr val="FFFFFF"/>
                    </a:solidFill>
                  </a:tcPr>
                </a:tc>
                <a:tc>
                  <a:txBody>
                    <a:bodyPr/>
                    <a:lstStyle/>
                    <a:p>
                      <a:pPr algn="r"/>
                      <a:r>
                        <a:rPr lang="en-US" sz="1600" dirty="0">
                          <a:latin typeface="+mn-lt"/>
                        </a:rPr>
                        <a:t>16,000</a:t>
                      </a:r>
                    </a:p>
                  </a:txBody>
                  <a:tcPr marL="74468" marR="74468" marT="37234" marB="37234" anchor="ctr">
                    <a:lnL>
                      <a:noFill/>
                    </a:lnL>
                    <a:lnR>
                      <a:noFill/>
                    </a:lnR>
                    <a:lnT>
                      <a:noFill/>
                    </a:lnT>
                    <a:lnB>
                      <a:noFill/>
                    </a:lnB>
                    <a:solidFill>
                      <a:srgbClr val="FFFFFF"/>
                    </a:solidFill>
                  </a:tcPr>
                </a:tc>
              </a:tr>
              <a:tr h="420501">
                <a:tc>
                  <a:txBody>
                    <a:bodyPr/>
                    <a:lstStyle/>
                    <a:p>
                      <a:pPr algn="l"/>
                      <a:r>
                        <a:rPr lang="en-US" sz="1600" dirty="0">
                          <a:latin typeface="+mn-lt"/>
                        </a:rPr>
                        <a:t>March 31</a:t>
                      </a:r>
                    </a:p>
                  </a:txBody>
                  <a:tcPr marL="74468" marR="74468" marT="37234" marB="37234" anchor="ctr">
                    <a:lnL>
                      <a:noFill/>
                    </a:lnL>
                    <a:lnR>
                      <a:noFill/>
                    </a:lnR>
                    <a:lnT>
                      <a:noFill/>
                    </a:lnT>
                    <a:lnB>
                      <a:noFill/>
                    </a:lnB>
                    <a:solidFill>
                      <a:srgbClr val="FFFFFF"/>
                    </a:solidFill>
                  </a:tcPr>
                </a:tc>
                <a:tc>
                  <a:txBody>
                    <a:bodyPr/>
                    <a:lstStyle/>
                    <a:p>
                      <a:r>
                        <a:rPr lang="en-US" sz="1600" dirty="0" smtClean="0">
                          <a:latin typeface="+mn-lt"/>
                        </a:rPr>
                        <a:t>     Paid </a:t>
                      </a:r>
                      <a:r>
                        <a:rPr lang="en-US" sz="1600" dirty="0">
                          <a:latin typeface="+mn-lt"/>
                        </a:rPr>
                        <a:t>salary in cash</a:t>
                      </a:r>
                    </a:p>
                  </a:txBody>
                  <a:tcPr marL="74468" marR="74468" marT="37234" marB="37234" anchor="ctr">
                    <a:lnL>
                      <a:noFill/>
                    </a:lnL>
                    <a:lnR>
                      <a:noFill/>
                    </a:lnR>
                    <a:lnT>
                      <a:noFill/>
                    </a:lnT>
                    <a:lnB>
                      <a:noFill/>
                    </a:lnB>
                    <a:solidFill>
                      <a:srgbClr val="FFFFFF"/>
                    </a:solidFill>
                  </a:tcPr>
                </a:tc>
                <a:tc>
                  <a:txBody>
                    <a:bodyPr/>
                    <a:lstStyle/>
                    <a:p>
                      <a:pPr algn="r"/>
                      <a:r>
                        <a:rPr lang="en-US" sz="1600" dirty="0" smtClean="0">
                          <a:latin typeface="+mn-lt"/>
                        </a:rPr>
                        <a:t>10,000</a:t>
                      </a:r>
                    </a:p>
                    <a:p>
                      <a:pPr algn="r"/>
                      <a:endParaRPr lang="en-US" sz="1600" dirty="0">
                        <a:latin typeface="+mn-lt"/>
                      </a:endParaRPr>
                    </a:p>
                  </a:txBody>
                  <a:tcPr marL="74468" marR="74468" marT="37234" marB="37234" anchor="ctr">
                    <a:lnL>
                      <a:noFill/>
                    </a:lnL>
                    <a:lnR>
                      <a:noFill/>
                    </a:lnR>
                    <a:lnT>
                      <a:noFill/>
                    </a:lnT>
                    <a:lnB>
                      <a:noFill/>
                    </a:lnB>
                    <a:solidFill>
                      <a:srgbClr val="FFFFFF"/>
                    </a:solidFill>
                  </a:tcPr>
                </a:tc>
              </a:tr>
              <a:tr h="411687">
                <a:tc>
                  <a:txBody>
                    <a:bodyPr/>
                    <a:lstStyle/>
                    <a:p>
                      <a:pPr algn="l"/>
                      <a:r>
                        <a:rPr lang="en-US" sz="1600" dirty="0">
                          <a:latin typeface="+mn-lt"/>
                        </a:rPr>
                        <a:t>March 31</a:t>
                      </a:r>
                    </a:p>
                  </a:txBody>
                  <a:tcPr marL="74468" marR="74468" marT="37234" marB="37234" anchor="ctr">
                    <a:lnL>
                      <a:noFill/>
                    </a:lnL>
                    <a:lnR>
                      <a:noFill/>
                    </a:lnR>
                    <a:lnT>
                      <a:noFill/>
                    </a:lnT>
                    <a:lnB>
                      <a:noFill/>
                    </a:lnB>
                    <a:solidFill>
                      <a:srgbClr val="FFFFFF"/>
                    </a:solidFill>
                  </a:tcPr>
                </a:tc>
                <a:tc>
                  <a:txBody>
                    <a:bodyPr/>
                    <a:lstStyle/>
                    <a:p>
                      <a:r>
                        <a:rPr lang="en-US" sz="1600" dirty="0" smtClean="0">
                          <a:latin typeface="+mn-lt"/>
                        </a:rPr>
                        <a:t>     Paid </a:t>
                      </a:r>
                      <a:r>
                        <a:rPr lang="en-US" sz="1600" dirty="0">
                          <a:latin typeface="+mn-lt"/>
                        </a:rPr>
                        <a:t>rent by </a:t>
                      </a:r>
                      <a:r>
                        <a:rPr lang="en-US" sz="1600" dirty="0" smtClean="0">
                          <a:latin typeface="+mn-lt"/>
                        </a:rPr>
                        <a:t>cheque                                                                                  </a:t>
                      </a:r>
                      <a:endParaRPr lang="en-US" sz="1600" dirty="0">
                        <a:latin typeface="+mn-lt"/>
                      </a:endParaRPr>
                    </a:p>
                  </a:txBody>
                  <a:tcPr marL="74468" marR="74468" marT="37234" marB="37234" anchor="ctr">
                    <a:lnL>
                      <a:noFill/>
                    </a:lnL>
                    <a:lnR>
                      <a:noFill/>
                    </a:lnR>
                    <a:lnT>
                      <a:noFill/>
                    </a:lnT>
                    <a:lnB>
                      <a:noFill/>
                    </a:lnB>
                    <a:solidFill>
                      <a:srgbClr val="FFFFFF"/>
                    </a:solidFill>
                  </a:tcPr>
                </a:tc>
                <a:tc>
                  <a:txBody>
                    <a:bodyPr/>
                    <a:lstStyle/>
                    <a:p>
                      <a:pPr algn="r"/>
                      <a:r>
                        <a:rPr lang="en-US" sz="1600" dirty="0" smtClean="0">
                          <a:latin typeface="+mn-lt"/>
                        </a:rPr>
                        <a:t>              5,000</a:t>
                      </a:r>
                      <a:endParaRPr lang="en-US" sz="1600" dirty="0">
                        <a:latin typeface="+mn-lt"/>
                      </a:endParaRPr>
                    </a:p>
                  </a:txBody>
                  <a:tcPr marL="74468" marR="74468" marT="37234" marB="37234">
                    <a:lnL>
                      <a:noFill/>
                    </a:lnL>
                    <a:lnT>
                      <a:noFill/>
                    </a:lnT>
                  </a:tcPr>
                </a:tc>
              </a:tr>
            </a:tbl>
          </a:graphicData>
        </a:graphic>
      </p:graphicFrame>
      <p:sp>
        <p:nvSpPr>
          <p:cNvPr id="5" name="Rectangle 1"/>
          <p:cNvSpPr>
            <a:spLocks noChangeArrowheads="1"/>
          </p:cNvSpPr>
          <p:nvPr/>
        </p:nvSpPr>
        <p:spPr bwMode="auto">
          <a:xfrm>
            <a:off x="591312" y="321833"/>
            <a:ext cx="7620000" cy="584775"/>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1600" b="1" dirty="0" smtClean="0">
                <a:latin typeface="+mn-lt"/>
              </a:rPr>
              <a:t>Illustration no.5</a:t>
            </a:r>
            <a:endParaRPr kumimoji="0" lang="en-US" altLang="en-US" sz="1600" b="1" i="0" u="none" strike="noStrike" cap="none" normalizeH="0" baseline="0" dirty="0" smtClean="0">
              <a:ln>
                <a:noFill/>
              </a:ln>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333333"/>
                </a:solidFill>
                <a:effectLst/>
                <a:latin typeface="+mn-lt"/>
                <a:cs typeface="Arial" pitchFamily="34" charset="0"/>
              </a:rPr>
              <a:t>Enter the following transactions in a double column cash book/two column cash book.</a:t>
            </a:r>
            <a:endParaRPr kumimoji="0" lang="en-US" altLang="en-US" sz="1600" b="0" i="0" u="none" strike="noStrike" cap="none" normalizeH="0" baseline="0" dirty="0" smtClean="0">
              <a:ln>
                <a:noFill/>
              </a:ln>
              <a:solidFill>
                <a:schemeClr val="tx1"/>
              </a:solidFill>
              <a:effectLst/>
              <a:latin typeface="+mn-lt"/>
              <a:cs typeface="Arial" pitchFamily="34" charset="0"/>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19</a:t>
            </a:fld>
            <a:endParaRPr lang="en-US" dirty="0"/>
          </a:p>
        </p:txBody>
      </p:sp>
    </p:spTree>
    <p:extLst>
      <p:ext uri="{BB962C8B-B14F-4D97-AF65-F5344CB8AC3E}">
        <p14:creationId xmlns:p14="http://schemas.microsoft.com/office/powerpoint/2010/main" xmlns="" val="3600781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3000"/>
            <a:ext cx="8229600" cy="4525963"/>
          </a:xfrm>
        </p:spPr>
        <p:txBody>
          <a:bodyPr>
            <a:normAutofit fontScale="92500" lnSpcReduction="20000"/>
          </a:bodyPr>
          <a:lstStyle/>
          <a:p>
            <a:pPr marL="0" lvl="0" indent="0" algn="just">
              <a:buNone/>
            </a:pPr>
            <a:r>
              <a:rPr lang="en-US" sz="3000" dirty="0">
                <a:solidFill>
                  <a:srgbClr val="000000"/>
                </a:solidFill>
              </a:rPr>
              <a:t>Generally business units maintain the following </a:t>
            </a:r>
            <a:r>
              <a:rPr lang="en-US" sz="3000" dirty="0" smtClean="0">
                <a:solidFill>
                  <a:srgbClr val="000000"/>
                </a:solidFill>
              </a:rPr>
              <a:t>books of account.</a:t>
            </a:r>
            <a:endParaRPr lang="en-US" sz="3000" dirty="0">
              <a:solidFill>
                <a:srgbClr val="000000"/>
              </a:solidFill>
            </a:endParaRPr>
          </a:p>
          <a:p>
            <a:pPr marL="0" lvl="0" indent="0">
              <a:buNone/>
            </a:pPr>
            <a:r>
              <a:rPr lang="en-US" sz="3000" dirty="0" smtClean="0">
                <a:solidFill>
                  <a:srgbClr val="000000"/>
                </a:solidFill>
              </a:rPr>
              <a:t>1.Purchase Book</a:t>
            </a:r>
            <a:endParaRPr lang="en-US" sz="3000" dirty="0">
              <a:solidFill>
                <a:srgbClr val="000000"/>
              </a:solidFill>
            </a:endParaRPr>
          </a:p>
          <a:p>
            <a:pPr marL="0" lvl="0" indent="0">
              <a:buNone/>
            </a:pPr>
            <a:r>
              <a:rPr lang="en-US" sz="3000" dirty="0">
                <a:solidFill>
                  <a:srgbClr val="000000"/>
                </a:solidFill>
              </a:rPr>
              <a:t>2.Sales Book   </a:t>
            </a:r>
          </a:p>
          <a:p>
            <a:pPr marL="0" lvl="0" indent="0">
              <a:buNone/>
            </a:pPr>
            <a:r>
              <a:rPr lang="en-US" sz="3000" dirty="0">
                <a:solidFill>
                  <a:srgbClr val="000000"/>
                </a:solidFill>
              </a:rPr>
              <a:t>3.Purchase Return Book</a:t>
            </a:r>
          </a:p>
          <a:p>
            <a:pPr marL="0" lvl="0" indent="0">
              <a:buNone/>
            </a:pPr>
            <a:r>
              <a:rPr lang="en-US" sz="3000" dirty="0">
                <a:solidFill>
                  <a:srgbClr val="000000"/>
                </a:solidFill>
              </a:rPr>
              <a:t>4.Sales Return Book</a:t>
            </a:r>
          </a:p>
          <a:p>
            <a:pPr marL="0" lvl="0" indent="0">
              <a:buNone/>
            </a:pPr>
            <a:r>
              <a:rPr lang="en-US" sz="3000" dirty="0">
                <a:solidFill>
                  <a:srgbClr val="000000"/>
                </a:solidFill>
              </a:rPr>
              <a:t>5.Cash Book</a:t>
            </a:r>
          </a:p>
          <a:p>
            <a:pPr marL="0" lvl="0" indent="0">
              <a:buNone/>
            </a:pPr>
            <a:r>
              <a:rPr lang="en-US" sz="3000" dirty="0">
                <a:solidFill>
                  <a:srgbClr val="000000"/>
                </a:solidFill>
              </a:rPr>
              <a:t>6.Bills Receivable Book</a:t>
            </a:r>
          </a:p>
          <a:p>
            <a:pPr marL="0" lvl="0" indent="0">
              <a:buNone/>
            </a:pPr>
            <a:r>
              <a:rPr lang="en-US" sz="3000" dirty="0">
                <a:solidFill>
                  <a:srgbClr val="000000"/>
                </a:solidFill>
              </a:rPr>
              <a:t>7.Bills Payable Book and</a:t>
            </a:r>
          </a:p>
          <a:p>
            <a:pPr marL="0" lvl="0" indent="0">
              <a:buNone/>
            </a:pPr>
            <a:r>
              <a:rPr lang="en-US" sz="3000" dirty="0">
                <a:solidFill>
                  <a:srgbClr val="000000"/>
                </a:solidFill>
              </a:rPr>
              <a:t>8.Journal Proper.</a:t>
            </a:r>
          </a:p>
          <a:p>
            <a:pPr marL="0" indent="0">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xmlns="" val="14494134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763000" cy="6553200"/>
          </a:xfrm>
        </p:spPr>
        <p:txBody>
          <a:bodyPr>
            <a:normAutofit/>
          </a:bodyPr>
          <a:lstStyle/>
          <a:p>
            <a:pPr marL="0" indent="0">
              <a:buNone/>
            </a:pPr>
            <a:r>
              <a:rPr lang="en-US" sz="1800" dirty="0" smtClean="0"/>
              <a:t>Illustration no.5                                        Cash Book</a:t>
            </a:r>
          </a:p>
          <a:p>
            <a:pPr marL="0" indent="0">
              <a:buNone/>
            </a:pPr>
            <a:endParaRPr lang="en-US" sz="1800" dirty="0"/>
          </a:p>
        </p:txBody>
      </p:sp>
      <p:graphicFrame>
        <p:nvGraphicFramePr>
          <p:cNvPr id="4" name="Table 3"/>
          <p:cNvGraphicFramePr>
            <a:graphicFrameLocks noGrp="1"/>
          </p:cNvGraphicFramePr>
          <p:nvPr>
            <p:extLst>
              <p:ext uri="{D42A27DB-BD31-4B8C-83A1-F6EECF244321}">
                <p14:modId xmlns:p14="http://schemas.microsoft.com/office/powerpoint/2010/main" xmlns="" val="786996223"/>
              </p:ext>
            </p:extLst>
          </p:nvPr>
        </p:nvGraphicFramePr>
        <p:xfrm>
          <a:off x="152400" y="1066800"/>
          <a:ext cx="8991600" cy="4175760"/>
        </p:xfrm>
        <a:graphic>
          <a:graphicData uri="http://schemas.openxmlformats.org/drawingml/2006/table">
            <a:tbl>
              <a:tblPr firstRow="1" bandRow="1">
                <a:tableStyleId>{5940675A-B579-460E-94D1-54222C63F5DA}</a:tableStyleId>
              </a:tblPr>
              <a:tblGrid>
                <a:gridCol w="885381"/>
                <a:gridCol w="1752600"/>
                <a:gridCol w="914400"/>
                <a:gridCol w="1066800"/>
                <a:gridCol w="885381"/>
                <a:gridCol w="1658238"/>
                <a:gridCol w="838200"/>
                <a:gridCol w="990600"/>
              </a:tblGrid>
              <a:tr h="381000">
                <a:tc>
                  <a:txBody>
                    <a:bodyPr/>
                    <a:lstStyle/>
                    <a:p>
                      <a:r>
                        <a:rPr lang="en-US" dirty="0" smtClean="0"/>
                        <a:t>Date</a:t>
                      </a:r>
                      <a:endParaRPr lang="en-US" dirty="0"/>
                    </a:p>
                  </a:txBody>
                  <a:tcPr/>
                </a:tc>
                <a:tc>
                  <a:txBody>
                    <a:bodyPr/>
                    <a:lstStyle/>
                    <a:p>
                      <a:r>
                        <a:rPr lang="en-US" dirty="0" smtClean="0"/>
                        <a:t>           Particulars</a:t>
                      </a:r>
                      <a:endParaRPr lang="en-US" dirty="0"/>
                    </a:p>
                  </a:txBody>
                  <a:tcPr/>
                </a:tc>
                <a:tc>
                  <a:txBody>
                    <a:bodyPr/>
                    <a:lstStyle/>
                    <a:p>
                      <a:r>
                        <a:rPr lang="en-US" dirty="0" smtClean="0"/>
                        <a:t>Cash</a:t>
                      </a:r>
                      <a:endParaRPr lang="en-US" dirty="0"/>
                    </a:p>
                  </a:txBody>
                  <a:tcPr/>
                </a:tc>
                <a:tc>
                  <a:txBody>
                    <a:bodyPr/>
                    <a:lstStyle/>
                    <a:p>
                      <a:r>
                        <a:rPr lang="en-US" dirty="0" smtClean="0"/>
                        <a:t>Bank</a:t>
                      </a:r>
                      <a:endParaRPr lang="en-US" dirty="0"/>
                    </a:p>
                  </a:txBody>
                  <a:tcPr/>
                </a:tc>
                <a:tc>
                  <a:txBody>
                    <a:bodyPr/>
                    <a:lstStyle/>
                    <a:p>
                      <a:r>
                        <a:rPr lang="en-US" dirty="0" smtClean="0"/>
                        <a:t>Date</a:t>
                      </a:r>
                      <a:endParaRPr lang="en-US" dirty="0"/>
                    </a:p>
                  </a:txBody>
                  <a:tcPr/>
                </a:tc>
                <a:tc>
                  <a:txBody>
                    <a:bodyPr/>
                    <a:lstStyle/>
                    <a:p>
                      <a:r>
                        <a:rPr lang="en-US" dirty="0" smtClean="0"/>
                        <a:t>           Particulars</a:t>
                      </a:r>
                      <a:endParaRPr lang="en-US" dirty="0"/>
                    </a:p>
                  </a:txBody>
                  <a:tcPr/>
                </a:tc>
                <a:tc>
                  <a:txBody>
                    <a:bodyPr/>
                    <a:lstStyle/>
                    <a:p>
                      <a:r>
                        <a:rPr lang="en-US" dirty="0" smtClean="0"/>
                        <a:t>Cash</a:t>
                      </a:r>
                      <a:endParaRPr lang="en-US" dirty="0"/>
                    </a:p>
                  </a:txBody>
                  <a:tcPr/>
                </a:tc>
                <a:tc>
                  <a:txBody>
                    <a:bodyPr/>
                    <a:lstStyle/>
                    <a:p>
                      <a:r>
                        <a:rPr lang="en-US" dirty="0" smtClean="0"/>
                        <a:t>Bank</a:t>
                      </a:r>
                      <a:endParaRPr lang="en-US" dirty="0"/>
                    </a:p>
                  </a:txBody>
                  <a:tcPr/>
                </a:tc>
              </a:tr>
              <a:tr h="2352040">
                <a:tc>
                  <a:txBody>
                    <a:bodyPr/>
                    <a:lstStyle/>
                    <a:p>
                      <a:r>
                        <a:rPr lang="en-US" dirty="0" smtClean="0"/>
                        <a:t>2015</a:t>
                      </a:r>
                    </a:p>
                    <a:p>
                      <a:r>
                        <a:rPr lang="en-US" dirty="0" smtClean="0"/>
                        <a:t>Mar.01</a:t>
                      </a:r>
                    </a:p>
                    <a:p>
                      <a:r>
                        <a:rPr lang="en-US" dirty="0" smtClean="0"/>
                        <a:t>Mar.03</a:t>
                      </a:r>
                    </a:p>
                    <a:p>
                      <a:r>
                        <a:rPr lang="en-US" dirty="0" smtClean="0"/>
                        <a:t>Mar.04</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Mar.08</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Mar.10</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Mar.18</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Mar.30</a:t>
                      </a:r>
                    </a:p>
                    <a:p>
                      <a:endParaRPr lang="en-US" dirty="0"/>
                    </a:p>
                  </a:txBody>
                  <a:tcPr/>
                </a:tc>
                <a:tc>
                  <a:txBody>
                    <a:bodyPr/>
                    <a:lstStyle/>
                    <a:p>
                      <a:endParaRPr lang="en-US" dirty="0" smtClean="0"/>
                    </a:p>
                    <a:p>
                      <a:r>
                        <a:rPr lang="en-US" dirty="0" smtClean="0"/>
                        <a:t>To Balance b/d</a:t>
                      </a:r>
                    </a:p>
                    <a:p>
                      <a:r>
                        <a:rPr lang="en-US" dirty="0" smtClean="0"/>
                        <a:t>To</a:t>
                      </a:r>
                      <a:r>
                        <a:rPr lang="en-US" baseline="0" dirty="0" smtClean="0"/>
                        <a:t> Osman</a:t>
                      </a:r>
                    </a:p>
                    <a:p>
                      <a:r>
                        <a:rPr lang="en-US" baseline="0" dirty="0" smtClean="0"/>
                        <a:t>To Cash a/c</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Bank a/c</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Sales a/c</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Sales a/c</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Cash a/c</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a:txBody>
                  <a:tcPr/>
                </a:tc>
                <a:tc>
                  <a:txBody>
                    <a:bodyPr/>
                    <a:lstStyle/>
                    <a:p>
                      <a:endParaRPr lang="en-US" dirty="0" smtClean="0"/>
                    </a:p>
                    <a:p>
                      <a:r>
                        <a:rPr lang="en-US" dirty="0" smtClean="0"/>
                        <a:t>80,000</a:t>
                      </a:r>
                    </a:p>
                    <a:p>
                      <a:r>
                        <a:rPr lang="en-US" dirty="0" smtClean="0"/>
                        <a:t>24,000</a:t>
                      </a:r>
                    </a:p>
                    <a:p>
                      <a:r>
                        <a:rPr lang="en-US" dirty="0" smtClean="0"/>
                        <a:t>-----</a:t>
                      </a:r>
                    </a:p>
                    <a:p>
                      <a:r>
                        <a:rPr lang="en-US" dirty="0" smtClean="0"/>
                        <a:t>20,000</a:t>
                      </a:r>
                    </a:p>
                    <a:p>
                      <a:r>
                        <a:rPr lang="en-US" dirty="0" smtClean="0"/>
                        <a:t>30,00060,000</a:t>
                      </a:r>
                    </a:p>
                    <a:p>
                      <a:r>
                        <a:rPr lang="en-US" dirty="0" smtClean="0"/>
                        <a:t>----</a:t>
                      </a:r>
                    </a:p>
                    <a:p>
                      <a:endParaRPr lang="en-US" dirty="0" smtClean="0"/>
                    </a:p>
                    <a:p>
                      <a:r>
                        <a:rPr lang="en-US" dirty="0" smtClean="0"/>
                        <a:t>---------</a:t>
                      </a:r>
                    </a:p>
                    <a:p>
                      <a:r>
                        <a:rPr lang="en-US" sz="1400" dirty="0" smtClean="0"/>
                        <a:t>2,14,000</a:t>
                      </a:r>
                    </a:p>
                    <a:p>
                      <a:r>
                        <a:rPr lang="en-US" sz="1400" smtClean="0"/>
                        <a:t>-------------</a:t>
                      </a:r>
                      <a:endParaRPr lang="en-US" sz="1400" dirty="0"/>
                    </a:p>
                  </a:txBody>
                  <a:tcPr/>
                </a:tc>
                <a:tc>
                  <a:txBody>
                    <a:bodyPr/>
                    <a:lstStyle/>
                    <a:p>
                      <a:endParaRPr lang="en-US" dirty="0" smtClean="0"/>
                    </a:p>
                    <a:p>
                      <a:r>
                        <a:rPr lang="en-US" dirty="0" smtClean="0"/>
                        <a:t>1,20,000</a:t>
                      </a:r>
                    </a:p>
                    <a:p>
                      <a:r>
                        <a:rPr lang="en-US" dirty="0" smtClean="0"/>
                        <a:t>------</a:t>
                      </a:r>
                    </a:p>
                    <a:p>
                      <a:r>
                        <a:rPr lang="en-US" dirty="0" smtClean="0"/>
                        <a:t>24,000</a:t>
                      </a:r>
                    </a:p>
                    <a:p>
                      <a:r>
                        <a:rPr lang="en-US" dirty="0" smtClean="0"/>
                        <a:t>------</a:t>
                      </a:r>
                    </a:p>
                    <a:p>
                      <a:r>
                        <a:rPr lang="en-US" dirty="0" smtClean="0"/>
                        <a:t>-----</a:t>
                      </a:r>
                    </a:p>
                    <a:p>
                      <a:r>
                        <a:rPr lang="en-US" dirty="0" smtClean="0"/>
                        <a:t>-------</a:t>
                      </a:r>
                    </a:p>
                    <a:p>
                      <a:r>
                        <a:rPr lang="en-US" dirty="0" smtClean="0"/>
                        <a:t>16,000</a:t>
                      </a:r>
                    </a:p>
                    <a:p>
                      <a:endParaRPr lang="en-US" dirty="0" smtClean="0"/>
                    </a:p>
                    <a:p>
                      <a:r>
                        <a:rPr lang="en-US" dirty="0" smtClean="0"/>
                        <a:t>----------</a:t>
                      </a:r>
                    </a:p>
                    <a:p>
                      <a:r>
                        <a:rPr lang="en-US" dirty="0" smtClean="0"/>
                        <a:t>1,40,000</a:t>
                      </a:r>
                    </a:p>
                    <a:p>
                      <a:r>
                        <a:rPr lang="en-US" dirty="0" smtClean="0"/>
                        <a:t>-----------</a:t>
                      </a:r>
                      <a:endParaRPr lang="en-US" dirty="0"/>
                    </a:p>
                  </a:txBody>
                  <a:tcPr/>
                </a:tc>
                <a:tc>
                  <a:txBody>
                    <a:bodyPr/>
                    <a:lstStyle/>
                    <a:p>
                      <a:r>
                        <a:rPr lang="en-US" dirty="0" smtClean="0"/>
                        <a:t>2015</a:t>
                      </a:r>
                    </a:p>
                    <a:p>
                      <a:r>
                        <a:rPr lang="en-US" dirty="0" smtClean="0"/>
                        <a:t>Mar.04</a:t>
                      </a:r>
                    </a:p>
                    <a:p>
                      <a:r>
                        <a:rPr lang="en-US" dirty="0" smtClean="0"/>
                        <a:t>Mar.08</a:t>
                      </a:r>
                    </a:p>
                    <a:p>
                      <a:r>
                        <a:rPr lang="en-US" dirty="0" smtClean="0"/>
                        <a:t>Mar.15</a:t>
                      </a:r>
                    </a:p>
                    <a:p>
                      <a:r>
                        <a:rPr lang="en-US" dirty="0" smtClean="0"/>
                        <a:t>Mar.20</a:t>
                      </a:r>
                    </a:p>
                    <a:p>
                      <a:r>
                        <a:rPr lang="en-US" dirty="0" smtClean="0"/>
                        <a:t>Mar.30</a:t>
                      </a:r>
                    </a:p>
                    <a:p>
                      <a:r>
                        <a:rPr lang="en-US" dirty="0" smtClean="0"/>
                        <a:t>Mar.31</a:t>
                      </a:r>
                    </a:p>
                    <a:p>
                      <a:r>
                        <a:rPr lang="en-US" dirty="0" smtClean="0"/>
                        <a:t>Mar.31</a:t>
                      </a:r>
                    </a:p>
                    <a:p>
                      <a:r>
                        <a:rPr lang="en-US" dirty="0" smtClean="0"/>
                        <a:t>Mar.31</a:t>
                      </a:r>
                      <a:endParaRPr lang="en-US" dirty="0"/>
                    </a:p>
                  </a:txBody>
                  <a:tcPr/>
                </a:tc>
                <a:tc>
                  <a:txBody>
                    <a:bodyPr/>
                    <a:lstStyle/>
                    <a:p>
                      <a:endParaRPr lang="en-US" dirty="0" smtClean="0"/>
                    </a:p>
                    <a:p>
                      <a:r>
                        <a:rPr lang="en-US" dirty="0" smtClean="0"/>
                        <a:t>By Bank a/c</a:t>
                      </a:r>
                    </a:p>
                    <a:p>
                      <a:r>
                        <a:rPr lang="en-US" dirty="0" smtClean="0"/>
                        <a:t>By Cash a/c</a:t>
                      </a:r>
                    </a:p>
                    <a:p>
                      <a:r>
                        <a:rPr lang="en-US" dirty="0" smtClean="0"/>
                        <a:t>By Purchase a/c</a:t>
                      </a:r>
                    </a:p>
                    <a:p>
                      <a:r>
                        <a:rPr lang="en-US" dirty="0" smtClean="0"/>
                        <a:t>By Rahim</a:t>
                      </a:r>
                    </a:p>
                    <a:p>
                      <a:r>
                        <a:rPr lang="en-US" dirty="0" smtClean="0"/>
                        <a:t>By Bank a/c</a:t>
                      </a:r>
                    </a:p>
                    <a:p>
                      <a:r>
                        <a:rPr lang="en-US" dirty="0" smtClean="0"/>
                        <a:t>By Salary a/c</a:t>
                      </a:r>
                    </a:p>
                    <a:p>
                      <a:r>
                        <a:rPr lang="en-US" dirty="0" smtClean="0"/>
                        <a:t>By</a:t>
                      </a:r>
                      <a:r>
                        <a:rPr lang="en-US" baseline="0" dirty="0" smtClean="0"/>
                        <a:t> Rent a/c</a:t>
                      </a:r>
                    </a:p>
                    <a:p>
                      <a:r>
                        <a:rPr lang="en-US" baseline="0" dirty="0" smtClean="0"/>
                        <a:t>By Balance c/d</a:t>
                      </a:r>
                    </a:p>
                    <a:p>
                      <a:endParaRPr lang="en-US" dirty="0"/>
                    </a:p>
                  </a:txBody>
                  <a:tcPr/>
                </a:tc>
                <a:tc>
                  <a:txBody>
                    <a:bodyPr/>
                    <a:lstStyle/>
                    <a:p>
                      <a:endParaRPr lang="en-US" dirty="0" smtClean="0"/>
                    </a:p>
                    <a:p>
                      <a:r>
                        <a:rPr lang="en-US" dirty="0" smtClean="0"/>
                        <a:t>24,000</a:t>
                      </a:r>
                    </a:p>
                    <a:p>
                      <a:r>
                        <a:rPr lang="en-US" dirty="0" smtClean="0"/>
                        <a:t>-----</a:t>
                      </a:r>
                    </a:p>
                    <a:p>
                      <a:r>
                        <a:rPr lang="en-US" dirty="0" smtClean="0"/>
                        <a:t>80,000</a:t>
                      </a:r>
                    </a:p>
                    <a:p>
                      <a:r>
                        <a:rPr lang="en-US" dirty="0" smtClean="0"/>
                        <a:t>---</a:t>
                      </a:r>
                    </a:p>
                    <a:p>
                      <a:r>
                        <a:rPr lang="en-US" dirty="0" smtClean="0"/>
                        <a:t>16,000</a:t>
                      </a:r>
                    </a:p>
                    <a:p>
                      <a:r>
                        <a:rPr lang="en-US" dirty="0" smtClean="0"/>
                        <a:t>10,000</a:t>
                      </a:r>
                    </a:p>
                    <a:p>
                      <a:r>
                        <a:rPr lang="en-US" dirty="0" smtClean="0"/>
                        <a:t>---</a:t>
                      </a:r>
                    </a:p>
                    <a:p>
                      <a:r>
                        <a:rPr lang="en-US" dirty="0" smtClean="0"/>
                        <a:t>84,000</a:t>
                      </a:r>
                    </a:p>
                    <a:p>
                      <a:r>
                        <a:rPr lang="en-US" dirty="0" smtClean="0"/>
                        <a:t>---------</a:t>
                      </a:r>
                    </a:p>
                    <a:p>
                      <a:r>
                        <a:rPr lang="en-US" sz="1400" dirty="0" smtClean="0"/>
                        <a:t>2,14,000</a:t>
                      </a:r>
                    </a:p>
                    <a:p>
                      <a:r>
                        <a:rPr lang="en-US" sz="1400" dirty="0" smtClean="0"/>
                        <a:t>----------</a:t>
                      </a:r>
                      <a:endParaRPr lang="en-US" sz="1400" dirty="0"/>
                    </a:p>
                  </a:txBody>
                  <a:tcPr/>
                </a:tc>
                <a:tc>
                  <a:txBody>
                    <a:bodyPr/>
                    <a:lstStyle/>
                    <a:p>
                      <a:endParaRPr lang="en-US" dirty="0" smtClean="0"/>
                    </a:p>
                    <a:p>
                      <a:r>
                        <a:rPr lang="en-US" dirty="0" smtClean="0"/>
                        <a:t>-----</a:t>
                      </a:r>
                    </a:p>
                    <a:p>
                      <a:r>
                        <a:rPr lang="en-US" dirty="0" smtClean="0"/>
                        <a:t>20,000</a:t>
                      </a:r>
                    </a:p>
                    <a:p>
                      <a:r>
                        <a:rPr lang="en-US" dirty="0" smtClean="0"/>
                        <a:t>----</a:t>
                      </a:r>
                    </a:p>
                    <a:p>
                      <a:r>
                        <a:rPr lang="en-US" dirty="0" smtClean="0"/>
                        <a:t>26,000</a:t>
                      </a:r>
                    </a:p>
                    <a:p>
                      <a:r>
                        <a:rPr lang="en-US" dirty="0" smtClean="0"/>
                        <a:t>---</a:t>
                      </a:r>
                    </a:p>
                    <a:p>
                      <a:endParaRPr lang="en-US" dirty="0" smtClean="0"/>
                    </a:p>
                    <a:p>
                      <a:r>
                        <a:rPr lang="en-US" dirty="0" smtClean="0"/>
                        <a:t>5,000</a:t>
                      </a:r>
                    </a:p>
                    <a:p>
                      <a:r>
                        <a:rPr lang="en-US" dirty="0" smtClean="0"/>
                        <a:t>89,000</a:t>
                      </a:r>
                    </a:p>
                    <a:p>
                      <a:r>
                        <a:rPr lang="en-US" dirty="0" smtClean="0"/>
                        <a:t>---------</a:t>
                      </a:r>
                    </a:p>
                    <a:p>
                      <a:r>
                        <a:rPr lang="en-US" sz="1400" dirty="0" smtClean="0"/>
                        <a:t>1,40,000</a:t>
                      </a:r>
                    </a:p>
                    <a:p>
                      <a:r>
                        <a:rPr lang="en-US" sz="1400" dirty="0" smtClean="0"/>
                        <a:t>-----------</a:t>
                      </a:r>
                      <a:endParaRPr lang="en-US" dirty="0" smtClean="0"/>
                    </a:p>
                    <a:p>
                      <a:endParaRPr lang="en-US" dirty="0"/>
                    </a:p>
                  </a:txBody>
                  <a:tcPr/>
                </a:tc>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xmlns="" val="15452155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28600"/>
            <a:ext cx="8229600" cy="6477000"/>
          </a:xfrm>
        </p:spPr>
        <p:txBody>
          <a:bodyPr>
            <a:normAutofit/>
          </a:bodyPr>
          <a:lstStyle/>
          <a:p>
            <a:pPr marL="0" indent="0">
              <a:buNone/>
            </a:pPr>
            <a:r>
              <a:rPr lang="en-US" sz="2200" dirty="0" smtClean="0"/>
              <a:t>                                                                                                                                                                                                                                                                            Question no.14. What is a contra entry ?</a:t>
            </a:r>
          </a:p>
          <a:p>
            <a:pPr marL="0" indent="0">
              <a:buNone/>
            </a:pPr>
            <a:r>
              <a:rPr lang="en-US" sz="2200" dirty="0" smtClean="0"/>
              <a:t>   Answer  .   If </a:t>
            </a:r>
            <a:r>
              <a:rPr lang="en-US" sz="2200" dirty="0"/>
              <a:t>a transaction requires entries on both the debit and the credit sides simultaneously, it is called 'Contra entry'.</a:t>
            </a:r>
            <a:br>
              <a:rPr lang="en-US" sz="2200" dirty="0"/>
            </a:br>
            <a:endParaRPr lang="en-US" sz="2200" dirty="0" smtClean="0"/>
          </a:p>
          <a:p>
            <a:pPr marL="0" indent="0">
              <a:buNone/>
            </a:pPr>
            <a:r>
              <a:rPr lang="en-US" sz="2200" dirty="0" smtClean="0"/>
              <a:t>Usually</a:t>
            </a:r>
            <a:r>
              <a:rPr lang="en-US" sz="2200" dirty="0"/>
              <a:t>, the contra entries will appear in the following occasions.</a:t>
            </a:r>
            <a:br>
              <a:rPr lang="en-US" sz="2200" dirty="0"/>
            </a:br>
            <a:r>
              <a:rPr lang="en-US" sz="2200" dirty="0"/>
              <a:t/>
            </a:r>
            <a:br>
              <a:rPr lang="en-US" sz="2200" dirty="0"/>
            </a:br>
            <a:r>
              <a:rPr lang="en-US" sz="2200" dirty="0"/>
              <a:t>a. When an account is opened with a bank.</a:t>
            </a:r>
            <a:br>
              <a:rPr lang="en-US" sz="2200" dirty="0"/>
            </a:br>
            <a:r>
              <a:rPr lang="en-US" sz="2200" dirty="0"/>
              <a:t>b. The firm's cash is deposited in the bank.</a:t>
            </a:r>
            <a:br>
              <a:rPr lang="en-US" sz="2200" dirty="0"/>
            </a:br>
            <a:r>
              <a:rPr lang="en-US" sz="2200" dirty="0"/>
              <a:t>c. The cash is withdrawn from bank for office use.</a:t>
            </a:r>
            <a:br>
              <a:rPr lang="en-US" sz="2200" dirty="0"/>
            </a:br>
            <a:r>
              <a:rPr lang="en-US" sz="2200" dirty="0"/>
              <a:t>d. The </a:t>
            </a:r>
            <a:r>
              <a:rPr lang="en-US" sz="2200" dirty="0" err="1"/>
              <a:t>cheques</a:t>
            </a:r>
            <a:r>
              <a:rPr lang="en-US" sz="2200" dirty="0"/>
              <a:t> received from debtors, are deposited in the bank.</a:t>
            </a:r>
            <a:br>
              <a:rPr lang="en-US" sz="2200" dirty="0"/>
            </a:br>
            <a:r>
              <a:rPr lang="en-US" sz="2200" dirty="0"/>
              <a:t/>
            </a:r>
            <a:br>
              <a:rPr lang="en-US" sz="2200" dirty="0"/>
            </a:br>
            <a:r>
              <a:rPr lang="en-US" sz="2200" dirty="0"/>
              <a:t>In transactions </a:t>
            </a:r>
            <a:r>
              <a:rPr lang="en-US" sz="2200" dirty="0" err="1"/>
              <a:t>a&amp;b</a:t>
            </a:r>
            <a:r>
              <a:rPr lang="en-US" sz="2200" dirty="0"/>
              <a:t>, the cash balance available with the firm is decreased, the cash in bank is increased. In transaction 'c', the </a:t>
            </a:r>
            <a:r>
              <a:rPr lang="en-US" sz="2200" dirty="0" smtClean="0"/>
              <a:t>cash in </a:t>
            </a:r>
            <a:r>
              <a:rPr lang="en-US" sz="2200" dirty="0"/>
              <a:t>the bank is decreased and the cash in the firm is increased</a:t>
            </a:r>
            <a:r>
              <a:rPr lang="en-US" dirty="0"/>
              <a: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dirty="0"/>
          </a:p>
        </p:txBody>
      </p:sp>
    </p:spTree>
    <p:extLst>
      <p:ext uri="{BB962C8B-B14F-4D97-AF65-F5344CB8AC3E}">
        <p14:creationId xmlns:p14="http://schemas.microsoft.com/office/powerpoint/2010/main" xmlns="" val="4841436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0"/>
            <a:ext cx="8229600" cy="5943600"/>
          </a:xfrm>
        </p:spPr>
        <p:txBody>
          <a:bodyPr>
            <a:normAutofit fontScale="92500" lnSpcReduction="10000"/>
          </a:bodyPr>
          <a:lstStyle/>
          <a:p>
            <a:pPr marL="0" indent="0">
              <a:buNone/>
            </a:pPr>
            <a:r>
              <a:rPr lang="en-US" sz="2400" dirty="0" smtClean="0"/>
              <a:t>Question no.15  Do you think that business cash deposited into a</a:t>
            </a:r>
          </a:p>
          <a:p>
            <a:pPr marL="0" indent="0">
              <a:buNone/>
            </a:pPr>
            <a:r>
              <a:rPr lang="en-US" sz="2400" dirty="0"/>
              <a:t> </a:t>
            </a:r>
            <a:r>
              <a:rPr lang="en-US" sz="2400" dirty="0" smtClean="0"/>
              <a:t>                               bank is a contra entry?</a:t>
            </a:r>
          </a:p>
          <a:p>
            <a:pPr marL="0" indent="0">
              <a:buNone/>
            </a:pPr>
            <a:r>
              <a:rPr lang="en-US" sz="2400" dirty="0" smtClean="0"/>
              <a:t>Answer           Yes, </a:t>
            </a:r>
            <a:r>
              <a:rPr lang="en-US" sz="2400" dirty="0"/>
              <a:t>b</a:t>
            </a:r>
            <a:r>
              <a:rPr lang="en-US" sz="2400" dirty="0" smtClean="0"/>
              <a:t>usiness </a:t>
            </a:r>
            <a:r>
              <a:rPr lang="en-US" sz="2400" dirty="0"/>
              <a:t>cash deposited into </a:t>
            </a:r>
            <a:r>
              <a:rPr lang="en-US" sz="2400" dirty="0" smtClean="0"/>
              <a:t>a</a:t>
            </a:r>
            <a:r>
              <a:rPr lang="en-US" sz="2400" dirty="0"/>
              <a:t> bank is a </a:t>
            </a:r>
            <a:r>
              <a:rPr lang="en-US" sz="2400" dirty="0" smtClean="0"/>
              <a:t>contra</a:t>
            </a:r>
          </a:p>
          <a:p>
            <a:pPr marL="0" indent="0">
              <a:buNone/>
            </a:pPr>
            <a:r>
              <a:rPr lang="en-US" sz="2400" dirty="0"/>
              <a:t> </a:t>
            </a:r>
            <a:r>
              <a:rPr lang="en-US" sz="2400" dirty="0" smtClean="0"/>
              <a:t>                               entry.</a:t>
            </a:r>
          </a:p>
          <a:p>
            <a:pPr marL="0" indent="0">
              <a:buNone/>
            </a:pPr>
            <a:r>
              <a:rPr lang="en-US" sz="2400" dirty="0" smtClean="0"/>
              <a:t>Question no.16     Do you know that cash withdrawn from the </a:t>
            </a:r>
          </a:p>
          <a:p>
            <a:pPr marL="0" indent="0">
              <a:buNone/>
            </a:pPr>
            <a:r>
              <a:rPr lang="en-US" sz="2400" dirty="0"/>
              <a:t> </a:t>
            </a:r>
            <a:r>
              <a:rPr lang="en-US" sz="2400" dirty="0" smtClean="0"/>
              <a:t>                                bank for private use is a contra entry?  </a:t>
            </a:r>
          </a:p>
          <a:p>
            <a:pPr marL="0" indent="0">
              <a:buNone/>
            </a:pPr>
            <a:r>
              <a:rPr lang="en-US" sz="2400" dirty="0" smtClean="0"/>
              <a:t>Answer.              No, </a:t>
            </a:r>
            <a:r>
              <a:rPr lang="en-US" sz="2400" dirty="0"/>
              <a:t>cash withdrawn from the </a:t>
            </a:r>
          </a:p>
          <a:p>
            <a:pPr marL="0" indent="0">
              <a:buNone/>
            </a:pPr>
            <a:r>
              <a:rPr lang="en-US" sz="2400" dirty="0"/>
              <a:t>                                 bank for private use </a:t>
            </a:r>
            <a:r>
              <a:rPr lang="en-US" sz="2400" dirty="0" smtClean="0"/>
              <a:t>is not </a:t>
            </a:r>
            <a:r>
              <a:rPr lang="en-US" sz="2400" dirty="0"/>
              <a:t>a contra entry</a:t>
            </a:r>
            <a:r>
              <a:rPr lang="en-US" sz="2400" dirty="0" smtClean="0"/>
              <a:t>?</a:t>
            </a:r>
          </a:p>
          <a:p>
            <a:pPr marL="0" indent="0">
              <a:buNone/>
            </a:pPr>
            <a:r>
              <a:rPr lang="en-US" sz="2400" dirty="0" smtClean="0"/>
              <a:t>Question.no17 At which side of the cash book will you record</a:t>
            </a:r>
          </a:p>
          <a:p>
            <a:pPr marL="0" indent="0">
              <a:buNone/>
            </a:pPr>
            <a:r>
              <a:rPr lang="en-US" sz="2400" dirty="0"/>
              <a:t> </a:t>
            </a:r>
            <a:r>
              <a:rPr lang="en-US" sz="2400" dirty="0" smtClean="0"/>
              <a:t>                             the credit purchase of machinery for SR 20000?</a:t>
            </a:r>
          </a:p>
          <a:p>
            <a:pPr marL="0" indent="0">
              <a:buNone/>
            </a:pPr>
            <a:r>
              <a:rPr lang="en-US" sz="2400" dirty="0" smtClean="0"/>
              <a:t>Answer           It will not be recorded at any side of cash book </a:t>
            </a:r>
          </a:p>
          <a:p>
            <a:pPr marL="0" indent="0">
              <a:buNone/>
            </a:pPr>
            <a:r>
              <a:rPr lang="en-US" sz="2400" dirty="0"/>
              <a:t> </a:t>
            </a:r>
            <a:r>
              <a:rPr lang="en-US" sz="2400" dirty="0" smtClean="0"/>
              <a:t>                          because there is no inflow or outflow of cash in this</a:t>
            </a:r>
          </a:p>
          <a:p>
            <a:pPr marL="0" indent="0">
              <a:buNone/>
            </a:pPr>
            <a:r>
              <a:rPr lang="en-US" sz="2400" dirty="0"/>
              <a:t> </a:t>
            </a:r>
            <a:r>
              <a:rPr lang="en-US" sz="2400" dirty="0" smtClean="0"/>
              <a:t>                           transaction. </a:t>
            </a:r>
            <a:endParaRPr lang="en-US" sz="2400" dirty="0"/>
          </a:p>
          <a:p>
            <a:pPr marL="0" indent="0">
              <a:buNone/>
            </a:pPr>
            <a:r>
              <a:rPr lang="en-US" sz="2400" dirty="0" smtClean="0"/>
              <a:t>                                  </a:t>
            </a:r>
            <a:endParaRPr lang="en-US" sz="2400" dirty="0"/>
          </a:p>
          <a:p>
            <a:pPr marL="0" indent="0">
              <a:buNone/>
            </a:pPr>
            <a:endParaRPr lang="en-US" sz="2400" dirty="0"/>
          </a:p>
          <a:p>
            <a:pPr marL="0" indent="0">
              <a:buNone/>
            </a:pPr>
            <a:r>
              <a:rPr lang="en-US" sz="2400" dirty="0" smtClean="0"/>
              <a:t>                                </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dirty="0"/>
          </a:p>
        </p:txBody>
      </p:sp>
    </p:spTree>
    <p:extLst>
      <p:ext uri="{BB962C8B-B14F-4D97-AF65-F5344CB8AC3E}">
        <p14:creationId xmlns:p14="http://schemas.microsoft.com/office/powerpoint/2010/main" xmlns="" val="10770831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229600" cy="6477000"/>
          </a:xfrm>
        </p:spPr>
        <p:txBody>
          <a:bodyPr>
            <a:normAutofit/>
          </a:bodyPr>
          <a:lstStyle/>
          <a:p>
            <a:pPr marL="0" indent="0">
              <a:buNone/>
            </a:pPr>
            <a:r>
              <a:rPr lang="en-US" sz="2000" dirty="0" smtClean="0"/>
              <a:t>Question no.18. Fill in the blanks-</a:t>
            </a:r>
          </a:p>
          <a:p>
            <a:pPr marL="0" indent="0">
              <a:buNone/>
            </a:pPr>
            <a:r>
              <a:rPr lang="en-US" sz="2000" dirty="0"/>
              <a:t> </a:t>
            </a:r>
            <a:r>
              <a:rPr lang="en-US" sz="2000" dirty="0" smtClean="0"/>
              <a:t>           (a) Cash Book is a summary of --------------transactions.      (cash)</a:t>
            </a:r>
          </a:p>
          <a:p>
            <a:pPr marL="0" indent="0">
              <a:buNone/>
            </a:pPr>
            <a:r>
              <a:rPr lang="en-US" sz="2000" dirty="0"/>
              <a:t> </a:t>
            </a:r>
            <a:r>
              <a:rPr lang="en-US" sz="2000" dirty="0" smtClean="0"/>
              <a:t>           (b) Credit transactions are  ------------recorded in the cash book.(not)</a:t>
            </a:r>
          </a:p>
          <a:p>
            <a:pPr marL="0" indent="0">
              <a:buNone/>
            </a:pPr>
            <a:r>
              <a:rPr lang="en-US" sz="2000" dirty="0"/>
              <a:t> </a:t>
            </a:r>
            <a:r>
              <a:rPr lang="en-US" sz="2000" dirty="0" smtClean="0"/>
              <a:t>           (c)   Cash columns of cash book either is ------or------ balance.</a:t>
            </a:r>
          </a:p>
          <a:p>
            <a:pPr marL="0" indent="0">
              <a:buNone/>
            </a:pPr>
            <a:r>
              <a:rPr lang="en-US" sz="2000" dirty="0"/>
              <a:t> </a:t>
            </a:r>
            <a:r>
              <a:rPr lang="en-US" sz="2000" dirty="0" smtClean="0"/>
              <a:t>                                                                                      (equal or has  the debit)</a:t>
            </a:r>
          </a:p>
          <a:p>
            <a:pPr marL="0" indent="0">
              <a:buNone/>
            </a:pPr>
            <a:r>
              <a:rPr lang="en-US" sz="2000" dirty="0"/>
              <a:t> </a:t>
            </a:r>
            <a:r>
              <a:rPr lang="en-US" sz="2000" dirty="0" smtClean="0"/>
              <a:t>           (d) Cash column in cash book never has ------balance.(credit)</a:t>
            </a:r>
          </a:p>
          <a:p>
            <a:pPr marL="0" indent="0">
              <a:buNone/>
            </a:pPr>
            <a:r>
              <a:rPr lang="en-US" sz="2000" dirty="0"/>
              <a:t> </a:t>
            </a:r>
            <a:r>
              <a:rPr lang="en-US" sz="2000" dirty="0" smtClean="0"/>
              <a:t>           (e )  Credit balance of bank column in cash book means --------.</a:t>
            </a:r>
          </a:p>
          <a:p>
            <a:pPr marL="0" indent="0">
              <a:buNone/>
            </a:pPr>
            <a:r>
              <a:rPr lang="en-US" sz="2000" dirty="0"/>
              <a:t> </a:t>
            </a:r>
            <a:r>
              <a:rPr lang="en-US" sz="2000" dirty="0" smtClean="0"/>
              <a:t>                                                                                                                   (overdraft)            </a:t>
            </a:r>
          </a:p>
          <a:p>
            <a:pPr marL="0" indent="0">
              <a:buNone/>
            </a:pPr>
            <a:r>
              <a:rPr lang="en-US" sz="2000" dirty="0"/>
              <a:t> </a:t>
            </a:r>
            <a:r>
              <a:rPr lang="en-US" sz="2000" dirty="0" smtClean="0"/>
              <a:t>            (g) Bank column of cash book either has -----balance  or  ----- balance</a:t>
            </a:r>
          </a:p>
          <a:p>
            <a:pPr marL="0" indent="0">
              <a:buNone/>
            </a:pPr>
            <a:r>
              <a:rPr lang="en-US" sz="2000" dirty="0"/>
              <a:t> </a:t>
            </a:r>
            <a:r>
              <a:rPr lang="en-US" sz="2000" dirty="0" smtClean="0"/>
              <a:t>                  or -----balance. (no, or debit or credit)</a:t>
            </a:r>
          </a:p>
          <a:p>
            <a:pPr marL="0" indent="0">
              <a:buNone/>
            </a:pPr>
            <a:r>
              <a:rPr lang="en-US" sz="2000" dirty="0"/>
              <a:t> </a:t>
            </a:r>
            <a:r>
              <a:rPr lang="en-US" sz="2000" dirty="0" smtClean="0"/>
              <a:t>                         </a:t>
            </a: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dirty="0"/>
          </a:p>
        </p:txBody>
      </p:sp>
    </p:spTree>
    <p:extLst>
      <p:ext uri="{BB962C8B-B14F-4D97-AF65-F5344CB8AC3E}">
        <p14:creationId xmlns:p14="http://schemas.microsoft.com/office/powerpoint/2010/main" xmlns="" val="28260130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763000" cy="6629400"/>
          </a:xfrm>
        </p:spPr>
        <p:txBody>
          <a:bodyPr>
            <a:normAutofit fontScale="92500" lnSpcReduction="10000"/>
          </a:bodyPr>
          <a:lstStyle/>
          <a:p>
            <a:pPr marL="0" indent="0" algn="ctr">
              <a:buNone/>
            </a:pPr>
            <a:r>
              <a:rPr lang="en-US" sz="2800" dirty="0" smtClean="0"/>
              <a:t>Practical Problems</a:t>
            </a:r>
          </a:p>
          <a:p>
            <a:pPr marL="0" indent="0">
              <a:buNone/>
            </a:pPr>
            <a:r>
              <a:rPr lang="en-US" sz="2200" dirty="0" smtClean="0"/>
              <a:t>1.Enter the following transactions into a single column cash book.</a:t>
            </a:r>
          </a:p>
          <a:p>
            <a:pPr marL="0" indent="0">
              <a:buNone/>
            </a:pPr>
            <a:r>
              <a:rPr lang="en-US" sz="2200" dirty="0" smtClean="0"/>
              <a:t>Date                                                                                                       SR</a:t>
            </a:r>
          </a:p>
          <a:p>
            <a:pPr marL="0" indent="0">
              <a:buNone/>
            </a:pPr>
            <a:r>
              <a:rPr lang="en-US" sz="2200" dirty="0" smtClean="0"/>
              <a:t>2015</a:t>
            </a:r>
          </a:p>
          <a:p>
            <a:pPr marL="0" indent="0">
              <a:buNone/>
            </a:pPr>
            <a:r>
              <a:rPr lang="en-US" sz="2200" dirty="0" smtClean="0"/>
              <a:t>Jan.01     Business started with cash                                                          50,000</a:t>
            </a:r>
          </a:p>
          <a:p>
            <a:pPr marL="0" indent="0">
              <a:buNone/>
            </a:pPr>
            <a:r>
              <a:rPr lang="en-US" sz="2200" dirty="0" smtClean="0"/>
              <a:t>Jan.04      Goods purchased for cash                                                          30,000</a:t>
            </a:r>
          </a:p>
          <a:p>
            <a:pPr marL="0" indent="0">
              <a:buNone/>
            </a:pPr>
            <a:r>
              <a:rPr lang="en-US" sz="2200" dirty="0" smtClean="0"/>
              <a:t>Jan.05     Paid carriage charges                                                                        500</a:t>
            </a:r>
          </a:p>
          <a:p>
            <a:pPr marL="0" indent="0">
              <a:buNone/>
            </a:pPr>
            <a:r>
              <a:rPr lang="en-US" sz="2200" dirty="0" smtClean="0"/>
              <a:t>Jan.09     Goods purchased from </a:t>
            </a:r>
            <a:r>
              <a:rPr lang="en-US" sz="2200" dirty="0" err="1" smtClean="0"/>
              <a:t>Mr</a:t>
            </a:r>
            <a:r>
              <a:rPr lang="en-US" sz="2200" dirty="0" smtClean="0"/>
              <a:t> Ali                                                      6,000</a:t>
            </a:r>
          </a:p>
          <a:p>
            <a:pPr marL="0" indent="0">
              <a:buNone/>
            </a:pPr>
            <a:r>
              <a:rPr lang="en-US" sz="2200" dirty="0" smtClean="0"/>
              <a:t>Jan.12     Sold for cash                                                                                    8,000</a:t>
            </a:r>
          </a:p>
          <a:p>
            <a:pPr marL="0" indent="0">
              <a:buNone/>
            </a:pPr>
            <a:r>
              <a:rPr lang="en-US" sz="2200" dirty="0" smtClean="0"/>
              <a:t>Jan15      Sold to </a:t>
            </a:r>
            <a:r>
              <a:rPr lang="en-US" sz="2200" dirty="0" err="1" smtClean="0"/>
              <a:t>Mr</a:t>
            </a:r>
            <a:r>
              <a:rPr lang="en-US" sz="2200" dirty="0" smtClean="0"/>
              <a:t> Amir                                                                            10,000</a:t>
            </a:r>
          </a:p>
          <a:p>
            <a:pPr marL="0" indent="0">
              <a:buNone/>
            </a:pPr>
            <a:r>
              <a:rPr lang="en-US" sz="2200" dirty="0" smtClean="0"/>
              <a:t>Jan.20     Paid to MR Ali                                                                                  6,000</a:t>
            </a:r>
          </a:p>
          <a:p>
            <a:pPr marL="0" indent="0">
              <a:buNone/>
            </a:pPr>
            <a:r>
              <a:rPr lang="en-US" sz="2200" dirty="0" smtClean="0"/>
              <a:t>Jan 25      Paid rent for the month                                                                1,000</a:t>
            </a:r>
          </a:p>
          <a:p>
            <a:pPr marL="0" indent="0">
              <a:buNone/>
            </a:pPr>
            <a:r>
              <a:rPr lang="en-US" sz="2200" dirty="0" smtClean="0"/>
              <a:t>Jan.28      paid general expenses                                                                      200</a:t>
            </a:r>
          </a:p>
          <a:p>
            <a:pPr marL="0" indent="0">
              <a:buNone/>
            </a:pPr>
            <a:r>
              <a:rPr lang="en-US" sz="2200" dirty="0" smtClean="0"/>
              <a:t>Jan.29      Received from </a:t>
            </a:r>
            <a:r>
              <a:rPr lang="en-US" sz="2200" dirty="0" err="1" smtClean="0"/>
              <a:t>Mr</a:t>
            </a:r>
            <a:r>
              <a:rPr lang="en-US" sz="2200" dirty="0" smtClean="0"/>
              <a:t> Amir                                                              10,000</a:t>
            </a:r>
          </a:p>
          <a:p>
            <a:pPr marL="0" indent="0">
              <a:buNone/>
            </a:pPr>
            <a:r>
              <a:rPr lang="en-US" sz="2200" dirty="0" smtClean="0"/>
              <a:t>Jan.30       Furniture purchased                                                                     4,000</a:t>
            </a:r>
          </a:p>
          <a:p>
            <a:pPr marL="0" indent="0">
              <a:buNone/>
            </a:pPr>
            <a:r>
              <a:rPr lang="en-US" sz="2200" dirty="0"/>
              <a:t> </a:t>
            </a:r>
            <a:r>
              <a:rPr lang="en-US" sz="2200" dirty="0" smtClean="0"/>
              <a:t>                                                                 Ans. Cash Balance : SR. 26,300</a:t>
            </a:r>
          </a:p>
          <a:p>
            <a:pPr marL="0" indent="0">
              <a:buNone/>
            </a:pPr>
            <a:endParaRPr lang="en-US" sz="2200" dirty="0" smtClean="0"/>
          </a:p>
          <a:p>
            <a:pPr marL="0" indent="0">
              <a:buNone/>
            </a:pPr>
            <a:r>
              <a:rPr lang="en-US" sz="2200" dirty="0" smtClean="0"/>
              <a:t>                                                                                                                                   </a:t>
            </a:r>
            <a:endParaRPr lang="en-US"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dirty="0"/>
          </a:p>
        </p:txBody>
      </p:sp>
    </p:spTree>
    <p:extLst>
      <p:ext uri="{BB962C8B-B14F-4D97-AF65-F5344CB8AC3E}">
        <p14:creationId xmlns:p14="http://schemas.microsoft.com/office/powerpoint/2010/main" xmlns="" val="31425755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324600"/>
          </a:xfrm>
        </p:spPr>
        <p:txBody>
          <a:bodyPr>
            <a:normAutofit fontScale="70000" lnSpcReduction="20000"/>
          </a:bodyPr>
          <a:lstStyle/>
          <a:p>
            <a:pPr marL="0" indent="0">
              <a:buNone/>
            </a:pPr>
            <a:r>
              <a:rPr lang="en-US" dirty="0" smtClean="0"/>
              <a:t>2.Enter </a:t>
            </a:r>
            <a:r>
              <a:rPr lang="en-US" dirty="0"/>
              <a:t>the following transactions into a single column cash book.</a:t>
            </a:r>
          </a:p>
          <a:p>
            <a:pPr marL="0" indent="0">
              <a:buNone/>
            </a:pPr>
            <a:r>
              <a:rPr lang="en-US" dirty="0"/>
              <a:t>Date                                                                                                      </a:t>
            </a:r>
            <a:r>
              <a:rPr lang="en-US" dirty="0" smtClean="0"/>
              <a:t>              </a:t>
            </a:r>
            <a:r>
              <a:rPr lang="en-US" dirty="0"/>
              <a:t>SR</a:t>
            </a:r>
          </a:p>
          <a:p>
            <a:pPr marL="0" indent="0">
              <a:buNone/>
            </a:pPr>
            <a:r>
              <a:rPr lang="en-US" dirty="0"/>
              <a:t>2015</a:t>
            </a:r>
          </a:p>
          <a:p>
            <a:pPr marL="0" indent="0">
              <a:buNone/>
            </a:pPr>
            <a:r>
              <a:rPr lang="en-US" dirty="0"/>
              <a:t>Jan.01     Business started with cash                                                          </a:t>
            </a:r>
            <a:r>
              <a:rPr lang="en-US" dirty="0" smtClean="0"/>
              <a:t>  20,000</a:t>
            </a:r>
            <a:endParaRPr lang="en-US" dirty="0"/>
          </a:p>
          <a:p>
            <a:pPr marL="0" indent="0">
              <a:buNone/>
            </a:pPr>
            <a:r>
              <a:rPr lang="en-US" dirty="0"/>
              <a:t>Jan.04      Goods purchased for cash                                                         </a:t>
            </a:r>
            <a:r>
              <a:rPr lang="en-US" dirty="0" smtClean="0"/>
              <a:t>   10,000</a:t>
            </a:r>
            <a:endParaRPr lang="en-US" dirty="0"/>
          </a:p>
          <a:p>
            <a:pPr marL="0" indent="0">
              <a:buNone/>
            </a:pPr>
            <a:r>
              <a:rPr lang="en-US" dirty="0"/>
              <a:t>Jan.05     Paid </a:t>
            </a:r>
            <a:r>
              <a:rPr lang="en-US" dirty="0" smtClean="0"/>
              <a:t>wages                                                                                         1, 500</a:t>
            </a:r>
            <a:endParaRPr lang="en-US" dirty="0"/>
          </a:p>
          <a:p>
            <a:pPr marL="0" indent="0">
              <a:buNone/>
            </a:pPr>
            <a:r>
              <a:rPr lang="en-US" dirty="0"/>
              <a:t>Jan.09     Goods purchased from </a:t>
            </a:r>
            <a:r>
              <a:rPr lang="en-US" dirty="0" err="1"/>
              <a:t>Mr</a:t>
            </a:r>
            <a:r>
              <a:rPr lang="en-US" dirty="0"/>
              <a:t> </a:t>
            </a:r>
            <a:r>
              <a:rPr lang="en-US" dirty="0" smtClean="0"/>
              <a:t>Abdullah                                             5,000                                                                                                                      </a:t>
            </a:r>
            <a:endParaRPr lang="en-US" dirty="0"/>
          </a:p>
          <a:p>
            <a:pPr marL="0" indent="0">
              <a:buNone/>
            </a:pPr>
            <a:r>
              <a:rPr lang="en-US" dirty="0"/>
              <a:t>Jan.12     Sold </a:t>
            </a:r>
            <a:r>
              <a:rPr lang="en-US" dirty="0" smtClean="0"/>
              <a:t>to </a:t>
            </a:r>
            <a:r>
              <a:rPr lang="en-US" dirty="0" err="1" smtClean="0"/>
              <a:t>Tufail</a:t>
            </a:r>
            <a:r>
              <a:rPr lang="en-US" dirty="0" smtClean="0"/>
              <a:t>                                                                                      </a:t>
            </a:r>
            <a:r>
              <a:rPr lang="en-US" dirty="0"/>
              <a:t>8,000</a:t>
            </a:r>
          </a:p>
          <a:p>
            <a:pPr marL="0" indent="0">
              <a:buNone/>
            </a:pPr>
            <a:r>
              <a:rPr lang="en-US" dirty="0"/>
              <a:t>Jan15      Sold to </a:t>
            </a:r>
            <a:r>
              <a:rPr lang="en-US" dirty="0" err="1" smtClean="0"/>
              <a:t>Mr</a:t>
            </a:r>
            <a:r>
              <a:rPr lang="en-US" dirty="0" smtClean="0"/>
              <a:t> Anwar                                                                            </a:t>
            </a:r>
            <a:r>
              <a:rPr lang="en-US" dirty="0"/>
              <a:t>10,000</a:t>
            </a:r>
          </a:p>
          <a:p>
            <a:pPr marL="0" indent="0">
              <a:buNone/>
            </a:pPr>
            <a:r>
              <a:rPr lang="en-US" dirty="0"/>
              <a:t>Jan.20     Paid to </a:t>
            </a:r>
            <a:r>
              <a:rPr lang="en-US" dirty="0" err="1" smtClean="0"/>
              <a:t>Mr.Abdullah</a:t>
            </a:r>
            <a:r>
              <a:rPr lang="en-US" dirty="0" smtClean="0"/>
              <a:t>                                                                          5,000                                                                                Jan </a:t>
            </a:r>
            <a:r>
              <a:rPr lang="en-US" dirty="0"/>
              <a:t>25      </a:t>
            </a:r>
            <a:r>
              <a:rPr lang="en-US" dirty="0" smtClean="0"/>
              <a:t>Paid carriage                                                                                      </a:t>
            </a:r>
            <a:r>
              <a:rPr lang="en-US" dirty="0"/>
              <a:t>1,000</a:t>
            </a:r>
          </a:p>
          <a:p>
            <a:pPr marL="0" indent="0">
              <a:buNone/>
            </a:pPr>
            <a:r>
              <a:rPr lang="en-US" dirty="0"/>
              <a:t>Jan.28      paid general expenses                                                                    </a:t>
            </a:r>
            <a:r>
              <a:rPr lang="en-US" dirty="0" smtClean="0"/>
              <a:t>    </a:t>
            </a:r>
            <a:r>
              <a:rPr lang="en-US" dirty="0"/>
              <a:t>200</a:t>
            </a:r>
          </a:p>
          <a:p>
            <a:pPr marL="0" indent="0">
              <a:buNone/>
            </a:pPr>
            <a:r>
              <a:rPr lang="en-US" dirty="0"/>
              <a:t>Jan.29      Received from </a:t>
            </a:r>
            <a:r>
              <a:rPr lang="en-US" dirty="0" err="1"/>
              <a:t>Mr</a:t>
            </a:r>
            <a:r>
              <a:rPr lang="en-US" dirty="0"/>
              <a:t> </a:t>
            </a:r>
            <a:r>
              <a:rPr lang="en-US" dirty="0" err="1" smtClean="0"/>
              <a:t>Tufail</a:t>
            </a:r>
            <a:r>
              <a:rPr lang="en-US" dirty="0" smtClean="0"/>
              <a:t>                                                                 8,000</a:t>
            </a:r>
            <a:endParaRPr lang="en-US" dirty="0"/>
          </a:p>
          <a:p>
            <a:pPr marL="0" indent="0">
              <a:buNone/>
            </a:pPr>
            <a:r>
              <a:rPr lang="en-US" dirty="0"/>
              <a:t>Jan.30       </a:t>
            </a:r>
            <a:r>
              <a:rPr lang="en-US" dirty="0" smtClean="0"/>
              <a:t>Machinery  </a:t>
            </a:r>
            <a:r>
              <a:rPr lang="en-US" dirty="0"/>
              <a:t>purchased                                                                    </a:t>
            </a:r>
            <a:r>
              <a:rPr lang="en-US" dirty="0" smtClean="0"/>
              <a:t>4,000</a:t>
            </a:r>
          </a:p>
          <a:p>
            <a:pPr marL="0" indent="0">
              <a:buNone/>
            </a:pPr>
            <a:r>
              <a:rPr lang="en-US" dirty="0" smtClean="0"/>
              <a:t>Jan.31      Drawn for personal use                                                                   2,000</a:t>
            </a:r>
          </a:p>
          <a:p>
            <a:pPr marL="0" indent="0">
              <a:buNone/>
            </a:pPr>
            <a:r>
              <a:rPr lang="en-US" dirty="0"/>
              <a:t> </a:t>
            </a:r>
            <a:r>
              <a:rPr lang="en-US" dirty="0" smtClean="0"/>
              <a:t>                                                                    Ans. Cash Balance: SR  4,300</a:t>
            </a:r>
            <a:endParaRPr lang="en-US" dirty="0"/>
          </a:p>
          <a:p>
            <a:pPr marL="0" indent="0">
              <a:buNone/>
            </a:pPr>
            <a:r>
              <a:rPr lang="en-US" dirty="0"/>
              <a:t>                                                                  </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dirty="0"/>
          </a:p>
        </p:txBody>
      </p:sp>
    </p:spTree>
    <p:extLst>
      <p:ext uri="{BB962C8B-B14F-4D97-AF65-F5344CB8AC3E}">
        <p14:creationId xmlns:p14="http://schemas.microsoft.com/office/powerpoint/2010/main" xmlns="" val="40616368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76200"/>
            <a:ext cx="8763000" cy="6553200"/>
          </a:xfrm>
        </p:spPr>
        <p:txBody>
          <a:bodyPr>
            <a:normAutofit fontScale="85000" lnSpcReduction="10000"/>
          </a:bodyPr>
          <a:lstStyle/>
          <a:p>
            <a:pPr marL="0" indent="0">
              <a:buNone/>
            </a:pPr>
            <a:r>
              <a:rPr lang="en-US" sz="2400" dirty="0" smtClean="0"/>
              <a:t>3.Enter </a:t>
            </a:r>
            <a:r>
              <a:rPr lang="en-US" sz="2400" dirty="0"/>
              <a:t>the following transactions into a </a:t>
            </a:r>
            <a:r>
              <a:rPr lang="en-US" sz="2400" dirty="0" smtClean="0"/>
              <a:t>suitable cash </a:t>
            </a:r>
            <a:r>
              <a:rPr lang="en-US" sz="2400" dirty="0"/>
              <a:t>book.</a:t>
            </a:r>
          </a:p>
          <a:p>
            <a:pPr marL="0" indent="0">
              <a:buNone/>
            </a:pPr>
            <a:r>
              <a:rPr lang="en-US" sz="2400" dirty="0"/>
              <a:t>Date                                                                                                                   </a:t>
            </a:r>
            <a:r>
              <a:rPr lang="en-US" sz="2400" dirty="0" smtClean="0"/>
              <a:t>               SR</a:t>
            </a:r>
            <a:endParaRPr lang="en-US" sz="2400" dirty="0"/>
          </a:p>
          <a:p>
            <a:pPr marL="0" indent="0">
              <a:buNone/>
            </a:pPr>
            <a:r>
              <a:rPr lang="en-US" sz="2400" dirty="0"/>
              <a:t>2015</a:t>
            </a:r>
          </a:p>
          <a:p>
            <a:pPr marL="0" indent="0">
              <a:buNone/>
            </a:pPr>
            <a:r>
              <a:rPr lang="en-US" sz="2400" dirty="0" smtClean="0"/>
              <a:t>Mar.01     </a:t>
            </a:r>
            <a:r>
              <a:rPr lang="en-US" sz="2400" dirty="0"/>
              <a:t>Business started with </a:t>
            </a:r>
            <a:r>
              <a:rPr lang="en-US" sz="2400" dirty="0" smtClean="0"/>
              <a:t>cash SR.15000 and goods SR.5000                 20,000</a:t>
            </a:r>
            <a:endParaRPr lang="en-US" sz="2400" dirty="0"/>
          </a:p>
          <a:p>
            <a:pPr marL="0" indent="0">
              <a:buNone/>
            </a:pPr>
            <a:r>
              <a:rPr lang="en-US" sz="2400" dirty="0"/>
              <a:t>Mar</a:t>
            </a:r>
            <a:r>
              <a:rPr lang="en-US" sz="2400" dirty="0" smtClean="0"/>
              <a:t>.04      </a:t>
            </a:r>
            <a:r>
              <a:rPr lang="en-US" sz="2400" dirty="0"/>
              <a:t>Goods purchased for </a:t>
            </a:r>
            <a:r>
              <a:rPr lang="en-US" sz="2400" dirty="0" smtClean="0"/>
              <a:t>cash SR.8000 and credit SR.2,000                   10,000</a:t>
            </a:r>
            <a:endParaRPr lang="en-US" sz="2400" dirty="0"/>
          </a:p>
          <a:p>
            <a:pPr marL="0" indent="0">
              <a:buNone/>
            </a:pPr>
            <a:r>
              <a:rPr lang="en-US" sz="2400" dirty="0"/>
              <a:t>Mar</a:t>
            </a:r>
            <a:r>
              <a:rPr lang="en-US" sz="2400" dirty="0" smtClean="0"/>
              <a:t>05     </a:t>
            </a:r>
            <a:r>
              <a:rPr lang="en-US" sz="2400" dirty="0"/>
              <a:t>Paid  </a:t>
            </a:r>
            <a:r>
              <a:rPr lang="en-US" sz="2400" dirty="0" smtClean="0"/>
              <a:t>salary                                                                                                    1</a:t>
            </a:r>
            <a:r>
              <a:rPr lang="en-US" sz="2400" dirty="0"/>
              <a:t>, 500</a:t>
            </a:r>
          </a:p>
          <a:p>
            <a:pPr marL="0" indent="0">
              <a:buNone/>
            </a:pPr>
            <a:r>
              <a:rPr lang="en-US" sz="2400" dirty="0"/>
              <a:t>Mar</a:t>
            </a:r>
            <a:r>
              <a:rPr lang="en-US" sz="2400" dirty="0" smtClean="0"/>
              <a:t>09     </a:t>
            </a:r>
            <a:r>
              <a:rPr lang="en-US" sz="2400" dirty="0"/>
              <a:t>Goods </a:t>
            </a:r>
            <a:r>
              <a:rPr lang="en-US" sz="2400" dirty="0" smtClean="0"/>
              <a:t>sold to Mr. Wahid                                                                            7,000                                                                                                                      </a:t>
            </a:r>
            <a:endParaRPr lang="en-US" sz="2400" dirty="0"/>
          </a:p>
          <a:p>
            <a:pPr marL="0" indent="0">
              <a:buNone/>
            </a:pPr>
            <a:r>
              <a:rPr lang="en-US" sz="2400" dirty="0"/>
              <a:t>Mar</a:t>
            </a:r>
            <a:r>
              <a:rPr lang="en-US" sz="2400" dirty="0" smtClean="0"/>
              <a:t>.12     Sold for cash                                                                                                 8,000</a:t>
            </a:r>
          </a:p>
          <a:p>
            <a:pPr marL="0" indent="0">
              <a:buNone/>
            </a:pPr>
            <a:r>
              <a:rPr lang="en-US" sz="2400" dirty="0" smtClean="0"/>
              <a:t>Mar.20     Paid furniture                                                                                                6000 Mar25      Paid carriage                                                                                                  500</a:t>
            </a:r>
          </a:p>
          <a:p>
            <a:pPr marL="0" indent="0">
              <a:buNone/>
            </a:pPr>
            <a:r>
              <a:rPr lang="en-US" sz="2400" dirty="0" smtClean="0"/>
              <a:t>Mar.28      paid postage expenses                                                                                 200</a:t>
            </a:r>
          </a:p>
          <a:p>
            <a:pPr marL="0" indent="0">
              <a:buNone/>
            </a:pPr>
            <a:r>
              <a:rPr lang="en-US" sz="2400" dirty="0" smtClean="0"/>
              <a:t>Mar.29      Received from Mr</a:t>
            </a:r>
            <a:r>
              <a:rPr lang="en-US" sz="2400" dirty="0" smtClean="0"/>
              <a:t>. Wahid                                                                         7,000</a:t>
            </a:r>
            <a:endParaRPr lang="en-US" sz="2400" dirty="0" smtClean="0"/>
          </a:p>
          <a:p>
            <a:pPr marL="0" indent="0">
              <a:buNone/>
            </a:pPr>
            <a:r>
              <a:rPr lang="en-US" sz="2400" dirty="0" smtClean="0"/>
              <a:t>Mar.30       Machinery  purchased                                                                             9,000</a:t>
            </a:r>
          </a:p>
          <a:p>
            <a:pPr marL="0" indent="0">
              <a:buNone/>
            </a:pPr>
            <a:r>
              <a:rPr lang="en-US" sz="2400" dirty="0" smtClean="0"/>
              <a:t>Mar.31      Drawn for personal use cash SR.3000 and goods SR.2000                5,000</a:t>
            </a:r>
          </a:p>
          <a:p>
            <a:pPr marL="0" indent="0">
              <a:buNone/>
            </a:pPr>
            <a:r>
              <a:rPr lang="en-US" sz="2400" dirty="0" smtClean="0"/>
              <a:t>Mar.31      Purchased from Mr. </a:t>
            </a:r>
            <a:r>
              <a:rPr lang="en-US" sz="2400" dirty="0" err="1" smtClean="0"/>
              <a:t>Shadab</a:t>
            </a:r>
            <a:r>
              <a:rPr lang="en-US" sz="2400" dirty="0" smtClean="0"/>
              <a:t> Ahmad                                                      2,000</a:t>
            </a:r>
          </a:p>
          <a:p>
            <a:pPr marL="0" indent="0">
              <a:buNone/>
            </a:pPr>
            <a:endParaRPr lang="en-US" sz="2400" dirty="0"/>
          </a:p>
          <a:p>
            <a:pPr marL="0" indent="0">
              <a:buNone/>
            </a:pPr>
            <a:r>
              <a:rPr lang="en-US" sz="2400" dirty="0" smtClean="0"/>
              <a:t>                              Answer. Cash Balance : SR. 1,800</a:t>
            </a:r>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dirty="0"/>
          </a:p>
        </p:txBody>
      </p:sp>
    </p:spTree>
    <p:extLst>
      <p:ext uri="{BB962C8B-B14F-4D97-AF65-F5344CB8AC3E}">
        <p14:creationId xmlns:p14="http://schemas.microsoft.com/office/powerpoint/2010/main" xmlns="" val="24135302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686800" cy="6400800"/>
          </a:xfrm>
        </p:spPr>
        <p:txBody>
          <a:bodyPr>
            <a:normAutofit/>
          </a:bodyPr>
          <a:lstStyle/>
          <a:p>
            <a:pPr marL="0" indent="0">
              <a:buNone/>
            </a:pPr>
            <a:r>
              <a:rPr lang="en-US" sz="2000" dirty="0" smtClean="0"/>
              <a:t>4.Prepare cash book with cash and bank columns from the following  transactions.</a:t>
            </a:r>
          </a:p>
          <a:p>
            <a:pPr marL="0" indent="0">
              <a:buNone/>
            </a:pPr>
            <a:r>
              <a:rPr lang="en-US" sz="2000" dirty="0" smtClean="0"/>
              <a:t>2015                                                                                                                               SR</a:t>
            </a:r>
            <a:endParaRPr lang="en-US" sz="2000" dirty="0"/>
          </a:p>
          <a:p>
            <a:pPr marL="0" indent="0">
              <a:buNone/>
            </a:pPr>
            <a:r>
              <a:rPr lang="en-US" sz="2000" dirty="0"/>
              <a:t>Feb. </a:t>
            </a:r>
            <a:r>
              <a:rPr lang="en-US" sz="2000" dirty="0" smtClean="0"/>
              <a:t>01 Business started with cash                                                                     50,000</a:t>
            </a:r>
          </a:p>
          <a:p>
            <a:pPr marL="0" indent="0">
              <a:buNone/>
            </a:pPr>
            <a:r>
              <a:rPr lang="en-US" sz="2000" dirty="0" smtClean="0"/>
              <a:t>Feb. 02 Deposited into Samba bank                                                                  20,000</a:t>
            </a:r>
          </a:p>
          <a:p>
            <a:pPr marL="0" indent="0">
              <a:buNone/>
            </a:pPr>
            <a:r>
              <a:rPr lang="en-US" sz="2000" dirty="0" smtClean="0"/>
              <a:t>Feb.03 Purchase for cash                                                                                     18,000</a:t>
            </a:r>
          </a:p>
          <a:p>
            <a:pPr marL="0" indent="0">
              <a:buNone/>
            </a:pPr>
            <a:r>
              <a:rPr lang="en-US" sz="2000" dirty="0" smtClean="0"/>
              <a:t>Feb.04 Purchase on credit                                                                                     6,000</a:t>
            </a:r>
          </a:p>
          <a:p>
            <a:pPr marL="0" indent="0">
              <a:buNone/>
            </a:pPr>
            <a:r>
              <a:rPr lang="en-US" sz="2000" dirty="0" smtClean="0"/>
              <a:t>Feb.05 Purchase through cheque                                                                        5,000</a:t>
            </a:r>
          </a:p>
          <a:p>
            <a:pPr marL="0" indent="0">
              <a:buNone/>
            </a:pPr>
            <a:r>
              <a:rPr lang="en-US" sz="2000" dirty="0" smtClean="0"/>
              <a:t>Feb.10 Sold for cash                                                                                               7,000</a:t>
            </a:r>
          </a:p>
          <a:p>
            <a:pPr marL="0" indent="0">
              <a:buNone/>
            </a:pPr>
            <a:r>
              <a:rPr lang="en-US" sz="2000" dirty="0" smtClean="0"/>
              <a:t>Feb.12 Sold on credit                                                                                             2,000</a:t>
            </a:r>
          </a:p>
          <a:p>
            <a:pPr marL="0" indent="0">
              <a:buNone/>
            </a:pPr>
            <a:r>
              <a:rPr lang="en-US" sz="2000" dirty="0" smtClean="0"/>
              <a:t>Feb.14 Sold goods , cheque received and deposited into Samba                 4,000</a:t>
            </a:r>
          </a:p>
          <a:p>
            <a:pPr marL="0" indent="0">
              <a:buNone/>
            </a:pPr>
            <a:r>
              <a:rPr lang="en-US" sz="2000" dirty="0" smtClean="0"/>
              <a:t>Feb 15 Sold and received a cheque                                                                     8,000</a:t>
            </a:r>
          </a:p>
          <a:p>
            <a:pPr marL="0" indent="0">
              <a:buNone/>
            </a:pPr>
            <a:r>
              <a:rPr lang="en-US" sz="2000" dirty="0" smtClean="0"/>
              <a:t>Feb 18 Cheque deposited into bank</a:t>
            </a:r>
          </a:p>
          <a:p>
            <a:pPr marL="0" indent="0">
              <a:buNone/>
            </a:pPr>
            <a:r>
              <a:rPr lang="en-US" sz="2000" dirty="0" smtClean="0"/>
              <a:t>Feb.20 paid for postage                                                                                             200</a:t>
            </a:r>
          </a:p>
          <a:p>
            <a:pPr marL="0" indent="0">
              <a:buNone/>
            </a:pPr>
            <a:r>
              <a:rPr lang="en-US" sz="2000" dirty="0" smtClean="0"/>
              <a:t>Feb.22 Paid electric charges through cheque                                                       400</a:t>
            </a:r>
          </a:p>
          <a:p>
            <a:pPr marL="0" indent="0">
              <a:buNone/>
            </a:pPr>
            <a:r>
              <a:rPr lang="en-US" sz="2000" dirty="0" smtClean="0"/>
              <a:t>Feb.26 Drawn from bank for office use                                                              3,000</a:t>
            </a:r>
          </a:p>
          <a:p>
            <a:pPr marL="0" indent="0">
              <a:buNone/>
            </a:pPr>
            <a:r>
              <a:rPr lang="en-US" sz="2000" dirty="0" smtClean="0"/>
              <a:t>Feb.28 Drawn from Samba for personal use.                                                     1,000</a:t>
            </a:r>
          </a:p>
          <a:p>
            <a:pPr marL="0" indent="0">
              <a:buNone/>
            </a:pPr>
            <a:r>
              <a:rPr lang="en-US" sz="2000" dirty="0"/>
              <a:t> </a:t>
            </a:r>
            <a:r>
              <a:rPr lang="en-US" sz="2000" dirty="0" smtClean="0"/>
              <a:t>                      Ans.Cash Balance: SR 21,800        Bank Balance:SR22,600</a:t>
            </a: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dirty="0"/>
          </a:p>
        </p:txBody>
      </p:sp>
    </p:spTree>
    <p:extLst>
      <p:ext uri="{BB962C8B-B14F-4D97-AF65-F5344CB8AC3E}">
        <p14:creationId xmlns:p14="http://schemas.microsoft.com/office/powerpoint/2010/main" xmlns="" val="7297613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763000" cy="6477000"/>
          </a:xfrm>
        </p:spPr>
        <p:txBody>
          <a:bodyPr>
            <a:normAutofit/>
          </a:bodyPr>
          <a:lstStyle/>
          <a:p>
            <a:pPr marL="0" indent="0">
              <a:buNone/>
            </a:pPr>
            <a:r>
              <a:rPr lang="en-US" sz="2000" dirty="0" smtClean="0"/>
              <a:t>5.Prepare </a:t>
            </a:r>
            <a:r>
              <a:rPr lang="en-US" sz="2000" dirty="0"/>
              <a:t>cash book with cash and bank columns from the following  </a:t>
            </a:r>
            <a:r>
              <a:rPr lang="en-US" sz="2000" dirty="0" err="1" smtClean="0"/>
              <a:t>informations</a:t>
            </a:r>
            <a:r>
              <a:rPr lang="en-US" sz="2000" dirty="0" smtClean="0"/>
              <a:t>.</a:t>
            </a:r>
            <a:endParaRPr lang="en-US" sz="2000" dirty="0"/>
          </a:p>
          <a:p>
            <a:pPr marL="0" indent="0">
              <a:buNone/>
            </a:pPr>
            <a:r>
              <a:rPr lang="en-US" sz="2000" dirty="0"/>
              <a:t>2015                                                                                                                               SR</a:t>
            </a:r>
          </a:p>
          <a:p>
            <a:pPr marL="0" indent="0">
              <a:buNone/>
            </a:pPr>
            <a:r>
              <a:rPr lang="en-US" sz="2000" dirty="0"/>
              <a:t>Feb. 01 Business started with cash                                                                     </a:t>
            </a:r>
            <a:r>
              <a:rPr lang="en-US" sz="2000" dirty="0" smtClean="0"/>
              <a:t>150,000</a:t>
            </a:r>
            <a:endParaRPr lang="en-US" sz="2000" dirty="0"/>
          </a:p>
          <a:p>
            <a:pPr marL="0" indent="0">
              <a:buNone/>
            </a:pPr>
            <a:r>
              <a:rPr lang="en-US" sz="2000" dirty="0"/>
              <a:t>Feb. 02 Deposited into Samba bank                                                                 </a:t>
            </a:r>
            <a:r>
              <a:rPr lang="en-US" sz="2000" dirty="0" smtClean="0"/>
              <a:t>    70,000</a:t>
            </a:r>
            <a:endParaRPr lang="en-US" sz="2000" dirty="0"/>
          </a:p>
          <a:p>
            <a:pPr marL="0" indent="0">
              <a:buNone/>
            </a:pPr>
            <a:r>
              <a:rPr lang="en-US" sz="2000" dirty="0"/>
              <a:t>Feb.03 Purchase for cash                                                                                   </a:t>
            </a:r>
            <a:r>
              <a:rPr lang="en-US" sz="2000" dirty="0" smtClean="0"/>
              <a:t>     38,000</a:t>
            </a:r>
            <a:endParaRPr lang="en-US" sz="2000" dirty="0"/>
          </a:p>
          <a:p>
            <a:pPr marL="0" indent="0">
              <a:buNone/>
            </a:pPr>
            <a:r>
              <a:rPr lang="en-US" sz="2000" dirty="0"/>
              <a:t>Feb.04 Purchase on credit                                                                                     </a:t>
            </a:r>
            <a:r>
              <a:rPr lang="en-US" sz="2000" dirty="0" smtClean="0"/>
              <a:t> 16,000</a:t>
            </a:r>
            <a:endParaRPr lang="en-US" sz="2000" dirty="0"/>
          </a:p>
          <a:p>
            <a:pPr marL="0" indent="0">
              <a:buNone/>
            </a:pPr>
            <a:r>
              <a:rPr lang="en-US" sz="2000" dirty="0"/>
              <a:t>Feb.05 Purchase through </a:t>
            </a:r>
            <a:r>
              <a:rPr lang="en-US" sz="2000" dirty="0" err="1"/>
              <a:t>cheque</a:t>
            </a:r>
            <a:r>
              <a:rPr lang="en-US" sz="2000" dirty="0"/>
              <a:t>                                                                      </a:t>
            </a:r>
            <a:r>
              <a:rPr lang="en-US" sz="2000" dirty="0" smtClean="0"/>
              <a:t>   1 </a:t>
            </a:r>
            <a:r>
              <a:rPr lang="en-US" sz="2000" dirty="0"/>
              <a:t>5,000</a:t>
            </a:r>
          </a:p>
          <a:p>
            <a:pPr marL="0" indent="0">
              <a:buNone/>
            </a:pPr>
            <a:r>
              <a:rPr lang="en-US" sz="2000" dirty="0" smtClean="0"/>
              <a:t>Feb.12 </a:t>
            </a:r>
            <a:r>
              <a:rPr lang="en-US" sz="2000" dirty="0"/>
              <a:t>Sold for cash                                                                                              </a:t>
            </a:r>
            <a:r>
              <a:rPr lang="en-US" sz="2000" dirty="0" smtClean="0"/>
              <a:t>   14,000</a:t>
            </a:r>
            <a:endParaRPr lang="en-US" sz="2000" dirty="0"/>
          </a:p>
          <a:p>
            <a:pPr marL="0" indent="0">
              <a:buNone/>
            </a:pPr>
            <a:r>
              <a:rPr lang="en-US" sz="2000" dirty="0" smtClean="0"/>
              <a:t>Feb.13 </a:t>
            </a:r>
            <a:r>
              <a:rPr lang="en-US" sz="2000" dirty="0"/>
              <a:t>Sold goods , </a:t>
            </a:r>
            <a:r>
              <a:rPr lang="en-US" sz="2000" dirty="0" err="1"/>
              <a:t>cheque</a:t>
            </a:r>
            <a:r>
              <a:rPr lang="en-US" sz="2000" dirty="0"/>
              <a:t> received and deposited into Samba               </a:t>
            </a:r>
            <a:r>
              <a:rPr lang="en-US" sz="2000" dirty="0" smtClean="0"/>
              <a:t>     8,000</a:t>
            </a:r>
            <a:endParaRPr lang="en-US" sz="2000" dirty="0"/>
          </a:p>
          <a:p>
            <a:pPr marL="0" indent="0">
              <a:buNone/>
            </a:pPr>
            <a:r>
              <a:rPr lang="en-US" sz="2000" dirty="0"/>
              <a:t>Feb </a:t>
            </a:r>
            <a:r>
              <a:rPr lang="en-US" sz="2000" dirty="0" smtClean="0"/>
              <a:t>14 </a:t>
            </a:r>
            <a:r>
              <a:rPr lang="en-US" sz="2000" dirty="0"/>
              <a:t>Sold and received a </a:t>
            </a:r>
            <a:r>
              <a:rPr lang="en-US" sz="2000" dirty="0" err="1"/>
              <a:t>cheque</a:t>
            </a:r>
            <a:r>
              <a:rPr lang="en-US" sz="2000" dirty="0"/>
              <a:t>                                                                     </a:t>
            </a:r>
            <a:r>
              <a:rPr lang="en-US" sz="2000" dirty="0" smtClean="0"/>
              <a:t> 16,000</a:t>
            </a:r>
            <a:endParaRPr lang="en-US" sz="2000" dirty="0"/>
          </a:p>
          <a:p>
            <a:pPr marL="0" indent="0">
              <a:buNone/>
            </a:pPr>
            <a:r>
              <a:rPr lang="en-US" sz="2000" dirty="0"/>
              <a:t>Feb </a:t>
            </a:r>
            <a:r>
              <a:rPr lang="en-US" sz="2000" dirty="0" smtClean="0"/>
              <a:t>16 </a:t>
            </a:r>
            <a:r>
              <a:rPr lang="en-US" sz="2000" dirty="0" err="1"/>
              <a:t>Cheque</a:t>
            </a:r>
            <a:r>
              <a:rPr lang="en-US" sz="2000" dirty="0"/>
              <a:t> deposited into bank</a:t>
            </a:r>
          </a:p>
          <a:p>
            <a:pPr marL="0" indent="0">
              <a:buNone/>
            </a:pPr>
            <a:r>
              <a:rPr lang="en-US" sz="2000" dirty="0" smtClean="0"/>
              <a:t>Feb.19 </a:t>
            </a:r>
            <a:r>
              <a:rPr lang="en-US" sz="2000" dirty="0"/>
              <a:t>paid for postage                                                                                            </a:t>
            </a:r>
            <a:r>
              <a:rPr lang="en-US" sz="2000" dirty="0" smtClean="0"/>
              <a:t>1, </a:t>
            </a:r>
            <a:r>
              <a:rPr lang="en-US" sz="2000" dirty="0"/>
              <a:t>200</a:t>
            </a:r>
          </a:p>
          <a:p>
            <a:pPr marL="0" indent="0">
              <a:buNone/>
            </a:pPr>
            <a:r>
              <a:rPr lang="en-US" sz="2000" dirty="0" smtClean="0"/>
              <a:t>Feb.24 </a:t>
            </a:r>
            <a:r>
              <a:rPr lang="en-US" sz="2000" dirty="0"/>
              <a:t>Paid electric charges through </a:t>
            </a:r>
            <a:r>
              <a:rPr lang="en-US" sz="2000" dirty="0" err="1"/>
              <a:t>cheque</a:t>
            </a:r>
            <a:r>
              <a:rPr lang="en-US" sz="2000" dirty="0"/>
              <a:t>                                                       </a:t>
            </a:r>
            <a:r>
              <a:rPr lang="en-US" sz="2000" dirty="0" smtClean="0"/>
              <a:t>1,000</a:t>
            </a:r>
            <a:endParaRPr lang="en-US" sz="2000" dirty="0"/>
          </a:p>
          <a:p>
            <a:pPr marL="0" indent="0">
              <a:buNone/>
            </a:pPr>
            <a:r>
              <a:rPr lang="en-US" sz="2000" dirty="0" smtClean="0"/>
              <a:t>Feb.27 </a:t>
            </a:r>
            <a:r>
              <a:rPr lang="en-US" sz="2000" dirty="0"/>
              <a:t>Drawn from bank for office use                                                             </a:t>
            </a:r>
            <a:r>
              <a:rPr lang="en-US" sz="2000" dirty="0" smtClean="0"/>
              <a:t>     9,000</a:t>
            </a:r>
            <a:endParaRPr lang="en-US" sz="2000" dirty="0"/>
          </a:p>
          <a:p>
            <a:pPr marL="0" indent="0">
              <a:buNone/>
            </a:pPr>
            <a:r>
              <a:rPr lang="en-US" sz="2000" dirty="0"/>
              <a:t>Feb.28 Drawn from Samba for personal use.                                                     </a:t>
            </a:r>
            <a:r>
              <a:rPr lang="en-US" sz="2000" dirty="0" smtClean="0"/>
              <a:t> 10,000</a:t>
            </a:r>
            <a:endParaRPr lang="en-US" sz="2000" dirty="0"/>
          </a:p>
          <a:p>
            <a:pPr marL="0" indent="0">
              <a:buNone/>
            </a:pPr>
            <a:r>
              <a:rPr lang="en-US" sz="2000" dirty="0"/>
              <a:t>                       </a:t>
            </a:r>
            <a:r>
              <a:rPr lang="en-US" sz="2000" dirty="0" err="1"/>
              <a:t>Ans.Cash</a:t>
            </a:r>
            <a:r>
              <a:rPr lang="en-US" sz="2000" dirty="0"/>
              <a:t> Balance: SR </a:t>
            </a:r>
            <a:r>
              <a:rPr lang="en-US" sz="2000" dirty="0" smtClean="0"/>
              <a:t>63,800       </a:t>
            </a:r>
            <a:r>
              <a:rPr lang="en-US" sz="2000" dirty="0"/>
              <a:t>Bank </a:t>
            </a:r>
            <a:r>
              <a:rPr lang="en-US" sz="2000" dirty="0" smtClean="0"/>
              <a:t>Balance:SR59,000</a:t>
            </a:r>
            <a:endParaRPr lang="en-US" sz="2000" dirty="0"/>
          </a:p>
          <a:p>
            <a:pPr marL="0" indent="0">
              <a:buNone/>
            </a:pP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dirty="0"/>
          </a:p>
        </p:txBody>
      </p:sp>
    </p:spTree>
    <p:extLst>
      <p:ext uri="{BB962C8B-B14F-4D97-AF65-F5344CB8AC3E}">
        <p14:creationId xmlns:p14="http://schemas.microsoft.com/office/powerpoint/2010/main" xmlns="" val="30918472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477000"/>
          </a:xfrm>
        </p:spPr>
        <p:txBody>
          <a:bodyPr>
            <a:normAutofit/>
          </a:bodyPr>
          <a:lstStyle/>
          <a:p>
            <a:pPr marL="0" indent="0">
              <a:buNone/>
            </a:pPr>
            <a:r>
              <a:rPr lang="en-US" sz="2000" dirty="0" smtClean="0"/>
              <a:t>6. From </a:t>
            </a:r>
            <a:r>
              <a:rPr lang="en-US" sz="2000" dirty="0"/>
              <a:t>the following  </a:t>
            </a:r>
            <a:r>
              <a:rPr lang="en-US" sz="2000" dirty="0" err="1" smtClean="0"/>
              <a:t>informations</a:t>
            </a:r>
            <a:r>
              <a:rPr lang="en-US" sz="2000" dirty="0" smtClean="0"/>
              <a:t> draw a suitable cash book.</a:t>
            </a:r>
            <a:endParaRPr lang="en-US" sz="2000" dirty="0"/>
          </a:p>
          <a:p>
            <a:pPr marL="0" indent="0">
              <a:buNone/>
            </a:pPr>
            <a:r>
              <a:rPr lang="en-US" sz="2000" dirty="0" smtClean="0"/>
              <a:t>2014                                                                                                                               </a:t>
            </a:r>
            <a:r>
              <a:rPr lang="en-US" sz="2000" dirty="0"/>
              <a:t>SR</a:t>
            </a:r>
          </a:p>
          <a:p>
            <a:pPr marL="0" indent="0">
              <a:buNone/>
            </a:pPr>
            <a:r>
              <a:rPr lang="en-US" sz="2000" dirty="0" smtClean="0"/>
              <a:t>Dec. </a:t>
            </a:r>
            <a:r>
              <a:rPr lang="en-US" sz="2000" dirty="0"/>
              <a:t>01 Business started with cash                                                                    </a:t>
            </a:r>
            <a:r>
              <a:rPr lang="en-US" sz="2000" dirty="0" smtClean="0"/>
              <a:t>    90,000</a:t>
            </a:r>
            <a:endParaRPr lang="en-US" sz="2000" dirty="0"/>
          </a:p>
          <a:p>
            <a:pPr marL="0" indent="0">
              <a:buNone/>
            </a:pPr>
            <a:r>
              <a:rPr lang="en-US" sz="2000" dirty="0" smtClean="0"/>
              <a:t>Dec. 03 </a:t>
            </a:r>
            <a:r>
              <a:rPr lang="en-US" sz="2000" dirty="0"/>
              <a:t>Deposited into </a:t>
            </a:r>
            <a:r>
              <a:rPr lang="en-US" sz="2000" dirty="0" smtClean="0"/>
              <a:t>bank                                                                                     50,000</a:t>
            </a:r>
            <a:endParaRPr lang="en-US" sz="2000" dirty="0"/>
          </a:p>
          <a:p>
            <a:pPr marL="0" indent="0">
              <a:buNone/>
            </a:pPr>
            <a:r>
              <a:rPr lang="en-US" sz="2000" dirty="0" smtClean="0"/>
              <a:t>Dec.05 </a:t>
            </a:r>
            <a:r>
              <a:rPr lang="en-US" sz="2000" dirty="0"/>
              <a:t>Purchase </a:t>
            </a:r>
            <a:r>
              <a:rPr lang="en-US" sz="2000" dirty="0" smtClean="0"/>
              <a:t>on credit                                                                                         30,000</a:t>
            </a:r>
            <a:endParaRPr lang="en-US" sz="2000" dirty="0"/>
          </a:p>
          <a:p>
            <a:pPr marL="0" indent="0">
              <a:buNone/>
            </a:pPr>
            <a:r>
              <a:rPr lang="en-US" sz="2000" dirty="0" smtClean="0"/>
              <a:t>Dec.06 </a:t>
            </a:r>
            <a:r>
              <a:rPr lang="en-US" sz="2000" dirty="0"/>
              <a:t>Purchase </a:t>
            </a:r>
            <a:r>
              <a:rPr lang="en-US" sz="2000" dirty="0" smtClean="0"/>
              <a:t>for cash                                                                                           12,000</a:t>
            </a:r>
            <a:endParaRPr lang="en-US" sz="2000" dirty="0"/>
          </a:p>
          <a:p>
            <a:pPr marL="0" indent="0">
              <a:buNone/>
            </a:pPr>
            <a:r>
              <a:rPr lang="en-US" sz="2000" dirty="0" smtClean="0"/>
              <a:t>Dec.08 </a:t>
            </a:r>
            <a:r>
              <a:rPr lang="en-US" sz="2000" dirty="0"/>
              <a:t>Purchase through </a:t>
            </a:r>
            <a:r>
              <a:rPr lang="en-US" sz="2000" dirty="0" err="1"/>
              <a:t>cheque</a:t>
            </a:r>
            <a:r>
              <a:rPr lang="en-US" sz="2000" dirty="0"/>
              <a:t>                                                                         </a:t>
            </a:r>
            <a:r>
              <a:rPr lang="en-US" sz="2000" dirty="0" smtClean="0"/>
              <a:t> 1 3,000</a:t>
            </a:r>
            <a:endParaRPr lang="en-US" sz="2000" dirty="0"/>
          </a:p>
          <a:p>
            <a:pPr marL="0" indent="0">
              <a:buNone/>
            </a:pPr>
            <a:r>
              <a:rPr lang="en-US" sz="2000" dirty="0" smtClean="0"/>
              <a:t>Dec.11 </a:t>
            </a:r>
            <a:r>
              <a:rPr lang="en-US" sz="2000" dirty="0"/>
              <a:t>Sold for cash                                                                                                </a:t>
            </a:r>
            <a:r>
              <a:rPr lang="en-US" sz="2000" dirty="0" smtClean="0"/>
              <a:t>  18,000</a:t>
            </a:r>
            <a:endParaRPr lang="en-US" sz="2000" dirty="0"/>
          </a:p>
          <a:p>
            <a:pPr marL="0" indent="0">
              <a:buNone/>
            </a:pPr>
            <a:r>
              <a:rPr lang="en-US" sz="2000" dirty="0" smtClean="0"/>
              <a:t>Dec.12 </a:t>
            </a:r>
            <a:r>
              <a:rPr lang="en-US" sz="2000" dirty="0"/>
              <a:t>Sold goods , </a:t>
            </a:r>
            <a:r>
              <a:rPr lang="en-US" sz="2000" dirty="0" err="1"/>
              <a:t>cheque</a:t>
            </a:r>
            <a:r>
              <a:rPr lang="en-US" sz="2000" dirty="0"/>
              <a:t> received and deposited into </a:t>
            </a:r>
            <a:r>
              <a:rPr lang="en-US" sz="2000" dirty="0" smtClean="0"/>
              <a:t>bank                           9,000</a:t>
            </a:r>
            <a:endParaRPr lang="en-US" sz="2000" dirty="0"/>
          </a:p>
          <a:p>
            <a:pPr marL="0" indent="0">
              <a:buNone/>
            </a:pPr>
            <a:r>
              <a:rPr lang="en-US" sz="2000" dirty="0"/>
              <a:t>Dec </a:t>
            </a:r>
            <a:r>
              <a:rPr lang="en-US" sz="2000" dirty="0" smtClean="0"/>
              <a:t>15 </a:t>
            </a:r>
            <a:r>
              <a:rPr lang="en-US" sz="2000" dirty="0"/>
              <a:t>Sold and received a </a:t>
            </a:r>
            <a:r>
              <a:rPr lang="en-US" sz="2000" dirty="0" err="1"/>
              <a:t>cheque</a:t>
            </a:r>
            <a:r>
              <a:rPr lang="en-US" sz="2000" dirty="0"/>
              <a:t>                                                                      </a:t>
            </a:r>
            <a:r>
              <a:rPr lang="en-US" sz="2000" dirty="0" smtClean="0"/>
              <a:t>  15,000</a:t>
            </a:r>
            <a:endParaRPr lang="en-US" sz="2000" dirty="0"/>
          </a:p>
          <a:p>
            <a:pPr marL="0" indent="0">
              <a:buNone/>
            </a:pPr>
            <a:r>
              <a:rPr lang="en-US" sz="2000" dirty="0"/>
              <a:t>Dec </a:t>
            </a:r>
            <a:r>
              <a:rPr lang="en-US" sz="2000" dirty="0" smtClean="0"/>
              <a:t>17 </a:t>
            </a:r>
            <a:r>
              <a:rPr lang="en-US" sz="2000" dirty="0" err="1"/>
              <a:t>Cheque</a:t>
            </a:r>
            <a:r>
              <a:rPr lang="en-US" sz="2000" dirty="0"/>
              <a:t> deposited into bank</a:t>
            </a:r>
          </a:p>
          <a:p>
            <a:pPr marL="0" indent="0">
              <a:buNone/>
            </a:pPr>
            <a:r>
              <a:rPr lang="en-US" sz="2000" dirty="0" smtClean="0"/>
              <a:t>Dec.20 </a:t>
            </a:r>
            <a:r>
              <a:rPr lang="en-US" sz="2000" dirty="0"/>
              <a:t>paid for </a:t>
            </a:r>
            <a:r>
              <a:rPr lang="en-US" sz="2000" dirty="0" smtClean="0"/>
              <a:t>carriage                                                                                             1</a:t>
            </a:r>
            <a:r>
              <a:rPr lang="en-US" sz="2000" dirty="0"/>
              <a:t>, </a:t>
            </a:r>
            <a:r>
              <a:rPr lang="en-US" sz="2000" dirty="0" smtClean="0"/>
              <a:t>000</a:t>
            </a:r>
            <a:endParaRPr lang="en-US" sz="2000" dirty="0"/>
          </a:p>
          <a:p>
            <a:pPr marL="0" indent="0">
              <a:buNone/>
            </a:pPr>
            <a:r>
              <a:rPr lang="en-US" sz="2000" dirty="0" smtClean="0"/>
              <a:t>Dec.23 </a:t>
            </a:r>
            <a:r>
              <a:rPr lang="en-US" sz="2000" dirty="0"/>
              <a:t>Paid electric charges through </a:t>
            </a:r>
            <a:r>
              <a:rPr lang="en-US" sz="2000" dirty="0" err="1"/>
              <a:t>cheque</a:t>
            </a:r>
            <a:r>
              <a:rPr lang="en-US" sz="2000" dirty="0"/>
              <a:t>                                                       </a:t>
            </a:r>
            <a:r>
              <a:rPr lang="en-US" sz="2000" dirty="0" smtClean="0"/>
              <a:t>  1,500</a:t>
            </a:r>
            <a:endParaRPr lang="en-US" sz="2000" dirty="0"/>
          </a:p>
          <a:p>
            <a:pPr marL="0" indent="0">
              <a:buNone/>
            </a:pPr>
            <a:r>
              <a:rPr lang="en-US" sz="2000" dirty="0"/>
              <a:t>Dec </a:t>
            </a:r>
            <a:r>
              <a:rPr lang="en-US" sz="2000" dirty="0" smtClean="0"/>
              <a:t>26 </a:t>
            </a:r>
            <a:r>
              <a:rPr lang="en-US" sz="2000" dirty="0"/>
              <a:t>Drawn from bank for office use                                                                  </a:t>
            </a:r>
            <a:r>
              <a:rPr lang="en-US" sz="2000" dirty="0" smtClean="0"/>
              <a:t>10,000</a:t>
            </a:r>
            <a:endParaRPr lang="en-US" sz="2000" dirty="0"/>
          </a:p>
          <a:p>
            <a:pPr marL="0" indent="0">
              <a:buNone/>
            </a:pPr>
            <a:r>
              <a:rPr lang="en-US" sz="2000" dirty="0"/>
              <a:t>Dec </a:t>
            </a:r>
            <a:r>
              <a:rPr lang="en-US" sz="2000" dirty="0" smtClean="0"/>
              <a:t>27Paid for personal travelling expenses.                                                         8,000</a:t>
            </a:r>
            <a:endParaRPr lang="en-US" sz="2000" dirty="0"/>
          </a:p>
          <a:p>
            <a:pPr marL="0" indent="0">
              <a:buNone/>
            </a:pPr>
            <a:r>
              <a:rPr lang="en-US" sz="2000" dirty="0"/>
              <a:t>                       </a:t>
            </a:r>
            <a:r>
              <a:rPr lang="en-US" sz="2000" dirty="0" err="1"/>
              <a:t>Ans.Cash</a:t>
            </a:r>
            <a:r>
              <a:rPr lang="en-US" sz="2000" dirty="0"/>
              <a:t> Balance: SR </a:t>
            </a:r>
            <a:r>
              <a:rPr lang="en-US" sz="2000" dirty="0" smtClean="0"/>
              <a:t>47,000       </a:t>
            </a:r>
            <a:r>
              <a:rPr lang="en-US" sz="2000" dirty="0"/>
              <a:t>Bank </a:t>
            </a:r>
            <a:r>
              <a:rPr lang="en-US" sz="2000" dirty="0" err="1" smtClean="0"/>
              <a:t>Balance:SR</a:t>
            </a:r>
            <a:r>
              <a:rPr lang="en-US" sz="2000" dirty="0" smtClean="0"/>
              <a:t> 49,500</a:t>
            </a:r>
            <a:endParaRPr lang="en-US" sz="2000" dirty="0"/>
          </a:p>
          <a:p>
            <a:pPr marL="0" indent="0">
              <a:buNone/>
            </a:pP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dirty="0"/>
          </a:p>
        </p:txBody>
      </p:sp>
    </p:spTree>
    <p:extLst>
      <p:ext uri="{BB962C8B-B14F-4D97-AF65-F5344CB8AC3E}">
        <p14:creationId xmlns:p14="http://schemas.microsoft.com/office/powerpoint/2010/main" xmlns="" val="3139290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43000"/>
            <a:ext cx="7924800" cy="4876800"/>
          </a:xfrm>
        </p:spPr>
        <p:txBody>
          <a:bodyPr>
            <a:normAutofit/>
          </a:bodyPr>
          <a:lstStyle/>
          <a:p>
            <a:pPr marL="0" indent="0" algn="ctr">
              <a:buNone/>
            </a:pPr>
            <a:endParaRPr lang="en-US" sz="2800" dirty="0" smtClean="0"/>
          </a:p>
          <a:p>
            <a:pPr marL="0" indent="0" algn="ctr">
              <a:buNone/>
            </a:pPr>
            <a:r>
              <a:rPr lang="en-US" sz="2800" dirty="0" smtClean="0"/>
              <a:t>Cash-Book</a:t>
            </a:r>
            <a:endParaRPr lang="en-US" sz="2800" dirty="0"/>
          </a:p>
          <a:p>
            <a:pPr marL="0" indent="0" algn="just">
              <a:buNone/>
            </a:pPr>
            <a:endParaRPr lang="en-US" sz="2800" dirty="0" smtClean="0"/>
          </a:p>
          <a:p>
            <a:pPr marL="0" indent="0" algn="just">
              <a:buNone/>
            </a:pPr>
            <a:r>
              <a:rPr lang="en-US" sz="2800" dirty="0" smtClean="0"/>
              <a:t>Cash book is the book in which all cash transactions are recoded. The credit transactions and losses are not recorded in it.It is mainly a summary of cash inflow and outflow. Different types of cash book are maintained by the business units as per their requirements.                                                                                                                                             </a:t>
            </a:r>
            <a:endParaRPr lang="en-US" sz="2800" dirty="0"/>
          </a:p>
          <a:p>
            <a:pPr marL="0" indent="0">
              <a:buNone/>
            </a:pPr>
            <a:endParaRPr lang="en-US" sz="1400" dirty="0" smtClean="0"/>
          </a:p>
          <a:p>
            <a:pPr marL="0" indent="0">
              <a:buNone/>
            </a:pPr>
            <a:endParaRPr lang="en-US" sz="1400" dirty="0" smtClean="0"/>
          </a:p>
          <a:p>
            <a:pPr marL="0" indent="0">
              <a:buNone/>
            </a:pPr>
            <a:endParaRPr lang="en-US" sz="1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xmlns="" val="17988152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0"/>
            <a:ext cx="8229600" cy="6019800"/>
          </a:xfrm>
        </p:spPr>
        <p:txBody>
          <a:bodyPr>
            <a:normAutofit/>
          </a:bodyPr>
          <a:lstStyle/>
          <a:p>
            <a:pPr marL="0" indent="0" algn="ctr">
              <a:buNone/>
            </a:pPr>
            <a:r>
              <a:rPr lang="en-US" sz="2000" dirty="0" smtClean="0"/>
              <a:t>A specimen of a simple cash book is as follows:</a:t>
            </a:r>
          </a:p>
          <a:p>
            <a:pPr marL="0" indent="0" algn="ctr">
              <a:buNone/>
            </a:pPr>
            <a:r>
              <a:rPr lang="en-US" sz="2000" dirty="0" smtClean="0"/>
              <a:t>Cash-Book</a:t>
            </a:r>
          </a:p>
          <a:p>
            <a:pPr marL="0" indent="0">
              <a:buNone/>
            </a:pPr>
            <a:r>
              <a:rPr lang="en-US" sz="2000" dirty="0" smtClean="0"/>
              <a:t>                                                                                                           </a:t>
            </a:r>
            <a:r>
              <a:rPr lang="en-US" sz="1600" dirty="0" smtClean="0"/>
              <a:t>                                                 </a:t>
            </a:r>
          </a:p>
          <a:p>
            <a:pPr marL="0" indent="0">
              <a:buNone/>
            </a:pPr>
            <a:endParaRPr lang="en-US" sz="1400" dirty="0"/>
          </a:p>
          <a:p>
            <a:pPr marL="0" indent="0">
              <a:buNone/>
            </a:pPr>
            <a:endParaRPr lang="en-US" sz="1400" dirty="0" smtClean="0"/>
          </a:p>
          <a:p>
            <a:pPr marL="0" indent="0">
              <a:buNone/>
            </a:pPr>
            <a:endParaRPr lang="en-US" sz="1400" dirty="0"/>
          </a:p>
          <a:p>
            <a:pPr marL="0" indent="0">
              <a:buNone/>
            </a:pPr>
            <a:endParaRPr lang="en-US" sz="1400" dirty="0" smtClean="0"/>
          </a:p>
          <a:p>
            <a:pPr marL="0" indent="0">
              <a:buNone/>
            </a:pPr>
            <a:endParaRPr lang="en-US" sz="1400" dirty="0"/>
          </a:p>
          <a:p>
            <a:pPr marL="0" indent="0">
              <a:buNone/>
            </a:pPr>
            <a:endParaRPr lang="en-US" sz="1400" dirty="0" smtClean="0"/>
          </a:p>
          <a:p>
            <a:pPr marL="0" indent="0">
              <a:buNone/>
            </a:pPr>
            <a:endParaRPr lang="en-US" sz="1400" dirty="0"/>
          </a:p>
          <a:p>
            <a:pPr marL="0" indent="0">
              <a:buNone/>
            </a:pPr>
            <a:endParaRPr lang="en-US" sz="1400" dirty="0" smtClean="0"/>
          </a:p>
          <a:p>
            <a:pPr marL="0" indent="0">
              <a:buNone/>
            </a:pPr>
            <a:endParaRPr lang="en-US" sz="1400" dirty="0"/>
          </a:p>
          <a:p>
            <a:pPr marL="0" indent="0">
              <a:buNone/>
            </a:pPr>
            <a:endParaRPr lang="en-US" sz="1400" dirty="0" smtClean="0"/>
          </a:p>
          <a:p>
            <a:pPr marL="0" indent="0">
              <a:buNone/>
            </a:pPr>
            <a:endParaRPr lang="en-US" sz="1400" dirty="0"/>
          </a:p>
          <a:p>
            <a:pPr marL="0" indent="0">
              <a:buNone/>
            </a:pPr>
            <a:endParaRPr lang="en-US" sz="1400" dirty="0" smtClean="0"/>
          </a:p>
          <a:p>
            <a:pPr marL="0" indent="0">
              <a:buNone/>
            </a:pPr>
            <a:endParaRPr lang="en-US" sz="1400" dirty="0"/>
          </a:p>
          <a:p>
            <a:pPr marL="0" indent="0">
              <a:buNone/>
            </a:pPr>
            <a:endParaRPr lang="en-US" sz="1400" dirty="0" smtClean="0"/>
          </a:p>
          <a:p>
            <a:pPr marL="0" indent="0">
              <a:buNone/>
            </a:pPr>
            <a:endParaRPr lang="en-US" sz="1400" dirty="0"/>
          </a:p>
          <a:p>
            <a:pPr marL="0" indent="0">
              <a:buNone/>
            </a:pPr>
            <a:endParaRPr lang="en-US" sz="1400" dirty="0" smtClean="0"/>
          </a:p>
          <a:p>
            <a:pPr marL="0" indent="0">
              <a:buNone/>
            </a:pPr>
            <a:endParaRPr lang="en-US" sz="1400" dirty="0"/>
          </a:p>
          <a:p>
            <a:pPr marL="0" indent="0">
              <a:buNone/>
            </a:pPr>
            <a:endParaRPr lang="en-US" sz="1400" dirty="0" smtClean="0"/>
          </a:p>
          <a:p>
            <a:pPr marL="0" indent="0">
              <a:buNone/>
            </a:pPr>
            <a:endParaRPr lang="en-US" sz="1400" dirty="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lgn="ctr">
              <a:buNone/>
            </a:pPr>
            <a:endParaRPr lang="en-US" sz="1400" dirty="0" smtClean="0"/>
          </a:p>
          <a:p>
            <a:pPr marL="0" indent="0" algn="ctr">
              <a:buNone/>
            </a:pPr>
            <a:endParaRPr lang="en-US" sz="1400" dirty="0"/>
          </a:p>
          <a:p>
            <a:pPr marL="0" indent="0" algn="ctr">
              <a:buNone/>
            </a:pPr>
            <a:endParaRPr lang="en-US" sz="1400" dirty="0" smtClean="0"/>
          </a:p>
          <a:p>
            <a:pPr marL="0" indent="0" algn="ctr">
              <a:buNone/>
            </a:pPr>
            <a:endParaRPr lang="en-US" sz="1400" dirty="0"/>
          </a:p>
          <a:p>
            <a:pPr marL="0" indent="0" algn="ctr">
              <a:buNone/>
            </a:pPr>
            <a:endParaRPr lang="en-US" sz="1400" dirty="0" smtClean="0"/>
          </a:p>
        </p:txBody>
      </p:sp>
      <p:graphicFrame>
        <p:nvGraphicFramePr>
          <p:cNvPr id="4" name="Table 3"/>
          <p:cNvGraphicFramePr>
            <a:graphicFrameLocks noGrp="1"/>
          </p:cNvGraphicFramePr>
          <p:nvPr>
            <p:extLst>
              <p:ext uri="{D42A27DB-BD31-4B8C-83A1-F6EECF244321}">
                <p14:modId xmlns:p14="http://schemas.microsoft.com/office/powerpoint/2010/main" xmlns="" val="463071168"/>
              </p:ext>
            </p:extLst>
          </p:nvPr>
        </p:nvGraphicFramePr>
        <p:xfrm>
          <a:off x="1524000" y="1397000"/>
          <a:ext cx="6096000" cy="741680"/>
        </p:xfrm>
        <a:graphic>
          <a:graphicData uri="http://schemas.openxmlformats.org/drawingml/2006/table">
            <a:tbl>
              <a:tblPr firstRow="1" bandRow="1">
                <a:tableStyleId>{2D5ABB26-0587-4C30-8999-92F81FD0307C}</a:tableStyleId>
              </a:tblPr>
              <a:tblGrid>
                <a:gridCol w="1016000"/>
                <a:gridCol w="1016000"/>
                <a:gridCol w="1016000"/>
                <a:gridCol w="1016000"/>
                <a:gridCol w="1016000"/>
                <a:gridCol w="1016000"/>
              </a:tblGrid>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xmlns="" val="3050887799"/>
              </p:ext>
            </p:extLst>
          </p:nvPr>
        </p:nvGraphicFramePr>
        <p:xfrm>
          <a:off x="685800" y="1219200"/>
          <a:ext cx="7543800" cy="4861560"/>
        </p:xfrm>
        <a:graphic>
          <a:graphicData uri="http://schemas.openxmlformats.org/drawingml/2006/table">
            <a:tbl>
              <a:tblPr firstRow="1" bandRow="1">
                <a:tableStyleId>{5940675A-B579-460E-94D1-54222C63F5DA}</a:tableStyleId>
              </a:tblPr>
              <a:tblGrid>
                <a:gridCol w="762000"/>
                <a:gridCol w="1981200"/>
                <a:gridCol w="1143000"/>
                <a:gridCol w="762000"/>
                <a:gridCol w="1828800"/>
                <a:gridCol w="1066800"/>
              </a:tblGrid>
              <a:tr h="381000">
                <a:tc>
                  <a:txBody>
                    <a:bodyPr/>
                    <a:lstStyle/>
                    <a:p>
                      <a:pPr algn="ctr"/>
                      <a:r>
                        <a:rPr lang="en-US" sz="1800" dirty="0" smtClean="0"/>
                        <a:t>Date</a:t>
                      </a:r>
                      <a:endParaRPr lang="en-US" sz="1800" dirty="0"/>
                    </a:p>
                  </a:txBody>
                  <a:tcPr/>
                </a:tc>
                <a:tc>
                  <a:txBody>
                    <a:bodyPr/>
                    <a:lstStyle/>
                    <a:p>
                      <a:pPr algn="ctr"/>
                      <a:r>
                        <a:rPr lang="en-US" sz="1800" dirty="0" smtClean="0"/>
                        <a:t>Particulars</a:t>
                      </a:r>
                      <a:r>
                        <a:rPr lang="en-US" sz="1800" baseline="0" dirty="0" smtClean="0"/>
                        <a:t> </a:t>
                      </a:r>
                      <a:endParaRPr lang="en-US" sz="1800" dirty="0"/>
                    </a:p>
                  </a:txBody>
                  <a:tcPr/>
                </a:tc>
                <a:tc>
                  <a:txBody>
                    <a:bodyPr/>
                    <a:lstStyle/>
                    <a:p>
                      <a:pPr algn="ctr"/>
                      <a:r>
                        <a:rPr lang="en-US" sz="1800" dirty="0" smtClean="0"/>
                        <a:t>Amount</a:t>
                      </a:r>
                      <a:endParaRPr lang="en-US" sz="1800" dirty="0"/>
                    </a:p>
                  </a:txBody>
                  <a:tcPr/>
                </a:tc>
                <a:tc>
                  <a:txBody>
                    <a:bodyPr/>
                    <a:lstStyle/>
                    <a:p>
                      <a:pPr algn="ctr"/>
                      <a:r>
                        <a:rPr lang="en-US" sz="1800" dirty="0" smtClean="0"/>
                        <a:t>Date</a:t>
                      </a:r>
                      <a:endParaRPr lang="en-US" sz="1800" dirty="0"/>
                    </a:p>
                  </a:txBody>
                  <a:tcPr/>
                </a:tc>
                <a:tc>
                  <a:txBody>
                    <a:bodyPr/>
                    <a:lstStyle/>
                    <a:p>
                      <a:pPr algn="ctr"/>
                      <a:r>
                        <a:rPr lang="en-US" sz="1800" dirty="0" smtClean="0"/>
                        <a:t>Particulars</a:t>
                      </a:r>
                      <a:r>
                        <a:rPr lang="en-US" sz="1800" baseline="0" dirty="0" smtClean="0"/>
                        <a:t> </a:t>
                      </a:r>
                      <a:endParaRPr lang="en-US" sz="1800" dirty="0"/>
                    </a:p>
                  </a:txBody>
                  <a:tcPr/>
                </a:tc>
                <a:tc>
                  <a:txBody>
                    <a:bodyPr/>
                    <a:lstStyle/>
                    <a:p>
                      <a:pPr algn="ctr"/>
                      <a:r>
                        <a:rPr lang="en-US" sz="1800" dirty="0" smtClean="0"/>
                        <a:t>Amount</a:t>
                      </a:r>
                      <a:endParaRPr lang="en-US" sz="1800" dirty="0"/>
                    </a:p>
                  </a:txBody>
                  <a:tcPr/>
                </a:tc>
              </a:tr>
              <a:tr h="2667000">
                <a:tc>
                  <a:txBody>
                    <a:bodyPr/>
                    <a:lstStyle/>
                    <a:p>
                      <a:pPr algn="ctr"/>
                      <a:endParaRPr lang="en-US" sz="1800" dirty="0"/>
                    </a:p>
                  </a:txBody>
                  <a:tcPr/>
                </a:tc>
                <a:tc>
                  <a:txBody>
                    <a:bodyPr/>
                    <a:lstStyle/>
                    <a:p>
                      <a:pPr algn="l"/>
                      <a:r>
                        <a:rPr lang="en-US" sz="1800" dirty="0" smtClean="0"/>
                        <a:t>To</a:t>
                      </a:r>
                      <a:r>
                        <a:rPr lang="en-US" sz="1800" baseline="0" dirty="0" smtClean="0"/>
                        <a:t> </a:t>
                      </a:r>
                      <a:r>
                        <a:rPr lang="en-US" sz="1800" baseline="0" smtClean="0"/>
                        <a:t>Balance b/d</a:t>
                      </a:r>
                      <a:endParaRPr lang="en-US" sz="1800" baseline="0" dirty="0" smtClean="0"/>
                    </a:p>
                    <a:p>
                      <a:pPr algn="l"/>
                      <a:r>
                        <a:rPr lang="en-US" sz="1800" baseline="0" dirty="0" smtClean="0"/>
                        <a:t>To All cash receipts--</a:t>
                      </a:r>
                    </a:p>
                    <a:p>
                      <a:pPr algn="l"/>
                      <a:r>
                        <a:rPr lang="en-US" sz="1800" dirty="0" smtClean="0"/>
                        <a:t>(like-cash sales, collection from debtors,rent,commission,interest,etc)</a:t>
                      </a:r>
                    </a:p>
                    <a:p>
                      <a:pPr algn="l"/>
                      <a:endParaRPr lang="en-US" sz="1800" dirty="0" smtClean="0"/>
                    </a:p>
                    <a:p>
                      <a:pPr algn="l"/>
                      <a:endParaRPr lang="en-US" sz="1800" dirty="0" smtClean="0"/>
                    </a:p>
                    <a:p>
                      <a:pPr algn="l"/>
                      <a:endParaRPr lang="en-US" sz="1800" dirty="0" smtClean="0"/>
                    </a:p>
                    <a:p>
                      <a:pPr algn="l"/>
                      <a:endParaRPr lang="en-US" sz="1800" dirty="0" smtClean="0"/>
                    </a:p>
                    <a:p>
                      <a:pPr algn="l"/>
                      <a:endParaRPr lang="en-US" sz="1800" dirty="0" smtClean="0"/>
                    </a:p>
                    <a:p>
                      <a:pPr algn="l"/>
                      <a:endParaRPr lang="en-US" sz="1800" dirty="0" smtClean="0"/>
                    </a:p>
                    <a:p>
                      <a:pPr algn="l"/>
                      <a:endParaRPr lang="en-US" sz="1800" dirty="0" smtClean="0"/>
                    </a:p>
                    <a:p>
                      <a:pPr algn="l"/>
                      <a:endParaRPr lang="en-US" sz="1800" dirty="0" smtClean="0"/>
                    </a:p>
                    <a:p>
                      <a:pPr algn="l"/>
                      <a:endParaRPr lang="en-US" sz="1800" dirty="0" smtClean="0"/>
                    </a:p>
                  </a:txBody>
                  <a:tcPr/>
                </a:tc>
                <a:tc>
                  <a:txBody>
                    <a:bodyPr/>
                    <a:lstStyle/>
                    <a:p>
                      <a:pPr algn="ctr"/>
                      <a:r>
                        <a:rPr lang="en-US" sz="1800" dirty="0" smtClean="0"/>
                        <a:t>----</a:t>
                      </a:r>
                    </a:p>
                    <a:p>
                      <a:pPr algn="ctr"/>
                      <a:endParaRPr lang="en-US" sz="1800" dirty="0" smtClean="0"/>
                    </a:p>
                    <a:p>
                      <a:pPr algn="ctr"/>
                      <a:endParaRPr lang="en-US" sz="1800" dirty="0" smtClean="0"/>
                    </a:p>
                    <a:p>
                      <a:pPr algn="ctr"/>
                      <a:endParaRPr lang="en-US" sz="1800" dirty="0" smtClean="0"/>
                    </a:p>
                    <a:p>
                      <a:pPr algn="ctr"/>
                      <a:r>
                        <a:rPr lang="en-US" sz="1800" dirty="0" smtClean="0"/>
                        <a:t>----</a:t>
                      </a:r>
                    </a:p>
                    <a:p>
                      <a:pPr algn="ctr"/>
                      <a:endParaRPr lang="en-US" sz="1800" dirty="0" smtClean="0"/>
                    </a:p>
                    <a:p>
                      <a:pPr algn="ctr"/>
                      <a:endParaRPr lang="en-US" sz="1800" dirty="0" smtClean="0"/>
                    </a:p>
                    <a:p>
                      <a:pPr algn="ctr"/>
                      <a:endParaRPr lang="en-US" sz="1800" dirty="0" smtClean="0"/>
                    </a:p>
                    <a:p>
                      <a:pPr algn="ctr"/>
                      <a:endParaRPr lang="en-US" sz="1800" dirty="0" smtClean="0"/>
                    </a:p>
                    <a:p>
                      <a:pPr algn="ctr"/>
                      <a:endParaRPr lang="en-US" sz="1800" dirty="0" smtClean="0"/>
                    </a:p>
                    <a:p>
                      <a:pPr algn="ctr"/>
                      <a:endParaRPr lang="en-US" sz="1800" dirty="0" smtClean="0"/>
                    </a:p>
                    <a:p>
                      <a:pPr algn="ctr"/>
                      <a:endParaRPr lang="en-US" sz="1800" dirty="0" smtClean="0"/>
                    </a:p>
                    <a:p>
                      <a:pPr algn="ctr"/>
                      <a:r>
                        <a:rPr lang="en-US" sz="1800" dirty="0" smtClean="0"/>
                        <a:t>-------</a:t>
                      </a:r>
                    </a:p>
                  </a:txBody>
                  <a:tcPr/>
                </a:tc>
                <a:tc>
                  <a:txBody>
                    <a:bodyPr/>
                    <a:lstStyle/>
                    <a:p>
                      <a:pPr algn="ctr"/>
                      <a:endParaRPr lang="en-US" sz="1800" dirty="0"/>
                    </a:p>
                  </a:txBody>
                  <a:tcPr/>
                </a:tc>
                <a:tc>
                  <a:txBody>
                    <a:bodyPr/>
                    <a:lstStyle/>
                    <a:p>
                      <a:pPr algn="l"/>
                      <a:r>
                        <a:rPr lang="en-US" sz="1800" dirty="0" smtClean="0"/>
                        <a:t>By All payments—</a:t>
                      </a:r>
                    </a:p>
                    <a:p>
                      <a:pPr algn="l"/>
                      <a:r>
                        <a:rPr lang="en-US" sz="1800" dirty="0" smtClean="0"/>
                        <a:t>(like-cash purchase of any items, payments for wages,salaries</a:t>
                      </a:r>
                      <a:r>
                        <a:rPr lang="en-US" sz="1800" baseline="0" dirty="0" smtClean="0"/>
                        <a:t> re</a:t>
                      </a:r>
                      <a:r>
                        <a:rPr lang="en-US" sz="1800" dirty="0" smtClean="0"/>
                        <a:t>nt,advertisement,commission,interest etc.)</a:t>
                      </a:r>
                    </a:p>
                    <a:p>
                      <a:pPr algn="l"/>
                      <a:r>
                        <a:rPr lang="en-US" sz="1800" dirty="0" smtClean="0"/>
                        <a:t>By Balance</a:t>
                      </a:r>
                      <a:r>
                        <a:rPr lang="en-US" sz="1800" i="1" dirty="0" smtClean="0"/>
                        <a:t> </a:t>
                      </a:r>
                      <a:r>
                        <a:rPr lang="en-US" sz="1800" dirty="0" smtClean="0"/>
                        <a:t>c/d</a:t>
                      </a:r>
                      <a:endParaRPr lang="en-US" sz="1800" dirty="0"/>
                    </a:p>
                  </a:txBody>
                  <a:tcPr/>
                </a:tc>
                <a:tc>
                  <a:txBody>
                    <a:bodyPr/>
                    <a:lstStyle/>
                    <a:p>
                      <a:pPr algn="ctr"/>
                      <a:endParaRPr lang="en-US" sz="1800" dirty="0" smtClean="0"/>
                    </a:p>
                    <a:p>
                      <a:pPr algn="ctr"/>
                      <a:endParaRPr lang="en-US" sz="1800" dirty="0" smtClean="0"/>
                    </a:p>
                    <a:p>
                      <a:pPr algn="ctr"/>
                      <a:r>
                        <a:rPr lang="en-US" sz="1800" dirty="0" smtClean="0"/>
                        <a:t>-----</a:t>
                      </a:r>
                    </a:p>
                    <a:p>
                      <a:pPr algn="ctr"/>
                      <a:endParaRPr lang="en-US" sz="1800" dirty="0" smtClean="0"/>
                    </a:p>
                    <a:p>
                      <a:pPr algn="ctr"/>
                      <a:endParaRPr lang="en-US" sz="1800" dirty="0" smtClean="0"/>
                    </a:p>
                    <a:p>
                      <a:pPr algn="ctr"/>
                      <a:endParaRPr lang="en-US" sz="1800" dirty="0" smtClean="0"/>
                    </a:p>
                    <a:p>
                      <a:pPr algn="ctr"/>
                      <a:r>
                        <a:rPr lang="en-US" sz="1800" dirty="0" smtClean="0"/>
                        <a:t>-----</a:t>
                      </a:r>
                    </a:p>
                    <a:p>
                      <a:pPr algn="ctr"/>
                      <a:endParaRPr lang="en-US" sz="1800" dirty="0" smtClean="0"/>
                    </a:p>
                    <a:p>
                      <a:pPr algn="ctr"/>
                      <a:endParaRPr lang="en-US" sz="1800" dirty="0" smtClean="0"/>
                    </a:p>
                    <a:p>
                      <a:pPr algn="ctr"/>
                      <a:endParaRPr lang="en-US" sz="1800" dirty="0" smtClean="0"/>
                    </a:p>
                    <a:p>
                      <a:pPr algn="ctr"/>
                      <a:r>
                        <a:rPr lang="en-US" sz="1800" dirty="0" smtClean="0"/>
                        <a:t>---------</a:t>
                      </a:r>
                    </a:p>
                    <a:p>
                      <a:pPr algn="ctr"/>
                      <a:endParaRPr lang="en-US" sz="1800" dirty="0" smtClean="0"/>
                    </a:p>
                    <a:p>
                      <a:pPr algn="ctr"/>
                      <a:r>
                        <a:rPr lang="en-US" sz="1800" dirty="0" smtClean="0"/>
                        <a:t>----------</a:t>
                      </a:r>
                      <a:endParaRPr lang="en-US" sz="1800" dirty="0"/>
                    </a:p>
                  </a:txBody>
                  <a:tcPr/>
                </a:tc>
              </a:tr>
            </a:tbl>
          </a:graphicData>
        </a:graphic>
      </p:graphicFrame>
      <p:sp>
        <p:nvSpPr>
          <p:cNvPr id="6" name="Slide Number Placeholder 5"/>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xmlns="" val="3069278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838200"/>
            <a:ext cx="8229600" cy="5791200"/>
          </a:xfrm>
        </p:spPr>
        <p:txBody>
          <a:bodyPr>
            <a:normAutofit/>
          </a:bodyPr>
          <a:lstStyle/>
          <a:p>
            <a:pPr marL="0" indent="0" algn="just">
              <a:buNone/>
            </a:pPr>
            <a:endParaRPr lang="en-US" sz="2800" dirty="0" smtClean="0"/>
          </a:p>
          <a:p>
            <a:pPr marL="0" indent="0" algn="just">
              <a:buNone/>
            </a:pPr>
            <a:r>
              <a:rPr lang="en-US" sz="2800" dirty="0" smtClean="0"/>
              <a:t>The cash book is divided into two equal sides of debit and credit. Left hand side is called debit side while right hand side is known as credit side. In the debit side all the receipts in cash are recorded and all cash payments  so in credit side. In the beginning if any old balance is there that is transferred to the debit side as, To, balance b/d, at very first. At the end of the month the balance if any left, is transferred to the credit side as, By balance c/d . It is very important to note that in a single column cash book debit side eighter is greater or equal to credit side.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xmlns="" val="26017102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686800" cy="6324600"/>
          </a:xfrm>
        </p:spPr>
        <p:txBody>
          <a:bodyPr>
            <a:normAutofit lnSpcReduction="10000"/>
          </a:bodyPr>
          <a:lstStyle/>
          <a:p>
            <a:pPr marL="0" indent="0">
              <a:buNone/>
            </a:pPr>
            <a:r>
              <a:rPr lang="en-US" sz="2800" dirty="0" smtClean="0"/>
              <a:t>Illustration no.1</a:t>
            </a:r>
          </a:p>
          <a:p>
            <a:pPr marL="0" indent="0">
              <a:buNone/>
            </a:pPr>
            <a:r>
              <a:rPr lang="en-US" sz="2800" dirty="0" smtClean="0"/>
              <a:t>From the following prepare  a suitable cash book.</a:t>
            </a:r>
          </a:p>
          <a:p>
            <a:pPr marL="0" indent="0">
              <a:buNone/>
            </a:pPr>
            <a:r>
              <a:rPr lang="en-US" sz="2800" dirty="0" smtClean="0"/>
              <a:t>2015                                                                                     SR</a:t>
            </a:r>
          </a:p>
          <a:p>
            <a:pPr marL="0" indent="0">
              <a:buNone/>
            </a:pPr>
            <a:r>
              <a:rPr lang="en-US" sz="2800" dirty="0" smtClean="0"/>
              <a:t>Jan.01 Business started with cash                               20,000</a:t>
            </a:r>
          </a:p>
          <a:p>
            <a:pPr marL="0" indent="0">
              <a:buNone/>
            </a:pPr>
            <a:r>
              <a:rPr lang="en-US" sz="2800" dirty="0" smtClean="0"/>
              <a:t>Jan.02 Purchased for goods for cash                           12,000</a:t>
            </a:r>
          </a:p>
          <a:p>
            <a:pPr marL="0" indent="0">
              <a:buNone/>
            </a:pPr>
            <a:r>
              <a:rPr lang="en-US" sz="2800" dirty="0" smtClean="0"/>
              <a:t>Jan.03 Purchased furniture                                             3,000</a:t>
            </a:r>
          </a:p>
          <a:p>
            <a:pPr marL="0" indent="0">
              <a:buNone/>
            </a:pPr>
            <a:r>
              <a:rPr lang="en-US" sz="2800" dirty="0" smtClean="0"/>
              <a:t>Jan.04 Sold goods for cash                                            10,000</a:t>
            </a:r>
          </a:p>
          <a:p>
            <a:pPr marL="0" indent="0">
              <a:buNone/>
            </a:pPr>
            <a:r>
              <a:rPr lang="en-US" sz="2800" dirty="0" smtClean="0"/>
              <a:t>Jan.05 Sold goods to Mr. Ahmad on credit                   2,000</a:t>
            </a:r>
          </a:p>
          <a:p>
            <a:pPr marL="0" indent="0">
              <a:buNone/>
            </a:pPr>
            <a:r>
              <a:rPr lang="en-US" sz="2800" dirty="0" smtClean="0"/>
              <a:t>Jan.14 Paid wages                                                                200</a:t>
            </a:r>
          </a:p>
          <a:p>
            <a:pPr marL="0" indent="0">
              <a:buNone/>
            </a:pPr>
            <a:r>
              <a:rPr lang="en-US" sz="2800" dirty="0" smtClean="0"/>
              <a:t>Jan.26 Received from Mr. Ahmad                                  1,980</a:t>
            </a:r>
          </a:p>
          <a:p>
            <a:pPr marL="0" indent="0">
              <a:buNone/>
            </a:pPr>
            <a:r>
              <a:rPr lang="en-US" sz="2800" dirty="0" smtClean="0"/>
              <a:t>Jan.30 Paid rent for the month                                      1,000</a:t>
            </a:r>
          </a:p>
          <a:p>
            <a:pPr marL="0" indent="0">
              <a:buNone/>
            </a:pPr>
            <a:r>
              <a:rPr lang="en-US" sz="2800" dirty="0" smtClean="0"/>
              <a:t>Jan.31  Purchased a machine                                         5,000</a:t>
            </a:r>
          </a:p>
          <a:p>
            <a:pPr marL="0" indent="0">
              <a:buNone/>
            </a:pPr>
            <a:r>
              <a:rPr lang="en-US" sz="2800" dirty="0" smtClean="0"/>
              <a:t>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xmlns="" val="16894969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33400"/>
            <a:ext cx="8686800" cy="5943600"/>
          </a:xfrm>
        </p:spPr>
        <p:txBody>
          <a:bodyPr>
            <a:normAutofit/>
          </a:bodyPr>
          <a:lstStyle/>
          <a:p>
            <a:pPr marL="0" indent="0" algn="ctr">
              <a:buNone/>
            </a:pPr>
            <a:r>
              <a:rPr lang="en-US" sz="2800" dirty="0" smtClean="0"/>
              <a:t>Cash-Book</a:t>
            </a:r>
            <a:endParaRPr lang="en-US" sz="2800" dirty="0"/>
          </a:p>
          <a:p>
            <a:pPr marL="0" indent="0">
              <a:buNone/>
            </a:pPr>
            <a:r>
              <a:rPr lang="en-US" sz="2800" dirty="0" smtClean="0"/>
              <a:t>Solution no.1</a:t>
            </a:r>
          </a:p>
        </p:txBody>
      </p:sp>
      <p:graphicFrame>
        <p:nvGraphicFramePr>
          <p:cNvPr id="4" name="Table 3"/>
          <p:cNvGraphicFramePr>
            <a:graphicFrameLocks noGrp="1"/>
          </p:cNvGraphicFramePr>
          <p:nvPr>
            <p:extLst>
              <p:ext uri="{D42A27DB-BD31-4B8C-83A1-F6EECF244321}">
                <p14:modId xmlns:p14="http://schemas.microsoft.com/office/powerpoint/2010/main" xmlns="" val="4159219716"/>
              </p:ext>
            </p:extLst>
          </p:nvPr>
        </p:nvGraphicFramePr>
        <p:xfrm>
          <a:off x="60960" y="1981200"/>
          <a:ext cx="8930640" cy="3474720"/>
        </p:xfrm>
        <a:graphic>
          <a:graphicData uri="http://schemas.openxmlformats.org/drawingml/2006/table">
            <a:tbl>
              <a:tblPr firstRow="1" bandRow="1">
                <a:tableStyleId>{5940675A-B579-460E-94D1-54222C63F5DA}</a:tableStyleId>
              </a:tblPr>
              <a:tblGrid>
                <a:gridCol w="1116330"/>
                <a:gridCol w="2344292"/>
                <a:gridCol w="1004696"/>
                <a:gridCol w="940069"/>
                <a:gridCol w="2428508"/>
                <a:gridCol w="1096745"/>
              </a:tblGrid>
              <a:tr h="137160">
                <a:tc>
                  <a:txBody>
                    <a:bodyPr/>
                    <a:lstStyle/>
                    <a:p>
                      <a:r>
                        <a:rPr lang="en-US" baseline="0" dirty="0" smtClean="0"/>
                        <a:t>    D</a:t>
                      </a:r>
                      <a:r>
                        <a:rPr lang="en-US" dirty="0" smtClean="0"/>
                        <a:t>ate</a:t>
                      </a:r>
                      <a:endParaRPr lang="en-US" dirty="0"/>
                    </a:p>
                  </a:txBody>
                  <a:tcPr/>
                </a:tc>
                <a:tc>
                  <a:txBody>
                    <a:bodyPr/>
                    <a:lstStyle/>
                    <a:p>
                      <a:r>
                        <a:rPr lang="en-US" baseline="0" dirty="0" smtClean="0"/>
                        <a:t>        P</a:t>
                      </a:r>
                      <a:r>
                        <a:rPr lang="en-US" dirty="0" smtClean="0"/>
                        <a:t>articulars</a:t>
                      </a:r>
                      <a:endParaRPr lang="en-US" dirty="0"/>
                    </a:p>
                  </a:txBody>
                  <a:tcPr/>
                </a:tc>
                <a:tc>
                  <a:txBody>
                    <a:bodyPr/>
                    <a:lstStyle/>
                    <a:p>
                      <a:r>
                        <a:rPr lang="en-US" dirty="0" smtClean="0"/>
                        <a:t>Amount</a:t>
                      </a:r>
                      <a:endParaRPr lang="en-US" dirty="0"/>
                    </a:p>
                  </a:txBody>
                  <a:tcPr/>
                </a:tc>
                <a:tc>
                  <a:txBody>
                    <a:bodyPr/>
                    <a:lstStyle/>
                    <a:p>
                      <a:r>
                        <a:rPr lang="en-US" baseline="0" dirty="0" smtClean="0"/>
                        <a:t>    D</a:t>
                      </a:r>
                      <a:r>
                        <a:rPr lang="en-US" dirty="0" smtClean="0"/>
                        <a:t>ate</a:t>
                      </a:r>
                      <a:endParaRPr lang="en-US" dirty="0"/>
                    </a:p>
                  </a:txBody>
                  <a:tcPr/>
                </a:tc>
                <a:tc>
                  <a:txBody>
                    <a:bodyPr/>
                    <a:lstStyle/>
                    <a:p>
                      <a:r>
                        <a:rPr lang="en-US" baseline="0" dirty="0" smtClean="0"/>
                        <a:t>        P</a:t>
                      </a:r>
                      <a:r>
                        <a:rPr lang="en-US" dirty="0" smtClean="0"/>
                        <a:t>articulars</a:t>
                      </a:r>
                      <a:endParaRPr lang="en-US" dirty="0"/>
                    </a:p>
                  </a:txBody>
                  <a:tcPr/>
                </a:tc>
                <a:tc>
                  <a:txBody>
                    <a:bodyPr/>
                    <a:lstStyle/>
                    <a:p>
                      <a:r>
                        <a:rPr lang="en-US" dirty="0" smtClean="0"/>
                        <a:t>Amount</a:t>
                      </a:r>
                      <a:endParaRPr lang="en-US" dirty="0"/>
                    </a:p>
                  </a:txBody>
                  <a:tcPr/>
                </a:tc>
              </a:tr>
              <a:tr h="2804160">
                <a:tc>
                  <a:txBody>
                    <a:bodyPr/>
                    <a:lstStyle/>
                    <a:p>
                      <a:r>
                        <a:rPr lang="en-US" dirty="0" smtClean="0"/>
                        <a:t>2015 Jan.01</a:t>
                      </a:r>
                    </a:p>
                    <a:p>
                      <a:r>
                        <a:rPr lang="en-US" dirty="0" smtClean="0"/>
                        <a:t>Jan.04</a:t>
                      </a:r>
                    </a:p>
                    <a:p>
                      <a:r>
                        <a:rPr lang="en-US" dirty="0" smtClean="0"/>
                        <a:t>Jan.26</a:t>
                      </a:r>
                      <a:endParaRPr lang="en-US" dirty="0"/>
                    </a:p>
                  </a:txBody>
                  <a:tcPr/>
                </a:tc>
                <a:tc>
                  <a:txBody>
                    <a:bodyPr/>
                    <a:lstStyle/>
                    <a:p>
                      <a:endParaRPr lang="en-US" dirty="0" smtClean="0"/>
                    </a:p>
                    <a:p>
                      <a:r>
                        <a:rPr lang="en-US" dirty="0" smtClean="0"/>
                        <a:t>To</a:t>
                      </a:r>
                      <a:r>
                        <a:rPr lang="en-US" baseline="0" dirty="0" smtClean="0"/>
                        <a:t> Capital a/c</a:t>
                      </a:r>
                    </a:p>
                    <a:p>
                      <a:r>
                        <a:rPr lang="en-US" baseline="0" dirty="0" smtClean="0"/>
                        <a:t>To Sales a/c</a:t>
                      </a:r>
                    </a:p>
                    <a:p>
                      <a:r>
                        <a:rPr lang="en-US" baseline="0" dirty="0" smtClean="0"/>
                        <a:t>To Mr. Ahmad</a:t>
                      </a:r>
                    </a:p>
                    <a:p>
                      <a:endParaRPr lang="en-US" baseline="0" dirty="0" smtClean="0"/>
                    </a:p>
                    <a:p>
                      <a:endParaRPr lang="en-US" baseline="0" dirty="0" smtClean="0"/>
                    </a:p>
                    <a:p>
                      <a:endParaRPr lang="en-US" baseline="0" dirty="0" smtClean="0"/>
                    </a:p>
                    <a:p>
                      <a:endParaRPr lang="en-US" baseline="0" dirty="0" smtClean="0"/>
                    </a:p>
                    <a:p>
                      <a:endParaRPr lang="en-US" baseline="0" dirty="0" smtClean="0"/>
                    </a:p>
                    <a:p>
                      <a:endParaRPr lang="en-US" baseline="0" dirty="0" smtClean="0"/>
                    </a:p>
                    <a:p>
                      <a:endParaRPr lang="en-US" baseline="0" dirty="0" smtClean="0"/>
                    </a:p>
                  </a:txBody>
                  <a:tcPr/>
                </a:tc>
                <a:tc>
                  <a:txBody>
                    <a:bodyPr/>
                    <a:lstStyle/>
                    <a:p>
                      <a:endParaRPr lang="en-US" dirty="0" smtClean="0"/>
                    </a:p>
                    <a:p>
                      <a:r>
                        <a:rPr lang="en-US" dirty="0" smtClean="0"/>
                        <a:t>20,000</a:t>
                      </a:r>
                    </a:p>
                    <a:p>
                      <a:r>
                        <a:rPr lang="en-US" dirty="0" smtClean="0"/>
                        <a:t>10,000</a:t>
                      </a:r>
                    </a:p>
                    <a:p>
                      <a:r>
                        <a:rPr lang="en-US" baseline="0" dirty="0" smtClean="0"/>
                        <a:t>  1,980</a:t>
                      </a:r>
                    </a:p>
                    <a:p>
                      <a:endParaRPr lang="en-US" baseline="0" dirty="0" smtClean="0"/>
                    </a:p>
                    <a:p>
                      <a:endParaRPr lang="en-US" baseline="0" dirty="0" smtClean="0"/>
                    </a:p>
                    <a:p>
                      <a:endParaRPr lang="en-US" baseline="0" dirty="0" smtClean="0"/>
                    </a:p>
                    <a:p>
                      <a:r>
                        <a:rPr lang="en-US" baseline="0" dirty="0" smtClean="0"/>
                        <a:t>-----------</a:t>
                      </a:r>
                    </a:p>
                    <a:p>
                      <a:r>
                        <a:rPr lang="en-US" baseline="0" dirty="0" smtClean="0"/>
                        <a:t>   31,980</a:t>
                      </a:r>
                      <a:endParaRPr lang="en-US" dirty="0"/>
                    </a:p>
                  </a:txBody>
                  <a:tcPr/>
                </a:tc>
                <a:tc>
                  <a:txBody>
                    <a:bodyPr/>
                    <a:lstStyle/>
                    <a:p>
                      <a:r>
                        <a:rPr lang="en-US" dirty="0" smtClean="0"/>
                        <a:t>2015</a:t>
                      </a:r>
                    </a:p>
                    <a:p>
                      <a:r>
                        <a:rPr lang="en-US" dirty="0" smtClean="0"/>
                        <a:t>Jan.02</a:t>
                      </a:r>
                    </a:p>
                    <a:p>
                      <a:r>
                        <a:rPr lang="en-US" dirty="0" smtClean="0"/>
                        <a:t>Jan.03</a:t>
                      </a:r>
                    </a:p>
                    <a:p>
                      <a:r>
                        <a:rPr lang="en-US" dirty="0" smtClean="0"/>
                        <a:t>Jan.14</a:t>
                      </a:r>
                    </a:p>
                    <a:p>
                      <a:r>
                        <a:rPr lang="en-US" dirty="0" smtClean="0"/>
                        <a:t>Jan.30</a:t>
                      </a:r>
                    </a:p>
                    <a:p>
                      <a:r>
                        <a:rPr lang="en-US" dirty="0" smtClean="0"/>
                        <a:t>Jan.31</a:t>
                      </a:r>
                    </a:p>
                    <a:p>
                      <a:r>
                        <a:rPr lang="en-US" dirty="0" smtClean="0"/>
                        <a:t>Jan.31</a:t>
                      </a:r>
                      <a:endParaRPr lang="en-US" dirty="0"/>
                    </a:p>
                  </a:txBody>
                  <a:tcPr/>
                </a:tc>
                <a:tc>
                  <a:txBody>
                    <a:bodyPr/>
                    <a:lstStyle/>
                    <a:p>
                      <a:endParaRPr lang="en-US" dirty="0" smtClean="0"/>
                    </a:p>
                    <a:p>
                      <a:r>
                        <a:rPr lang="en-US" dirty="0" smtClean="0"/>
                        <a:t>By Purchase a/c</a:t>
                      </a:r>
                    </a:p>
                    <a:p>
                      <a:r>
                        <a:rPr lang="en-US" dirty="0" smtClean="0"/>
                        <a:t>By Furniture a/c</a:t>
                      </a:r>
                    </a:p>
                    <a:p>
                      <a:r>
                        <a:rPr lang="en-US" dirty="0" smtClean="0"/>
                        <a:t>BY Wages a/c</a:t>
                      </a:r>
                    </a:p>
                    <a:p>
                      <a:r>
                        <a:rPr lang="en-US" dirty="0" smtClean="0"/>
                        <a:t>By</a:t>
                      </a:r>
                      <a:r>
                        <a:rPr lang="en-US" baseline="0" dirty="0" smtClean="0"/>
                        <a:t> Rent a/c</a:t>
                      </a:r>
                    </a:p>
                    <a:p>
                      <a:r>
                        <a:rPr lang="en-US" baseline="0" dirty="0" smtClean="0"/>
                        <a:t>By Machine a/c</a:t>
                      </a:r>
                    </a:p>
                    <a:p>
                      <a:r>
                        <a:rPr lang="en-US" baseline="0" dirty="0" smtClean="0"/>
                        <a:t>By Balance c/d</a:t>
                      </a:r>
                    </a:p>
                    <a:p>
                      <a:endParaRPr lang="en-US" dirty="0" smtClean="0"/>
                    </a:p>
                    <a:p>
                      <a:endParaRPr lang="en-US" dirty="0" smtClean="0"/>
                    </a:p>
                    <a:p>
                      <a:endParaRPr lang="en-US" dirty="0"/>
                    </a:p>
                  </a:txBody>
                  <a:tcPr/>
                </a:tc>
                <a:tc>
                  <a:txBody>
                    <a:bodyPr/>
                    <a:lstStyle/>
                    <a:p>
                      <a:r>
                        <a:rPr lang="en-US" dirty="0" smtClean="0"/>
                        <a:t> </a:t>
                      </a:r>
                    </a:p>
                    <a:p>
                      <a:r>
                        <a:rPr lang="en-US" dirty="0" smtClean="0"/>
                        <a:t> 12,000</a:t>
                      </a:r>
                    </a:p>
                    <a:p>
                      <a:r>
                        <a:rPr lang="en-US" baseline="0" dirty="0" smtClean="0"/>
                        <a:t>   3,000</a:t>
                      </a:r>
                    </a:p>
                    <a:p>
                      <a:r>
                        <a:rPr lang="en-US" baseline="0" dirty="0" smtClean="0"/>
                        <a:t>       200</a:t>
                      </a:r>
                    </a:p>
                    <a:p>
                      <a:r>
                        <a:rPr lang="en-US" baseline="0" dirty="0" smtClean="0"/>
                        <a:t>    1,000</a:t>
                      </a:r>
                    </a:p>
                    <a:p>
                      <a:r>
                        <a:rPr lang="en-US" baseline="0" dirty="0" smtClean="0"/>
                        <a:t>    5,000</a:t>
                      </a:r>
                    </a:p>
                    <a:p>
                      <a:r>
                        <a:rPr lang="en-US" baseline="0" dirty="0" smtClean="0"/>
                        <a:t>  10,780</a:t>
                      </a:r>
                      <a:endParaRPr lang="en-US" dirty="0" smtClean="0"/>
                    </a:p>
                    <a:p>
                      <a:r>
                        <a:rPr lang="en-US" dirty="0" smtClean="0"/>
                        <a:t>-----------</a:t>
                      </a:r>
                    </a:p>
                    <a:p>
                      <a:r>
                        <a:rPr lang="en-US" baseline="0" dirty="0" smtClean="0"/>
                        <a:t>  31,980</a:t>
                      </a:r>
                      <a:endParaRPr lang="en-US" dirty="0" smtClean="0"/>
                    </a:p>
                  </a:txBody>
                  <a:tcPr/>
                </a:tc>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xmlns="" val="37686331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915400" cy="6553200"/>
          </a:xfrm>
        </p:spPr>
        <p:txBody>
          <a:bodyPr>
            <a:noAutofit/>
          </a:bodyPr>
          <a:lstStyle/>
          <a:p>
            <a:pPr marL="0" indent="0">
              <a:buNone/>
            </a:pPr>
            <a:r>
              <a:rPr lang="en-US" sz="2800" dirty="0" smtClean="0"/>
              <a:t>Illustration no.2  </a:t>
            </a:r>
          </a:p>
          <a:p>
            <a:pPr marL="0" indent="0">
              <a:buNone/>
            </a:pPr>
            <a:r>
              <a:rPr lang="en-US" sz="2800" dirty="0" smtClean="0"/>
              <a:t>From the following balances transactions a cash book.</a:t>
            </a:r>
          </a:p>
          <a:p>
            <a:pPr marL="0" indent="0">
              <a:buNone/>
            </a:pPr>
            <a:r>
              <a:rPr lang="en-US" sz="2800" dirty="0" smtClean="0"/>
              <a:t>2015                                                                                         SR</a:t>
            </a:r>
          </a:p>
          <a:p>
            <a:pPr marL="0" indent="0">
              <a:buNone/>
            </a:pPr>
            <a:r>
              <a:rPr lang="en-US" sz="2800" dirty="0" smtClean="0"/>
              <a:t>Jan.01 </a:t>
            </a:r>
            <a:r>
              <a:rPr lang="en-US" sz="2800" dirty="0" err="1" smtClean="0"/>
              <a:t>Mr</a:t>
            </a:r>
            <a:r>
              <a:rPr lang="en-US" sz="2800" dirty="0" smtClean="0"/>
              <a:t> Abdul Aziz started his grocery store with   50,000</a:t>
            </a:r>
          </a:p>
          <a:p>
            <a:pPr marL="0" indent="0">
              <a:buNone/>
            </a:pPr>
            <a:r>
              <a:rPr lang="en-US" sz="2800" dirty="0" smtClean="0"/>
              <a:t>Jan.02 He Purchased grocer’s items                               35,000</a:t>
            </a:r>
          </a:p>
          <a:p>
            <a:pPr marL="0" indent="0">
              <a:buNone/>
            </a:pPr>
            <a:r>
              <a:rPr lang="en-US" sz="2800" dirty="0" smtClean="0"/>
              <a:t>Jan.03 Purchased basmati rice from </a:t>
            </a:r>
            <a:r>
              <a:rPr lang="en-US" sz="2800" dirty="0" err="1" smtClean="0"/>
              <a:t>Suhail</a:t>
            </a:r>
            <a:r>
              <a:rPr lang="en-US" sz="2800" dirty="0" smtClean="0"/>
              <a:t> on credit    8,000</a:t>
            </a:r>
          </a:p>
          <a:p>
            <a:pPr marL="0" indent="0">
              <a:buNone/>
            </a:pPr>
            <a:r>
              <a:rPr lang="en-US" sz="2800" dirty="0" smtClean="0"/>
              <a:t>Jan.07 Sold goods for cash                                                  6,000</a:t>
            </a:r>
          </a:p>
          <a:p>
            <a:pPr marL="0" indent="0">
              <a:buNone/>
            </a:pPr>
            <a:r>
              <a:rPr lang="en-US" sz="2800" dirty="0" smtClean="0"/>
              <a:t>Jan.12 Paid carriage                                                                 100</a:t>
            </a:r>
          </a:p>
          <a:p>
            <a:pPr marL="0" indent="0">
              <a:buNone/>
            </a:pPr>
            <a:r>
              <a:rPr lang="en-US" sz="2800" dirty="0" smtClean="0"/>
              <a:t>Jan.20 Paid  for stationary                                                      200</a:t>
            </a:r>
          </a:p>
          <a:p>
            <a:pPr marL="0" indent="0">
              <a:buNone/>
            </a:pPr>
            <a:r>
              <a:rPr lang="en-US" sz="2800" dirty="0" smtClean="0"/>
              <a:t>Jan.25 Paid to </a:t>
            </a:r>
            <a:r>
              <a:rPr lang="en-US" sz="2800" dirty="0" err="1" smtClean="0"/>
              <a:t>Suhail</a:t>
            </a:r>
            <a:r>
              <a:rPr lang="en-US" sz="2800" dirty="0" smtClean="0"/>
              <a:t>                                                             8000</a:t>
            </a:r>
          </a:p>
          <a:p>
            <a:pPr marL="0" indent="0">
              <a:buNone/>
            </a:pPr>
            <a:r>
              <a:rPr lang="en-US" sz="2800" dirty="0" smtClean="0"/>
              <a:t>Jan.28  Sold goods                                                               12000</a:t>
            </a:r>
          </a:p>
          <a:p>
            <a:pPr marL="0" indent="0">
              <a:buNone/>
            </a:pPr>
            <a:r>
              <a:rPr lang="en-US" sz="2800" dirty="0" smtClean="0"/>
              <a:t>Jan.29 Paid for salaries                                                            500</a:t>
            </a:r>
          </a:p>
          <a:p>
            <a:pPr marL="0" indent="0">
              <a:buNone/>
            </a:pPr>
            <a:r>
              <a:rPr lang="en-US" sz="2800" dirty="0" smtClean="0"/>
              <a:t>Jan.30 Telephone charges                                                         50</a:t>
            </a:r>
          </a:p>
          <a:p>
            <a:pPr marL="0" indent="0">
              <a:buNone/>
            </a:pPr>
            <a:r>
              <a:rPr lang="en-US" sz="2800" dirty="0" smtClean="0"/>
              <a:t>                                                           </a:t>
            </a:r>
          </a:p>
          <a:p>
            <a:pPr marL="0" indent="0">
              <a:buNone/>
            </a:pPr>
            <a:r>
              <a:rPr lang="en-US" sz="2800" dirty="0" smtClean="0"/>
              <a:t>     </a:t>
            </a:r>
          </a:p>
          <a:p>
            <a:pPr marL="0" indent="0">
              <a:buNone/>
            </a:pPr>
            <a:r>
              <a:rPr lang="en-US" sz="2800" dirty="0" smtClean="0"/>
              <a:t>   </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xmlns="" val="31044503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52400"/>
            <a:ext cx="9067800" cy="6477000"/>
          </a:xfrm>
        </p:spPr>
        <p:txBody>
          <a:bodyPr>
            <a:normAutofit/>
          </a:bodyPr>
          <a:lstStyle/>
          <a:p>
            <a:pPr marL="0" indent="0" algn="ctr">
              <a:buNone/>
            </a:pPr>
            <a:r>
              <a:rPr lang="en-US" sz="2800" dirty="0" smtClean="0"/>
              <a:t>Cash-Book</a:t>
            </a:r>
          </a:p>
          <a:p>
            <a:pPr marL="0" indent="0">
              <a:buNone/>
            </a:pPr>
            <a:r>
              <a:rPr lang="en-US" sz="2800" dirty="0" smtClean="0"/>
              <a:t>Solution n.2</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xmlns="" val="635307578"/>
              </p:ext>
            </p:extLst>
          </p:nvPr>
        </p:nvGraphicFramePr>
        <p:xfrm>
          <a:off x="76201" y="1397000"/>
          <a:ext cx="8991599" cy="4180840"/>
        </p:xfrm>
        <a:graphic>
          <a:graphicData uri="http://schemas.openxmlformats.org/drawingml/2006/table">
            <a:tbl>
              <a:tblPr firstRow="1" bandRow="1">
                <a:tableStyleId>{5940675A-B579-460E-94D1-54222C63F5DA}</a:tableStyleId>
              </a:tblPr>
              <a:tblGrid>
                <a:gridCol w="990599"/>
                <a:gridCol w="2286000"/>
                <a:gridCol w="1101918"/>
                <a:gridCol w="938254"/>
                <a:gridCol w="2608028"/>
                <a:gridCol w="1066800"/>
              </a:tblGrid>
              <a:tr h="431800">
                <a:tc>
                  <a:txBody>
                    <a:bodyPr/>
                    <a:lstStyle/>
                    <a:p>
                      <a:r>
                        <a:rPr lang="en-US" sz="2000" dirty="0" smtClean="0"/>
                        <a:t>  Date</a:t>
                      </a:r>
                      <a:endParaRPr lang="en-US" sz="2000" dirty="0"/>
                    </a:p>
                  </a:txBody>
                  <a:tcPr/>
                </a:tc>
                <a:tc>
                  <a:txBody>
                    <a:bodyPr/>
                    <a:lstStyle/>
                    <a:p>
                      <a:r>
                        <a:rPr lang="en-US" sz="2000" dirty="0" smtClean="0"/>
                        <a:t>          Particulars</a:t>
                      </a:r>
                      <a:endParaRPr lang="en-US" sz="2000" dirty="0"/>
                    </a:p>
                  </a:txBody>
                  <a:tcPr/>
                </a:tc>
                <a:tc>
                  <a:txBody>
                    <a:bodyPr/>
                    <a:lstStyle/>
                    <a:p>
                      <a:r>
                        <a:rPr lang="en-US" sz="2000" dirty="0" smtClean="0"/>
                        <a:t> Amount</a:t>
                      </a:r>
                      <a:endParaRPr lang="en-US" sz="2000" dirty="0"/>
                    </a:p>
                  </a:txBody>
                  <a:tcPr/>
                </a:tc>
                <a:tc>
                  <a:txBody>
                    <a:bodyPr/>
                    <a:lstStyle/>
                    <a:p>
                      <a:r>
                        <a:rPr lang="en-US" sz="2000" dirty="0" smtClean="0"/>
                        <a:t>  Date</a:t>
                      </a:r>
                      <a:endParaRPr lang="en-US" sz="2000" dirty="0"/>
                    </a:p>
                  </a:txBody>
                  <a:tcPr/>
                </a:tc>
                <a:tc>
                  <a:txBody>
                    <a:bodyPr/>
                    <a:lstStyle/>
                    <a:p>
                      <a:r>
                        <a:rPr lang="en-US" sz="2000" dirty="0" smtClean="0"/>
                        <a:t>          Particulars</a:t>
                      </a:r>
                      <a:endParaRPr lang="en-US" sz="2000" dirty="0"/>
                    </a:p>
                  </a:txBody>
                  <a:tcPr/>
                </a:tc>
                <a:tc>
                  <a:txBody>
                    <a:bodyPr/>
                    <a:lstStyle/>
                    <a:p>
                      <a:r>
                        <a:rPr lang="en-US" sz="2000" dirty="0" smtClean="0"/>
                        <a:t>Amount</a:t>
                      </a:r>
                      <a:endParaRPr lang="en-US" sz="2000" dirty="0"/>
                    </a:p>
                  </a:txBody>
                  <a:tcPr/>
                </a:tc>
              </a:tr>
              <a:tr h="2501900">
                <a:tc>
                  <a:txBody>
                    <a:bodyPr/>
                    <a:lstStyle/>
                    <a:p>
                      <a:r>
                        <a:rPr lang="en-US" sz="2000" dirty="0" smtClean="0"/>
                        <a:t>2015</a:t>
                      </a:r>
                    </a:p>
                    <a:p>
                      <a:r>
                        <a:rPr lang="en-US" sz="2000" dirty="0" smtClean="0"/>
                        <a:t>Jan.01</a:t>
                      </a:r>
                    </a:p>
                    <a:p>
                      <a:r>
                        <a:rPr lang="en-US" sz="2000" dirty="0" smtClean="0"/>
                        <a:t>Jan.07</a:t>
                      </a:r>
                    </a:p>
                    <a:p>
                      <a:r>
                        <a:rPr lang="en-US" sz="2000" dirty="0" smtClean="0"/>
                        <a:t>Jan.28</a:t>
                      </a:r>
                    </a:p>
                    <a:p>
                      <a:endParaRPr lang="en-US" sz="2000" dirty="0"/>
                    </a:p>
                  </a:txBody>
                  <a:tcPr/>
                </a:tc>
                <a:tc>
                  <a:txBody>
                    <a:bodyPr/>
                    <a:lstStyle/>
                    <a:p>
                      <a:endParaRPr lang="en-US" sz="2000" dirty="0" smtClean="0"/>
                    </a:p>
                    <a:p>
                      <a:r>
                        <a:rPr lang="en-US" sz="2000" dirty="0" smtClean="0"/>
                        <a:t>To Capital a/c</a:t>
                      </a:r>
                    </a:p>
                    <a:p>
                      <a:r>
                        <a:rPr lang="en-US" sz="2000" dirty="0" smtClean="0"/>
                        <a:t>To Sales a/c</a:t>
                      </a:r>
                    </a:p>
                    <a:p>
                      <a:r>
                        <a:rPr lang="en-US" sz="2000" dirty="0" smtClean="0"/>
                        <a:t>To</a:t>
                      </a:r>
                      <a:r>
                        <a:rPr lang="en-US" sz="2000" baseline="0" dirty="0" smtClean="0"/>
                        <a:t> Sales a/c</a:t>
                      </a:r>
                      <a:endParaRPr lang="en-US" sz="2000" dirty="0"/>
                    </a:p>
                  </a:txBody>
                  <a:tcPr/>
                </a:tc>
                <a:tc>
                  <a:txBody>
                    <a:bodyPr/>
                    <a:lstStyle/>
                    <a:p>
                      <a:endParaRPr lang="en-US" sz="2000" dirty="0" smtClean="0"/>
                    </a:p>
                    <a:p>
                      <a:pPr algn="r"/>
                      <a:r>
                        <a:rPr lang="en-US" sz="2000" dirty="0" smtClean="0"/>
                        <a:t>  50,000</a:t>
                      </a:r>
                    </a:p>
                    <a:p>
                      <a:pPr algn="r"/>
                      <a:r>
                        <a:rPr lang="en-US" sz="2000" dirty="0" smtClean="0"/>
                        <a:t>    6,000</a:t>
                      </a:r>
                    </a:p>
                    <a:p>
                      <a:pPr algn="r"/>
                      <a:r>
                        <a:rPr lang="en-US" sz="2000" dirty="0" smtClean="0"/>
                        <a:t>  12,000</a:t>
                      </a:r>
                    </a:p>
                    <a:p>
                      <a:pPr algn="r"/>
                      <a:endParaRPr lang="en-US" sz="2000" dirty="0" smtClean="0"/>
                    </a:p>
                    <a:p>
                      <a:pPr algn="r"/>
                      <a:endParaRPr lang="en-US" sz="2000" dirty="0" smtClean="0"/>
                    </a:p>
                    <a:p>
                      <a:pPr algn="r"/>
                      <a:endParaRPr lang="en-US" sz="2000" dirty="0" smtClean="0"/>
                    </a:p>
                    <a:p>
                      <a:pPr algn="r"/>
                      <a:endParaRPr lang="en-US" sz="2000" dirty="0" smtClean="0"/>
                    </a:p>
                    <a:p>
                      <a:pPr algn="r"/>
                      <a:endParaRPr lang="en-US" sz="2000" dirty="0" smtClean="0"/>
                    </a:p>
                    <a:p>
                      <a:pPr algn="r"/>
                      <a:r>
                        <a:rPr lang="en-US" sz="2000" dirty="0" smtClean="0"/>
                        <a:t>----------</a:t>
                      </a:r>
                    </a:p>
                    <a:p>
                      <a:pPr algn="r"/>
                      <a:r>
                        <a:rPr lang="en-US" sz="2000" dirty="0" smtClean="0"/>
                        <a:t>68,000</a:t>
                      </a:r>
                    </a:p>
                  </a:txBody>
                  <a:tcPr/>
                </a:tc>
                <a:tc>
                  <a:txBody>
                    <a:bodyPr/>
                    <a:lstStyle/>
                    <a:p>
                      <a:r>
                        <a:rPr lang="en-US" sz="2000" dirty="0" smtClean="0"/>
                        <a:t>2015</a:t>
                      </a:r>
                    </a:p>
                    <a:p>
                      <a:r>
                        <a:rPr lang="en-US" sz="2000" dirty="0" smtClean="0"/>
                        <a:t>Jan.02</a:t>
                      </a:r>
                    </a:p>
                    <a:p>
                      <a:r>
                        <a:rPr lang="en-US" sz="2000" dirty="0" smtClean="0"/>
                        <a:t>Jan.12</a:t>
                      </a:r>
                    </a:p>
                    <a:p>
                      <a:r>
                        <a:rPr lang="en-US" sz="2000" dirty="0" smtClean="0"/>
                        <a:t>Jan.20</a:t>
                      </a:r>
                    </a:p>
                    <a:p>
                      <a:r>
                        <a:rPr lang="en-US" sz="2000" dirty="0" smtClean="0"/>
                        <a:t>Jan.25</a:t>
                      </a:r>
                    </a:p>
                    <a:p>
                      <a:r>
                        <a:rPr lang="en-US" sz="2000" dirty="0" smtClean="0"/>
                        <a:t>Jan.29</a:t>
                      </a:r>
                    </a:p>
                    <a:p>
                      <a:r>
                        <a:rPr lang="en-US" sz="2000" dirty="0" smtClean="0"/>
                        <a:t>Jan.30</a:t>
                      </a:r>
                    </a:p>
                    <a:p>
                      <a:endParaRPr lang="en-US" sz="2000" dirty="0" smtClean="0"/>
                    </a:p>
                    <a:p>
                      <a:r>
                        <a:rPr lang="en-US" sz="2000" dirty="0" smtClean="0"/>
                        <a:t>Jan.31</a:t>
                      </a:r>
                      <a:endParaRPr lang="en-US" sz="2000" dirty="0"/>
                    </a:p>
                  </a:txBody>
                  <a:tcPr/>
                </a:tc>
                <a:tc>
                  <a:txBody>
                    <a:bodyPr/>
                    <a:lstStyle/>
                    <a:p>
                      <a:endParaRPr lang="en-US" sz="2000" dirty="0" smtClean="0"/>
                    </a:p>
                    <a:p>
                      <a:r>
                        <a:rPr lang="en-US" sz="2000" dirty="0" smtClean="0"/>
                        <a:t>By Purchase a/c</a:t>
                      </a:r>
                    </a:p>
                    <a:p>
                      <a:r>
                        <a:rPr lang="en-US" sz="2000" dirty="0" smtClean="0"/>
                        <a:t>By Carriage a/c</a:t>
                      </a:r>
                    </a:p>
                    <a:p>
                      <a:r>
                        <a:rPr lang="en-US" sz="2000" dirty="0" smtClean="0"/>
                        <a:t>By Stationary a/c</a:t>
                      </a:r>
                    </a:p>
                    <a:p>
                      <a:r>
                        <a:rPr lang="en-US" sz="2000" dirty="0" smtClean="0"/>
                        <a:t>By </a:t>
                      </a:r>
                      <a:r>
                        <a:rPr lang="en-US" sz="2000" dirty="0" err="1" smtClean="0"/>
                        <a:t>Suhail</a:t>
                      </a:r>
                      <a:endParaRPr lang="en-US" sz="2000" dirty="0" smtClean="0"/>
                    </a:p>
                    <a:p>
                      <a:r>
                        <a:rPr lang="en-US" sz="2000" dirty="0" smtClean="0"/>
                        <a:t>By Salaries a/c</a:t>
                      </a:r>
                    </a:p>
                    <a:p>
                      <a:r>
                        <a:rPr lang="en-US" sz="2000" dirty="0" smtClean="0"/>
                        <a:t>By Telephone</a:t>
                      </a:r>
                      <a:r>
                        <a:rPr lang="en-US" sz="2000" baseline="0" dirty="0" smtClean="0"/>
                        <a:t> charges a/c</a:t>
                      </a:r>
                    </a:p>
                    <a:p>
                      <a:r>
                        <a:rPr lang="en-US" sz="2000" baseline="0" dirty="0" smtClean="0"/>
                        <a:t>By Balance c/d</a:t>
                      </a:r>
                    </a:p>
                    <a:p>
                      <a:endParaRPr lang="en-US" sz="2000" baseline="0" dirty="0" smtClean="0"/>
                    </a:p>
                    <a:p>
                      <a:endParaRPr lang="en-US" sz="2000" baseline="0" dirty="0" smtClean="0"/>
                    </a:p>
                    <a:p>
                      <a:endParaRPr lang="en-US" sz="2000" baseline="0" dirty="0" smtClean="0"/>
                    </a:p>
                  </a:txBody>
                  <a:tcPr/>
                </a:tc>
                <a:tc>
                  <a:txBody>
                    <a:bodyPr/>
                    <a:lstStyle/>
                    <a:p>
                      <a:endParaRPr lang="en-US" sz="2000" dirty="0" smtClean="0"/>
                    </a:p>
                    <a:p>
                      <a:pPr algn="r"/>
                      <a:r>
                        <a:rPr lang="en-US" sz="2000" dirty="0" smtClean="0"/>
                        <a:t>35,000</a:t>
                      </a:r>
                    </a:p>
                    <a:p>
                      <a:pPr algn="r"/>
                      <a:r>
                        <a:rPr lang="en-US" sz="2000" dirty="0" smtClean="0"/>
                        <a:t>      100</a:t>
                      </a:r>
                      <a:r>
                        <a:rPr lang="en-US" sz="2000" baseline="0" dirty="0" smtClean="0"/>
                        <a:t> </a:t>
                      </a:r>
                      <a:endParaRPr lang="en-US" sz="2000" dirty="0" smtClean="0"/>
                    </a:p>
                    <a:p>
                      <a:pPr algn="r"/>
                      <a:r>
                        <a:rPr lang="en-US" sz="2000" dirty="0" smtClean="0"/>
                        <a:t>     200</a:t>
                      </a:r>
                    </a:p>
                    <a:p>
                      <a:pPr algn="r"/>
                      <a:r>
                        <a:rPr lang="en-US" sz="2000" dirty="0" smtClean="0"/>
                        <a:t>8,000</a:t>
                      </a:r>
                    </a:p>
                    <a:p>
                      <a:pPr algn="r"/>
                      <a:r>
                        <a:rPr lang="en-US" sz="2000" dirty="0" smtClean="0"/>
                        <a:t>500</a:t>
                      </a:r>
                    </a:p>
                    <a:p>
                      <a:pPr algn="r"/>
                      <a:r>
                        <a:rPr lang="en-US" sz="2000" dirty="0" smtClean="0"/>
                        <a:t>50</a:t>
                      </a:r>
                    </a:p>
                    <a:p>
                      <a:pPr algn="r"/>
                      <a:endParaRPr lang="en-US" sz="2000" dirty="0" smtClean="0"/>
                    </a:p>
                    <a:p>
                      <a:pPr algn="r"/>
                      <a:r>
                        <a:rPr lang="en-US" sz="2000" dirty="0" smtClean="0"/>
                        <a:t>2</a:t>
                      </a:r>
                      <a:r>
                        <a:rPr lang="en-US" sz="2000" smtClean="0"/>
                        <a:t>4,150</a:t>
                      </a:r>
                      <a:endParaRPr lang="en-US" sz="2000" dirty="0" smtClean="0"/>
                    </a:p>
                    <a:p>
                      <a:pPr algn="r"/>
                      <a:r>
                        <a:rPr lang="en-US" sz="2000" dirty="0" smtClean="0"/>
                        <a:t>-----------</a:t>
                      </a:r>
                    </a:p>
                    <a:p>
                      <a:pPr algn="r"/>
                      <a:r>
                        <a:rPr lang="en-US" sz="2000" dirty="0" smtClean="0"/>
                        <a:t>68,000</a:t>
                      </a:r>
                    </a:p>
                    <a:p>
                      <a:endParaRPr lang="en-US" sz="2000" dirty="0"/>
                    </a:p>
                  </a:txBody>
                  <a:tcPr/>
                </a:tc>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xmlns="" val="15617008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1737</TotalTime>
  <Words>2645</Words>
  <Application>Microsoft Office PowerPoint</Application>
  <PresentationFormat>On-screen Show (4:3)</PresentationFormat>
  <Paragraphs>833</Paragraphs>
  <Slides>29</Slides>
  <Notes>6</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UNIT-8 Accounting for Cash</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Cash Book</vt:lpstr>
      <vt:lpstr>Slide 19</vt:lpstr>
      <vt:lpstr>Slide 20</vt:lpstr>
      <vt:lpstr>Slide 21</vt:lpstr>
      <vt:lpstr>Slide 22</vt:lpstr>
      <vt:lpstr>Slide 23</vt:lpstr>
      <vt:lpstr>Slide 24</vt:lpstr>
      <vt:lpstr>Slide 25</vt:lpstr>
      <vt:lpstr>Slide 26</vt:lpstr>
      <vt:lpstr>Slide 27</vt:lpstr>
      <vt:lpstr>Slide 28</vt:lpstr>
      <vt:lpstr>Slide 29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UNIT-8 Accounting for Cash</dc:title>
  <dc:creator>DELL Inspiron 7010</dc:creator>
  <cp:lastModifiedBy>Dr Mahboob</cp:lastModifiedBy>
  <cp:revision>158</cp:revision>
  <dcterms:created xsi:type="dcterms:W3CDTF">2006-08-16T00:00:00Z</dcterms:created>
  <dcterms:modified xsi:type="dcterms:W3CDTF">2015-05-02T10:38:47Z</dcterms:modified>
</cp:coreProperties>
</file>