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notesSlides/notesSlide6.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1"/>
  </p:notesMasterIdLst>
  <p:sldIdLst>
    <p:sldId id="256" r:id="rId2"/>
    <p:sldId id="260" r:id="rId3"/>
    <p:sldId id="257" r:id="rId4"/>
    <p:sldId id="261" r:id="rId5"/>
    <p:sldId id="258" r:id="rId6"/>
    <p:sldId id="262" r:id="rId7"/>
    <p:sldId id="263" r:id="rId8"/>
    <p:sldId id="264" r:id="rId9"/>
    <p:sldId id="265" r:id="rId10"/>
    <p:sldId id="266" r:id="rId11"/>
    <p:sldId id="267" r:id="rId12"/>
    <p:sldId id="268" r:id="rId13"/>
    <p:sldId id="269" r:id="rId14"/>
    <p:sldId id="270" r:id="rId15"/>
    <p:sldId id="271" r:id="rId16"/>
    <p:sldId id="272" r:id="rId17"/>
    <p:sldId id="273" r:id="rId18"/>
    <p:sldId id="274" r:id="rId19"/>
    <p:sldId id="275" r:id="rId20"/>
    <p:sldId id="276" r:id="rId21"/>
    <p:sldId id="277" r:id="rId22"/>
    <p:sldId id="278" r:id="rId23"/>
    <p:sldId id="279" r:id="rId24"/>
    <p:sldId id="280" r:id="rId25"/>
    <p:sldId id="281" r:id="rId26"/>
    <p:sldId id="282" r:id="rId27"/>
    <p:sldId id="283" r:id="rId28"/>
    <p:sldId id="284" r:id="rId29"/>
    <p:sldId id="285" r:id="rId3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xmlns="">
        <p14:section name="Default Section" id="{D2357DC7-845C-48BD-AA01-1B4189376319}">
          <p14:sldIdLst>
            <p14:sldId id="256"/>
            <p14:sldId id="260"/>
            <p14:sldId id="257"/>
            <p14:sldId id="261"/>
          </p14:sldIdLst>
        </p14:section>
        <p14:section name="Untitled Section" id="{D33A957F-9000-4C8E-8A5B-EA7BD3B7E998}">
          <p14:sldIdLst>
            <p14:sldId id="258"/>
            <p14:sldId id="262"/>
            <p14:sldId id="263"/>
            <p14:sldId id="264"/>
            <p14:sldId id="265"/>
            <p14:sldId id="266"/>
            <p14:sldId id="267"/>
            <p14:sldId id="268"/>
            <p14:sldId id="269"/>
            <p14:sldId id="270"/>
            <p14:sldId id="271"/>
            <p14:sldId id="272"/>
            <p14:sldId id="273"/>
            <p14:sldId id="274"/>
            <p14:sldId id="275"/>
            <p14:sldId id="276"/>
            <p14:sldId id="277"/>
            <p14:sldId id="278"/>
            <p14:sldId id="279"/>
            <p14:sldId id="280"/>
            <p14:sldId id="281"/>
            <p14:sldId id="282"/>
            <p14:sldId id="283"/>
            <p14:sldId id="284"/>
            <p14:sldId id="285"/>
          </p14:sldIdLst>
        </p14:section>
      </p14:section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00"/>
  </p:clrMru>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24" autoAdjust="0"/>
  </p:normalViewPr>
  <p:slideViewPr>
    <p:cSldViewPr>
      <p:cViewPr>
        <p:scale>
          <a:sx n="70" d="100"/>
          <a:sy n="70" d="100"/>
        </p:scale>
        <p:origin x="-1374" y="-7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410386AA-871E-4D80-925A-F9C98F9ABD38}" type="datetimeFigureOut">
              <a:rPr lang="en-US" smtClean="0"/>
              <a:pPr/>
              <a:t>5/2/2015</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812C26D-87F6-422E-8C10-9BDD549A2132}" type="slidenum">
              <a:rPr lang="en-US" smtClean="0"/>
              <a:pPr/>
              <a:t>‹#›</a:t>
            </a:fld>
            <a:endParaRPr lang="en-US" dirty="0"/>
          </a:p>
        </p:txBody>
      </p:sp>
    </p:spTree>
    <p:extLst>
      <p:ext uri="{BB962C8B-B14F-4D97-AF65-F5344CB8AC3E}">
        <p14:creationId xmlns:p14="http://schemas.microsoft.com/office/powerpoint/2010/main" xmlns="" val="401257174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812C26D-87F6-422E-8C10-9BDD549A2132}" type="slidenum">
              <a:rPr lang="en-US" smtClean="0"/>
              <a:pPr/>
              <a:t>1</a:t>
            </a:fld>
            <a:endParaRPr lang="en-US" dirty="0"/>
          </a:p>
        </p:txBody>
      </p:sp>
    </p:spTree>
    <p:extLst>
      <p:ext uri="{BB962C8B-B14F-4D97-AF65-F5344CB8AC3E}">
        <p14:creationId xmlns:p14="http://schemas.microsoft.com/office/powerpoint/2010/main" xmlns="" val="9545379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812C26D-87F6-422E-8C10-9BDD549A2132}" type="slidenum">
              <a:rPr lang="en-US" smtClean="0"/>
              <a:pPr/>
              <a:t>5</a:t>
            </a:fld>
            <a:endParaRPr lang="en-US" dirty="0"/>
          </a:p>
        </p:txBody>
      </p:sp>
    </p:spTree>
    <p:extLst>
      <p:ext uri="{BB962C8B-B14F-4D97-AF65-F5344CB8AC3E}">
        <p14:creationId xmlns:p14="http://schemas.microsoft.com/office/powerpoint/2010/main" xmlns="" val="280638201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812C26D-87F6-422E-8C10-9BDD549A2132}" type="slidenum">
              <a:rPr lang="en-US" smtClean="0"/>
              <a:pPr/>
              <a:t>11</a:t>
            </a:fld>
            <a:endParaRPr lang="en-US"/>
          </a:p>
        </p:txBody>
      </p:sp>
    </p:spTree>
    <p:extLst>
      <p:ext uri="{BB962C8B-B14F-4D97-AF65-F5344CB8AC3E}">
        <p14:creationId xmlns:p14="http://schemas.microsoft.com/office/powerpoint/2010/main" xmlns="" val="309019946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812C26D-87F6-422E-8C10-9BDD549A2132}" type="slidenum">
              <a:rPr lang="en-US" smtClean="0"/>
              <a:pPr/>
              <a:t>16</a:t>
            </a:fld>
            <a:endParaRPr lang="en-US"/>
          </a:p>
        </p:txBody>
      </p:sp>
    </p:spTree>
    <p:extLst>
      <p:ext uri="{BB962C8B-B14F-4D97-AF65-F5344CB8AC3E}">
        <p14:creationId xmlns:p14="http://schemas.microsoft.com/office/powerpoint/2010/main" xmlns="" val="89291438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812C26D-87F6-422E-8C10-9BDD549A2132}" type="slidenum">
              <a:rPr lang="en-US" smtClean="0"/>
              <a:pPr/>
              <a:t>17</a:t>
            </a:fld>
            <a:endParaRPr lang="en-US"/>
          </a:p>
        </p:txBody>
      </p:sp>
    </p:spTree>
    <p:extLst>
      <p:ext uri="{BB962C8B-B14F-4D97-AF65-F5344CB8AC3E}">
        <p14:creationId xmlns:p14="http://schemas.microsoft.com/office/powerpoint/2010/main" xmlns="" val="36061671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812C26D-87F6-422E-8C10-9BDD549A2132}" type="slidenum">
              <a:rPr lang="en-US" smtClean="0"/>
              <a:pPr/>
              <a:t>21</a:t>
            </a:fld>
            <a:endParaRPr lang="en-US"/>
          </a:p>
        </p:txBody>
      </p:sp>
    </p:spTree>
    <p:extLst>
      <p:ext uri="{BB962C8B-B14F-4D97-AF65-F5344CB8AC3E}">
        <p14:creationId xmlns:p14="http://schemas.microsoft.com/office/powerpoint/2010/main" xmlns="" val="390523707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2F076D2-164F-4D10-B151-4BE49C635C6C}" type="datetime1">
              <a:rPr lang="en-US" smtClean="0"/>
              <a:pPr/>
              <a:t>5/2/2015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DCAD4FFD-774C-4E66-9180-F34A89F7C067}" type="datetime1">
              <a:rPr lang="en-US" smtClean="0"/>
              <a:pPr/>
              <a:t>5/2/2015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93B92C0-E3CA-4E4D-B9E6-C8AD22DACBE7}" type="datetime1">
              <a:rPr lang="en-US" smtClean="0"/>
              <a:pPr/>
              <a:t>5/2/2015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86D3E082-1253-48C0-A71A-03172C10AECD}" type="datetime1">
              <a:rPr lang="en-US" smtClean="0"/>
              <a:pPr/>
              <a:t>5/2/2015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08552DF-E3F9-47EB-A9D6-C77FB1167CC9}" type="datetime1">
              <a:rPr lang="en-US" smtClean="0"/>
              <a:pPr/>
              <a:t>5/2/2015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5E0FC82-C865-424A-84DF-8C6C0544D304}" type="datetime1">
              <a:rPr lang="en-US" smtClean="0"/>
              <a:pPr/>
              <a:t>5/2/2015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FBBCDF0-A997-440F-ABE5-1AB2E185C0F4}" type="datetime1">
              <a:rPr lang="en-US" smtClean="0"/>
              <a:pPr/>
              <a:t>5/2/2015</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8982E6F-7391-4C7A-B41B-E610419B31F5}" type="datetime1">
              <a:rPr lang="en-US" smtClean="0"/>
              <a:pPr/>
              <a:t>5/2/2015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1380CDE-0716-40EB-9E83-85656A331154}" type="datetime1">
              <a:rPr lang="en-US" smtClean="0"/>
              <a:pPr/>
              <a:t>5/2/2015</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CA2BE80-E0ED-40FB-A1B0-BAFE7C1E75DB}" type="datetime1">
              <a:rPr lang="en-US" smtClean="0"/>
              <a:pPr/>
              <a:t>5/2/2015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1622832-1DC6-4A89-9077-E6BDB98D0AFE}" type="datetime1">
              <a:rPr lang="en-US" smtClean="0"/>
              <a:pPr/>
              <a:t>5/2/2015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CAD25F7-AF40-40AF-A016-DC8DF89ACFE0}" type="datetime1">
              <a:rPr lang="en-US" smtClean="0"/>
              <a:pPr/>
              <a:t>5/2/2015</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09600" y="914400"/>
            <a:ext cx="7772400" cy="1295400"/>
          </a:xfrm>
        </p:spPr>
        <p:txBody>
          <a:bodyPr>
            <a:normAutofit/>
          </a:bodyPr>
          <a:lstStyle/>
          <a:p>
            <a:r>
              <a:rPr lang="en-US" sz="3200" u="sng" dirty="0" smtClean="0"/>
              <a:t>UNIT-8</a:t>
            </a:r>
            <a:r>
              <a:rPr lang="en-US" sz="3200" dirty="0" smtClean="0"/>
              <a:t/>
            </a:r>
            <a:br>
              <a:rPr lang="en-US" sz="3200" dirty="0" smtClean="0"/>
            </a:br>
            <a:r>
              <a:rPr lang="en-US" sz="3200" u="sng" dirty="0" smtClean="0"/>
              <a:t>Accounting for Cash</a:t>
            </a:r>
            <a:endParaRPr lang="en-US" sz="3200" u="sng" dirty="0"/>
          </a:p>
        </p:txBody>
      </p:sp>
      <p:sp>
        <p:nvSpPr>
          <p:cNvPr id="3" name="Subtitle 2"/>
          <p:cNvSpPr>
            <a:spLocks noGrp="1"/>
          </p:cNvSpPr>
          <p:nvPr>
            <p:ph type="subTitle" idx="1"/>
          </p:nvPr>
        </p:nvSpPr>
        <p:spPr>
          <a:xfrm>
            <a:off x="533400" y="2209800"/>
            <a:ext cx="8077200" cy="3886200"/>
          </a:xfrm>
        </p:spPr>
        <p:txBody>
          <a:bodyPr>
            <a:noAutofit/>
          </a:bodyPr>
          <a:lstStyle/>
          <a:p>
            <a:pPr algn="just"/>
            <a:r>
              <a:rPr lang="en-US" sz="2800" dirty="0" smtClean="0">
                <a:solidFill>
                  <a:srgbClr val="000000"/>
                </a:solidFill>
              </a:rPr>
              <a:t>In order to keep proper records for information in future ,the business concerns maintains many books. In each book it records a separate nature of transactions. For example in purchase book only credit  purchases are recorded , while in sales book only credit  sales are recorded and in cash book only cash transactions are recorded.</a:t>
            </a:r>
          </a:p>
          <a:p>
            <a:pPr algn="l"/>
            <a:endParaRPr lang="en-US" sz="1800" dirty="0" smtClean="0">
              <a:solidFill>
                <a:schemeClr val="tx1"/>
              </a:solidFill>
            </a:endParaRPr>
          </a:p>
          <a:p>
            <a:pPr algn="l"/>
            <a:endParaRPr lang="en-US" sz="1800" dirty="0" smtClean="0">
              <a:solidFill>
                <a:schemeClr val="tx1"/>
              </a:solidFill>
            </a:endParaRPr>
          </a:p>
        </p:txBody>
      </p:sp>
      <p:sp>
        <p:nvSpPr>
          <p:cNvPr id="4" name="Slide Number Placeholder 3"/>
          <p:cNvSpPr>
            <a:spLocks noGrp="1"/>
          </p:cNvSpPr>
          <p:nvPr>
            <p:ph type="sldNum" sz="quarter" idx="12"/>
          </p:nvPr>
        </p:nvSpPr>
        <p:spPr/>
        <p:txBody>
          <a:bodyPr/>
          <a:lstStyle/>
          <a:p>
            <a:fld id="{B6F15528-21DE-4FAA-801E-634DDDAF4B2B}" type="slidenum">
              <a:rPr lang="en-US" smtClean="0"/>
              <a:pPr/>
              <a:t>1</a:t>
            </a:fld>
            <a:endParaRPr lang="en-US" dirty="0"/>
          </a:p>
        </p:txBody>
      </p:sp>
    </p:spTree>
    <p:extLst>
      <p:ext uri="{BB962C8B-B14F-4D97-AF65-F5344CB8AC3E}">
        <p14:creationId xmlns:p14="http://schemas.microsoft.com/office/powerpoint/2010/main" xmlns="" val="256774622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2400" y="76200"/>
            <a:ext cx="8839200" cy="6723888"/>
          </a:xfrm>
        </p:spPr>
        <p:txBody>
          <a:bodyPr>
            <a:normAutofit/>
          </a:bodyPr>
          <a:lstStyle/>
          <a:p>
            <a:pPr marL="0" indent="0">
              <a:buNone/>
            </a:pPr>
            <a:r>
              <a:rPr lang="en-US" sz="2800" dirty="0" smtClean="0"/>
              <a:t>Illustration n.3</a:t>
            </a:r>
          </a:p>
          <a:p>
            <a:pPr marL="0" indent="0">
              <a:buNone/>
            </a:pPr>
            <a:r>
              <a:rPr lang="en-US" sz="2800" dirty="0" smtClean="0"/>
              <a:t>Opening balance on1st Jan.2015 is SR 16150.               SR</a:t>
            </a:r>
          </a:p>
          <a:p>
            <a:pPr marL="0" indent="0" algn="ctr">
              <a:buNone/>
            </a:pPr>
            <a:r>
              <a:rPr lang="en-US" sz="2800" dirty="0" smtClean="0"/>
              <a:t>Jan.01 Goods purchased for cash                                  3,000</a:t>
            </a:r>
          </a:p>
          <a:p>
            <a:pPr marL="0" indent="0" algn="ctr">
              <a:buNone/>
            </a:pPr>
            <a:r>
              <a:rPr lang="en-US" sz="2800" dirty="0" smtClean="0"/>
              <a:t>Jan.02 Goods purchased from Mr. White on credit     5,000</a:t>
            </a:r>
          </a:p>
          <a:p>
            <a:pPr marL="0" indent="0" algn="ctr">
              <a:buNone/>
            </a:pPr>
            <a:r>
              <a:rPr lang="en-US" sz="2800" dirty="0" smtClean="0"/>
              <a:t>Jan.04 Goods sold for cash                                                4,000</a:t>
            </a:r>
          </a:p>
          <a:p>
            <a:pPr marL="0" indent="0" algn="ctr">
              <a:buNone/>
            </a:pPr>
            <a:r>
              <a:rPr lang="en-US" sz="2800" dirty="0" smtClean="0"/>
              <a:t>Jan.05 Goods sold </a:t>
            </a:r>
            <a:r>
              <a:rPr lang="en-US" sz="2800" dirty="0" err="1" smtClean="0"/>
              <a:t>Mr</a:t>
            </a:r>
            <a:r>
              <a:rPr lang="en-US" sz="2800" dirty="0" smtClean="0"/>
              <a:t> Black on credit                              6,000</a:t>
            </a:r>
          </a:p>
          <a:p>
            <a:pPr marL="0" indent="0" algn="ctr">
              <a:buNone/>
            </a:pPr>
            <a:r>
              <a:rPr lang="en-US" sz="2800" dirty="0" smtClean="0"/>
              <a:t>Jan.06 Paid to </a:t>
            </a:r>
            <a:r>
              <a:rPr lang="en-US" sz="2800" dirty="0" err="1" smtClean="0"/>
              <a:t>Mr</a:t>
            </a:r>
            <a:r>
              <a:rPr lang="en-US" sz="2800" dirty="0" smtClean="0"/>
              <a:t> White                                                     5,000</a:t>
            </a:r>
          </a:p>
          <a:p>
            <a:pPr marL="0" indent="0" algn="ctr">
              <a:buNone/>
            </a:pPr>
            <a:r>
              <a:rPr lang="en-US" sz="2800" dirty="0" smtClean="0"/>
              <a:t>Jan.07 Received from </a:t>
            </a:r>
            <a:r>
              <a:rPr lang="en-US" sz="2800" dirty="0" err="1" smtClean="0"/>
              <a:t>Mr</a:t>
            </a:r>
            <a:r>
              <a:rPr lang="en-US" sz="2800" dirty="0" smtClean="0"/>
              <a:t> Black                                         6,000</a:t>
            </a:r>
          </a:p>
          <a:p>
            <a:pPr marL="0" indent="0" algn="ctr">
              <a:buNone/>
            </a:pPr>
            <a:r>
              <a:rPr lang="en-US" sz="2800" dirty="0" smtClean="0"/>
              <a:t>Jan.08 Paid commission                                                         100</a:t>
            </a:r>
          </a:p>
          <a:p>
            <a:pPr marL="0" indent="0" algn="ctr">
              <a:buNone/>
            </a:pPr>
            <a:r>
              <a:rPr lang="en-US" sz="2800" dirty="0" smtClean="0"/>
              <a:t>Jan.09 Paid electric charges                                                 200</a:t>
            </a:r>
          </a:p>
          <a:p>
            <a:pPr marL="0" indent="0" algn="ctr">
              <a:buNone/>
            </a:pPr>
            <a:r>
              <a:rPr lang="en-US" sz="2800" dirty="0" smtClean="0"/>
              <a:t>Jan.10 Paid general expenses                                                 20</a:t>
            </a:r>
          </a:p>
          <a:p>
            <a:pPr marL="0" indent="0" algn="ctr">
              <a:buNone/>
            </a:pPr>
            <a:r>
              <a:rPr lang="en-US" sz="2800" dirty="0" smtClean="0"/>
              <a:t>Jan.31 Commission received                                                150</a:t>
            </a:r>
          </a:p>
          <a:p>
            <a:pPr marL="0" indent="0" algn="ctr">
              <a:buNone/>
            </a:pPr>
            <a:r>
              <a:rPr lang="en-US" sz="2800" dirty="0" smtClean="0"/>
              <a:t>Prepare cash book from the above information.</a:t>
            </a:r>
          </a:p>
          <a:p>
            <a:pPr marL="0" indent="0">
              <a:buNone/>
            </a:pPr>
            <a:endParaRPr lang="en-US" sz="2800" dirty="0" smtClean="0"/>
          </a:p>
          <a:p>
            <a:pPr marL="0" indent="0">
              <a:buNone/>
            </a:pPr>
            <a:endParaRPr lang="en-US" sz="2800" dirty="0" smtClean="0"/>
          </a:p>
          <a:p>
            <a:pPr marL="0" indent="0">
              <a:buNone/>
            </a:pPr>
            <a:endParaRPr lang="en-US" sz="2800" dirty="0" smtClean="0"/>
          </a:p>
          <a:p>
            <a:pPr marL="0" indent="0">
              <a:buNone/>
            </a:pPr>
            <a:endParaRPr lang="en-US" sz="28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10</a:t>
            </a:fld>
            <a:endParaRPr lang="en-US" dirty="0"/>
          </a:p>
        </p:txBody>
      </p:sp>
    </p:spTree>
    <p:extLst>
      <p:ext uri="{BB962C8B-B14F-4D97-AF65-F5344CB8AC3E}">
        <p14:creationId xmlns:p14="http://schemas.microsoft.com/office/powerpoint/2010/main" xmlns="" val="949354360"/>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0" y="152400"/>
            <a:ext cx="8991600" cy="6477000"/>
          </a:xfrm>
        </p:spPr>
        <p:txBody>
          <a:bodyPr>
            <a:normAutofit/>
          </a:bodyPr>
          <a:lstStyle/>
          <a:p>
            <a:pPr marL="0" indent="0" algn="ctr">
              <a:buNone/>
            </a:pPr>
            <a:r>
              <a:rPr lang="en-US" sz="2800" dirty="0" smtClean="0"/>
              <a:t>Cash-Book</a:t>
            </a:r>
          </a:p>
          <a:p>
            <a:pPr marL="0" indent="0" algn="ctr">
              <a:buNone/>
            </a:pPr>
            <a:r>
              <a:rPr lang="en-US" sz="2800" dirty="0"/>
              <a:t> </a:t>
            </a:r>
            <a:r>
              <a:rPr lang="en-US" sz="2800" dirty="0" smtClean="0"/>
              <a:t>                                         </a:t>
            </a:r>
          </a:p>
        </p:txBody>
      </p:sp>
      <p:graphicFrame>
        <p:nvGraphicFramePr>
          <p:cNvPr id="4" name="Table 3"/>
          <p:cNvGraphicFramePr>
            <a:graphicFrameLocks noGrp="1"/>
          </p:cNvGraphicFramePr>
          <p:nvPr>
            <p:extLst>
              <p:ext uri="{D42A27DB-BD31-4B8C-83A1-F6EECF244321}">
                <p14:modId xmlns:p14="http://schemas.microsoft.com/office/powerpoint/2010/main" xmlns="" val="311325757"/>
              </p:ext>
            </p:extLst>
          </p:nvPr>
        </p:nvGraphicFramePr>
        <p:xfrm>
          <a:off x="106680" y="685800"/>
          <a:ext cx="9037320" cy="5791200"/>
        </p:xfrm>
        <a:graphic>
          <a:graphicData uri="http://schemas.openxmlformats.org/drawingml/2006/table">
            <a:tbl>
              <a:tblPr firstRow="1" bandRow="1">
                <a:tableStyleId>{5940675A-B579-460E-94D1-54222C63F5DA}</a:tableStyleId>
              </a:tblPr>
              <a:tblGrid>
                <a:gridCol w="1143000"/>
                <a:gridCol w="2057400"/>
                <a:gridCol w="1188720"/>
                <a:gridCol w="1143000"/>
                <a:gridCol w="2133600"/>
                <a:gridCol w="1371600"/>
              </a:tblGrid>
              <a:tr h="370840">
                <a:tc>
                  <a:txBody>
                    <a:bodyPr/>
                    <a:lstStyle/>
                    <a:p>
                      <a:pPr algn="ctr"/>
                      <a:r>
                        <a:rPr lang="en-US" sz="2400" dirty="0" smtClean="0"/>
                        <a:t>Date</a:t>
                      </a:r>
                      <a:endParaRPr lang="en-US" sz="2400" dirty="0"/>
                    </a:p>
                  </a:txBody>
                  <a:tcPr/>
                </a:tc>
                <a:tc>
                  <a:txBody>
                    <a:bodyPr/>
                    <a:lstStyle/>
                    <a:p>
                      <a:pPr algn="ctr"/>
                      <a:r>
                        <a:rPr lang="en-US" sz="2400" dirty="0" smtClean="0"/>
                        <a:t>Particulars</a:t>
                      </a:r>
                      <a:endParaRPr lang="en-US" sz="2400" dirty="0"/>
                    </a:p>
                  </a:txBody>
                  <a:tcPr/>
                </a:tc>
                <a:tc>
                  <a:txBody>
                    <a:bodyPr/>
                    <a:lstStyle/>
                    <a:p>
                      <a:pPr algn="ctr"/>
                      <a:r>
                        <a:rPr lang="en-US" sz="2400" dirty="0" smtClean="0"/>
                        <a:t>Amount</a:t>
                      </a:r>
                      <a:endParaRPr lang="en-US" sz="2400" dirty="0"/>
                    </a:p>
                  </a:txBody>
                  <a:tcPr/>
                </a:tc>
                <a:tc>
                  <a:txBody>
                    <a:bodyPr/>
                    <a:lstStyle/>
                    <a:p>
                      <a:pPr algn="ctr"/>
                      <a:r>
                        <a:rPr lang="en-US" sz="2400" dirty="0" smtClean="0"/>
                        <a:t>Date</a:t>
                      </a:r>
                      <a:endParaRPr lang="en-US" sz="2400" dirty="0"/>
                    </a:p>
                  </a:txBody>
                  <a:tcPr/>
                </a:tc>
                <a:tc>
                  <a:txBody>
                    <a:bodyPr/>
                    <a:lstStyle/>
                    <a:p>
                      <a:pPr algn="ctr"/>
                      <a:r>
                        <a:rPr lang="en-US" sz="2400" dirty="0" smtClean="0"/>
                        <a:t>Particulars</a:t>
                      </a:r>
                      <a:endParaRPr lang="en-US" sz="2400" dirty="0"/>
                    </a:p>
                  </a:txBody>
                  <a:tcPr/>
                </a:tc>
                <a:tc>
                  <a:txBody>
                    <a:bodyPr/>
                    <a:lstStyle/>
                    <a:p>
                      <a:pPr algn="ctr"/>
                      <a:r>
                        <a:rPr lang="en-US" sz="2400" dirty="0" smtClean="0"/>
                        <a:t>Amount</a:t>
                      </a:r>
                      <a:endParaRPr lang="en-US" sz="2400" dirty="0"/>
                    </a:p>
                  </a:txBody>
                  <a:tcPr/>
                </a:tc>
              </a:tr>
              <a:tr h="5334000">
                <a:tc>
                  <a:txBody>
                    <a:bodyPr/>
                    <a:lstStyle/>
                    <a:p>
                      <a:r>
                        <a:rPr lang="en-US" sz="2400" dirty="0" smtClean="0"/>
                        <a:t>2015</a:t>
                      </a:r>
                    </a:p>
                    <a:p>
                      <a:r>
                        <a:rPr lang="en-US" sz="2400" dirty="0" smtClean="0"/>
                        <a:t>Jan.01</a:t>
                      </a:r>
                    </a:p>
                    <a:p>
                      <a:r>
                        <a:rPr lang="en-US" sz="2400" dirty="0" smtClean="0"/>
                        <a:t>Jan.04</a:t>
                      </a:r>
                    </a:p>
                    <a:p>
                      <a:r>
                        <a:rPr lang="en-US" sz="2400" dirty="0" smtClean="0"/>
                        <a:t>Jan.07</a:t>
                      </a:r>
                    </a:p>
                    <a:p>
                      <a:r>
                        <a:rPr lang="en-US" sz="2400" dirty="0" smtClean="0"/>
                        <a:t>Jan.31</a:t>
                      </a:r>
                      <a:endParaRPr lang="en-US" sz="2400" dirty="0"/>
                    </a:p>
                  </a:txBody>
                  <a:tcPr/>
                </a:tc>
                <a:tc>
                  <a:txBody>
                    <a:bodyPr/>
                    <a:lstStyle/>
                    <a:p>
                      <a:endParaRPr lang="en-US" sz="2400" baseline="0" dirty="0" smtClean="0"/>
                    </a:p>
                    <a:p>
                      <a:r>
                        <a:rPr lang="en-US" sz="2400" baseline="0" dirty="0" smtClean="0"/>
                        <a:t>To Balance b/d</a:t>
                      </a:r>
                    </a:p>
                    <a:p>
                      <a:r>
                        <a:rPr lang="en-US" sz="2400" baseline="0" dirty="0" smtClean="0"/>
                        <a:t>To Sales a/c</a:t>
                      </a:r>
                    </a:p>
                    <a:p>
                      <a:r>
                        <a:rPr lang="en-US" sz="2400" baseline="0" dirty="0" smtClean="0"/>
                        <a:t>To  </a:t>
                      </a:r>
                      <a:r>
                        <a:rPr lang="en-US" sz="2400" baseline="0" dirty="0" err="1" smtClean="0"/>
                        <a:t>Mr</a:t>
                      </a:r>
                      <a:r>
                        <a:rPr lang="en-US" sz="2400" baseline="0" dirty="0" smtClean="0"/>
                        <a:t> Black</a:t>
                      </a:r>
                    </a:p>
                    <a:p>
                      <a:r>
                        <a:rPr lang="en-US" sz="2400" baseline="0" dirty="0" smtClean="0"/>
                        <a:t>To </a:t>
                      </a:r>
                      <a:r>
                        <a:rPr lang="en-US" sz="2400" baseline="0" dirty="0" err="1" smtClean="0"/>
                        <a:t>Com.a</a:t>
                      </a:r>
                      <a:r>
                        <a:rPr lang="en-US" sz="2400" baseline="0" dirty="0" smtClean="0"/>
                        <a:t>/c</a:t>
                      </a:r>
                    </a:p>
                  </a:txBody>
                  <a:tcPr/>
                </a:tc>
                <a:tc>
                  <a:txBody>
                    <a:bodyPr/>
                    <a:lstStyle/>
                    <a:p>
                      <a:endParaRPr lang="en-US" sz="2400" dirty="0" smtClean="0"/>
                    </a:p>
                    <a:p>
                      <a:pPr algn="r"/>
                      <a:r>
                        <a:rPr lang="en-US" sz="2400" dirty="0" smtClean="0"/>
                        <a:t>16,150</a:t>
                      </a:r>
                    </a:p>
                    <a:p>
                      <a:pPr algn="r"/>
                      <a:r>
                        <a:rPr lang="en-US" sz="2400" dirty="0" smtClean="0"/>
                        <a:t>   4,000</a:t>
                      </a:r>
                    </a:p>
                    <a:p>
                      <a:pPr algn="r"/>
                      <a:r>
                        <a:rPr lang="en-US" sz="2400" dirty="0" smtClean="0"/>
                        <a:t>   6,000</a:t>
                      </a:r>
                    </a:p>
                    <a:p>
                      <a:pPr algn="r"/>
                      <a:r>
                        <a:rPr lang="en-US" sz="2400" dirty="0" smtClean="0"/>
                        <a:t>       150</a:t>
                      </a:r>
                    </a:p>
                    <a:p>
                      <a:endParaRPr lang="en-US" sz="2400" dirty="0" smtClean="0"/>
                    </a:p>
                    <a:p>
                      <a:endParaRPr lang="en-US" sz="2400" dirty="0" smtClean="0"/>
                    </a:p>
                    <a:p>
                      <a:endParaRPr lang="en-US" sz="2400" dirty="0" smtClean="0"/>
                    </a:p>
                    <a:p>
                      <a:endParaRPr lang="en-US" sz="2400" dirty="0" smtClean="0"/>
                    </a:p>
                    <a:p>
                      <a:endParaRPr lang="en-US" sz="2400" dirty="0" smtClean="0"/>
                    </a:p>
                    <a:p>
                      <a:endParaRPr lang="en-US" sz="2400" dirty="0" smtClean="0"/>
                    </a:p>
                    <a:p>
                      <a:r>
                        <a:rPr lang="en-US" sz="2400" dirty="0" smtClean="0"/>
                        <a:t>---------</a:t>
                      </a:r>
                    </a:p>
                    <a:p>
                      <a:r>
                        <a:rPr lang="en-US" sz="2400" dirty="0" smtClean="0"/>
                        <a:t>26,300</a:t>
                      </a:r>
                    </a:p>
                  </a:txBody>
                  <a:tcPr/>
                </a:tc>
                <a:tc>
                  <a:txBody>
                    <a:bodyPr/>
                    <a:lstStyle/>
                    <a:p>
                      <a:r>
                        <a:rPr lang="en-US" sz="2400" dirty="0" smtClean="0"/>
                        <a:t>2015</a:t>
                      </a:r>
                    </a:p>
                    <a:p>
                      <a:r>
                        <a:rPr lang="en-US" sz="2400" dirty="0" smtClean="0"/>
                        <a:t>Jan.01</a:t>
                      </a:r>
                    </a:p>
                    <a:p>
                      <a:r>
                        <a:rPr lang="en-US" sz="2400" dirty="0" smtClean="0"/>
                        <a:t>Jan.06</a:t>
                      </a:r>
                    </a:p>
                    <a:p>
                      <a:r>
                        <a:rPr lang="en-US" sz="2400" dirty="0" smtClean="0"/>
                        <a:t>Jan.08</a:t>
                      </a:r>
                    </a:p>
                    <a:p>
                      <a:r>
                        <a:rPr lang="en-US" sz="2400" dirty="0" smtClean="0"/>
                        <a:t>Jan.09</a:t>
                      </a:r>
                    </a:p>
                    <a:p>
                      <a:endParaRPr lang="en-US" sz="2400" dirty="0" smtClean="0"/>
                    </a:p>
                    <a:p>
                      <a:r>
                        <a:rPr lang="en-US" sz="2400" dirty="0" smtClean="0"/>
                        <a:t>Jan.10</a:t>
                      </a:r>
                    </a:p>
                    <a:p>
                      <a:endParaRPr lang="en-US" sz="2400" dirty="0" smtClean="0"/>
                    </a:p>
                    <a:p>
                      <a:r>
                        <a:rPr lang="en-US" sz="2400" dirty="0" smtClean="0"/>
                        <a:t>Jan.31</a:t>
                      </a:r>
                      <a:endParaRPr lang="en-US" sz="2400" dirty="0"/>
                    </a:p>
                  </a:txBody>
                  <a:tcPr/>
                </a:tc>
                <a:tc>
                  <a:txBody>
                    <a:bodyPr/>
                    <a:lstStyle/>
                    <a:p>
                      <a:endParaRPr lang="en-US" sz="2400" dirty="0" smtClean="0"/>
                    </a:p>
                    <a:p>
                      <a:r>
                        <a:rPr lang="en-US" sz="2400" dirty="0" smtClean="0"/>
                        <a:t>By</a:t>
                      </a:r>
                      <a:r>
                        <a:rPr lang="en-US" sz="2400" baseline="0" dirty="0" smtClean="0"/>
                        <a:t> Purchase a/c</a:t>
                      </a:r>
                    </a:p>
                    <a:p>
                      <a:r>
                        <a:rPr lang="en-US" sz="2400" baseline="0" dirty="0" smtClean="0"/>
                        <a:t>By </a:t>
                      </a:r>
                      <a:r>
                        <a:rPr lang="en-US" sz="2400" baseline="0" dirty="0" err="1" smtClean="0"/>
                        <a:t>Mr</a:t>
                      </a:r>
                      <a:r>
                        <a:rPr lang="en-US" sz="2400" baseline="0" dirty="0" smtClean="0"/>
                        <a:t> White</a:t>
                      </a:r>
                    </a:p>
                    <a:p>
                      <a:r>
                        <a:rPr lang="en-US" sz="2400" baseline="0" dirty="0" smtClean="0"/>
                        <a:t>By </a:t>
                      </a:r>
                      <a:r>
                        <a:rPr lang="en-US" sz="2400" baseline="0" dirty="0" err="1" smtClean="0"/>
                        <a:t>Comm.a</a:t>
                      </a:r>
                      <a:r>
                        <a:rPr lang="en-US" sz="2400" baseline="0" dirty="0" smtClean="0"/>
                        <a:t>/c</a:t>
                      </a:r>
                    </a:p>
                    <a:p>
                      <a:r>
                        <a:rPr lang="en-US" sz="2400" baseline="0" dirty="0" smtClean="0"/>
                        <a:t>By Electric---  </a:t>
                      </a:r>
                    </a:p>
                    <a:p>
                      <a:r>
                        <a:rPr lang="en-US" sz="2400" baseline="0" dirty="0" smtClean="0"/>
                        <a:t>      charges a/c </a:t>
                      </a:r>
                    </a:p>
                    <a:p>
                      <a:r>
                        <a:rPr lang="en-US" sz="2400" baseline="0" dirty="0" smtClean="0"/>
                        <a:t>By General </a:t>
                      </a:r>
                      <a:r>
                        <a:rPr lang="en-US" sz="2400" baseline="0" dirty="0" err="1" smtClean="0"/>
                        <a:t>Exp</a:t>
                      </a:r>
                      <a:r>
                        <a:rPr lang="en-US" sz="2400" baseline="0" dirty="0" smtClean="0"/>
                        <a:t>-</a:t>
                      </a:r>
                    </a:p>
                    <a:p>
                      <a:r>
                        <a:rPr lang="en-US" sz="2400" baseline="0" dirty="0" smtClean="0"/>
                        <a:t>       </a:t>
                      </a:r>
                      <a:r>
                        <a:rPr lang="en-US" sz="2400" baseline="0" dirty="0" err="1" smtClean="0"/>
                        <a:t>enses</a:t>
                      </a:r>
                      <a:r>
                        <a:rPr lang="en-US" sz="2400" baseline="0" dirty="0" smtClean="0"/>
                        <a:t> a/c</a:t>
                      </a:r>
                    </a:p>
                    <a:p>
                      <a:r>
                        <a:rPr lang="en-US" sz="2400" baseline="0" dirty="0" smtClean="0"/>
                        <a:t>By Balance c/d</a:t>
                      </a:r>
                    </a:p>
                    <a:p>
                      <a:endParaRPr lang="en-US" sz="2400" dirty="0"/>
                    </a:p>
                  </a:txBody>
                  <a:tcPr/>
                </a:tc>
                <a:tc>
                  <a:txBody>
                    <a:bodyPr/>
                    <a:lstStyle/>
                    <a:p>
                      <a:endParaRPr lang="en-US" sz="2400" dirty="0" smtClean="0"/>
                    </a:p>
                    <a:p>
                      <a:pPr algn="r"/>
                      <a:r>
                        <a:rPr lang="en-US" sz="2400" dirty="0" smtClean="0"/>
                        <a:t>3,000</a:t>
                      </a:r>
                    </a:p>
                    <a:p>
                      <a:pPr algn="r"/>
                      <a:r>
                        <a:rPr lang="en-US" sz="2400" dirty="0" smtClean="0"/>
                        <a:t>5,000</a:t>
                      </a:r>
                    </a:p>
                    <a:p>
                      <a:pPr algn="r"/>
                      <a:r>
                        <a:rPr lang="en-US" sz="2400" dirty="0" smtClean="0"/>
                        <a:t>   100</a:t>
                      </a:r>
                    </a:p>
                    <a:p>
                      <a:pPr algn="r"/>
                      <a:r>
                        <a:rPr lang="en-US" sz="2400" dirty="0" smtClean="0"/>
                        <a:t>   200</a:t>
                      </a:r>
                    </a:p>
                    <a:p>
                      <a:pPr algn="r"/>
                      <a:endParaRPr lang="en-US" sz="2400" dirty="0" smtClean="0"/>
                    </a:p>
                    <a:p>
                      <a:pPr algn="r"/>
                      <a:r>
                        <a:rPr lang="en-US" sz="2400" dirty="0" smtClean="0"/>
                        <a:t>     20</a:t>
                      </a:r>
                    </a:p>
                    <a:p>
                      <a:pPr algn="r"/>
                      <a:endParaRPr lang="en-US" sz="2400" dirty="0" smtClean="0"/>
                    </a:p>
                    <a:p>
                      <a:pPr algn="r"/>
                      <a:r>
                        <a:rPr lang="en-US" sz="2400" dirty="0" smtClean="0"/>
                        <a:t>17,980</a:t>
                      </a:r>
                    </a:p>
                    <a:p>
                      <a:pPr algn="r"/>
                      <a:endParaRPr lang="en-US" sz="2400" dirty="0" smtClean="0"/>
                    </a:p>
                    <a:p>
                      <a:endParaRPr lang="en-US" sz="2400" dirty="0" smtClean="0"/>
                    </a:p>
                    <a:p>
                      <a:r>
                        <a:rPr lang="en-US" sz="2400" dirty="0" smtClean="0"/>
                        <a:t>-----------</a:t>
                      </a:r>
                    </a:p>
                    <a:p>
                      <a:r>
                        <a:rPr lang="en-US" sz="2400" dirty="0" smtClean="0"/>
                        <a:t>26,300</a:t>
                      </a:r>
                    </a:p>
                  </a:txBody>
                  <a:tcPr/>
                </a:tc>
              </a:tr>
            </a:tbl>
          </a:graphicData>
        </a:graphic>
      </p:graphicFrame>
      <p:sp>
        <p:nvSpPr>
          <p:cNvPr id="5" name="Slide Number Placeholder 4"/>
          <p:cNvSpPr>
            <a:spLocks noGrp="1"/>
          </p:cNvSpPr>
          <p:nvPr>
            <p:ph type="sldNum" sz="quarter" idx="12"/>
          </p:nvPr>
        </p:nvSpPr>
        <p:spPr/>
        <p:txBody>
          <a:bodyPr/>
          <a:lstStyle/>
          <a:p>
            <a:fld id="{B6F15528-21DE-4FAA-801E-634DDDAF4B2B}" type="slidenum">
              <a:rPr lang="en-US" smtClean="0"/>
              <a:pPr/>
              <a:t>11</a:t>
            </a:fld>
            <a:endParaRPr lang="en-US" dirty="0"/>
          </a:p>
        </p:txBody>
      </p:sp>
    </p:spTree>
    <p:extLst>
      <p:ext uri="{BB962C8B-B14F-4D97-AF65-F5344CB8AC3E}">
        <p14:creationId xmlns:p14="http://schemas.microsoft.com/office/powerpoint/2010/main" xmlns="" val="233299069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0960"/>
            <a:ext cx="8229600" cy="6644640"/>
          </a:xfrm>
        </p:spPr>
        <p:txBody>
          <a:bodyPr>
            <a:normAutofit fontScale="25000" lnSpcReduction="20000"/>
          </a:bodyPr>
          <a:lstStyle/>
          <a:p>
            <a:pPr marL="0" indent="0">
              <a:buNone/>
            </a:pPr>
            <a:r>
              <a:rPr lang="en-US" sz="9600" dirty="0" smtClean="0"/>
              <a:t>Question no.1 What is a cash book?</a:t>
            </a:r>
          </a:p>
          <a:p>
            <a:pPr marL="0" indent="0">
              <a:buNone/>
            </a:pPr>
            <a:r>
              <a:rPr lang="en-US" sz="9600" dirty="0" smtClean="0"/>
              <a:t>Answer :          Cash book is a summary of cash inflow and                                </a:t>
            </a:r>
          </a:p>
          <a:p>
            <a:pPr marL="0" indent="0">
              <a:buNone/>
            </a:pPr>
            <a:r>
              <a:rPr lang="en-US" sz="9600" dirty="0"/>
              <a:t> </a:t>
            </a:r>
            <a:r>
              <a:rPr lang="en-US" sz="9600" dirty="0" smtClean="0"/>
              <a:t>                         cash outflow during a particular period.</a:t>
            </a:r>
          </a:p>
          <a:p>
            <a:pPr marL="0" indent="0">
              <a:buNone/>
            </a:pPr>
            <a:r>
              <a:rPr lang="en-US" sz="9600" dirty="0" smtClean="0"/>
              <a:t>Question no.2 What is meant by inflow?</a:t>
            </a:r>
          </a:p>
          <a:p>
            <a:pPr marL="0" indent="0">
              <a:buNone/>
            </a:pPr>
            <a:r>
              <a:rPr lang="en-US" sz="9600" dirty="0" smtClean="0"/>
              <a:t> Answer :          The receipts of cash through which the</a:t>
            </a:r>
          </a:p>
          <a:p>
            <a:pPr marL="0" indent="0">
              <a:buNone/>
            </a:pPr>
            <a:r>
              <a:rPr lang="en-US" sz="9600" dirty="0" smtClean="0"/>
              <a:t>                           Cash balance is increased  is called inflow.</a:t>
            </a:r>
          </a:p>
          <a:p>
            <a:pPr marL="0" indent="0">
              <a:buNone/>
            </a:pPr>
            <a:r>
              <a:rPr lang="en-US" sz="9600" dirty="0" smtClean="0"/>
              <a:t>Question no.3 What is outflow?</a:t>
            </a:r>
          </a:p>
          <a:p>
            <a:pPr marL="0" indent="0">
              <a:buNone/>
            </a:pPr>
            <a:r>
              <a:rPr lang="en-US" sz="9600" dirty="0" smtClean="0"/>
              <a:t>Answer    :        The payment of cash through which the </a:t>
            </a:r>
          </a:p>
          <a:p>
            <a:pPr marL="0" indent="0">
              <a:buNone/>
            </a:pPr>
            <a:r>
              <a:rPr lang="en-US" sz="9600" dirty="0"/>
              <a:t> </a:t>
            </a:r>
            <a:r>
              <a:rPr lang="en-US" sz="9600" dirty="0" smtClean="0"/>
              <a:t>                          cash balance is decrease is known as out-</a:t>
            </a:r>
          </a:p>
          <a:p>
            <a:pPr marL="0" indent="0">
              <a:buNone/>
            </a:pPr>
            <a:r>
              <a:rPr lang="en-US" sz="9600" dirty="0"/>
              <a:t> </a:t>
            </a:r>
            <a:r>
              <a:rPr lang="en-US" sz="9600" dirty="0" smtClean="0"/>
              <a:t>                          flow.</a:t>
            </a:r>
          </a:p>
          <a:p>
            <a:pPr marL="0" indent="0">
              <a:buNone/>
            </a:pPr>
            <a:r>
              <a:rPr lang="en-US" sz="9600" dirty="0" smtClean="0"/>
              <a:t>Question no.4  Why do we not record the credit </a:t>
            </a:r>
            <a:r>
              <a:rPr lang="en-US" sz="9600" dirty="0" err="1" smtClean="0"/>
              <a:t>transa</a:t>
            </a:r>
            <a:r>
              <a:rPr lang="en-US" sz="9600" dirty="0" smtClean="0"/>
              <a:t>-</a:t>
            </a:r>
          </a:p>
          <a:p>
            <a:pPr marL="0" indent="0">
              <a:buNone/>
            </a:pPr>
            <a:r>
              <a:rPr lang="en-US" sz="9600" dirty="0"/>
              <a:t> </a:t>
            </a:r>
            <a:r>
              <a:rPr lang="en-US" sz="9600" dirty="0" smtClean="0"/>
              <a:t>                           </a:t>
            </a:r>
            <a:r>
              <a:rPr lang="en-US" sz="9600" dirty="0" err="1" smtClean="0"/>
              <a:t>ction</a:t>
            </a:r>
            <a:r>
              <a:rPr lang="en-US" sz="9600" dirty="0" smtClean="0"/>
              <a:t> in the cash book?</a:t>
            </a:r>
          </a:p>
          <a:p>
            <a:pPr marL="0" indent="0">
              <a:buNone/>
            </a:pPr>
            <a:r>
              <a:rPr lang="en-US" sz="9600" dirty="0" smtClean="0"/>
              <a:t>Answer  :           Cash book is a summary of only cash transaction.</a:t>
            </a:r>
          </a:p>
          <a:p>
            <a:pPr marL="0" indent="0">
              <a:buNone/>
            </a:pPr>
            <a:r>
              <a:rPr lang="en-US" sz="9600" dirty="0"/>
              <a:t> </a:t>
            </a:r>
            <a:r>
              <a:rPr lang="en-US" sz="9600" dirty="0" smtClean="0"/>
              <a:t>                         In credit transactions no inflow or outflow is there.</a:t>
            </a:r>
          </a:p>
          <a:p>
            <a:pPr marL="0" indent="0">
              <a:buNone/>
            </a:pPr>
            <a:r>
              <a:rPr lang="en-US" sz="9600" dirty="0"/>
              <a:t> </a:t>
            </a:r>
            <a:r>
              <a:rPr lang="en-US" sz="9600" dirty="0" smtClean="0"/>
              <a:t>                              So credit transactions are not recorded in it.</a:t>
            </a:r>
          </a:p>
          <a:p>
            <a:pPr marL="0" indent="0">
              <a:buNone/>
            </a:pPr>
            <a:endParaRPr lang="en-US" sz="9600" dirty="0"/>
          </a:p>
          <a:p>
            <a:pPr marL="0" indent="0">
              <a:buNone/>
            </a:pPr>
            <a:endParaRPr lang="en-US" sz="9600" dirty="0" smtClean="0"/>
          </a:p>
          <a:p>
            <a:pPr marL="0" indent="0">
              <a:buNone/>
            </a:pPr>
            <a:endParaRPr lang="en-US" sz="9600" dirty="0"/>
          </a:p>
          <a:p>
            <a:pPr marL="0" indent="0">
              <a:buNone/>
            </a:pPr>
            <a:endParaRPr lang="en-US" sz="9600" dirty="0" smtClean="0"/>
          </a:p>
          <a:p>
            <a:pPr marL="0" indent="0">
              <a:buNone/>
            </a:pPr>
            <a:endParaRPr lang="en-US" sz="9600" dirty="0"/>
          </a:p>
          <a:p>
            <a:pPr marL="0" indent="0">
              <a:buNone/>
            </a:pPr>
            <a:endParaRPr lang="en-US" sz="9600" dirty="0" smtClean="0"/>
          </a:p>
          <a:p>
            <a:pPr marL="0" indent="0">
              <a:buNone/>
            </a:pPr>
            <a:endParaRPr lang="en-US" sz="9600" dirty="0"/>
          </a:p>
          <a:p>
            <a:pPr marL="0" indent="0">
              <a:buNone/>
            </a:pPr>
            <a:endParaRPr lang="en-US" sz="9600" dirty="0" smtClean="0"/>
          </a:p>
          <a:p>
            <a:pPr marL="0" indent="0">
              <a:buNone/>
            </a:pPr>
            <a:endParaRPr lang="en-US" sz="2800" dirty="0" smtClean="0"/>
          </a:p>
          <a:p>
            <a:pPr marL="0" indent="0">
              <a:buNone/>
            </a:pPr>
            <a:r>
              <a:rPr lang="en-US" sz="2800" dirty="0" smtClean="0"/>
              <a:t>            </a:t>
            </a:r>
            <a:endParaRPr lang="en-US" sz="28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12</a:t>
            </a:fld>
            <a:endParaRPr lang="en-US" dirty="0"/>
          </a:p>
        </p:txBody>
      </p:sp>
    </p:spTree>
    <p:extLst>
      <p:ext uri="{BB962C8B-B14F-4D97-AF65-F5344CB8AC3E}">
        <p14:creationId xmlns:p14="http://schemas.microsoft.com/office/powerpoint/2010/main" xmlns="" val="3914553199"/>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
            <a:ext cx="8610600" cy="6477000"/>
          </a:xfrm>
        </p:spPr>
        <p:txBody>
          <a:bodyPr>
            <a:normAutofit/>
          </a:bodyPr>
          <a:lstStyle/>
          <a:p>
            <a:pPr marL="0" indent="0">
              <a:buNone/>
            </a:pPr>
            <a:r>
              <a:rPr lang="en-US" sz="2800" dirty="0" smtClean="0"/>
              <a:t>Question no.5 Is preparation of cash book necessary?</a:t>
            </a:r>
          </a:p>
          <a:p>
            <a:pPr marL="0" indent="0">
              <a:buNone/>
            </a:pPr>
            <a:r>
              <a:rPr lang="en-US" sz="2800" dirty="0" smtClean="0"/>
              <a:t>Answer  :           Almost for every business units the</a:t>
            </a:r>
          </a:p>
          <a:p>
            <a:pPr marL="0" indent="0">
              <a:buNone/>
            </a:pPr>
            <a:r>
              <a:rPr lang="en-US" sz="2800" dirty="0"/>
              <a:t> </a:t>
            </a:r>
            <a:r>
              <a:rPr lang="en-US" sz="2800" dirty="0" smtClean="0"/>
              <a:t>                          cash book is necessary. But for the big </a:t>
            </a:r>
          </a:p>
          <a:p>
            <a:pPr marL="0" indent="0">
              <a:buNone/>
            </a:pPr>
            <a:r>
              <a:rPr lang="en-US" sz="2800" dirty="0"/>
              <a:t> </a:t>
            </a:r>
            <a:r>
              <a:rPr lang="en-US" sz="2800" dirty="0" smtClean="0"/>
              <a:t>                          organizations it is more relevant  and is</a:t>
            </a:r>
          </a:p>
          <a:p>
            <a:pPr marL="0" indent="0">
              <a:buNone/>
            </a:pPr>
            <a:r>
              <a:rPr lang="en-US" sz="2800" dirty="0"/>
              <a:t> </a:t>
            </a:r>
            <a:r>
              <a:rPr lang="en-US" sz="2800" dirty="0" smtClean="0"/>
              <a:t>                           almost compulsory.</a:t>
            </a:r>
          </a:p>
          <a:p>
            <a:pPr marL="0" indent="0">
              <a:buNone/>
            </a:pPr>
            <a:r>
              <a:rPr lang="en-US" sz="2800" dirty="0" smtClean="0"/>
              <a:t>Question no.6 Where do we record the cash sales in a  </a:t>
            </a:r>
          </a:p>
          <a:p>
            <a:pPr marL="0" indent="0">
              <a:buNone/>
            </a:pPr>
            <a:r>
              <a:rPr lang="en-US" sz="2800" dirty="0"/>
              <a:t> </a:t>
            </a:r>
            <a:r>
              <a:rPr lang="en-US" sz="2800" dirty="0" smtClean="0"/>
              <a:t>                          cash book?</a:t>
            </a:r>
          </a:p>
          <a:p>
            <a:pPr marL="0" indent="0">
              <a:buNone/>
            </a:pPr>
            <a:r>
              <a:rPr lang="en-US" sz="2800" dirty="0" smtClean="0"/>
              <a:t>Answer     :         Cash sale is recorded in the debit side</a:t>
            </a:r>
          </a:p>
          <a:p>
            <a:pPr marL="0" indent="0">
              <a:buNone/>
            </a:pPr>
            <a:r>
              <a:rPr lang="en-US" sz="2800" dirty="0"/>
              <a:t> </a:t>
            </a:r>
            <a:r>
              <a:rPr lang="en-US" sz="2800" dirty="0" smtClean="0"/>
              <a:t>                            of cash book.</a:t>
            </a:r>
          </a:p>
          <a:p>
            <a:pPr marL="0" indent="0">
              <a:buNone/>
            </a:pPr>
            <a:r>
              <a:rPr lang="en-US" sz="2800" dirty="0" smtClean="0"/>
              <a:t>Question no. 7  Where do you record the cash purchase </a:t>
            </a:r>
            <a:endParaRPr lang="en-US" sz="2800" dirty="0"/>
          </a:p>
          <a:p>
            <a:pPr marL="0" indent="0">
              <a:buNone/>
            </a:pPr>
            <a:r>
              <a:rPr lang="en-US" sz="2800" dirty="0" smtClean="0"/>
              <a:t>                             in the cash book.?</a:t>
            </a:r>
          </a:p>
          <a:p>
            <a:pPr marL="0" indent="0">
              <a:buNone/>
            </a:pPr>
            <a:r>
              <a:rPr lang="en-US" sz="2800" dirty="0" smtClean="0"/>
              <a:t>Answer      : It is recorded  in the credit side of cash book.                      </a:t>
            </a:r>
            <a:endParaRPr lang="en-US" sz="28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13</a:t>
            </a:fld>
            <a:endParaRPr lang="en-US" dirty="0"/>
          </a:p>
        </p:txBody>
      </p:sp>
    </p:spTree>
    <p:extLst>
      <p:ext uri="{BB962C8B-B14F-4D97-AF65-F5344CB8AC3E}">
        <p14:creationId xmlns:p14="http://schemas.microsoft.com/office/powerpoint/2010/main" xmlns="" val="155982718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152400"/>
            <a:ext cx="8610600" cy="6477000"/>
          </a:xfrm>
        </p:spPr>
        <p:txBody>
          <a:bodyPr>
            <a:normAutofit lnSpcReduction="10000"/>
          </a:bodyPr>
          <a:lstStyle/>
          <a:p>
            <a:pPr marL="0" indent="0">
              <a:buNone/>
            </a:pPr>
            <a:r>
              <a:rPr lang="en-US" sz="2800" dirty="0" smtClean="0"/>
              <a:t>Question no.08 Where </a:t>
            </a:r>
            <a:r>
              <a:rPr lang="en-US" sz="2800" smtClean="0"/>
              <a:t>do we  </a:t>
            </a:r>
            <a:r>
              <a:rPr lang="en-US" sz="2800" dirty="0" smtClean="0"/>
              <a:t>record the loss by fire</a:t>
            </a:r>
          </a:p>
          <a:p>
            <a:pPr marL="0" indent="0">
              <a:buNone/>
            </a:pPr>
            <a:r>
              <a:rPr lang="en-US" sz="2800" dirty="0"/>
              <a:t> </a:t>
            </a:r>
            <a:r>
              <a:rPr lang="en-US" sz="2800" dirty="0" smtClean="0"/>
              <a:t>                           in a cash book?</a:t>
            </a:r>
          </a:p>
          <a:p>
            <a:pPr marL="0" indent="0">
              <a:buNone/>
            </a:pPr>
            <a:r>
              <a:rPr lang="en-US" sz="2800" dirty="0" smtClean="0"/>
              <a:t>Answer   :          We do not record the loss by fire in cash </a:t>
            </a:r>
          </a:p>
          <a:p>
            <a:pPr marL="0" indent="0">
              <a:buNone/>
            </a:pPr>
            <a:r>
              <a:rPr lang="en-US" sz="2800" dirty="0"/>
              <a:t> </a:t>
            </a:r>
            <a:r>
              <a:rPr lang="en-US" sz="2800" dirty="0" smtClean="0"/>
              <a:t>                           book.</a:t>
            </a:r>
          </a:p>
          <a:p>
            <a:pPr marL="0" indent="0">
              <a:buNone/>
            </a:pPr>
            <a:r>
              <a:rPr lang="en-US" sz="2800" dirty="0" smtClean="0"/>
              <a:t>Question no.09   Why do we not record the loss by </a:t>
            </a:r>
          </a:p>
          <a:p>
            <a:pPr marL="0" indent="0">
              <a:buNone/>
            </a:pPr>
            <a:r>
              <a:rPr lang="en-US" sz="2800" dirty="0"/>
              <a:t> </a:t>
            </a:r>
            <a:r>
              <a:rPr lang="en-US" sz="2800" dirty="0" smtClean="0"/>
              <a:t>                           fire in cash book?</a:t>
            </a:r>
          </a:p>
          <a:p>
            <a:pPr marL="0" indent="0">
              <a:buNone/>
            </a:pPr>
            <a:r>
              <a:rPr lang="en-US" sz="2800" dirty="0" smtClean="0"/>
              <a:t>Answer         :     Loss by fire does not record in the </a:t>
            </a:r>
          </a:p>
          <a:p>
            <a:pPr marL="0" indent="0">
              <a:buNone/>
            </a:pPr>
            <a:r>
              <a:rPr lang="en-US" sz="2800" dirty="0"/>
              <a:t> </a:t>
            </a:r>
            <a:r>
              <a:rPr lang="en-US" sz="2800" dirty="0" smtClean="0"/>
              <a:t>                            cash book because there is no inflow</a:t>
            </a:r>
          </a:p>
          <a:p>
            <a:pPr marL="0" indent="0">
              <a:buNone/>
            </a:pPr>
            <a:r>
              <a:rPr lang="en-US" sz="2800" dirty="0"/>
              <a:t> </a:t>
            </a:r>
            <a:r>
              <a:rPr lang="en-US" sz="2800" dirty="0" smtClean="0"/>
              <a:t>                            or outflow of cash due to this fire.</a:t>
            </a:r>
          </a:p>
          <a:p>
            <a:pPr marL="0" indent="0">
              <a:buNone/>
            </a:pPr>
            <a:r>
              <a:rPr lang="en-US" sz="2800" dirty="0" smtClean="0"/>
              <a:t>Question no.10  Where are all the payments recorded in</a:t>
            </a:r>
          </a:p>
          <a:p>
            <a:pPr marL="0" indent="0">
              <a:buNone/>
            </a:pPr>
            <a:r>
              <a:rPr lang="en-US" sz="2800" dirty="0"/>
              <a:t> </a:t>
            </a:r>
            <a:r>
              <a:rPr lang="en-US" sz="2800" dirty="0" smtClean="0"/>
              <a:t>                         </a:t>
            </a:r>
            <a:r>
              <a:rPr lang="en-US" sz="2800" dirty="0"/>
              <a:t> </a:t>
            </a:r>
            <a:r>
              <a:rPr lang="en-US" sz="2800" dirty="0" smtClean="0"/>
              <a:t>   the cash book?</a:t>
            </a:r>
          </a:p>
          <a:p>
            <a:pPr marL="0" indent="0">
              <a:buNone/>
            </a:pPr>
            <a:r>
              <a:rPr lang="en-US" sz="2800" dirty="0" smtClean="0"/>
              <a:t>Answer            :  All payments are recorded in the credit </a:t>
            </a:r>
          </a:p>
          <a:p>
            <a:pPr marL="0" indent="0">
              <a:buNone/>
            </a:pPr>
            <a:r>
              <a:rPr lang="en-US" sz="2800" dirty="0"/>
              <a:t> </a:t>
            </a:r>
            <a:r>
              <a:rPr lang="en-US" sz="2800" dirty="0" smtClean="0"/>
              <a:t>                            side of cash book.           </a:t>
            </a:r>
            <a:endParaRPr lang="en-US" sz="28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14</a:t>
            </a:fld>
            <a:endParaRPr lang="en-US" dirty="0"/>
          </a:p>
        </p:txBody>
      </p:sp>
    </p:spTree>
    <p:extLst>
      <p:ext uri="{BB962C8B-B14F-4D97-AF65-F5344CB8AC3E}">
        <p14:creationId xmlns:p14="http://schemas.microsoft.com/office/powerpoint/2010/main" xmlns="" val="2179364970"/>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152400"/>
            <a:ext cx="8839200" cy="6553200"/>
          </a:xfrm>
        </p:spPr>
        <p:txBody>
          <a:bodyPr>
            <a:normAutofit/>
          </a:bodyPr>
          <a:lstStyle/>
          <a:p>
            <a:pPr marL="0" indent="0">
              <a:buNone/>
            </a:pPr>
            <a:r>
              <a:rPr lang="en-US" sz="2800" dirty="0" smtClean="0"/>
              <a:t>Ques.11. Where are all the receipts recorded in the cash </a:t>
            </a:r>
          </a:p>
          <a:p>
            <a:pPr marL="0" indent="0">
              <a:buNone/>
            </a:pPr>
            <a:r>
              <a:rPr lang="en-US" sz="2800" dirty="0"/>
              <a:t> </a:t>
            </a:r>
            <a:r>
              <a:rPr lang="en-US" sz="2800" dirty="0" smtClean="0"/>
              <a:t>                book?</a:t>
            </a:r>
          </a:p>
          <a:p>
            <a:pPr marL="0" indent="0">
              <a:buNone/>
            </a:pPr>
            <a:r>
              <a:rPr lang="en-US" sz="2800" dirty="0" smtClean="0"/>
              <a:t>Ans.         All the receipts are recorded in the debit side of</a:t>
            </a:r>
          </a:p>
          <a:p>
            <a:pPr marL="0" indent="0">
              <a:buNone/>
            </a:pPr>
            <a:r>
              <a:rPr lang="en-US" sz="2800" dirty="0"/>
              <a:t> </a:t>
            </a:r>
            <a:r>
              <a:rPr lang="en-US" sz="2800" dirty="0" smtClean="0"/>
              <a:t>                  cash book.</a:t>
            </a:r>
          </a:p>
          <a:p>
            <a:pPr marL="0" indent="0">
              <a:buNone/>
            </a:pPr>
            <a:r>
              <a:rPr lang="en-US" sz="2800" dirty="0" smtClean="0"/>
              <a:t>Ques.12.   Does it necessary that the cash book start always </a:t>
            </a:r>
          </a:p>
          <a:p>
            <a:pPr marL="0" indent="0">
              <a:buNone/>
            </a:pPr>
            <a:r>
              <a:rPr lang="en-US" sz="2800" dirty="0"/>
              <a:t> </a:t>
            </a:r>
            <a:r>
              <a:rPr lang="en-US" sz="2800" dirty="0" smtClean="0"/>
              <a:t>                  with opening balance?</a:t>
            </a:r>
          </a:p>
          <a:p>
            <a:pPr marL="0" indent="0">
              <a:buNone/>
            </a:pPr>
            <a:r>
              <a:rPr lang="en-US" sz="2800" dirty="0" smtClean="0"/>
              <a:t>Ans.          No, it does not necessary that cash book start </a:t>
            </a:r>
          </a:p>
          <a:p>
            <a:pPr marL="0" indent="0">
              <a:buNone/>
            </a:pPr>
            <a:r>
              <a:rPr lang="en-US" sz="2800" dirty="0"/>
              <a:t> </a:t>
            </a:r>
            <a:r>
              <a:rPr lang="en-US" sz="2800" dirty="0" smtClean="0"/>
              <a:t>                  always with opening balance.</a:t>
            </a:r>
          </a:p>
          <a:p>
            <a:pPr marL="0" indent="0">
              <a:buNone/>
            </a:pPr>
            <a:r>
              <a:rPr lang="en-US" sz="2800" dirty="0" smtClean="0"/>
              <a:t>Ques.13.   </a:t>
            </a:r>
            <a:r>
              <a:rPr lang="en-US" sz="2800" dirty="0"/>
              <a:t>Does it necessary that the cash book </a:t>
            </a:r>
            <a:r>
              <a:rPr lang="en-US" sz="2800" dirty="0" smtClean="0"/>
              <a:t>end </a:t>
            </a:r>
            <a:r>
              <a:rPr lang="en-US" sz="2800" dirty="0"/>
              <a:t>always </a:t>
            </a:r>
          </a:p>
          <a:p>
            <a:pPr marL="0" indent="0">
              <a:buNone/>
            </a:pPr>
            <a:r>
              <a:rPr lang="en-US" sz="2800" dirty="0"/>
              <a:t>                   with </a:t>
            </a:r>
            <a:r>
              <a:rPr lang="en-US" sz="2800" dirty="0" smtClean="0"/>
              <a:t>closing </a:t>
            </a:r>
            <a:r>
              <a:rPr lang="en-US" sz="2800" dirty="0"/>
              <a:t>balance</a:t>
            </a:r>
            <a:r>
              <a:rPr lang="en-US" sz="2800" dirty="0" smtClean="0"/>
              <a:t>?</a:t>
            </a:r>
          </a:p>
          <a:p>
            <a:pPr marL="0" indent="0">
              <a:buNone/>
            </a:pPr>
            <a:r>
              <a:rPr lang="en-US" sz="2800" dirty="0" smtClean="0"/>
              <a:t>Ans. </a:t>
            </a:r>
            <a:r>
              <a:rPr lang="en-US" sz="2800" dirty="0"/>
              <a:t>.          No, it does not necessary that cash book </a:t>
            </a:r>
            <a:r>
              <a:rPr lang="en-US" sz="2800" dirty="0" smtClean="0"/>
              <a:t>end</a:t>
            </a:r>
            <a:endParaRPr lang="en-US" sz="2800" dirty="0"/>
          </a:p>
          <a:p>
            <a:pPr marL="0" indent="0">
              <a:buNone/>
            </a:pPr>
            <a:r>
              <a:rPr lang="en-US" sz="2800" dirty="0"/>
              <a:t>                   </a:t>
            </a:r>
            <a:r>
              <a:rPr lang="en-US" sz="2800" dirty="0" smtClean="0"/>
              <a:t>always with closing balance. </a:t>
            </a:r>
          </a:p>
          <a:p>
            <a:pPr marL="0" indent="0">
              <a:buNone/>
            </a:pPr>
            <a:endParaRPr lang="en-US" sz="2800" dirty="0" smtClean="0"/>
          </a:p>
        </p:txBody>
      </p:sp>
      <p:sp>
        <p:nvSpPr>
          <p:cNvPr id="4" name="Slide Number Placeholder 3"/>
          <p:cNvSpPr>
            <a:spLocks noGrp="1"/>
          </p:cNvSpPr>
          <p:nvPr>
            <p:ph type="sldNum" sz="quarter" idx="12"/>
          </p:nvPr>
        </p:nvSpPr>
        <p:spPr/>
        <p:txBody>
          <a:bodyPr/>
          <a:lstStyle/>
          <a:p>
            <a:fld id="{B6F15528-21DE-4FAA-801E-634DDDAF4B2B}" type="slidenum">
              <a:rPr lang="en-US" smtClean="0"/>
              <a:pPr/>
              <a:t>15</a:t>
            </a:fld>
            <a:endParaRPr lang="en-US" dirty="0"/>
          </a:p>
        </p:txBody>
      </p:sp>
    </p:spTree>
    <p:extLst>
      <p:ext uri="{BB962C8B-B14F-4D97-AF65-F5344CB8AC3E}">
        <p14:creationId xmlns:p14="http://schemas.microsoft.com/office/powerpoint/2010/main" xmlns="" val="2977382057"/>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1336" y="152400"/>
            <a:ext cx="9046464" cy="6553200"/>
          </a:xfrm>
        </p:spPr>
        <p:txBody>
          <a:bodyPr>
            <a:normAutofit/>
          </a:bodyPr>
          <a:lstStyle/>
          <a:p>
            <a:pPr marL="0" indent="0" algn="ctr">
              <a:buNone/>
            </a:pPr>
            <a:r>
              <a:rPr lang="en-US" sz="2800" b="1" dirty="0" smtClean="0"/>
              <a:t>Double Columns Cash-Book</a:t>
            </a:r>
          </a:p>
          <a:p>
            <a:pPr marL="0" indent="0">
              <a:buNone/>
            </a:pPr>
            <a:r>
              <a:rPr lang="en-US" sz="2800" dirty="0" smtClean="0"/>
              <a:t>Like the single column cash book the double columns cash book is also prepared simply by adding one column of bank on both the sides.This is because the payments are also made through cheques and  money is also deposited in the bank and withdrawn from the bank by the business concern.</a:t>
            </a:r>
          </a:p>
          <a:p>
            <a:pPr marL="0" indent="0" algn="ctr">
              <a:buNone/>
            </a:pPr>
            <a:r>
              <a:rPr lang="en-US" sz="2800" dirty="0"/>
              <a:t> </a:t>
            </a:r>
            <a:r>
              <a:rPr lang="en-US" sz="2800" dirty="0" smtClean="0"/>
              <a:t>  Specimen of Double Columns Cash Book</a:t>
            </a:r>
          </a:p>
          <a:p>
            <a:pPr marL="0" indent="0" algn="ctr">
              <a:buNone/>
            </a:pPr>
            <a:endParaRPr lang="en-US" sz="2800" dirty="0"/>
          </a:p>
        </p:txBody>
      </p:sp>
      <p:graphicFrame>
        <p:nvGraphicFramePr>
          <p:cNvPr id="4" name="Table 3"/>
          <p:cNvGraphicFramePr>
            <a:graphicFrameLocks noGrp="1"/>
          </p:cNvGraphicFramePr>
          <p:nvPr>
            <p:extLst>
              <p:ext uri="{D42A27DB-BD31-4B8C-83A1-F6EECF244321}">
                <p14:modId xmlns:p14="http://schemas.microsoft.com/office/powerpoint/2010/main" xmlns="" val="2369198131"/>
              </p:ext>
            </p:extLst>
          </p:nvPr>
        </p:nvGraphicFramePr>
        <p:xfrm>
          <a:off x="76200" y="3429000"/>
          <a:ext cx="8991600" cy="3368040"/>
        </p:xfrm>
        <a:graphic>
          <a:graphicData uri="http://schemas.openxmlformats.org/drawingml/2006/table">
            <a:tbl>
              <a:tblPr firstRow="1" bandRow="1">
                <a:tableStyleId>{5940675A-B579-460E-94D1-54222C63F5DA}</a:tableStyleId>
              </a:tblPr>
              <a:tblGrid>
                <a:gridCol w="914400"/>
                <a:gridCol w="1752600"/>
                <a:gridCol w="914400"/>
                <a:gridCol w="914400"/>
                <a:gridCol w="914400"/>
                <a:gridCol w="1752600"/>
                <a:gridCol w="914400"/>
                <a:gridCol w="914400"/>
              </a:tblGrid>
              <a:tr h="533400">
                <a:tc>
                  <a:txBody>
                    <a:bodyPr/>
                    <a:lstStyle/>
                    <a:p>
                      <a:r>
                        <a:rPr lang="en-US" sz="2800" dirty="0" smtClean="0"/>
                        <a:t>Date</a:t>
                      </a:r>
                      <a:endParaRPr lang="en-US" sz="2800" dirty="0"/>
                    </a:p>
                  </a:txBody>
                  <a:tcPr/>
                </a:tc>
                <a:tc>
                  <a:txBody>
                    <a:bodyPr/>
                    <a:lstStyle/>
                    <a:p>
                      <a:r>
                        <a:rPr lang="en-US" sz="2800" dirty="0" smtClean="0"/>
                        <a:t>Particulars</a:t>
                      </a:r>
                      <a:endParaRPr lang="en-US" sz="2800" dirty="0"/>
                    </a:p>
                  </a:txBody>
                  <a:tcPr/>
                </a:tc>
                <a:tc>
                  <a:txBody>
                    <a:bodyPr/>
                    <a:lstStyle/>
                    <a:p>
                      <a:r>
                        <a:rPr lang="en-US" sz="2800" dirty="0" smtClean="0"/>
                        <a:t>Cash</a:t>
                      </a:r>
                      <a:endParaRPr lang="en-US" sz="2800" dirty="0"/>
                    </a:p>
                  </a:txBody>
                  <a:tcPr/>
                </a:tc>
                <a:tc>
                  <a:txBody>
                    <a:bodyPr/>
                    <a:lstStyle/>
                    <a:p>
                      <a:r>
                        <a:rPr lang="en-US" sz="2800" dirty="0" smtClean="0"/>
                        <a:t>Bank</a:t>
                      </a:r>
                      <a:endParaRPr lang="en-US" sz="2800" dirty="0"/>
                    </a:p>
                  </a:txBody>
                  <a:tcPr/>
                </a:tc>
                <a:tc>
                  <a:txBody>
                    <a:bodyPr/>
                    <a:lstStyle/>
                    <a:p>
                      <a:r>
                        <a:rPr lang="en-US" sz="2800" dirty="0" smtClean="0"/>
                        <a:t>Date</a:t>
                      </a:r>
                      <a:endParaRPr lang="en-US" sz="2800" dirty="0"/>
                    </a:p>
                  </a:txBody>
                  <a:tcPr/>
                </a:tc>
                <a:tc>
                  <a:txBody>
                    <a:bodyPr/>
                    <a:lstStyle/>
                    <a:p>
                      <a:r>
                        <a:rPr lang="en-US" sz="2800" dirty="0" smtClean="0"/>
                        <a:t>Particulars</a:t>
                      </a:r>
                      <a:endParaRPr lang="en-US" sz="2800" dirty="0"/>
                    </a:p>
                  </a:txBody>
                  <a:tcPr/>
                </a:tc>
                <a:tc>
                  <a:txBody>
                    <a:bodyPr/>
                    <a:lstStyle/>
                    <a:p>
                      <a:r>
                        <a:rPr lang="en-US" sz="2800" dirty="0" smtClean="0"/>
                        <a:t>Cash</a:t>
                      </a:r>
                      <a:endParaRPr lang="en-US" sz="2800" dirty="0"/>
                    </a:p>
                  </a:txBody>
                  <a:tcPr/>
                </a:tc>
                <a:tc>
                  <a:txBody>
                    <a:bodyPr/>
                    <a:lstStyle/>
                    <a:p>
                      <a:r>
                        <a:rPr lang="en-US" sz="2800" dirty="0" smtClean="0"/>
                        <a:t>Bank</a:t>
                      </a:r>
                      <a:endParaRPr lang="en-US" sz="2800" dirty="0"/>
                    </a:p>
                  </a:txBody>
                  <a:tcPr/>
                </a:tc>
              </a:tr>
              <a:tr h="675640">
                <a:tc>
                  <a:txBody>
                    <a:bodyPr/>
                    <a:lstStyle/>
                    <a:p>
                      <a:endParaRPr lang="en-US"/>
                    </a:p>
                  </a:txBody>
                  <a:tcPr/>
                </a:tc>
                <a:tc>
                  <a:txBody>
                    <a:bodyPr/>
                    <a:lstStyle/>
                    <a:p>
                      <a:r>
                        <a:rPr lang="en-US" dirty="0" smtClean="0"/>
                        <a:t>To Balance b/d</a:t>
                      </a:r>
                      <a:endParaRPr lang="en-US" dirty="0"/>
                    </a:p>
                  </a:txBody>
                  <a:tcPr/>
                </a:tc>
                <a:tc>
                  <a:txBody>
                    <a:bodyPr/>
                    <a:lstStyle/>
                    <a:p>
                      <a:r>
                        <a:rPr lang="en-US" dirty="0" smtClean="0"/>
                        <a:t>----</a:t>
                      </a:r>
                    </a:p>
                    <a:p>
                      <a:endParaRPr lang="en-US" dirty="0" smtClean="0"/>
                    </a:p>
                    <a:p>
                      <a:endParaRPr lang="en-US" dirty="0" smtClean="0"/>
                    </a:p>
                    <a:p>
                      <a:endParaRPr lang="en-US" dirty="0" smtClean="0"/>
                    </a:p>
                    <a:p>
                      <a:endParaRPr lang="en-US" dirty="0" smtClean="0"/>
                    </a:p>
                    <a:p>
                      <a:endParaRPr lang="en-US" dirty="0" smtClean="0"/>
                    </a:p>
                    <a:p>
                      <a:endParaRPr lang="en-US" dirty="0" smtClean="0"/>
                    </a:p>
                    <a:p>
                      <a:r>
                        <a:rPr lang="en-US" dirty="0" smtClean="0"/>
                        <a:t>----------</a:t>
                      </a:r>
                    </a:p>
                  </a:txBody>
                  <a:tcPr/>
                </a:tc>
                <a:tc>
                  <a:txBody>
                    <a:bodyPr/>
                    <a:lstStyle/>
                    <a:p>
                      <a:r>
                        <a:rPr lang="en-US" dirty="0" smtClean="0"/>
                        <a:t>------</a:t>
                      </a:r>
                    </a:p>
                    <a:p>
                      <a:endParaRPr lang="en-US" dirty="0" smtClean="0"/>
                    </a:p>
                    <a:p>
                      <a:endParaRPr lang="en-US" dirty="0" smtClean="0"/>
                    </a:p>
                    <a:p>
                      <a:endParaRPr lang="en-US" dirty="0" smtClean="0"/>
                    </a:p>
                    <a:p>
                      <a:endParaRPr lang="en-US" dirty="0" smtClean="0"/>
                    </a:p>
                    <a:p>
                      <a:endParaRPr lang="en-US" dirty="0" smtClean="0"/>
                    </a:p>
                    <a:p>
                      <a:endParaRPr lang="en-US" dirty="0" smtClean="0"/>
                    </a:p>
                    <a:p>
                      <a:r>
                        <a:rPr lang="en-US" dirty="0" smtClean="0"/>
                        <a:t>----------</a:t>
                      </a:r>
                      <a:endParaRPr lang="en-US" dirty="0"/>
                    </a:p>
                  </a:txBody>
                  <a:tcPr/>
                </a:tc>
                <a:tc>
                  <a:txBody>
                    <a:bodyPr/>
                    <a:lstStyle/>
                    <a:p>
                      <a:endParaRPr lang="en-US" dirty="0"/>
                    </a:p>
                  </a:txBody>
                  <a:tcPr/>
                </a:tc>
                <a:tc>
                  <a:txBody>
                    <a:bodyPr/>
                    <a:lstStyle/>
                    <a:p>
                      <a:endParaRPr lang="en-US" dirty="0" smtClean="0"/>
                    </a:p>
                    <a:p>
                      <a:endParaRPr lang="en-US" dirty="0" smtClean="0"/>
                    </a:p>
                    <a:p>
                      <a:endParaRPr lang="en-US" dirty="0" smtClean="0"/>
                    </a:p>
                    <a:p>
                      <a:endParaRPr lang="en-US" dirty="0" smtClean="0"/>
                    </a:p>
                    <a:p>
                      <a:endParaRPr lang="en-US" dirty="0" smtClean="0"/>
                    </a:p>
                    <a:p>
                      <a:r>
                        <a:rPr lang="en-US" dirty="0" smtClean="0"/>
                        <a:t>By</a:t>
                      </a:r>
                      <a:r>
                        <a:rPr lang="en-US" baseline="0" dirty="0" smtClean="0"/>
                        <a:t> Balance c/d</a:t>
                      </a:r>
                      <a:endParaRPr lang="en-US" dirty="0" smtClean="0"/>
                    </a:p>
                    <a:p>
                      <a:endParaRPr lang="en-US" dirty="0" smtClean="0"/>
                    </a:p>
                    <a:p>
                      <a:endParaRPr lang="en-US" dirty="0" smtClean="0"/>
                    </a:p>
                    <a:p>
                      <a:endParaRPr lang="en-US" dirty="0" smtClean="0"/>
                    </a:p>
                    <a:p>
                      <a:endParaRPr lang="en-US" dirty="0"/>
                    </a:p>
                  </a:txBody>
                  <a:tcPr/>
                </a:tc>
                <a:tc>
                  <a:txBody>
                    <a:bodyPr/>
                    <a:lstStyle/>
                    <a:p>
                      <a:endParaRPr lang="en-US" dirty="0" smtClean="0"/>
                    </a:p>
                    <a:p>
                      <a:endParaRPr lang="en-US" dirty="0" smtClean="0"/>
                    </a:p>
                    <a:p>
                      <a:endParaRPr lang="en-US" dirty="0" smtClean="0"/>
                    </a:p>
                    <a:p>
                      <a:endParaRPr lang="en-US" dirty="0" smtClean="0"/>
                    </a:p>
                    <a:p>
                      <a:endParaRPr lang="en-US" dirty="0" smtClean="0"/>
                    </a:p>
                    <a:p>
                      <a:r>
                        <a:rPr lang="en-US" baseline="0" dirty="0" smtClean="0"/>
                        <a:t>     ---</a:t>
                      </a:r>
                      <a:endParaRPr lang="en-US" dirty="0" smtClean="0"/>
                    </a:p>
                    <a:p>
                      <a:endParaRPr lang="en-US" dirty="0" smtClean="0"/>
                    </a:p>
                    <a:p>
                      <a:r>
                        <a:rPr lang="en-US" dirty="0" smtClean="0"/>
                        <a:t>---------</a:t>
                      </a:r>
                      <a:endParaRPr lang="en-US" dirty="0"/>
                    </a:p>
                  </a:txBody>
                  <a:tcPr/>
                </a:tc>
                <a:tc>
                  <a:txBody>
                    <a:bodyPr/>
                    <a:lstStyle/>
                    <a:p>
                      <a:endParaRPr lang="en-US" dirty="0" smtClean="0"/>
                    </a:p>
                    <a:p>
                      <a:endParaRPr lang="en-US" dirty="0" smtClean="0"/>
                    </a:p>
                    <a:p>
                      <a:endParaRPr lang="en-US" dirty="0" smtClean="0"/>
                    </a:p>
                    <a:p>
                      <a:endParaRPr lang="en-US" dirty="0" smtClean="0"/>
                    </a:p>
                    <a:p>
                      <a:endParaRPr lang="en-US" dirty="0" smtClean="0"/>
                    </a:p>
                    <a:p>
                      <a:r>
                        <a:rPr lang="en-US" baseline="0" dirty="0" smtClean="0"/>
                        <a:t>   ----</a:t>
                      </a:r>
                      <a:endParaRPr lang="en-US" dirty="0" smtClean="0"/>
                    </a:p>
                    <a:p>
                      <a:endParaRPr lang="en-US" dirty="0" smtClean="0"/>
                    </a:p>
                    <a:p>
                      <a:r>
                        <a:rPr lang="en-US" dirty="0" smtClean="0"/>
                        <a:t>---------</a:t>
                      </a:r>
                    </a:p>
                    <a:p>
                      <a:endParaRPr lang="en-US" dirty="0" smtClean="0"/>
                    </a:p>
                    <a:p>
                      <a:endParaRPr lang="en-US" dirty="0"/>
                    </a:p>
                  </a:txBody>
                  <a:tcPr/>
                </a:tc>
              </a:tr>
            </a:tbl>
          </a:graphicData>
        </a:graphic>
      </p:graphicFrame>
      <p:sp>
        <p:nvSpPr>
          <p:cNvPr id="5" name="Slide Number Placeholder 4"/>
          <p:cNvSpPr>
            <a:spLocks noGrp="1"/>
          </p:cNvSpPr>
          <p:nvPr>
            <p:ph type="sldNum" sz="quarter" idx="12"/>
          </p:nvPr>
        </p:nvSpPr>
        <p:spPr/>
        <p:txBody>
          <a:bodyPr/>
          <a:lstStyle/>
          <a:p>
            <a:fld id="{B6F15528-21DE-4FAA-801E-634DDDAF4B2B}" type="slidenum">
              <a:rPr lang="en-US" smtClean="0"/>
              <a:pPr/>
              <a:t>16</a:t>
            </a:fld>
            <a:endParaRPr lang="en-US" dirty="0"/>
          </a:p>
        </p:txBody>
      </p:sp>
    </p:spTree>
    <p:extLst>
      <p:ext uri="{BB962C8B-B14F-4D97-AF65-F5344CB8AC3E}">
        <p14:creationId xmlns:p14="http://schemas.microsoft.com/office/powerpoint/2010/main" xmlns="" val="32424228"/>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228600"/>
            <a:ext cx="8534400" cy="6477000"/>
          </a:xfrm>
        </p:spPr>
        <p:txBody>
          <a:bodyPr>
            <a:normAutofit/>
          </a:bodyPr>
          <a:lstStyle/>
          <a:p>
            <a:pPr marL="0" indent="0">
              <a:buNone/>
            </a:pPr>
            <a:r>
              <a:rPr lang="en-US" sz="2800" dirty="0" smtClean="0"/>
              <a:t>Illustration no.4</a:t>
            </a:r>
          </a:p>
          <a:p>
            <a:pPr marL="0" indent="0">
              <a:buNone/>
            </a:pPr>
            <a:r>
              <a:rPr lang="en-US" sz="2800" dirty="0" smtClean="0"/>
              <a:t>From the following  prepare a suitable cash book.</a:t>
            </a:r>
          </a:p>
          <a:p>
            <a:pPr marL="0" indent="0">
              <a:buNone/>
            </a:pPr>
            <a:r>
              <a:rPr lang="en-US" sz="2800" dirty="0" smtClean="0"/>
              <a:t>2015                                                                                    SR</a:t>
            </a:r>
          </a:p>
          <a:p>
            <a:pPr marL="0" indent="0">
              <a:buNone/>
            </a:pPr>
            <a:r>
              <a:rPr lang="en-US" sz="2800" dirty="0" smtClean="0"/>
              <a:t>March 01 Business started with cash                         50,000</a:t>
            </a:r>
          </a:p>
          <a:p>
            <a:pPr marL="0" indent="0">
              <a:buNone/>
            </a:pPr>
            <a:r>
              <a:rPr lang="en-US" sz="2800" dirty="0" smtClean="0"/>
              <a:t>March 02 Deposited into bank                                    30,000</a:t>
            </a:r>
          </a:p>
          <a:p>
            <a:pPr marL="0" indent="0">
              <a:buNone/>
            </a:pPr>
            <a:r>
              <a:rPr lang="en-US" sz="2800" dirty="0" smtClean="0"/>
              <a:t>March03 Goods purchased for cash                             5,000</a:t>
            </a:r>
          </a:p>
          <a:p>
            <a:pPr marL="0" indent="0">
              <a:buNone/>
            </a:pPr>
            <a:r>
              <a:rPr lang="en-US" sz="2800" dirty="0" smtClean="0"/>
              <a:t>March04 Goods purchased through cheque              3,000 </a:t>
            </a:r>
            <a:endParaRPr lang="en-US" sz="2800" dirty="0"/>
          </a:p>
          <a:p>
            <a:pPr marL="0" indent="0">
              <a:buNone/>
            </a:pPr>
            <a:r>
              <a:rPr lang="en-US" sz="2800" dirty="0" smtClean="0"/>
              <a:t>March05  Goods sold for cash                                       2,500</a:t>
            </a:r>
          </a:p>
          <a:p>
            <a:pPr marL="0" indent="0">
              <a:buNone/>
            </a:pPr>
            <a:r>
              <a:rPr lang="en-US" sz="2800" dirty="0" smtClean="0"/>
              <a:t>March06  Goods sold and deposited into bank          3,000</a:t>
            </a:r>
          </a:p>
          <a:p>
            <a:pPr marL="0" indent="0">
              <a:buNone/>
            </a:pPr>
            <a:r>
              <a:rPr lang="en-US" sz="2800" dirty="0" smtClean="0"/>
              <a:t>March07  Withdrawn from bank for office use        10,000</a:t>
            </a:r>
          </a:p>
          <a:p>
            <a:pPr marL="0" indent="0">
              <a:buNone/>
            </a:pPr>
            <a:r>
              <a:rPr lang="en-US" sz="2800" dirty="0" smtClean="0"/>
              <a:t>March08 </a:t>
            </a:r>
            <a:r>
              <a:rPr lang="en-US" sz="2800" dirty="0"/>
              <a:t>Withdrawn from bank for </a:t>
            </a:r>
            <a:r>
              <a:rPr lang="en-US" sz="2800" dirty="0" smtClean="0"/>
              <a:t>personal use      2,000</a:t>
            </a:r>
            <a:endParaRPr lang="en-US" sz="2000" dirty="0" smtClean="0"/>
          </a:p>
          <a:p>
            <a:pPr marL="0" indent="0">
              <a:buNone/>
            </a:pPr>
            <a:r>
              <a:rPr lang="en-US" sz="2800" dirty="0" smtClean="0"/>
              <a:t>March13 Salaries paid through cheque                       4,000  </a:t>
            </a:r>
            <a:endParaRPr lang="en-US" sz="2800" dirty="0"/>
          </a:p>
          <a:p>
            <a:pPr marL="0" indent="0">
              <a:buNone/>
            </a:pPr>
            <a:endParaRPr lang="en-US" sz="2800" dirty="0"/>
          </a:p>
          <a:p>
            <a:pPr marL="0" indent="0">
              <a:buNone/>
            </a:pPr>
            <a:endParaRPr lang="en-US" sz="28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17</a:t>
            </a:fld>
            <a:endParaRPr lang="en-US" dirty="0"/>
          </a:p>
        </p:txBody>
      </p:sp>
    </p:spTree>
    <p:extLst>
      <p:ext uri="{BB962C8B-B14F-4D97-AF65-F5344CB8AC3E}">
        <p14:creationId xmlns:p14="http://schemas.microsoft.com/office/powerpoint/2010/main" xmlns="" val="428122321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6200"/>
            <a:ext cx="8229600" cy="1143000"/>
          </a:xfrm>
        </p:spPr>
        <p:txBody>
          <a:bodyPr>
            <a:normAutofit/>
          </a:bodyPr>
          <a:lstStyle/>
          <a:p>
            <a:r>
              <a:rPr lang="en-US" sz="2800" dirty="0" smtClean="0"/>
              <a:t>Cash Book</a:t>
            </a:r>
            <a:endParaRPr lang="en-US" sz="2800"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xmlns="" val="4054198843"/>
              </p:ext>
            </p:extLst>
          </p:nvPr>
        </p:nvGraphicFramePr>
        <p:xfrm>
          <a:off x="152400" y="914400"/>
          <a:ext cx="8830310" cy="5425440"/>
        </p:xfrm>
        <a:graphic>
          <a:graphicData uri="http://schemas.openxmlformats.org/drawingml/2006/table">
            <a:tbl>
              <a:tblPr firstRow="1" bandRow="1">
                <a:tableStyleId>{5940675A-B579-460E-94D1-54222C63F5DA}</a:tableStyleId>
              </a:tblPr>
              <a:tblGrid>
                <a:gridCol w="885381"/>
                <a:gridCol w="1857819"/>
                <a:gridCol w="919036"/>
                <a:gridCol w="867219"/>
                <a:gridCol w="838200"/>
                <a:gridCol w="1676400"/>
                <a:gridCol w="914400"/>
                <a:gridCol w="871855"/>
              </a:tblGrid>
              <a:tr h="370840">
                <a:tc>
                  <a:txBody>
                    <a:bodyPr/>
                    <a:lstStyle/>
                    <a:p>
                      <a:r>
                        <a:rPr lang="en-US" sz="2000" dirty="0" smtClean="0"/>
                        <a:t>Date</a:t>
                      </a:r>
                      <a:endParaRPr lang="en-US" sz="2000" dirty="0"/>
                    </a:p>
                  </a:txBody>
                  <a:tcPr/>
                </a:tc>
                <a:tc>
                  <a:txBody>
                    <a:bodyPr/>
                    <a:lstStyle/>
                    <a:p>
                      <a:r>
                        <a:rPr lang="en-US" sz="2000" dirty="0" smtClean="0"/>
                        <a:t>     Particulars</a:t>
                      </a:r>
                      <a:endParaRPr lang="en-US" sz="2000" dirty="0"/>
                    </a:p>
                  </a:txBody>
                  <a:tcPr/>
                </a:tc>
                <a:tc>
                  <a:txBody>
                    <a:bodyPr/>
                    <a:lstStyle/>
                    <a:p>
                      <a:r>
                        <a:rPr lang="en-US" sz="2000" dirty="0" smtClean="0"/>
                        <a:t>  cash</a:t>
                      </a:r>
                      <a:endParaRPr lang="en-US" sz="2000" dirty="0"/>
                    </a:p>
                  </a:txBody>
                  <a:tcPr/>
                </a:tc>
                <a:tc>
                  <a:txBody>
                    <a:bodyPr/>
                    <a:lstStyle/>
                    <a:p>
                      <a:r>
                        <a:rPr lang="en-US" sz="2000" dirty="0" smtClean="0"/>
                        <a:t> Bank</a:t>
                      </a:r>
                      <a:endParaRPr lang="en-US" sz="2000" dirty="0"/>
                    </a:p>
                  </a:txBody>
                  <a:tcPr/>
                </a:tc>
                <a:tc>
                  <a:txBody>
                    <a:bodyPr/>
                    <a:lstStyle/>
                    <a:p>
                      <a:r>
                        <a:rPr lang="en-US" sz="2000" dirty="0" smtClean="0"/>
                        <a:t>Date</a:t>
                      </a:r>
                      <a:endParaRPr lang="en-US" sz="2000" dirty="0"/>
                    </a:p>
                  </a:txBody>
                  <a:tcPr/>
                </a:tc>
                <a:tc>
                  <a:txBody>
                    <a:bodyPr/>
                    <a:lstStyle/>
                    <a:p>
                      <a:r>
                        <a:rPr lang="en-US" sz="2000" dirty="0" smtClean="0"/>
                        <a:t>     Particulars</a:t>
                      </a:r>
                      <a:endParaRPr lang="en-US" sz="2000" dirty="0"/>
                    </a:p>
                  </a:txBody>
                  <a:tcPr/>
                </a:tc>
                <a:tc>
                  <a:txBody>
                    <a:bodyPr/>
                    <a:lstStyle/>
                    <a:p>
                      <a:r>
                        <a:rPr lang="en-US" sz="2000" dirty="0" smtClean="0"/>
                        <a:t>  cash</a:t>
                      </a:r>
                      <a:endParaRPr lang="en-US" sz="2000" dirty="0"/>
                    </a:p>
                  </a:txBody>
                  <a:tcPr/>
                </a:tc>
                <a:tc>
                  <a:txBody>
                    <a:bodyPr/>
                    <a:lstStyle/>
                    <a:p>
                      <a:r>
                        <a:rPr lang="en-US" sz="2000" dirty="0" smtClean="0"/>
                        <a:t> Bank</a:t>
                      </a:r>
                      <a:endParaRPr lang="en-US" sz="2000" dirty="0"/>
                    </a:p>
                  </a:txBody>
                  <a:tcPr/>
                </a:tc>
              </a:tr>
              <a:tr h="370840">
                <a:tc>
                  <a:txBody>
                    <a:bodyPr/>
                    <a:lstStyle/>
                    <a:p>
                      <a:r>
                        <a:rPr lang="en-US" dirty="0" smtClean="0"/>
                        <a:t>2015</a:t>
                      </a:r>
                    </a:p>
                    <a:p>
                      <a:r>
                        <a:rPr lang="en-US" dirty="0" smtClean="0"/>
                        <a:t>Mar.01</a:t>
                      </a:r>
                    </a:p>
                    <a:p>
                      <a:r>
                        <a:rPr lang="en-US" dirty="0" smtClean="0"/>
                        <a:t>Mar.02</a:t>
                      </a:r>
                    </a:p>
                    <a:p>
                      <a:r>
                        <a:rPr lang="en-US" dirty="0" smtClean="0"/>
                        <a:t>Mar.05</a:t>
                      </a:r>
                    </a:p>
                    <a:p>
                      <a:r>
                        <a:rPr lang="en-US" dirty="0" smtClean="0"/>
                        <a:t>Mar.06</a:t>
                      </a:r>
                    </a:p>
                    <a:p>
                      <a:r>
                        <a:rPr lang="en-US" dirty="0" smtClean="0"/>
                        <a:t>Mar.07</a:t>
                      </a:r>
                      <a:endParaRPr lang="en-US" dirty="0"/>
                    </a:p>
                  </a:txBody>
                  <a:tcPr/>
                </a:tc>
                <a:tc>
                  <a:txBody>
                    <a:bodyPr/>
                    <a:lstStyle/>
                    <a:p>
                      <a:endParaRPr lang="en-US" dirty="0" smtClean="0"/>
                    </a:p>
                    <a:p>
                      <a:r>
                        <a:rPr lang="en-US" dirty="0" smtClean="0"/>
                        <a:t>To</a:t>
                      </a:r>
                      <a:r>
                        <a:rPr lang="en-US" baseline="0" dirty="0" smtClean="0"/>
                        <a:t> Capital a/c</a:t>
                      </a:r>
                    </a:p>
                    <a:p>
                      <a:r>
                        <a:rPr lang="en-US" baseline="0" dirty="0" smtClean="0"/>
                        <a:t>To Cash a/c</a:t>
                      </a:r>
                    </a:p>
                    <a:p>
                      <a:r>
                        <a:rPr lang="en-US" baseline="0" dirty="0" smtClean="0"/>
                        <a:t>To Sales a/c</a:t>
                      </a:r>
                    </a:p>
                    <a:p>
                      <a:r>
                        <a:rPr lang="en-US" baseline="0" dirty="0" smtClean="0"/>
                        <a:t>To Sales a/c</a:t>
                      </a:r>
                    </a:p>
                    <a:p>
                      <a:r>
                        <a:rPr lang="en-US" baseline="0" dirty="0" smtClean="0"/>
                        <a:t>To Bank a/c</a:t>
                      </a:r>
                      <a:endParaRPr lang="en-US" dirty="0"/>
                    </a:p>
                  </a:txBody>
                  <a:tcPr/>
                </a:tc>
                <a:tc>
                  <a:txBody>
                    <a:bodyPr/>
                    <a:lstStyle/>
                    <a:p>
                      <a:endParaRPr lang="en-US" dirty="0" smtClean="0"/>
                    </a:p>
                    <a:p>
                      <a:pPr algn="r"/>
                      <a:r>
                        <a:rPr lang="en-US" dirty="0" smtClean="0"/>
                        <a:t>50,000</a:t>
                      </a:r>
                    </a:p>
                    <a:p>
                      <a:pPr algn="r"/>
                      <a:endParaRPr lang="en-US" dirty="0" smtClean="0"/>
                    </a:p>
                    <a:p>
                      <a:pPr algn="r"/>
                      <a:r>
                        <a:rPr lang="en-US" dirty="0" smtClean="0"/>
                        <a:t>  2,500</a:t>
                      </a:r>
                    </a:p>
                    <a:p>
                      <a:pPr algn="r"/>
                      <a:endParaRPr lang="en-US" dirty="0" smtClean="0"/>
                    </a:p>
                    <a:p>
                      <a:pPr algn="r"/>
                      <a:r>
                        <a:rPr lang="en-US" dirty="0" smtClean="0"/>
                        <a:t>10,000</a:t>
                      </a:r>
                    </a:p>
                    <a:p>
                      <a:pPr algn="r"/>
                      <a:endParaRPr lang="en-US" dirty="0" smtClean="0"/>
                    </a:p>
                    <a:p>
                      <a:pPr algn="r"/>
                      <a:endParaRPr lang="en-US" dirty="0" smtClean="0"/>
                    </a:p>
                    <a:p>
                      <a:pPr algn="r"/>
                      <a:endParaRPr lang="en-US" dirty="0" smtClean="0"/>
                    </a:p>
                    <a:p>
                      <a:pPr algn="r"/>
                      <a:endParaRPr lang="en-US" dirty="0" smtClean="0"/>
                    </a:p>
                    <a:p>
                      <a:pPr algn="r"/>
                      <a:endParaRPr lang="en-US" dirty="0" smtClean="0"/>
                    </a:p>
                    <a:p>
                      <a:pPr algn="r"/>
                      <a:endParaRPr lang="en-US" dirty="0" smtClean="0"/>
                    </a:p>
                    <a:p>
                      <a:pPr algn="r"/>
                      <a:endParaRPr lang="en-US" dirty="0" smtClean="0"/>
                    </a:p>
                    <a:p>
                      <a:pPr algn="r"/>
                      <a:r>
                        <a:rPr lang="en-US" dirty="0" smtClean="0"/>
                        <a:t>---------</a:t>
                      </a:r>
                    </a:p>
                    <a:p>
                      <a:pPr algn="r"/>
                      <a:r>
                        <a:rPr lang="en-US" dirty="0" smtClean="0"/>
                        <a:t>62,500</a:t>
                      </a:r>
                    </a:p>
                  </a:txBody>
                  <a:tcPr/>
                </a:tc>
                <a:tc>
                  <a:txBody>
                    <a:bodyPr/>
                    <a:lstStyle/>
                    <a:p>
                      <a:endParaRPr lang="en-US" dirty="0" smtClean="0"/>
                    </a:p>
                    <a:p>
                      <a:endParaRPr lang="en-US" dirty="0" smtClean="0"/>
                    </a:p>
                    <a:p>
                      <a:pPr algn="r"/>
                      <a:r>
                        <a:rPr lang="en-US" dirty="0" smtClean="0"/>
                        <a:t>30,000</a:t>
                      </a:r>
                    </a:p>
                    <a:p>
                      <a:pPr algn="r"/>
                      <a:endParaRPr lang="en-US" dirty="0" smtClean="0"/>
                    </a:p>
                    <a:p>
                      <a:pPr algn="r"/>
                      <a:r>
                        <a:rPr lang="en-US" dirty="0" smtClean="0"/>
                        <a:t>   3,000</a:t>
                      </a:r>
                    </a:p>
                    <a:p>
                      <a:pPr algn="r"/>
                      <a:endParaRPr lang="en-US" dirty="0" smtClean="0"/>
                    </a:p>
                    <a:p>
                      <a:pPr algn="r"/>
                      <a:endParaRPr lang="en-US" dirty="0" smtClean="0"/>
                    </a:p>
                    <a:p>
                      <a:pPr algn="r"/>
                      <a:endParaRPr lang="en-US" dirty="0" smtClean="0"/>
                    </a:p>
                    <a:p>
                      <a:pPr algn="r"/>
                      <a:endParaRPr lang="en-US" dirty="0" smtClean="0"/>
                    </a:p>
                    <a:p>
                      <a:pPr algn="r"/>
                      <a:endParaRPr lang="en-US" dirty="0" smtClean="0"/>
                    </a:p>
                    <a:p>
                      <a:pPr algn="r"/>
                      <a:endParaRPr lang="en-US" dirty="0" smtClean="0"/>
                    </a:p>
                    <a:p>
                      <a:pPr algn="r"/>
                      <a:endParaRPr lang="en-US" dirty="0" smtClean="0"/>
                    </a:p>
                    <a:p>
                      <a:pPr algn="r"/>
                      <a:endParaRPr lang="en-US" dirty="0" smtClean="0"/>
                    </a:p>
                    <a:p>
                      <a:pPr algn="r"/>
                      <a:r>
                        <a:rPr lang="en-US" dirty="0" smtClean="0"/>
                        <a:t>---------</a:t>
                      </a:r>
                    </a:p>
                    <a:p>
                      <a:pPr algn="r"/>
                      <a:r>
                        <a:rPr lang="en-US" dirty="0" smtClean="0"/>
                        <a:t>33,000</a:t>
                      </a:r>
                      <a:endParaRPr lang="en-US" dirty="0"/>
                    </a:p>
                  </a:txBody>
                  <a:tcPr/>
                </a:tc>
                <a:tc>
                  <a:txBody>
                    <a:bodyPr/>
                    <a:lstStyle/>
                    <a:p>
                      <a:r>
                        <a:rPr lang="en-US" dirty="0" smtClean="0"/>
                        <a:t>2015</a:t>
                      </a:r>
                    </a:p>
                    <a:p>
                      <a:r>
                        <a:rPr lang="en-US" dirty="0" smtClean="0"/>
                        <a:t>Mar.02</a:t>
                      </a:r>
                    </a:p>
                    <a:p>
                      <a:r>
                        <a:rPr lang="en-US" dirty="0" smtClean="0"/>
                        <a:t>Mar.03</a:t>
                      </a:r>
                    </a:p>
                    <a:p>
                      <a:r>
                        <a:rPr lang="en-US" dirty="0" smtClean="0"/>
                        <a:t>Mar.04</a:t>
                      </a:r>
                    </a:p>
                    <a:p>
                      <a:r>
                        <a:rPr lang="en-US" dirty="0" smtClean="0"/>
                        <a:t>Mar.07</a:t>
                      </a:r>
                    </a:p>
                    <a:p>
                      <a:r>
                        <a:rPr lang="en-US" dirty="0" smtClean="0"/>
                        <a:t>Mar.08</a:t>
                      </a:r>
                    </a:p>
                    <a:p>
                      <a:r>
                        <a:rPr lang="en-US" dirty="0" smtClean="0"/>
                        <a:t>Mar.13</a:t>
                      </a:r>
                    </a:p>
                    <a:p>
                      <a:r>
                        <a:rPr lang="en-US" dirty="0" smtClean="0"/>
                        <a:t>Mar.31</a:t>
                      </a:r>
                      <a:endParaRPr lang="en-US" dirty="0"/>
                    </a:p>
                  </a:txBody>
                  <a:tcPr/>
                </a:tc>
                <a:tc>
                  <a:txBody>
                    <a:bodyPr/>
                    <a:lstStyle/>
                    <a:p>
                      <a:endParaRPr lang="en-US" dirty="0" smtClean="0"/>
                    </a:p>
                    <a:p>
                      <a:r>
                        <a:rPr lang="en-US" dirty="0" smtClean="0"/>
                        <a:t>By Bank a/c</a:t>
                      </a:r>
                    </a:p>
                    <a:p>
                      <a:r>
                        <a:rPr lang="en-US" dirty="0" smtClean="0"/>
                        <a:t>By</a:t>
                      </a:r>
                      <a:r>
                        <a:rPr lang="en-US" baseline="0" dirty="0" smtClean="0"/>
                        <a:t> Purchase a/c</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By</a:t>
                      </a:r>
                      <a:r>
                        <a:rPr lang="en-US" baseline="0" dirty="0" smtClean="0"/>
                        <a:t> Purchase a/c</a:t>
                      </a:r>
                    </a:p>
                    <a:p>
                      <a:pPr marL="0" marR="0" indent="0" algn="l" defTabSz="914400" rtl="0" eaLnBrk="1" fontAlgn="auto" latinLnBrk="0" hangingPunct="1">
                        <a:lnSpc>
                          <a:spcPct val="100000"/>
                        </a:lnSpc>
                        <a:spcBef>
                          <a:spcPts val="0"/>
                        </a:spcBef>
                        <a:spcAft>
                          <a:spcPts val="0"/>
                        </a:spcAft>
                        <a:buClrTx/>
                        <a:buSzTx/>
                        <a:buFontTx/>
                        <a:buNone/>
                        <a:tabLst/>
                        <a:defRPr/>
                      </a:pPr>
                      <a:r>
                        <a:rPr lang="en-US" baseline="0" dirty="0" smtClean="0"/>
                        <a:t>By Cash a/c</a:t>
                      </a:r>
                    </a:p>
                    <a:p>
                      <a:pPr marL="0" marR="0" indent="0" algn="l" defTabSz="914400" rtl="0" eaLnBrk="1" fontAlgn="auto" latinLnBrk="0" hangingPunct="1">
                        <a:lnSpc>
                          <a:spcPct val="100000"/>
                        </a:lnSpc>
                        <a:spcBef>
                          <a:spcPts val="0"/>
                        </a:spcBef>
                        <a:spcAft>
                          <a:spcPts val="0"/>
                        </a:spcAft>
                        <a:buClrTx/>
                        <a:buSzTx/>
                        <a:buFontTx/>
                        <a:buNone/>
                        <a:tabLst/>
                        <a:defRPr/>
                      </a:pPr>
                      <a:r>
                        <a:rPr lang="en-US" baseline="0" dirty="0" smtClean="0"/>
                        <a:t>By Drawing a/c</a:t>
                      </a:r>
                    </a:p>
                    <a:p>
                      <a:pPr marL="0" marR="0" indent="0" algn="l" defTabSz="914400" rtl="0" eaLnBrk="1" fontAlgn="auto" latinLnBrk="0" hangingPunct="1">
                        <a:lnSpc>
                          <a:spcPct val="100000"/>
                        </a:lnSpc>
                        <a:spcBef>
                          <a:spcPts val="0"/>
                        </a:spcBef>
                        <a:spcAft>
                          <a:spcPts val="0"/>
                        </a:spcAft>
                        <a:buClrTx/>
                        <a:buSzTx/>
                        <a:buFontTx/>
                        <a:buNone/>
                        <a:tabLst/>
                        <a:defRPr/>
                      </a:pPr>
                      <a:r>
                        <a:rPr lang="en-US" baseline="0" dirty="0" smtClean="0"/>
                        <a:t>By salaries a/c</a:t>
                      </a:r>
                    </a:p>
                    <a:p>
                      <a:pPr marL="0" marR="0" indent="0" algn="l" defTabSz="914400" rtl="0" eaLnBrk="1" fontAlgn="auto" latinLnBrk="0" hangingPunct="1">
                        <a:lnSpc>
                          <a:spcPct val="100000"/>
                        </a:lnSpc>
                        <a:spcBef>
                          <a:spcPts val="0"/>
                        </a:spcBef>
                        <a:spcAft>
                          <a:spcPts val="0"/>
                        </a:spcAft>
                        <a:buClrTx/>
                        <a:buSzTx/>
                        <a:buFontTx/>
                        <a:buNone/>
                        <a:tabLst/>
                        <a:defRPr/>
                      </a:pPr>
                      <a:r>
                        <a:rPr lang="en-US" baseline="0" dirty="0" smtClean="0"/>
                        <a:t>By Balance c/d</a:t>
                      </a:r>
                    </a:p>
                    <a:p>
                      <a:pPr marL="0" marR="0" indent="0" algn="l" defTabSz="914400" rtl="0" eaLnBrk="1" fontAlgn="auto" latinLnBrk="0" hangingPunct="1">
                        <a:lnSpc>
                          <a:spcPct val="100000"/>
                        </a:lnSpc>
                        <a:spcBef>
                          <a:spcPts val="0"/>
                        </a:spcBef>
                        <a:spcAft>
                          <a:spcPts val="0"/>
                        </a:spcAft>
                        <a:buClrTx/>
                        <a:buSzTx/>
                        <a:buFontTx/>
                        <a:buNone/>
                        <a:tabLst/>
                        <a:defRPr/>
                      </a:pPr>
                      <a:endParaRPr lang="en-US" dirty="0" smtClean="0"/>
                    </a:p>
                    <a:p>
                      <a:endParaRPr lang="en-US" dirty="0"/>
                    </a:p>
                  </a:txBody>
                  <a:tcPr/>
                </a:tc>
                <a:tc>
                  <a:txBody>
                    <a:bodyPr/>
                    <a:lstStyle/>
                    <a:p>
                      <a:endParaRPr lang="en-US" dirty="0" smtClean="0"/>
                    </a:p>
                    <a:p>
                      <a:pPr algn="r"/>
                      <a:r>
                        <a:rPr lang="en-US" dirty="0" smtClean="0"/>
                        <a:t>30,000</a:t>
                      </a:r>
                    </a:p>
                    <a:p>
                      <a:pPr algn="r"/>
                      <a:r>
                        <a:rPr lang="en-US" dirty="0" smtClean="0"/>
                        <a:t> 5,000</a:t>
                      </a:r>
                    </a:p>
                    <a:p>
                      <a:pPr algn="r"/>
                      <a:endParaRPr lang="en-US" dirty="0" smtClean="0"/>
                    </a:p>
                    <a:p>
                      <a:pPr algn="r"/>
                      <a:endParaRPr lang="en-US" dirty="0" smtClean="0"/>
                    </a:p>
                    <a:p>
                      <a:pPr algn="r"/>
                      <a:endParaRPr lang="en-US" dirty="0" smtClean="0"/>
                    </a:p>
                    <a:p>
                      <a:pPr algn="r"/>
                      <a:endParaRPr lang="en-US" dirty="0" smtClean="0"/>
                    </a:p>
                    <a:p>
                      <a:pPr algn="r"/>
                      <a:r>
                        <a:rPr lang="en-US" dirty="0" smtClean="0"/>
                        <a:t>27,500</a:t>
                      </a:r>
                    </a:p>
                    <a:p>
                      <a:pPr algn="r"/>
                      <a:endParaRPr lang="en-US" dirty="0" smtClean="0"/>
                    </a:p>
                    <a:p>
                      <a:pPr algn="r"/>
                      <a:endParaRPr lang="en-US" dirty="0" smtClean="0"/>
                    </a:p>
                    <a:p>
                      <a:pPr algn="r"/>
                      <a:endParaRPr lang="en-US" dirty="0" smtClean="0"/>
                    </a:p>
                    <a:p>
                      <a:pPr algn="r"/>
                      <a:endParaRPr lang="en-US" dirty="0" smtClean="0"/>
                    </a:p>
                    <a:p>
                      <a:pPr algn="r"/>
                      <a:endParaRPr lang="en-US" dirty="0" smtClean="0"/>
                    </a:p>
                    <a:p>
                      <a:pPr algn="r"/>
                      <a:r>
                        <a:rPr lang="en-US" dirty="0" smtClean="0"/>
                        <a:t>----------</a:t>
                      </a:r>
                    </a:p>
                    <a:p>
                      <a:pPr algn="r"/>
                      <a:r>
                        <a:rPr lang="en-US" dirty="0" smtClean="0"/>
                        <a:t>62,500</a:t>
                      </a:r>
                    </a:p>
                  </a:txBody>
                  <a:tcPr/>
                </a:tc>
                <a:tc>
                  <a:txBody>
                    <a:bodyPr/>
                    <a:lstStyle/>
                    <a:p>
                      <a:endParaRPr lang="en-US" dirty="0" smtClean="0"/>
                    </a:p>
                    <a:p>
                      <a:pPr algn="r"/>
                      <a:endParaRPr lang="en-US" dirty="0" smtClean="0"/>
                    </a:p>
                    <a:p>
                      <a:pPr algn="r"/>
                      <a:endParaRPr lang="en-US" dirty="0" smtClean="0"/>
                    </a:p>
                    <a:p>
                      <a:pPr algn="r"/>
                      <a:r>
                        <a:rPr lang="en-US" dirty="0" smtClean="0"/>
                        <a:t>  3,000</a:t>
                      </a:r>
                    </a:p>
                    <a:p>
                      <a:pPr algn="r"/>
                      <a:r>
                        <a:rPr lang="en-US" dirty="0" smtClean="0"/>
                        <a:t>10,000</a:t>
                      </a:r>
                    </a:p>
                    <a:p>
                      <a:pPr algn="r"/>
                      <a:r>
                        <a:rPr lang="en-US" dirty="0" smtClean="0"/>
                        <a:t> 2,000</a:t>
                      </a:r>
                    </a:p>
                    <a:p>
                      <a:pPr algn="r"/>
                      <a:r>
                        <a:rPr lang="en-US" dirty="0" smtClean="0"/>
                        <a:t> 4,000</a:t>
                      </a:r>
                    </a:p>
                    <a:p>
                      <a:pPr algn="r"/>
                      <a:r>
                        <a:rPr lang="en-US" dirty="0" smtClean="0"/>
                        <a:t>14,000</a:t>
                      </a:r>
                    </a:p>
                    <a:p>
                      <a:pPr algn="r"/>
                      <a:endParaRPr lang="en-US" dirty="0" smtClean="0"/>
                    </a:p>
                    <a:p>
                      <a:endParaRPr lang="en-US" dirty="0" smtClean="0"/>
                    </a:p>
                    <a:p>
                      <a:endParaRPr lang="en-US" dirty="0" smtClean="0"/>
                    </a:p>
                    <a:p>
                      <a:endParaRPr lang="en-US" dirty="0" smtClean="0"/>
                    </a:p>
                    <a:p>
                      <a:endParaRPr lang="en-US" dirty="0" smtClean="0"/>
                    </a:p>
                    <a:p>
                      <a:r>
                        <a:rPr lang="en-US" dirty="0" smtClean="0"/>
                        <a:t>---------</a:t>
                      </a:r>
                    </a:p>
                    <a:p>
                      <a:r>
                        <a:rPr lang="en-US" dirty="0" smtClean="0"/>
                        <a:t>33,000</a:t>
                      </a:r>
                    </a:p>
                    <a:p>
                      <a:endParaRPr lang="en-US" dirty="0" smtClean="0"/>
                    </a:p>
                    <a:p>
                      <a:endParaRPr lang="en-US" dirty="0" smtClean="0"/>
                    </a:p>
                    <a:p>
                      <a:endParaRPr lang="en-US" dirty="0"/>
                    </a:p>
                  </a:txBody>
                  <a:tcPr/>
                </a:tc>
              </a:tr>
            </a:tbl>
          </a:graphicData>
        </a:graphic>
      </p:graphicFrame>
      <p:sp>
        <p:nvSpPr>
          <p:cNvPr id="5" name="Slide Number Placeholder 4"/>
          <p:cNvSpPr>
            <a:spLocks noGrp="1"/>
          </p:cNvSpPr>
          <p:nvPr>
            <p:ph type="sldNum" sz="quarter" idx="12"/>
          </p:nvPr>
        </p:nvSpPr>
        <p:spPr/>
        <p:txBody>
          <a:bodyPr/>
          <a:lstStyle/>
          <a:p>
            <a:fld id="{B6F15528-21DE-4FAA-801E-634DDDAF4B2B}" type="slidenum">
              <a:rPr lang="en-US" smtClean="0"/>
              <a:pPr/>
              <a:t>18</a:t>
            </a:fld>
            <a:endParaRPr lang="en-US" dirty="0"/>
          </a:p>
        </p:txBody>
      </p:sp>
    </p:spTree>
    <p:extLst>
      <p:ext uri="{BB962C8B-B14F-4D97-AF65-F5344CB8AC3E}">
        <p14:creationId xmlns:p14="http://schemas.microsoft.com/office/powerpoint/2010/main" xmlns="" val="3681599982"/>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p14="http://schemas.microsoft.com/office/powerpoint/2010/main" xmlns="" val="1090347783"/>
              </p:ext>
            </p:extLst>
          </p:nvPr>
        </p:nvGraphicFramePr>
        <p:xfrm>
          <a:off x="771144" y="1066800"/>
          <a:ext cx="7077456" cy="5638800"/>
        </p:xfrm>
        <a:graphic>
          <a:graphicData uri="http://schemas.openxmlformats.org/drawingml/2006/table">
            <a:tbl>
              <a:tblPr/>
              <a:tblGrid>
                <a:gridCol w="1143000"/>
                <a:gridCol w="4038600"/>
                <a:gridCol w="1895856"/>
              </a:tblGrid>
              <a:tr h="282034">
                <a:tc>
                  <a:txBody>
                    <a:bodyPr/>
                    <a:lstStyle/>
                    <a:p>
                      <a:pPr algn="l"/>
                      <a:r>
                        <a:rPr lang="en-US" sz="1600" dirty="0" smtClean="0">
                          <a:latin typeface="+mn-lt"/>
                        </a:rPr>
                        <a:t>2015</a:t>
                      </a:r>
                      <a:endParaRPr lang="en-US" sz="1600" dirty="0">
                        <a:latin typeface="+mn-lt"/>
                      </a:endParaRPr>
                    </a:p>
                  </a:txBody>
                  <a:tcPr marL="74468" marR="74468" marT="37234" marB="37234" anchor="ctr">
                    <a:lnL>
                      <a:noFill/>
                    </a:lnL>
                    <a:lnR>
                      <a:noFill/>
                    </a:lnR>
                    <a:lnT>
                      <a:noFill/>
                    </a:lnT>
                    <a:lnB>
                      <a:noFill/>
                    </a:lnB>
                    <a:solidFill>
                      <a:srgbClr val="FFFFFF"/>
                    </a:solidFill>
                  </a:tcPr>
                </a:tc>
                <a:tc>
                  <a:txBody>
                    <a:bodyPr/>
                    <a:lstStyle/>
                    <a:p>
                      <a:r>
                        <a:rPr lang="en-US" sz="1600" dirty="0">
                          <a:latin typeface="+mn-lt"/>
                        </a:rPr>
                        <a:t> </a:t>
                      </a:r>
                    </a:p>
                  </a:txBody>
                  <a:tcPr marL="74468" marR="74468" marT="37234" marB="37234" anchor="ctr">
                    <a:lnL>
                      <a:noFill/>
                    </a:lnL>
                    <a:lnR>
                      <a:noFill/>
                    </a:lnR>
                    <a:lnT>
                      <a:noFill/>
                    </a:lnT>
                    <a:lnB>
                      <a:noFill/>
                    </a:lnB>
                    <a:solidFill>
                      <a:srgbClr val="FFFFFF"/>
                    </a:solidFill>
                  </a:tcPr>
                </a:tc>
                <a:tc>
                  <a:txBody>
                    <a:bodyPr/>
                    <a:lstStyle/>
                    <a:p>
                      <a:pPr algn="ctr"/>
                      <a:r>
                        <a:rPr lang="en-US" sz="1600" dirty="0" smtClean="0">
                          <a:latin typeface="+mn-lt"/>
                        </a:rPr>
                        <a:t>SR.</a:t>
                      </a:r>
                      <a:endParaRPr lang="en-US" sz="1600" dirty="0">
                        <a:latin typeface="+mn-lt"/>
                      </a:endParaRPr>
                    </a:p>
                  </a:txBody>
                  <a:tcPr marL="74468" marR="74468" marT="37234" marB="37234" anchor="ctr">
                    <a:lnL>
                      <a:noFill/>
                    </a:lnL>
                    <a:lnR>
                      <a:noFill/>
                    </a:lnR>
                    <a:lnT>
                      <a:noFill/>
                    </a:lnT>
                    <a:lnB>
                      <a:noFill/>
                    </a:lnB>
                    <a:solidFill>
                      <a:srgbClr val="FFFFFF"/>
                    </a:solidFill>
                  </a:tcPr>
                </a:tc>
              </a:tr>
              <a:tr h="494768">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600" dirty="0" smtClean="0">
                          <a:latin typeface="+mn-lt"/>
                        </a:rPr>
                        <a:t>March</a:t>
                      </a:r>
                      <a:r>
                        <a:rPr lang="en-US" sz="1600" baseline="0" dirty="0" smtClean="0">
                          <a:latin typeface="+mn-lt"/>
                        </a:rPr>
                        <a:t> </a:t>
                      </a:r>
                      <a:r>
                        <a:rPr lang="en-US" sz="1600" dirty="0" smtClean="0">
                          <a:latin typeface="+mn-lt"/>
                        </a:rPr>
                        <a:t>01</a:t>
                      </a:r>
                    </a:p>
                    <a:p>
                      <a:pPr algn="l"/>
                      <a:endParaRPr lang="en-US" sz="1600" dirty="0">
                        <a:latin typeface="+mn-lt"/>
                      </a:endParaRPr>
                    </a:p>
                  </a:txBody>
                  <a:tcPr marL="74468" marR="74468" marT="37234" marB="37234" anchor="ctr">
                    <a:lnL>
                      <a:noFill/>
                    </a:lnL>
                    <a:lnR>
                      <a:noFill/>
                    </a:lnR>
                    <a:lnT>
                      <a:noFill/>
                    </a:lnT>
                    <a:lnB>
                      <a:noFill/>
                    </a:lnB>
                    <a:solidFill>
                      <a:srgbClr val="FFFFFF"/>
                    </a:solidFill>
                  </a:tcPr>
                </a:tc>
                <a:tc>
                  <a:txBody>
                    <a:bodyPr/>
                    <a:lstStyle/>
                    <a:p>
                      <a:r>
                        <a:rPr lang="en-US" sz="1600" smtClean="0">
                          <a:latin typeface="+mn-lt"/>
                        </a:rPr>
                        <a:t>     </a:t>
                      </a:r>
                      <a:r>
                        <a:rPr lang="en-US" sz="1600" dirty="0" smtClean="0">
                          <a:latin typeface="+mn-lt"/>
                        </a:rPr>
                        <a:t>Cash </a:t>
                      </a:r>
                      <a:r>
                        <a:rPr lang="en-US" sz="1600" dirty="0">
                          <a:latin typeface="+mn-lt"/>
                        </a:rPr>
                        <a:t>in hand</a:t>
                      </a:r>
                    </a:p>
                  </a:txBody>
                  <a:tcPr marL="74468" marR="74468" marT="37234" marB="37234" anchor="ctr">
                    <a:lnL>
                      <a:noFill/>
                    </a:lnL>
                    <a:lnR>
                      <a:noFill/>
                    </a:lnR>
                    <a:lnT>
                      <a:noFill/>
                    </a:lnT>
                    <a:lnB>
                      <a:noFill/>
                    </a:lnB>
                    <a:solidFill>
                      <a:srgbClr val="FFFFFF"/>
                    </a:solidFill>
                  </a:tcPr>
                </a:tc>
                <a:tc>
                  <a:txBody>
                    <a:bodyPr/>
                    <a:lstStyle/>
                    <a:p>
                      <a:pPr algn="r"/>
                      <a:r>
                        <a:rPr lang="en-US" sz="1600" dirty="0">
                          <a:latin typeface="+mn-lt"/>
                        </a:rPr>
                        <a:t>80,000</a:t>
                      </a:r>
                    </a:p>
                  </a:txBody>
                  <a:tcPr marL="74468" marR="74468" marT="37234" marB="37234" anchor="ctr">
                    <a:lnL>
                      <a:noFill/>
                    </a:lnL>
                    <a:lnR>
                      <a:noFill/>
                    </a:lnR>
                    <a:lnT>
                      <a:noFill/>
                    </a:lnT>
                    <a:lnB>
                      <a:noFill/>
                    </a:lnB>
                    <a:solidFill>
                      <a:srgbClr val="FFFFFF"/>
                    </a:solidFill>
                  </a:tcPr>
                </a:tc>
              </a:tr>
              <a:tr h="420501">
                <a:tc>
                  <a:txBody>
                    <a:bodyPr/>
                    <a:lstStyle/>
                    <a:p>
                      <a:pPr algn="l"/>
                      <a:r>
                        <a:rPr lang="en-US" sz="1600" dirty="0" smtClean="0">
                          <a:latin typeface="+mn-lt"/>
                        </a:rPr>
                        <a:t>Mar</a:t>
                      </a:r>
                      <a:r>
                        <a:rPr lang="en-US" sz="1600" baseline="0" dirty="0" smtClean="0">
                          <a:latin typeface="+mn-lt"/>
                        </a:rPr>
                        <a:t>c</a:t>
                      </a:r>
                      <a:r>
                        <a:rPr lang="en-US" sz="1600" dirty="0" smtClean="0">
                          <a:latin typeface="+mn-lt"/>
                        </a:rPr>
                        <a:t>h0 </a:t>
                      </a:r>
                      <a:r>
                        <a:rPr lang="en-US" sz="1600" dirty="0">
                          <a:latin typeface="+mn-lt"/>
                        </a:rPr>
                        <a:t>1</a:t>
                      </a:r>
                    </a:p>
                  </a:txBody>
                  <a:tcPr marL="74468" marR="74468" marT="37234" marB="37234" anchor="ctr">
                    <a:lnL>
                      <a:noFill/>
                    </a:lnL>
                    <a:lnR>
                      <a:noFill/>
                    </a:lnR>
                    <a:lnT>
                      <a:noFill/>
                    </a:lnT>
                    <a:lnB>
                      <a:noFill/>
                    </a:lnB>
                    <a:solidFill>
                      <a:srgbClr val="FFFFFF"/>
                    </a:solidFill>
                  </a:tcPr>
                </a:tc>
                <a:tc>
                  <a:txBody>
                    <a:bodyPr/>
                    <a:lstStyle/>
                    <a:p>
                      <a:r>
                        <a:rPr lang="en-US" sz="1600" dirty="0" smtClean="0">
                          <a:latin typeface="+mn-lt"/>
                        </a:rPr>
                        <a:t>     Bank </a:t>
                      </a:r>
                      <a:r>
                        <a:rPr lang="en-US" sz="1600" dirty="0">
                          <a:latin typeface="+mn-lt"/>
                        </a:rPr>
                        <a:t>Balance</a:t>
                      </a:r>
                    </a:p>
                  </a:txBody>
                  <a:tcPr marL="74468" marR="74468" marT="37234" marB="37234" anchor="ctr">
                    <a:lnL>
                      <a:noFill/>
                    </a:lnL>
                    <a:lnR>
                      <a:noFill/>
                    </a:lnR>
                    <a:lnT>
                      <a:noFill/>
                    </a:lnT>
                    <a:lnB>
                      <a:noFill/>
                    </a:lnB>
                    <a:solidFill>
                      <a:srgbClr val="FFFFFF"/>
                    </a:solidFill>
                  </a:tcPr>
                </a:tc>
                <a:tc>
                  <a:txBody>
                    <a:bodyPr/>
                    <a:lstStyle/>
                    <a:p>
                      <a:pPr algn="r"/>
                      <a:r>
                        <a:rPr lang="en-US" sz="1600" dirty="0">
                          <a:latin typeface="+mn-lt"/>
                        </a:rPr>
                        <a:t>120,000</a:t>
                      </a:r>
                    </a:p>
                  </a:txBody>
                  <a:tcPr marL="74468" marR="74468" marT="37234" marB="37234" anchor="ctr">
                    <a:lnL>
                      <a:noFill/>
                    </a:lnL>
                    <a:lnR>
                      <a:noFill/>
                    </a:lnR>
                    <a:lnT>
                      <a:noFill/>
                    </a:lnT>
                    <a:lnB>
                      <a:noFill/>
                    </a:lnB>
                    <a:solidFill>
                      <a:srgbClr val="FFFFFF"/>
                    </a:solidFill>
                  </a:tcPr>
                </a:tc>
              </a:tr>
              <a:tr h="420501">
                <a:tc>
                  <a:txBody>
                    <a:bodyPr/>
                    <a:lstStyle/>
                    <a:p>
                      <a:pPr algn="l"/>
                      <a:r>
                        <a:rPr lang="en-US" sz="1600" dirty="0">
                          <a:latin typeface="+mn-lt"/>
                        </a:rPr>
                        <a:t>March </a:t>
                      </a:r>
                      <a:r>
                        <a:rPr lang="en-US" sz="1600" dirty="0" smtClean="0">
                          <a:latin typeface="+mn-lt"/>
                        </a:rPr>
                        <a:t>03</a:t>
                      </a:r>
                      <a:endParaRPr lang="en-US" sz="1600" dirty="0">
                        <a:latin typeface="+mn-lt"/>
                      </a:endParaRPr>
                    </a:p>
                  </a:txBody>
                  <a:tcPr marL="74468" marR="74468" marT="37234" marB="37234" anchor="ctr">
                    <a:lnL>
                      <a:noFill/>
                    </a:lnL>
                    <a:lnR>
                      <a:noFill/>
                    </a:lnR>
                    <a:lnT>
                      <a:noFill/>
                    </a:lnT>
                    <a:lnB>
                      <a:noFill/>
                    </a:lnB>
                    <a:solidFill>
                      <a:srgbClr val="FFFFFF"/>
                    </a:solidFill>
                  </a:tcPr>
                </a:tc>
                <a:tc>
                  <a:txBody>
                    <a:bodyPr/>
                    <a:lstStyle/>
                    <a:p>
                      <a:r>
                        <a:rPr lang="en-US" sz="1600" dirty="0" smtClean="0">
                          <a:latin typeface="+mn-lt"/>
                        </a:rPr>
                        <a:t>    Received </a:t>
                      </a:r>
                      <a:r>
                        <a:rPr lang="en-US" sz="1600" dirty="0">
                          <a:latin typeface="+mn-lt"/>
                        </a:rPr>
                        <a:t>a cheque from Osman</a:t>
                      </a:r>
                    </a:p>
                  </a:txBody>
                  <a:tcPr marL="74468" marR="74468" marT="37234" marB="37234" anchor="ctr">
                    <a:lnL>
                      <a:noFill/>
                    </a:lnL>
                    <a:lnR>
                      <a:noFill/>
                    </a:lnR>
                    <a:lnT>
                      <a:noFill/>
                    </a:lnT>
                    <a:lnB>
                      <a:noFill/>
                    </a:lnB>
                    <a:solidFill>
                      <a:srgbClr val="FFFFFF"/>
                    </a:solidFill>
                  </a:tcPr>
                </a:tc>
                <a:tc>
                  <a:txBody>
                    <a:bodyPr/>
                    <a:lstStyle/>
                    <a:p>
                      <a:pPr algn="r"/>
                      <a:r>
                        <a:rPr lang="en-US" sz="1600" dirty="0">
                          <a:latin typeface="+mn-lt"/>
                        </a:rPr>
                        <a:t>24,000</a:t>
                      </a:r>
                    </a:p>
                  </a:txBody>
                  <a:tcPr marL="74468" marR="74468" marT="37234" marB="37234" anchor="ctr">
                    <a:lnL>
                      <a:noFill/>
                    </a:lnL>
                    <a:lnR>
                      <a:noFill/>
                    </a:lnR>
                    <a:lnT>
                      <a:noFill/>
                    </a:lnT>
                    <a:lnB>
                      <a:noFill/>
                    </a:lnB>
                    <a:solidFill>
                      <a:srgbClr val="FFFFFF"/>
                    </a:solidFill>
                  </a:tcPr>
                </a:tc>
              </a:tr>
              <a:tr h="420501">
                <a:tc>
                  <a:txBody>
                    <a:bodyPr/>
                    <a:lstStyle/>
                    <a:p>
                      <a:pPr algn="l"/>
                      <a:r>
                        <a:rPr lang="en-US" sz="1600" dirty="0">
                          <a:latin typeface="+mn-lt"/>
                        </a:rPr>
                        <a:t>March </a:t>
                      </a:r>
                      <a:r>
                        <a:rPr lang="en-US" sz="1600" dirty="0" smtClean="0">
                          <a:latin typeface="+mn-lt"/>
                        </a:rPr>
                        <a:t>04</a:t>
                      </a:r>
                      <a:endParaRPr lang="en-US" sz="1600" dirty="0">
                        <a:latin typeface="+mn-lt"/>
                      </a:endParaRPr>
                    </a:p>
                  </a:txBody>
                  <a:tcPr marL="74468" marR="74468" marT="37234" marB="37234" anchor="ctr">
                    <a:lnL>
                      <a:noFill/>
                    </a:lnL>
                    <a:lnR>
                      <a:noFill/>
                    </a:lnR>
                    <a:lnT>
                      <a:noFill/>
                    </a:lnT>
                    <a:lnB>
                      <a:noFill/>
                    </a:lnB>
                    <a:solidFill>
                      <a:srgbClr val="FFFFFF"/>
                    </a:solidFill>
                  </a:tcPr>
                </a:tc>
                <a:tc>
                  <a:txBody>
                    <a:bodyPr/>
                    <a:lstStyle/>
                    <a:p>
                      <a:r>
                        <a:rPr lang="en-US" sz="1600" dirty="0" smtClean="0">
                          <a:latin typeface="+mn-lt"/>
                        </a:rPr>
                        <a:t>    Deposited </a:t>
                      </a:r>
                      <a:r>
                        <a:rPr lang="en-US" sz="1600" dirty="0">
                          <a:latin typeface="+mn-lt"/>
                        </a:rPr>
                        <a:t>Osman's cheque with bank</a:t>
                      </a:r>
                    </a:p>
                  </a:txBody>
                  <a:tcPr marL="74468" marR="74468" marT="37234" marB="37234" anchor="ctr">
                    <a:lnL>
                      <a:noFill/>
                    </a:lnL>
                    <a:lnR>
                      <a:noFill/>
                    </a:lnR>
                    <a:lnT>
                      <a:noFill/>
                    </a:lnT>
                    <a:lnB>
                      <a:noFill/>
                    </a:lnB>
                    <a:solidFill>
                      <a:srgbClr val="FFFFFF"/>
                    </a:solidFill>
                  </a:tcPr>
                </a:tc>
                <a:tc>
                  <a:txBody>
                    <a:bodyPr/>
                    <a:lstStyle/>
                    <a:p>
                      <a:pPr algn="r"/>
                      <a:r>
                        <a:rPr lang="en-US" sz="1600" dirty="0">
                          <a:latin typeface="+mn-lt"/>
                        </a:rPr>
                        <a:t>--</a:t>
                      </a:r>
                    </a:p>
                  </a:txBody>
                  <a:tcPr marL="74468" marR="74468" marT="37234" marB="37234" anchor="ctr">
                    <a:lnL>
                      <a:noFill/>
                    </a:lnL>
                    <a:lnR>
                      <a:noFill/>
                    </a:lnR>
                    <a:lnT>
                      <a:noFill/>
                    </a:lnT>
                    <a:lnB>
                      <a:noFill/>
                    </a:lnB>
                    <a:solidFill>
                      <a:srgbClr val="FFFFFF"/>
                    </a:solidFill>
                  </a:tcPr>
                </a:tc>
              </a:tr>
              <a:tr h="420501">
                <a:tc>
                  <a:txBody>
                    <a:bodyPr/>
                    <a:lstStyle/>
                    <a:p>
                      <a:pPr algn="l"/>
                      <a:r>
                        <a:rPr lang="en-US" sz="1600" dirty="0">
                          <a:latin typeface="+mn-lt"/>
                        </a:rPr>
                        <a:t>March </a:t>
                      </a:r>
                      <a:r>
                        <a:rPr lang="en-US" sz="1600" dirty="0" smtClean="0">
                          <a:latin typeface="+mn-lt"/>
                        </a:rPr>
                        <a:t>08</a:t>
                      </a:r>
                      <a:endParaRPr lang="en-US" sz="1600" dirty="0">
                        <a:latin typeface="+mn-lt"/>
                      </a:endParaRPr>
                    </a:p>
                  </a:txBody>
                  <a:tcPr marL="74468" marR="74468" marT="37234" marB="37234" anchor="ctr">
                    <a:lnL>
                      <a:noFill/>
                    </a:lnL>
                    <a:lnR>
                      <a:noFill/>
                    </a:lnR>
                    <a:lnT>
                      <a:noFill/>
                    </a:lnT>
                    <a:lnB>
                      <a:noFill/>
                    </a:lnB>
                    <a:solidFill>
                      <a:srgbClr val="FFFFFF"/>
                    </a:solidFill>
                  </a:tcPr>
                </a:tc>
                <a:tc>
                  <a:txBody>
                    <a:bodyPr/>
                    <a:lstStyle/>
                    <a:p>
                      <a:r>
                        <a:rPr lang="en-US" sz="1600" dirty="0" smtClean="0">
                          <a:latin typeface="+mn-lt"/>
                        </a:rPr>
                        <a:t>     Withdrawn </a:t>
                      </a:r>
                      <a:r>
                        <a:rPr lang="en-US" sz="1600" dirty="0">
                          <a:latin typeface="+mn-lt"/>
                        </a:rPr>
                        <a:t>from bank for business use</a:t>
                      </a:r>
                    </a:p>
                  </a:txBody>
                  <a:tcPr marL="74468" marR="74468" marT="37234" marB="37234" anchor="ctr">
                    <a:lnL>
                      <a:noFill/>
                    </a:lnL>
                    <a:lnR>
                      <a:noFill/>
                    </a:lnR>
                    <a:lnT>
                      <a:noFill/>
                    </a:lnT>
                    <a:lnB>
                      <a:noFill/>
                    </a:lnB>
                    <a:solidFill>
                      <a:srgbClr val="FFFFFF"/>
                    </a:solidFill>
                  </a:tcPr>
                </a:tc>
                <a:tc>
                  <a:txBody>
                    <a:bodyPr/>
                    <a:lstStyle/>
                    <a:p>
                      <a:pPr algn="r"/>
                      <a:r>
                        <a:rPr lang="en-US" sz="1600" dirty="0">
                          <a:latin typeface="+mn-lt"/>
                        </a:rPr>
                        <a:t>20,000</a:t>
                      </a:r>
                    </a:p>
                  </a:txBody>
                  <a:tcPr marL="74468" marR="74468" marT="37234" marB="37234" anchor="ctr">
                    <a:lnL>
                      <a:noFill/>
                    </a:lnL>
                    <a:lnR>
                      <a:noFill/>
                    </a:lnR>
                    <a:lnT>
                      <a:noFill/>
                    </a:lnT>
                    <a:lnB>
                      <a:noFill/>
                    </a:lnB>
                    <a:solidFill>
                      <a:srgbClr val="FFFFFF"/>
                    </a:solidFill>
                  </a:tcPr>
                </a:tc>
              </a:tr>
              <a:tr h="420501">
                <a:tc>
                  <a:txBody>
                    <a:bodyPr/>
                    <a:lstStyle/>
                    <a:p>
                      <a:pPr algn="l"/>
                      <a:r>
                        <a:rPr lang="en-US" sz="1600" dirty="0">
                          <a:latin typeface="+mn-lt"/>
                        </a:rPr>
                        <a:t>March 10</a:t>
                      </a:r>
                    </a:p>
                  </a:txBody>
                  <a:tcPr marL="74468" marR="74468" marT="37234" marB="37234" anchor="ctr">
                    <a:lnL>
                      <a:noFill/>
                    </a:lnL>
                    <a:lnR>
                      <a:noFill/>
                    </a:lnR>
                    <a:lnT>
                      <a:noFill/>
                    </a:lnT>
                    <a:lnB>
                      <a:noFill/>
                    </a:lnB>
                    <a:solidFill>
                      <a:srgbClr val="FFFFFF"/>
                    </a:solidFill>
                  </a:tcPr>
                </a:tc>
                <a:tc>
                  <a:txBody>
                    <a:bodyPr/>
                    <a:lstStyle/>
                    <a:p>
                      <a:r>
                        <a:rPr lang="en-US" sz="1600" dirty="0" smtClean="0">
                          <a:latin typeface="+mn-lt"/>
                        </a:rPr>
                        <a:t>    Goods sold for cash</a:t>
                      </a:r>
                      <a:endParaRPr lang="en-US" sz="1600" dirty="0">
                        <a:latin typeface="+mn-lt"/>
                      </a:endParaRPr>
                    </a:p>
                  </a:txBody>
                  <a:tcPr marL="74468" marR="74468" marT="37234" marB="37234" anchor="ctr">
                    <a:lnL>
                      <a:noFill/>
                    </a:lnL>
                    <a:lnR>
                      <a:noFill/>
                    </a:lnR>
                    <a:lnT>
                      <a:noFill/>
                    </a:lnT>
                    <a:lnB>
                      <a:noFill/>
                    </a:lnB>
                    <a:solidFill>
                      <a:srgbClr val="FFFFFF"/>
                    </a:solidFill>
                  </a:tcPr>
                </a:tc>
                <a:tc>
                  <a:txBody>
                    <a:bodyPr/>
                    <a:lstStyle/>
                    <a:p>
                      <a:pPr algn="r"/>
                      <a:r>
                        <a:rPr lang="en-US" sz="1600" dirty="0">
                          <a:latin typeface="+mn-lt"/>
                        </a:rPr>
                        <a:t>30,000</a:t>
                      </a:r>
                    </a:p>
                  </a:txBody>
                  <a:tcPr marL="74468" marR="74468" marT="37234" marB="37234" anchor="ctr">
                    <a:lnL>
                      <a:noFill/>
                    </a:lnL>
                    <a:lnR>
                      <a:noFill/>
                    </a:lnR>
                    <a:lnT>
                      <a:noFill/>
                    </a:lnT>
                    <a:lnB>
                      <a:noFill/>
                    </a:lnB>
                    <a:solidFill>
                      <a:srgbClr val="FFFFFF"/>
                    </a:solidFill>
                  </a:tcPr>
                </a:tc>
              </a:tr>
              <a:tr h="420501">
                <a:tc>
                  <a:txBody>
                    <a:bodyPr/>
                    <a:lstStyle/>
                    <a:p>
                      <a:pPr algn="l"/>
                      <a:r>
                        <a:rPr lang="en-US" sz="1600" dirty="0">
                          <a:latin typeface="+mn-lt"/>
                        </a:rPr>
                        <a:t>March 15</a:t>
                      </a:r>
                    </a:p>
                  </a:txBody>
                  <a:tcPr marL="74468" marR="74468" marT="37234" marB="37234" anchor="ctr">
                    <a:lnL>
                      <a:noFill/>
                    </a:lnL>
                    <a:lnR>
                      <a:noFill/>
                    </a:lnR>
                    <a:lnT>
                      <a:noFill/>
                    </a:lnT>
                    <a:lnB>
                      <a:noFill/>
                    </a:lnB>
                    <a:solidFill>
                      <a:srgbClr val="FFFFFF"/>
                    </a:solidFill>
                  </a:tcPr>
                </a:tc>
                <a:tc>
                  <a:txBody>
                    <a:bodyPr/>
                    <a:lstStyle/>
                    <a:p>
                      <a:r>
                        <a:rPr lang="en-US" sz="1600" dirty="0" smtClean="0">
                          <a:latin typeface="+mn-lt"/>
                        </a:rPr>
                        <a:t>    Goods </a:t>
                      </a:r>
                      <a:r>
                        <a:rPr lang="en-US" sz="1600" dirty="0">
                          <a:latin typeface="+mn-lt"/>
                        </a:rPr>
                        <a:t>bought for cash</a:t>
                      </a:r>
                    </a:p>
                  </a:txBody>
                  <a:tcPr marL="74468" marR="74468" marT="37234" marB="37234" anchor="ctr">
                    <a:lnL>
                      <a:noFill/>
                    </a:lnL>
                    <a:lnR>
                      <a:noFill/>
                    </a:lnR>
                    <a:lnT>
                      <a:noFill/>
                    </a:lnT>
                    <a:lnB>
                      <a:noFill/>
                    </a:lnB>
                    <a:solidFill>
                      <a:srgbClr val="FFFFFF"/>
                    </a:solidFill>
                  </a:tcPr>
                </a:tc>
                <a:tc>
                  <a:txBody>
                    <a:bodyPr/>
                    <a:lstStyle/>
                    <a:p>
                      <a:pPr algn="r"/>
                      <a:r>
                        <a:rPr lang="en-US" sz="1600" dirty="0">
                          <a:latin typeface="+mn-lt"/>
                        </a:rPr>
                        <a:t>80,000</a:t>
                      </a:r>
                    </a:p>
                  </a:txBody>
                  <a:tcPr marL="74468" marR="74468" marT="37234" marB="37234" anchor="ctr">
                    <a:lnL>
                      <a:noFill/>
                    </a:lnL>
                    <a:lnR>
                      <a:noFill/>
                    </a:lnR>
                    <a:lnT>
                      <a:noFill/>
                    </a:lnT>
                    <a:lnB>
                      <a:noFill/>
                    </a:lnB>
                    <a:solidFill>
                      <a:srgbClr val="FFFFFF"/>
                    </a:solidFill>
                  </a:tcPr>
                </a:tc>
              </a:tr>
              <a:tr h="420501">
                <a:tc>
                  <a:txBody>
                    <a:bodyPr/>
                    <a:lstStyle/>
                    <a:p>
                      <a:pPr algn="l"/>
                      <a:r>
                        <a:rPr lang="en-US" sz="1600" dirty="0">
                          <a:latin typeface="+mn-lt"/>
                        </a:rPr>
                        <a:t>March 18</a:t>
                      </a:r>
                    </a:p>
                  </a:txBody>
                  <a:tcPr marL="74468" marR="74468" marT="37234" marB="37234" anchor="ctr">
                    <a:lnL>
                      <a:noFill/>
                    </a:lnL>
                    <a:lnR>
                      <a:noFill/>
                    </a:lnR>
                    <a:lnT>
                      <a:noFill/>
                    </a:lnT>
                    <a:lnB>
                      <a:noFill/>
                    </a:lnB>
                    <a:solidFill>
                      <a:srgbClr val="FFFFFF"/>
                    </a:solidFill>
                  </a:tcPr>
                </a:tc>
                <a:tc>
                  <a:txBody>
                    <a:bodyPr/>
                    <a:lstStyle/>
                    <a:p>
                      <a:r>
                        <a:rPr lang="en-US" sz="1600" dirty="0" smtClean="0">
                          <a:latin typeface="+mn-lt"/>
                        </a:rPr>
                        <a:t>     Goods </a:t>
                      </a:r>
                      <a:r>
                        <a:rPr lang="en-US" sz="1600" dirty="0">
                          <a:latin typeface="+mn-lt"/>
                        </a:rPr>
                        <a:t>sold for cash</a:t>
                      </a:r>
                    </a:p>
                  </a:txBody>
                  <a:tcPr marL="74468" marR="74468" marT="37234" marB="37234" anchor="ctr">
                    <a:lnL>
                      <a:noFill/>
                    </a:lnL>
                    <a:lnR>
                      <a:noFill/>
                    </a:lnR>
                    <a:lnT>
                      <a:noFill/>
                    </a:lnT>
                    <a:lnB>
                      <a:noFill/>
                    </a:lnB>
                    <a:solidFill>
                      <a:srgbClr val="FFFFFF"/>
                    </a:solidFill>
                  </a:tcPr>
                </a:tc>
                <a:tc>
                  <a:txBody>
                    <a:bodyPr/>
                    <a:lstStyle/>
                    <a:p>
                      <a:pPr algn="r"/>
                      <a:r>
                        <a:rPr lang="en-US" sz="1600" dirty="0">
                          <a:latin typeface="+mn-lt"/>
                        </a:rPr>
                        <a:t>60,000</a:t>
                      </a:r>
                    </a:p>
                  </a:txBody>
                  <a:tcPr marL="74468" marR="74468" marT="37234" marB="37234" anchor="ctr">
                    <a:lnL>
                      <a:noFill/>
                    </a:lnL>
                    <a:lnR>
                      <a:noFill/>
                    </a:lnR>
                    <a:lnT>
                      <a:noFill/>
                    </a:lnT>
                    <a:lnB>
                      <a:noFill/>
                    </a:lnB>
                    <a:solidFill>
                      <a:srgbClr val="FFFFFF"/>
                    </a:solidFill>
                  </a:tcPr>
                </a:tc>
              </a:tr>
              <a:tr h="420501">
                <a:tc>
                  <a:txBody>
                    <a:bodyPr/>
                    <a:lstStyle/>
                    <a:p>
                      <a:pPr algn="l"/>
                      <a:r>
                        <a:rPr lang="en-US" sz="1600" dirty="0">
                          <a:latin typeface="+mn-lt"/>
                        </a:rPr>
                        <a:t>March 20</a:t>
                      </a:r>
                    </a:p>
                  </a:txBody>
                  <a:tcPr marL="74468" marR="74468" marT="37234" marB="37234" anchor="ctr">
                    <a:lnL>
                      <a:noFill/>
                    </a:lnL>
                    <a:lnR>
                      <a:noFill/>
                    </a:lnR>
                    <a:lnT>
                      <a:noFill/>
                    </a:lnT>
                    <a:lnB>
                      <a:noFill/>
                    </a:lnB>
                    <a:solidFill>
                      <a:srgbClr val="FFFFFF"/>
                    </a:solidFill>
                  </a:tcPr>
                </a:tc>
                <a:tc>
                  <a:txBody>
                    <a:bodyPr/>
                    <a:lstStyle/>
                    <a:p>
                      <a:r>
                        <a:rPr lang="en-US" sz="1600" dirty="0" smtClean="0">
                          <a:latin typeface="+mn-lt"/>
                        </a:rPr>
                        <a:t>    Paid </a:t>
                      </a:r>
                      <a:r>
                        <a:rPr lang="en-US" sz="1600" dirty="0">
                          <a:latin typeface="+mn-lt"/>
                        </a:rPr>
                        <a:t>Rahim by cheque</a:t>
                      </a:r>
                    </a:p>
                  </a:txBody>
                  <a:tcPr marL="74468" marR="74468" marT="37234" marB="37234" anchor="ctr">
                    <a:lnL>
                      <a:noFill/>
                    </a:lnL>
                    <a:lnR>
                      <a:noFill/>
                    </a:lnR>
                    <a:lnT>
                      <a:noFill/>
                    </a:lnT>
                    <a:lnB>
                      <a:noFill/>
                    </a:lnB>
                    <a:solidFill>
                      <a:srgbClr val="FFFFFF"/>
                    </a:solidFill>
                  </a:tcPr>
                </a:tc>
                <a:tc>
                  <a:txBody>
                    <a:bodyPr/>
                    <a:lstStyle/>
                    <a:p>
                      <a:pPr algn="r"/>
                      <a:r>
                        <a:rPr lang="en-US" sz="1600" dirty="0">
                          <a:latin typeface="+mn-lt"/>
                        </a:rPr>
                        <a:t>26,000</a:t>
                      </a:r>
                    </a:p>
                  </a:txBody>
                  <a:tcPr marL="74468" marR="74468" marT="37234" marB="37234" anchor="ctr">
                    <a:lnL>
                      <a:noFill/>
                    </a:lnL>
                    <a:lnR>
                      <a:noFill/>
                    </a:lnR>
                    <a:lnT>
                      <a:noFill/>
                    </a:lnT>
                    <a:lnB>
                      <a:noFill/>
                    </a:lnB>
                    <a:solidFill>
                      <a:srgbClr val="FFFFFF"/>
                    </a:solidFill>
                  </a:tcPr>
                </a:tc>
              </a:tr>
              <a:tr h="420501">
                <a:tc>
                  <a:txBody>
                    <a:bodyPr/>
                    <a:lstStyle/>
                    <a:p>
                      <a:pPr algn="l"/>
                      <a:r>
                        <a:rPr lang="en-US" sz="1600" dirty="0">
                          <a:latin typeface="+mn-lt"/>
                        </a:rPr>
                        <a:t>March 30</a:t>
                      </a:r>
                    </a:p>
                  </a:txBody>
                  <a:tcPr marL="74468" marR="74468" marT="37234" marB="37234" anchor="ctr">
                    <a:lnL>
                      <a:noFill/>
                    </a:lnL>
                    <a:lnR>
                      <a:noFill/>
                    </a:lnR>
                    <a:lnT>
                      <a:noFill/>
                    </a:lnT>
                    <a:lnB>
                      <a:noFill/>
                    </a:lnB>
                    <a:solidFill>
                      <a:srgbClr val="FFFFFF"/>
                    </a:solidFill>
                  </a:tcPr>
                </a:tc>
                <a:tc>
                  <a:txBody>
                    <a:bodyPr/>
                    <a:lstStyle/>
                    <a:p>
                      <a:r>
                        <a:rPr lang="en-US" sz="1600" dirty="0" smtClean="0">
                          <a:latin typeface="+mn-lt"/>
                        </a:rPr>
                        <a:t>    Deposited </a:t>
                      </a:r>
                      <a:r>
                        <a:rPr lang="en-US" sz="1600" dirty="0">
                          <a:latin typeface="+mn-lt"/>
                        </a:rPr>
                        <a:t>into bank</a:t>
                      </a:r>
                    </a:p>
                  </a:txBody>
                  <a:tcPr marL="74468" marR="74468" marT="37234" marB="37234" anchor="ctr">
                    <a:lnL>
                      <a:noFill/>
                    </a:lnL>
                    <a:lnR>
                      <a:noFill/>
                    </a:lnR>
                    <a:lnT>
                      <a:noFill/>
                    </a:lnT>
                    <a:lnB>
                      <a:noFill/>
                    </a:lnB>
                    <a:solidFill>
                      <a:srgbClr val="FFFFFF"/>
                    </a:solidFill>
                  </a:tcPr>
                </a:tc>
                <a:tc>
                  <a:txBody>
                    <a:bodyPr/>
                    <a:lstStyle/>
                    <a:p>
                      <a:pPr algn="r"/>
                      <a:r>
                        <a:rPr lang="en-US" sz="1600" dirty="0">
                          <a:latin typeface="+mn-lt"/>
                        </a:rPr>
                        <a:t>16,000</a:t>
                      </a:r>
                    </a:p>
                  </a:txBody>
                  <a:tcPr marL="74468" marR="74468" marT="37234" marB="37234" anchor="ctr">
                    <a:lnL>
                      <a:noFill/>
                    </a:lnL>
                    <a:lnR>
                      <a:noFill/>
                    </a:lnR>
                    <a:lnT>
                      <a:noFill/>
                    </a:lnT>
                    <a:lnB>
                      <a:noFill/>
                    </a:lnB>
                    <a:solidFill>
                      <a:srgbClr val="FFFFFF"/>
                    </a:solidFill>
                  </a:tcPr>
                </a:tc>
              </a:tr>
              <a:tr h="420501">
                <a:tc>
                  <a:txBody>
                    <a:bodyPr/>
                    <a:lstStyle/>
                    <a:p>
                      <a:pPr algn="l"/>
                      <a:r>
                        <a:rPr lang="en-US" sz="1600" dirty="0">
                          <a:latin typeface="+mn-lt"/>
                        </a:rPr>
                        <a:t>March 31</a:t>
                      </a:r>
                    </a:p>
                  </a:txBody>
                  <a:tcPr marL="74468" marR="74468" marT="37234" marB="37234" anchor="ctr">
                    <a:lnL>
                      <a:noFill/>
                    </a:lnL>
                    <a:lnR>
                      <a:noFill/>
                    </a:lnR>
                    <a:lnT>
                      <a:noFill/>
                    </a:lnT>
                    <a:lnB>
                      <a:noFill/>
                    </a:lnB>
                    <a:solidFill>
                      <a:srgbClr val="FFFFFF"/>
                    </a:solidFill>
                  </a:tcPr>
                </a:tc>
                <a:tc>
                  <a:txBody>
                    <a:bodyPr/>
                    <a:lstStyle/>
                    <a:p>
                      <a:r>
                        <a:rPr lang="en-US" sz="1600" dirty="0" smtClean="0">
                          <a:latin typeface="+mn-lt"/>
                        </a:rPr>
                        <a:t>     Paid </a:t>
                      </a:r>
                      <a:r>
                        <a:rPr lang="en-US" sz="1600" dirty="0">
                          <a:latin typeface="+mn-lt"/>
                        </a:rPr>
                        <a:t>salary in cash</a:t>
                      </a:r>
                    </a:p>
                  </a:txBody>
                  <a:tcPr marL="74468" marR="74468" marT="37234" marB="37234" anchor="ctr">
                    <a:lnL>
                      <a:noFill/>
                    </a:lnL>
                    <a:lnR>
                      <a:noFill/>
                    </a:lnR>
                    <a:lnT>
                      <a:noFill/>
                    </a:lnT>
                    <a:lnB>
                      <a:noFill/>
                    </a:lnB>
                    <a:solidFill>
                      <a:srgbClr val="FFFFFF"/>
                    </a:solidFill>
                  </a:tcPr>
                </a:tc>
                <a:tc>
                  <a:txBody>
                    <a:bodyPr/>
                    <a:lstStyle/>
                    <a:p>
                      <a:pPr algn="r"/>
                      <a:r>
                        <a:rPr lang="en-US" sz="1600" dirty="0" smtClean="0">
                          <a:latin typeface="+mn-lt"/>
                        </a:rPr>
                        <a:t>10,000</a:t>
                      </a:r>
                    </a:p>
                    <a:p>
                      <a:pPr algn="r"/>
                      <a:endParaRPr lang="en-US" sz="1600" dirty="0">
                        <a:latin typeface="+mn-lt"/>
                      </a:endParaRPr>
                    </a:p>
                  </a:txBody>
                  <a:tcPr marL="74468" marR="74468" marT="37234" marB="37234" anchor="ctr">
                    <a:lnL>
                      <a:noFill/>
                    </a:lnL>
                    <a:lnR>
                      <a:noFill/>
                    </a:lnR>
                    <a:lnT>
                      <a:noFill/>
                    </a:lnT>
                    <a:lnB>
                      <a:noFill/>
                    </a:lnB>
                    <a:solidFill>
                      <a:srgbClr val="FFFFFF"/>
                    </a:solidFill>
                  </a:tcPr>
                </a:tc>
              </a:tr>
              <a:tr h="411687">
                <a:tc>
                  <a:txBody>
                    <a:bodyPr/>
                    <a:lstStyle/>
                    <a:p>
                      <a:pPr algn="l"/>
                      <a:r>
                        <a:rPr lang="en-US" sz="1600" dirty="0">
                          <a:latin typeface="+mn-lt"/>
                        </a:rPr>
                        <a:t>March 31</a:t>
                      </a:r>
                    </a:p>
                  </a:txBody>
                  <a:tcPr marL="74468" marR="74468" marT="37234" marB="37234" anchor="ctr">
                    <a:lnL>
                      <a:noFill/>
                    </a:lnL>
                    <a:lnR>
                      <a:noFill/>
                    </a:lnR>
                    <a:lnT>
                      <a:noFill/>
                    </a:lnT>
                    <a:lnB>
                      <a:noFill/>
                    </a:lnB>
                    <a:solidFill>
                      <a:srgbClr val="FFFFFF"/>
                    </a:solidFill>
                  </a:tcPr>
                </a:tc>
                <a:tc>
                  <a:txBody>
                    <a:bodyPr/>
                    <a:lstStyle/>
                    <a:p>
                      <a:r>
                        <a:rPr lang="en-US" sz="1600" dirty="0" smtClean="0">
                          <a:latin typeface="+mn-lt"/>
                        </a:rPr>
                        <a:t>     Paid </a:t>
                      </a:r>
                      <a:r>
                        <a:rPr lang="en-US" sz="1600" dirty="0">
                          <a:latin typeface="+mn-lt"/>
                        </a:rPr>
                        <a:t>rent by </a:t>
                      </a:r>
                      <a:r>
                        <a:rPr lang="en-US" sz="1600" dirty="0" smtClean="0">
                          <a:latin typeface="+mn-lt"/>
                        </a:rPr>
                        <a:t>cheque                                                                                  </a:t>
                      </a:r>
                      <a:endParaRPr lang="en-US" sz="1600" dirty="0">
                        <a:latin typeface="+mn-lt"/>
                      </a:endParaRPr>
                    </a:p>
                  </a:txBody>
                  <a:tcPr marL="74468" marR="74468" marT="37234" marB="37234" anchor="ctr">
                    <a:lnL>
                      <a:noFill/>
                    </a:lnL>
                    <a:lnR>
                      <a:noFill/>
                    </a:lnR>
                    <a:lnT>
                      <a:noFill/>
                    </a:lnT>
                    <a:lnB>
                      <a:noFill/>
                    </a:lnB>
                    <a:solidFill>
                      <a:srgbClr val="FFFFFF"/>
                    </a:solidFill>
                  </a:tcPr>
                </a:tc>
                <a:tc>
                  <a:txBody>
                    <a:bodyPr/>
                    <a:lstStyle/>
                    <a:p>
                      <a:pPr algn="r"/>
                      <a:r>
                        <a:rPr lang="en-US" sz="1600" dirty="0" smtClean="0">
                          <a:latin typeface="+mn-lt"/>
                        </a:rPr>
                        <a:t>              5,000</a:t>
                      </a:r>
                      <a:endParaRPr lang="en-US" sz="1600" dirty="0">
                        <a:latin typeface="+mn-lt"/>
                      </a:endParaRPr>
                    </a:p>
                  </a:txBody>
                  <a:tcPr marL="74468" marR="74468" marT="37234" marB="37234">
                    <a:lnL>
                      <a:noFill/>
                    </a:lnL>
                    <a:lnT>
                      <a:noFill/>
                    </a:lnT>
                  </a:tcPr>
                </a:tc>
              </a:tr>
            </a:tbl>
          </a:graphicData>
        </a:graphic>
      </p:graphicFrame>
      <p:sp>
        <p:nvSpPr>
          <p:cNvPr id="5" name="Rectangle 1"/>
          <p:cNvSpPr>
            <a:spLocks noChangeArrowheads="1"/>
          </p:cNvSpPr>
          <p:nvPr/>
        </p:nvSpPr>
        <p:spPr bwMode="auto">
          <a:xfrm>
            <a:off x="591312" y="321833"/>
            <a:ext cx="7620000" cy="584775"/>
          </a:xfrm>
          <a:prstGeom prst="rect">
            <a:avLst/>
          </a:prstGeom>
          <a:solidFill>
            <a:srgbClr val="FFFFFF"/>
          </a:solidFill>
          <a:ln>
            <a:noFill/>
          </a:ln>
          <a:effectLst/>
          <a:extLst>
            <a:ext uri="{91240B29-F687-4F45-9708-019B960494DF}">
              <a14:hiddenLine xmlns:a14="http://schemas.microsoft.com/office/drawing/2010/main" xmlns="" w="9525">
                <a:solidFill>
                  <a:schemeClr val="tx1"/>
                </a:solidFill>
                <a:miter lim="800000"/>
                <a:headEnd/>
                <a:tailEnd/>
              </a14:hiddenLine>
            </a:ext>
            <a:ext uri="{AF507438-7753-43E0-B8FC-AC1667EBCBE1}">
              <a14:hiddenEffects xmlns:a14="http://schemas.microsoft.com/office/drawing/2010/main" xmlns="">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lvl1pPr fontAlgn="base">
              <a:spcBef>
                <a:spcPct val="0"/>
              </a:spcBef>
              <a:spcAft>
                <a:spcPct val="0"/>
              </a:spcAft>
              <a:defRPr>
                <a:solidFill>
                  <a:schemeClr val="tx1"/>
                </a:solidFill>
                <a:latin typeface="Arial" pitchFamily="34" charset="0"/>
                <a:cs typeface="Arial" pitchFamily="34" charset="0"/>
              </a:defRPr>
            </a:lvl1pPr>
            <a:lvl2pPr fontAlgn="base">
              <a:spcBef>
                <a:spcPct val="0"/>
              </a:spcBef>
              <a:spcAft>
                <a:spcPct val="0"/>
              </a:spcAft>
              <a:defRPr>
                <a:solidFill>
                  <a:schemeClr val="tx1"/>
                </a:solidFill>
                <a:latin typeface="Arial" pitchFamily="34" charset="0"/>
                <a:cs typeface="Arial" pitchFamily="34" charset="0"/>
              </a:defRPr>
            </a:lvl2pPr>
            <a:lvl3pPr fontAlgn="base">
              <a:spcBef>
                <a:spcPct val="0"/>
              </a:spcBef>
              <a:spcAft>
                <a:spcPct val="0"/>
              </a:spcAft>
              <a:defRPr>
                <a:solidFill>
                  <a:schemeClr val="tx1"/>
                </a:solidFill>
                <a:latin typeface="Arial" pitchFamily="34" charset="0"/>
                <a:cs typeface="Arial" pitchFamily="34" charset="0"/>
              </a:defRPr>
            </a:lvl3pPr>
            <a:lvl4pPr fontAlgn="base">
              <a:spcBef>
                <a:spcPct val="0"/>
              </a:spcBef>
              <a:spcAft>
                <a:spcPct val="0"/>
              </a:spcAft>
              <a:defRPr>
                <a:solidFill>
                  <a:schemeClr val="tx1"/>
                </a:solidFill>
                <a:latin typeface="Arial" pitchFamily="34" charset="0"/>
                <a:cs typeface="Arial" pitchFamily="34" charset="0"/>
              </a:defRPr>
            </a:lvl4pPr>
            <a:lvl5pPr fontAlgn="base">
              <a:spcBef>
                <a:spcPct val="0"/>
              </a:spcBef>
              <a:spcAft>
                <a:spcPct val="0"/>
              </a:spcAft>
              <a:defRPr>
                <a:solidFill>
                  <a:schemeClr val="tx1"/>
                </a:solidFill>
                <a:latin typeface="Arial" pitchFamily="34" charset="0"/>
                <a:cs typeface="Arial" pitchFamily="34" charset="0"/>
              </a:defRPr>
            </a:lvl5pPr>
            <a:lvl6pPr fontAlgn="base">
              <a:spcBef>
                <a:spcPct val="0"/>
              </a:spcBef>
              <a:spcAft>
                <a:spcPct val="0"/>
              </a:spcAft>
              <a:defRPr>
                <a:solidFill>
                  <a:schemeClr val="tx1"/>
                </a:solidFill>
                <a:latin typeface="Arial" pitchFamily="34" charset="0"/>
                <a:cs typeface="Arial" pitchFamily="34" charset="0"/>
              </a:defRPr>
            </a:lvl6pPr>
            <a:lvl7pPr fontAlgn="base">
              <a:spcBef>
                <a:spcPct val="0"/>
              </a:spcBef>
              <a:spcAft>
                <a:spcPct val="0"/>
              </a:spcAft>
              <a:defRPr>
                <a:solidFill>
                  <a:schemeClr val="tx1"/>
                </a:solidFill>
                <a:latin typeface="Arial" pitchFamily="34" charset="0"/>
                <a:cs typeface="Arial" pitchFamily="34" charset="0"/>
              </a:defRPr>
            </a:lvl7pPr>
            <a:lvl8pPr fontAlgn="base">
              <a:spcBef>
                <a:spcPct val="0"/>
              </a:spcBef>
              <a:spcAft>
                <a:spcPct val="0"/>
              </a:spcAft>
              <a:defRPr>
                <a:solidFill>
                  <a:schemeClr val="tx1"/>
                </a:solidFill>
                <a:latin typeface="Arial" pitchFamily="34" charset="0"/>
                <a:cs typeface="Arial" pitchFamily="34" charset="0"/>
              </a:defRPr>
            </a:lvl8pPr>
            <a:lvl9pPr fontAlgn="base">
              <a:spcBef>
                <a:spcPct val="0"/>
              </a:spcBef>
              <a:spcAft>
                <a:spcPct val="0"/>
              </a:spcAft>
              <a:defRPr>
                <a:solidFill>
                  <a:schemeClr val="tx1"/>
                </a:solidFill>
                <a:latin typeface="Arial" pitchFamily="34" charset="0"/>
                <a:cs typeface="Arial" pitchFamily="34" charset="0"/>
              </a:defRPr>
            </a:lvl9pPr>
          </a:lstStyle>
          <a:p>
            <a:pPr marL="0" marR="0" lvl="0" indent="0" algn="l" defTabSz="914400" rtl="0" eaLnBrk="1" fontAlgn="base" latinLnBrk="0" hangingPunct="1">
              <a:lnSpc>
                <a:spcPct val="100000"/>
              </a:lnSpc>
              <a:spcBef>
                <a:spcPct val="0"/>
              </a:spcBef>
              <a:spcAft>
                <a:spcPct val="0"/>
              </a:spcAft>
              <a:buClrTx/>
              <a:buSzTx/>
              <a:buFontTx/>
              <a:buNone/>
              <a:tabLst/>
            </a:pPr>
            <a:r>
              <a:rPr lang="en-US" altLang="en-US" sz="1600" b="1" dirty="0" smtClean="0">
                <a:latin typeface="+mn-lt"/>
              </a:rPr>
              <a:t>Illustration no.5</a:t>
            </a:r>
            <a:endParaRPr kumimoji="0" lang="en-US" altLang="en-US" sz="1600" b="1" i="0" u="none" strike="noStrike" cap="none" normalizeH="0" baseline="0" dirty="0" smtClean="0">
              <a:ln>
                <a:noFill/>
              </a:ln>
              <a:effectLst/>
              <a:latin typeface="+mn-lt"/>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1600" b="0" i="0" u="none" strike="noStrike" cap="none" normalizeH="0" baseline="0" dirty="0" smtClean="0">
                <a:ln>
                  <a:noFill/>
                </a:ln>
                <a:solidFill>
                  <a:srgbClr val="333333"/>
                </a:solidFill>
                <a:effectLst/>
                <a:latin typeface="+mn-lt"/>
                <a:cs typeface="Arial" pitchFamily="34" charset="0"/>
              </a:rPr>
              <a:t>Enter the following transactions in a double column cash book/two column cash book.</a:t>
            </a:r>
            <a:endParaRPr kumimoji="0" lang="en-US" altLang="en-US" sz="1600" b="0" i="0" u="none" strike="noStrike" cap="none" normalizeH="0" baseline="0" dirty="0" smtClean="0">
              <a:ln>
                <a:noFill/>
              </a:ln>
              <a:solidFill>
                <a:schemeClr val="tx1"/>
              </a:solidFill>
              <a:effectLst/>
              <a:latin typeface="+mn-lt"/>
              <a:cs typeface="Arial" pitchFamily="34" charset="0"/>
            </a:endParaRPr>
          </a:p>
        </p:txBody>
      </p:sp>
      <p:sp>
        <p:nvSpPr>
          <p:cNvPr id="6" name="Slide Number Placeholder 5"/>
          <p:cNvSpPr>
            <a:spLocks noGrp="1"/>
          </p:cNvSpPr>
          <p:nvPr>
            <p:ph type="sldNum" sz="quarter" idx="12"/>
          </p:nvPr>
        </p:nvSpPr>
        <p:spPr/>
        <p:txBody>
          <a:bodyPr/>
          <a:lstStyle/>
          <a:p>
            <a:fld id="{B6F15528-21DE-4FAA-801E-634DDDAF4B2B}" type="slidenum">
              <a:rPr lang="en-US" smtClean="0"/>
              <a:pPr/>
              <a:t>19</a:t>
            </a:fld>
            <a:endParaRPr lang="en-US" dirty="0"/>
          </a:p>
        </p:txBody>
      </p:sp>
    </p:spTree>
    <p:extLst>
      <p:ext uri="{BB962C8B-B14F-4D97-AF65-F5344CB8AC3E}">
        <p14:creationId xmlns:p14="http://schemas.microsoft.com/office/powerpoint/2010/main" xmlns="" val="36007818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1143000"/>
            <a:ext cx="8229600" cy="4525963"/>
          </a:xfrm>
        </p:spPr>
        <p:txBody>
          <a:bodyPr>
            <a:normAutofit fontScale="92500" lnSpcReduction="20000"/>
          </a:bodyPr>
          <a:lstStyle/>
          <a:p>
            <a:pPr marL="0" lvl="0" indent="0" algn="just">
              <a:buNone/>
            </a:pPr>
            <a:r>
              <a:rPr lang="en-US" sz="3000" dirty="0">
                <a:solidFill>
                  <a:srgbClr val="000000"/>
                </a:solidFill>
              </a:rPr>
              <a:t>Generally business units maintain the following </a:t>
            </a:r>
            <a:r>
              <a:rPr lang="en-US" sz="3000" dirty="0" smtClean="0">
                <a:solidFill>
                  <a:srgbClr val="000000"/>
                </a:solidFill>
              </a:rPr>
              <a:t>books of account.</a:t>
            </a:r>
            <a:endParaRPr lang="en-US" sz="3000" dirty="0">
              <a:solidFill>
                <a:srgbClr val="000000"/>
              </a:solidFill>
            </a:endParaRPr>
          </a:p>
          <a:p>
            <a:pPr marL="0" lvl="0" indent="0">
              <a:buNone/>
            </a:pPr>
            <a:r>
              <a:rPr lang="en-US" sz="3000" dirty="0" smtClean="0">
                <a:solidFill>
                  <a:srgbClr val="000000"/>
                </a:solidFill>
              </a:rPr>
              <a:t>1.Purchase Book</a:t>
            </a:r>
            <a:endParaRPr lang="en-US" sz="3000" dirty="0">
              <a:solidFill>
                <a:srgbClr val="000000"/>
              </a:solidFill>
            </a:endParaRPr>
          </a:p>
          <a:p>
            <a:pPr marL="0" lvl="0" indent="0">
              <a:buNone/>
            </a:pPr>
            <a:r>
              <a:rPr lang="en-US" sz="3000" dirty="0">
                <a:solidFill>
                  <a:srgbClr val="000000"/>
                </a:solidFill>
              </a:rPr>
              <a:t>2.Sales Book   </a:t>
            </a:r>
          </a:p>
          <a:p>
            <a:pPr marL="0" lvl="0" indent="0">
              <a:buNone/>
            </a:pPr>
            <a:r>
              <a:rPr lang="en-US" sz="3000" dirty="0">
                <a:solidFill>
                  <a:srgbClr val="000000"/>
                </a:solidFill>
              </a:rPr>
              <a:t>3.Purchase Return Book</a:t>
            </a:r>
          </a:p>
          <a:p>
            <a:pPr marL="0" lvl="0" indent="0">
              <a:buNone/>
            </a:pPr>
            <a:r>
              <a:rPr lang="en-US" sz="3000" dirty="0">
                <a:solidFill>
                  <a:srgbClr val="000000"/>
                </a:solidFill>
              </a:rPr>
              <a:t>4.Sales Return Book</a:t>
            </a:r>
          </a:p>
          <a:p>
            <a:pPr marL="0" lvl="0" indent="0">
              <a:buNone/>
            </a:pPr>
            <a:r>
              <a:rPr lang="en-US" sz="3000" dirty="0">
                <a:solidFill>
                  <a:srgbClr val="000000"/>
                </a:solidFill>
              </a:rPr>
              <a:t>5.Cash Book</a:t>
            </a:r>
          </a:p>
          <a:p>
            <a:pPr marL="0" lvl="0" indent="0">
              <a:buNone/>
            </a:pPr>
            <a:r>
              <a:rPr lang="en-US" sz="3000" dirty="0">
                <a:solidFill>
                  <a:srgbClr val="000000"/>
                </a:solidFill>
              </a:rPr>
              <a:t>6.Bills Receivable Book</a:t>
            </a:r>
          </a:p>
          <a:p>
            <a:pPr marL="0" lvl="0" indent="0">
              <a:buNone/>
            </a:pPr>
            <a:r>
              <a:rPr lang="en-US" sz="3000" dirty="0">
                <a:solidFill>
                  <a:srgbClr val="000000"/>
                </a:solidFill>
              </a:rPr>
              <a:t>7.Bills Payable Book and</a:t>
            </a:r>
          </a:p>
          <a:p>
            <a:pPr marL="0" lvl="0" indent="0">
              <a:buNone/>
            </a:pPr>
            <a:r>
              <a:rPr lang="en-US" sz="3000" dirty="0">
                <a:solidFill>
                  <a:srgbClr val="000000"/>
                </a:solidFill>
              </a:rPr>
              <a:t>8.Journal Proper.</a:t>
            </a:r>
          </a:p>
          <a:p>
            <a:pPr marL="0" indent="0">
              <a:buNone/>
            </a:pPr>
            <a:endParaRPr lang="en-US"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a:t>
            </a:fld>
            <a:endParaRPr lang="en-US" dirty="0"/>
          </a:p>
        </p:txBody>
      </p:sp>
    </p:spTree>
    <p:extLst>
      <p:ext uri="{BB962C8B-B14F-4D97-AF65-F5344CB8AC3E}">
        <p14:creationId xmlns:p14="http://schemas.microsoft.com/office/powerpoint/2010/main" xmlns="" val="1449413469"/>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152400"/>
            <a:ext cx="8763000" cy="6553200"/>
          </a:xfrm>
        </p:spPr>
        <p:txBody>
          <a:bodyPr>
            <a:normAutofit/>
          </a:bodyPr>
          <a:lstStyle/>
          <a:p>
            <a:pPr marL="0" indent="0">
              <a:buNone/>
            </a:pPr>
            <a:r>
              <a:rPr lang="en-US" sz="1800" dirty="0" smtClean="0"/>
              <a:t>Illustration no.5                                        Cash Book</a:t>
            </a:r>
          </a:p>
          <a:p>
            <a:pPr marL="0" indent="0">
              <a:buNone/>
            </a:pPr>
            <a:endParaRPr lang="en-US" sz="1800" dirty="0"/>
          </a:p>
        </p:txBody>
      </p:sp>
      <p:graphicFrame>
        <p:nvGraphicFramePr>
          <p:cNvPr id="4" name="Table 3"/>
          <p:cNvGraphicFramePr>
            <a:graphicFrameLocks noGrp="1"/>
          </p:cNvGraphicFramePr>
          <p:nvPr>
            <p:extLst>
              <p:ext uri="{D42A27DB-BD31-4B8C-83A1-F6EECF244321}">
                <p14:modId xmlns:p14="http://schemas.microsoft.com/office/powerpoint/2010/main" xmlns="" val="786996223"/>
              </p:ext>
            </p:extLst>
          </p:nvPr>
        </p:nvGraphicFramePr>
        <p:xfrm>
          <a:off x="152400" y="1066800"/>
          <a:ext cx="8991600" cy="4175760"/>
        </p:xfrm>
        <a:graphic>
          <a:graphicData uri="http://schemas.openxmlformats.org/drawingml/2006/table">
            <a:tbl>
              <a:tblPr firstRow="1" bandRow="1">
                <a:tableStyleId>{5940675A-B579-460E-94D1-54222C63F5DA}</a:tableStyleId>
              </a:tblPr>
              <a:tblGrid>
                <a:gridCol w="885381"/>
                <a:gridCol w="1752600"/>
                <a:gridCol w="914400"/>
                <a:gridCol w="1066800"/>
                <a:gridCol w="885381"/>
                <a:gridCol w="1658238"/>
                <a:gridCol w="838200"/>
                <a:gridCol w="990600"/>
              </a:tblGrid>
              <a:tr h="381000">
                <a:tc>
                  <a:txBody>
                    <a:bodyPr/>
                    <a:lstStyle/>
                    <a:p>
                      <a:r>
                        <a:rPr lang="en-US" dirty="0" smtClean="0"/>
                        <a:t>Date</a:t>
                      </a:r>
                      <a:endParaRPr lang="en-US" dirty="0"/>
                    </a:p>
                  </a:txBody>
                  <a:tcPr/>
                </a:tc>
                <a:tc>
                  <a:txBody>
                    <a:bodyPr/>
                    <a:lstStyle/>
                    <a:p>
                      <a:r>
                        <a:rPr lang="en-US" dirty="0" smtClean="0"/>
                        <a:t>           Particulars</a:t>
                      </a:r>
                      <a:endParaRPr lang="en-US" dirty="0"/>
                    </a:p>
                  </a:txBody>
                  <a:tcPr/>
                </a:tc>
                <a:tc>
                  <a:txBody>
                    <a:bodyPr/>
                    <a:lstStyle/>
                    <a:p>
                      <a:r>
                        <a:rPr lang="en-US" dirty="0" smtClean="0"/>
                        <a:t>Cash</a:t>
                      </a:r>
                      <a:endParaRPr lang="en-US" dirty="0"/>
                    </a:p>
                  </a:txBody>
                  <a:tcPr/>
                </a:tc>
                <a:tc>
                  <a:txBody>
                    <a:bodyPr/>
                    <a:lstStyle/>
                    <a:p>
                      <a:r>
                        <a:rPr lang="en-US" dirty="0" smtClean="0"/>
                        <a:t>Bank</a:t>
                      </a:r>
                      <a:endParaRPr lang="en-US" dirty="0"/>
                    </a:p>
                  </a:txBody>
                  <a:tcPr/>
                </a:tc>
                <a:tc>
                  <a:txBody>
                    <a:bodyPr/>
                    <a:lstStyle/>
                    <a:p>
                      <a:r>
                        <a:rPr lang="en-US" dirty="0" smtClean="0"/>
                        <a:t>Date</a:t>
                      </a:r>
                      <a:endParaRPr lang="en-US" dirty="0"/>
                    </a:p>
                  </a:txBody>
                  <a:tcPr/>
                </a:tc>
                <a:tc>
                  <a:txBody>
                    <a:bodyPr/>
                    <a:lstStyle/>
                    <a:p>
                      <a:r>
                        <a:rPr lang="en-US" dirty="0" smtClean="0"/>
                        <a:t>           Particulars</a:t>
                      </a:r>
                      <a:endParaRPr lang="en-US" dirty="0"/>
                    </a:p>
                  </a:txBody>
                  <a:tcPr/>
                </a:tc>
                <a:tc>
                  <a:txBody>
                    <a:bodyPr/>
                    <a:lstStyle/>
                    <a:p>
                      <a:r>
                        <a:rPr lang="en-US" dirty="0" smtClean="0"/>
                        <a:t>Cash</a:t>
                      </a:r>
                      <a:endParaRPr lang="en-US" dirty="0"/>
                    </a:p>
                  </a:txBody>
                  <a:tcPr/>
                </a:tc>
                <a:tc>
                  <a:txBody>
                    <a:bodyPr/>
                    <a:lstStyle/>
                    <a:p>
                      <a:r>
                        <a:rPr lang="en-US" dirty="0" smtClean="0"/>
                        <a:t>Bank</a:t>
                      </a:r>
                      <a:endParaRPr lang="en-US" dirty="0"/>
                    </a:p>
                  </a:txBody>
                  <a:tcPr/>
                </a:tc>
              </a:tr>
              <a:tr h="2352040">
                <a:tc>
                  <a:txBody>
                    <a:bodyPr/>
                    <a:lstStyle/>
                    <a:p>
                      <a:r>
                        <a:rPr lang="en-US" dirty="0" smtClean="0"/>
                        <a:t>2015</a:t>
                      </a:r>
                    </a:p>
                    <a:p>
                      <a:r>
                        <a:rPr lang="en-US" dirty="0" smtClean="0"/>
                        <a:t>Mar.01</a:t>
                      </a:r>
                    </a:p>
                    <a:p>
                      <a:r>
                        <a:rPr lang="en-US" dirty="0" smtClean="0"/>
                        <a:t>Mar.03</a:t>
                      </a:r>
                    </a:p>
                    <a:p>
                      <a:r>
                        <a:rPr lang="en-US" dirty="0" smtClean="0"/>
                        <a:t>Mar.04</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Mar.08</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Mar.10</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Mar.18</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Mar.30</a:t>
                      </a:r>
                    </a:p>
                    <a:p>
                      <a:endParaRPr lang="en-US" dirty="0"/>
                    </a:p>
                  </a:txBody>
                  <a:tcPr/>
                </a:tc>
                <a:tc>
                  <a:txBody>
                    <a:bodyPr/>
                    <a:lstStyle/>
                    <a:p>
                      <a:endParaRPr lang="en-US" dirty="0" smtClean="0"/>
                    </a:p>
                    <a:p>
                      <a:r>
                        <a:rPr lang="en-US" dirty="0" smtClean="0"/>
                        <a:t>To Balance b/d</a:t>
                      </a:r>
                    </a:p>
                    <a:p>
                      <a:r>
                        <a:rPr lang="en-US" dirty="0" smtClean="0"/>
                        <a:t>To</a:t>
                      </a:r>
                      <a:r>
                        <a:rPr lang="en-US" baseline="0" dirty="0" smtClean="0"/>
                        <a:t> Osman</a:t>
                      </a:r>
                    </a:p>
                    <a:p>
                      <a:r>
                        <a:rPr lang="en-US" baseline="0" dirty="0" smtClean="0"/>
                        <a:t>To Cash a/c</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To Bank a/c</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To Sales a/c</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To Sales a/c</a:t>
                      </a:r>
                    </a:p>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To Cash a/c</a:t>
                      </a:r>
                    </a:p>
                    <a:p>
                      <a:endParaRPr lang="en-US" dirty="0" smtClean="0"/>
                    </a:p>
                    <a:p>
                      <a:pPr marL="0" marR="0" indent="0" algn="l" defTabSz="914400" rtl="0" eaLnBrk="1" fontAlgn="auto" latinLnBrk="0" hangingPunct="1">
                        <a:lnSpc>
                          <a:spcPct val="100000"/>
                        </a:lnSpc>
                        <a:spcBef>
                          <a:spcPts val="0"/>
                        </a:spcBef>
                        <a:spcAft>
                          <a:spcPts val="0"/>
                        </a:spcAft>
                        <a:buClrTx/>
                        <a:buSzTx/>
                        <a:buFontTx/>
                        <a:buNone/>
                        <a:tabLst/>
                        <a:defRPr/>
                      </a:pPr>
                      <a:endParaRPr lang="en-US" dirty="0" smtClean="0"/>
                    </a:p>
                    <a:p>
                      <a:endParaRPr lang="en-US" dirty="0"/>
                    </a:p>
                  </a:txBody>
                  <a:tcPr/>
                </a:tc>
                <a:tc>
                  <a:txBody>
                    <a:bodyPr/>
                    <a:lstStyle/>
                    <a:p>
                      <a:endParaRPr lang="en-US" dirty="0" smtClean="0"/>
                    </a:p>
                    <a:p>
                      <a:r>
                        <a:rPr lang="en-US" dirty="0" smtClean="0"/>
                        <a:t>80,000</a:t>
                      </a:r>
                    </a:p>
                    <a:p>
                      <a:r>
                        <a:rPr lang="en-US" dirty="0" smtClean="0"/>
                        <a:t>24,000</a:t>
                      </a:r>
                    </a:p>
                    <a:p>
                      <a:r>
                        <a:rPr lang="en-US" dirty="0" smtClean="0"/>
                        <a:t>-----</a:t>
                      </a:r>
                    </a:p>
                    <a:p>
                      <a:r>
                        <a:rPr lang="en-US" dirty="0" smtClean="0"/>
                        <a:t>20,000</a:t>
                      </a:r>
                    </a:p>
                    <a:p>
                      <a:r>
                        <a:rPr lang="en-US" dirty="0" smtClean="0"/>
                        <a:t>30,00060,000</a:t>
                      </a:r>
                    </a:p>
                    <a:p>
                      <a:r>
                        <a:rPr lang="en-US" dirty="0" smtClean="0"/>
                        <a:t>----</a:t>
                      </a:r>
                    </a:p>
                    <a:p>
                      <a:endParaRPr lang="en-US" dirty="0" smtClean="0"/>
                    </a:p>
                    <a:p>
                      <a:r>
                        <a:rPr lang="en-US" dirty="0" smtClean="0"/>
                        <a:t>---------</a:t>
                      </a:r>
                    </a:p>
                    <a:p>
                      <a:r>
                        <a:rPr lang="en-US" sz="1400" dirty="0" smtClean="0"/>
                        <a:t>2,14,000</a:t>
                      </a:r>
                    </a:p>
                    <a:p>
                      <a:r>
                        <a:rPr lang="en-US" sz="1400" smtClean="0"/>
                        <a:t>-------------</a:t>
                      </a:r>
                      <a:endParaRPr lang="en-US" sz="1400" dirty="0"/>
                    </a:p>
                  </a:txBody>
                  <a:tcPr/>
                </a:tc>
                <a:tc>
                  <a:txBody>
                    <a:bodyPr/>
                    <a:lstStyle/>
                    <a:p>
                      <a:endParaRPr lang="en-US" dirty="0" smtClean="0"/>
                    </a:p>
                    <a:p>
                      <a:r>
                        <a:rPr lang="en-US" dirty="0" smtClean="0"/>
                        <a:t>1,20,000</a:t>
                      </a:r>
                    </a:p>
                    <a:p>
                      <a:r>
                        <a:rPr lang="en-US" dirty="0" smtClean="0"/>
                        <a:t>------</a:t>
                      </a:r>
                    </a:p>
                    <a:p>
                      <a:r>
                        <a:rPr lang="en-US" dirty="0" smtClean="0"/>
                        <a:t>24,000</a:t>
                      </a:r>
                    </a:p>
                    <a:p>
                      <a:r>
                        <a:rPr lang="en-US" dirty="0" smtClean="0"/>
                        <a:t>------</a:t>
                      </a:r>
                    </a:p>
                    <a:p>
                      <a:r>
                        <a:rPr lang="en-US" dirty="0" smtClean="0"/>
                        <a:t>-----</a:t>
                      </a:r>
                    </a:p>
                    <a:p>
                      <a:r>
                        <a:rPr lang="en-US" dirty="0" smtClean="0"/>
                        <a:t>-------</a:t>
                      </a:r>
                    </a:p>
                    <a:p>
                      <a:r>
                        <a:rPr lang="en-US" dirty="0" smtClean="0"/>
                        <a:t>16,000</a:t>
                      </a:r>
                    </a:p>
                    <a:p>
                      <a:endParaRPr lang="en-US" dirty="0" smtClean="0"/>
                    </a:p>
                    <a:p>
                      <a:r>
                        <a:rPr lang="en-US" dirty="0" smtClean="0"/>
                        <a:t>----------</a:t>
                      </a:r>
                    </a:p>
                    <a:p>
                      <a:r>
                        <a:rPr lang="en-US" dirty="0" smtClean="0"/>
                        <a:t>1,40,000</a:t>
                      </a:r>
                    </a:p>
                    <a:p>
                      <a:r>
                        <a:rPr lang="en-US" dirty="0" smtClean="0"/>
                        <a:t>-----------</a:t>
                      </a:r>
                      <a:endParaRPr lang="en-US" dirty="0"/>
                    </a:p>
                  </a:txBody>
                  <a:tcPr/>
                </a:tc>
                <a:tc>
                  <a:txBody>
                    <a:bodyPr/>
                    <a:lstStyle/>
                    <a:p>
                      <a:r>
                        <a:rPr lang="en-US" dirty="0" smtClean="0"/>
                        <a:t>2015</a:t>
                      </a:r>
                    </a:p>
                    <a:p>
                      <a:r>
                        <a:rPr lang="en-US" dirty="0" smtClean="0"/>
                        <a:t>Mar.04</a:t>
                      </a:r>
                    </a:p>
                    <a:p>
                      <a:r>
                        <a:rPr lang="en-US" dirty="0" smtClean="0"/>
                        <a:t>Mar.08</a:t>
                      </a:r>
                    </a:p>
                    <a:p>
                      <a:r>
                        <a:rPr lang="en-US" dirty="0" smtClean="0"/>
                        <a:t>Mar.15</a:t>
                      </a:r>
                    </a:p>
                    <a:p>
                      <a:r>
                        <a:rPr lang="en-US" dirty="0" smtClean="0"/>
                        <a:t>Mar.20</a:t>
                      </a:r>
                    </a:p>
                    <a:p>
                      <a:r>
                        <a:rPr lang="en-US" dirty="0" smtClean="0"/>
                        <a:t>Mar.30</a:t>
                      </a:r>
                    </a:p>
                    <a:p>
                      <a:r>
                        <a:rPr lang="en-US" dirty="0" smtClean="0"/>
                        <a:t>Mar.31</a:t>
                      </a:r>
                    </a:p>
                    <a:p>
                      <a:r>
                        <a:rPr lang="en-US" dirty="0" smtClean="0"/>
                        <a:t>Mar.31</a:t>
                      </a:r>
                    </a:p>
                    <a:p>
                      <a:r>
                        <a:rPr lang="en-US" dirty="0" smtClean="0"/>
                        <a:t>Mar.31</a:t>
                      </a:r>
                      <a:endParaRPr lang="en-US" dirty="0"/>
                    </a:p>
                  </a:txBody>
                  <a:tcPr/>
                </a:tc>
                <a:tc>
                  <a:txBody>
                    <a:bodyPr/>
                    <a:lstStyle/>
                    <a:p>
                      <a:endParaRPr lang="en-US" dirty="0" smtClean="0"/>
                    </a:p>
                    <a:p>
                      <a:r>
                        <a:rPr lang="en-US" dirty="0" smtClean="0"/>
                        <a:t>By Bank a/c</a:t>
                      </a:r>
                    </a:p>
                    <a:p>
                      <a:r>
                        <a:rPr lang="en-US" dirty="0" smtClean="0"/>
                        <a:t>By Cash a/c</a:t>
                      </a:r>
                    </a:p>
                    <a:p>
                      <a:r>
                        <a:rPr lang="en-US" dirty="0" smtClean="0"/>
                        <a:t>By Purchase a/c</a:t>
                      </a:r>
                    </a:p>
                    <a:p>
                      <a:r>
                        <a:rPr lang="en-US" dirty="0" smtClean="0"/>
                        <a:t>By Rahim</a:t>
                      </a:r>
                    </a:p>
                    <a:p>
                      <a:r>
                        <a:rPr lang="en-US" dirty="0" smtClean="0"/>
                        <a:t>By Bank a/c</a:t>
                      </a:r>
                    </a:p>
                    <a:p>
                      <a:r>
                        <a:rPr lang="en-US" dirty="0" smtClean="0"/>
                        <a:t>By Salary a/c</a:t>
                      </a:r>
                    </a:p>
                    <a:p>
                      <a:r>
                        <a:rPr lang="en-US" dirty="0" smtClean="0"/>
                        <a:t>By</a:t>
                      </a:r>
                      <a:r>
                        <a:rPr lang="en-US" baseline="0" dirty="0" smtClean="0"/>
                        <a:t> Rent a/c</a:t>
                      </a:r>
                    </a:p>
                    <a:p>
                      <a:r>
                        <a:rPr lang="en-US" baseline="0" dirty="0" smtClean="0"/>
                        <a:t>By Balance c/d</a:t>
                      </a:r>
                    </a:p>
                    <a:p>
                      <a:endParaRPr lang="en-US" dirty="0"/>
                    </a:p>
                  </a:txBody>
                  <a:tcPr/>
                </a:tc>
                <a:tc>
                  <a:txBody>
                    <a:bodyPr/>
                    <a:lstStyle/>
                    <a:p>
                      <a:endParaRPr lang="en-US" dirty="0" smtClean="0"/>
                    </a:p>
                    <a:p>
                      <a:r>
                        <a:rPr lang="en-US" dirty="0" smtClean="0"/>
                        <a:t>24,000</a:t>
                      </a:r>
                    </a:p>
                    <a:p>
                      <a:r>
                        <a:rPr lang="en-US" dirty="0" smtClean="0"/>
                        <a:t>-----</a:t>
                      </a:r>
                    </a:p>
                    <a:p>
                      <a:r>
                        <a:rPr lang="en-US" dirty="0" smtClean="0"/>
                        <a:t>80,000</a:t>
                      </a:r>
                    </a:p>
                    <a:p>
                      <a:r>
                        <a:rPr lang="en-US" dirty="0" smtClean="0"/>
                        <a:t>---</a:t>
                      </a:r>
                    </a:p>
                    <a:p>
                      <a:r>
                        <a:rPr lang="en-US" dirty="0" smtClean="0"/>
                        <a:t>16,000</a:t>
                      </a:r>
                    </a:p>
                    <a:p>
                      <a:r>
                        <a:rPr lang="en-US" dirty="0" smtClean="0"/>
                        <a:t>10,000</a:t>
                      </a:r>
                    </a:p>
                    <a:p>
                      <a:r>
                        <a:rPr lang="en-US" dirty="0" smtClean="0"/>
                        <a:t>---</a:t>
                      </a:r>
                    </a:p>
                    <a:p>
                      <a:r>
                        <a:rPr lang="en-US" dirty="0" smtClean="0"/>
                        <a:t>84,000</a:t>
                      </a:r>
                    </a:p>
                    <a:p>
                      <a:r>
                        <a:rPr lang="en-US" dirty="0" smtClean="0"/>
                        <a:t>---------</a:t>
                      </a:r>
                    </a:p>
                    <a:p>
                      <a:r>
                        <a:rPr lang="en-US" sz="1400" dirty="0" smtClean="0"/>
                        <a:t>2,14,000</a:t>
                      </a:r>
                    </a:p>
                    <a:p>
                      <a:r>
                        <a:rPr lang="en-US" sz="1400" dirty="0" smtClean="0"/>
                        <a:t>----------</a:t>
                      </a:r>
                      <a:endParaRPr lang="en-US" sz="1400" dirty="0"/>
                    </a:p>
                  </a:txBody>
                  <a:tcPr/>
                </a:tc>
                <a:tc>
                  <a:txBody>
                    <a:bodyPr/>
                    <a:lstStyle/>
                    <a:p>
                      <a:endParaRPr lang="en-US" dirty="0" smtClean="0"/>
                    </a:p>
                    <a:p>
                      <a:r>
                        <a:rPr lang="en-US" dirty="0" smtClean="0"/>
                        <a:t>-----</a:t>
                      </a:r>
                    </a:p>
                    <a:p>
                      <a:r>
                        <a:rPr lang="en-US" dirty="0" smtClean="0"/>
                        <a:t>20,000</a:t>
                      </a:r>
                    </a:p>
                    <a:p>
                      <a:r>
                        <a:rPr lang="en-US" dirty="0" smtClean="0"/>
                        <a:t>----</a:t>
                      </a:r>
                    </a:p>
                    <a:p>
                      <a:r>
                        <a:rPr lang="en-US" dirty="0" smtClean="0"/>
                        <a:t>26,000</a:t>
                      </a:r>
                    </a:p>
                    <a:p>
                      <a:r>
                        <a:rPr lang="en-US" dirty="0" smtClean="0"/>
                        <a:t>---</a:t>
                      </a:r>
                    </a:p>
                    <a:p>
                      <a:endParaRPr lang="en-US" dirty="0" smtClean="0"/>
                    </a:p>
                    <a:p>
                      <a:r>
                        <a:rPr lang="en-US" dirty="0" smtClean="0"/>
                        <a:t>5,000</a:t>
                      </a:r>
                    </a:p>
                    <a:p>
                      <a:r>
                        <a:rPr lang="en-US" dirty="0" smtClean="0"/>
                        <a:t>89,000</a:t>
                      </a:r>
                    </a:p>
                    <a:p>
                      <a:r>
                        <a:rPr lang="en-US" dirty="0" smtClean="0"/>
                        <a:t>---------</a:t>
                      </a:r>
                    </a:p>
                    <a:p>
                      <a:r>
                        <a:rPr lang="en-US" sz="1400" dirty="0" smtClean="0"/>
                        <a:t>1,40,000</a:t>
                      </a:r>
                    </a:p>
                    <a:p>
                      <a:r>
                        <a:rPr lang="en-US" sz="1400" dirty="0" smtClean="0"/>
                        <a:t>-----------</a:t>
                      </a:r>
                      <a:endParaRPr lang="en-US" dirty="0" smtClean="0"/>
                    </a:p>
                    <a:p>
                      <a:endParaRPr lang="en-US" dirty="0"/>
                    </a:p>
                  </a:txBody>
                  <a:tcPr/>
                </a:tc>
              </a:tr>
            </a:tbl>
          </a:graphicData>
        </a:graphic>
      </p:graphicFrame>
      <p:sp>
        <p:nvSpPr>
          <p:cNvPr id="5" name="Slide Number Placeholder 4"/>
          <p:cNvSpPr>
            <a:spLocks noGrp="1"/>
          </p:cNvSpPr>
          <p:nvPr>
            <p:ph type="sldNum" sz="quarter" idx="12"/>
          </p:nvPr>
        </p:nvSpPr>
        <p:spPr/>
        <p:txBody>
          <a:bodyPr/>
          <a:lstStyle/>
          <a:p>
            <a:fld id="{B6F15528-21DE-4FAA-801E-634DDDAF4B2B}" type="slidenum">
              <a:rPr lang="en-US" smtClean="0"/>
              <a:pPr/>
              <a:t>20</a:t>
            </a:fld>
            <a:endParaRPr lang="en-US" dirty="0"/>
          </a:p>
        </p:txBody>
      </p:sp>
    </p:spTree>
    <p:extLst>
      <p:ext uri="{BB962C8B-B14F-4D97-AF65-F5344CB8AC3E}">
        <p14:creationId xmlns:p14="http://schemas.microsoft.com/office/powerpoint/2010/main" xmlns="" val="1545215591"/>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228600"/>
            <a:ext cx="8229600" cy="6477000"/>
          </a:xfrm>
        </p:spPr>
        <p:txBody>
          <a:bodyPr>
            <a:normAutofit/>
          </a:bodyPr>
          <a:lstStyle/>
          <a:p>
            <a:pPr marL="0" indent="0">
              <a:buNone/>
            </a:pPr>
            <a:r>
              <a:rPr lang="en-US" sz="2200" dirty="0" smtClean="0"/>
              <a:t>                                                                                                                                                                                                                                                                            Question no.14. What is a contra entry ?</a:t>
            </a:r>
          </a:p>
          <a:p>
            <a:pPr marL="0" indent="0">
              <a:buNone/>
            </a:pPr>
            <a:r>
              <a:rPr lang="en-US" sz="2200" dirty="0" smtClean="0"/>
              <a:t>   Answer  .   If </a:t>
            </a:r>
            <a:r>
              <a:rPr lang="en-US" sz="2200" dirty="0"/>
              <a:t>a transaction requires entries on both the debit and the credit sides simultaneously, it is called 'Contra entry'.</a:t>
            </a:r>
            <a:br>
              <a:rPr lang="en-US" sz="2200" dirty="0"/>
            </a:br>
            <a:endParaRPr lang="en-US" sz="2200" dirty="0" smtClean="0"/>
          </a:p>
          <a:p>
            <a:pPr marL="0" indent="0">
              <a:buNone/>
            </a:pPr>
            <a:r>
              <a:rPr lang="en-US" sz="2200" dirty="0" smtClean="0"/>
              <a:t>Usually</a:t>
            </a:r>
            <a:r>
              <a:rPr lang="en-US" sz="2200" dirty="0"/>
              <a:t>, the contra entries will appear in the following occasions.</a:t>
            </a:r>
            <a:br>
              <a:rPr lang="en-US" sz="2200" dirty="0"/>
            </a:br>
            <a:r>
              <a:rPr lang="en-US" sz="2200" dirty="0"/>
              <a:t/>
            </a:r>
            <a:br>
              <a:rPr lang="en-US" sz="2200" dirty="0"/>
            </a:br>
            <a:r>
              <a:rPr lang="en-US" sz="2200" dirty="0"/>
              <a:t>a. When an account is opened with a bank.</a:t>
            </a:r>
            <a:br>
              <a:rPr lang="en-US" sz="2200" dirty="0"/>
            </a:br>
            <a:r>
              <a:rPr lang="en-US" sz="2200" dirty="0"/>
              <a:t>b. The firm's cash is deposited in the bank.</a:t>
            </a:r>
            <a:br>
              <a:rPr lang="en-US" sz="2200" dirty="0"/>
            </a:br>
            <a:r>
              <a:rPr lang="en-US" sz="2200" dirty="0"/>
              <a:t>c. The cash is withdrawn from bank for office use.</a:t>
            </a:r>
            <a:br>
              <a:rPr lang="en-US" sz="2200" dirty="0"/>
            </a:br>
            <a:r>
              <a:rPr lang="en-US" sz="2200" dirty="0"/>
              <a:t>d. The </a:t>
            </a:r>
            <a:r>
              <a:rPr lang="en-US" sz="2200" dirty="0" err="1"/>
              <a:t>cheques</a:t>
            </a:r>
            <a:r>
              <a:rPr lang="en-US" sz="2200" dirty="0"/>
              <a:t> received from debtors, are deposited in the bank.</a:t>
            </a:r>
            <a:br>
              <a:rPr lang="en-US" sz="2200" dirty="0"/>
            </a:br>
            <a:r>
              <a:rPr lang="en-US" sz="2200" dirty="0"/>
              <a:t/>
            </a:r>
            <a:br>
              <a:rPr lang="en-US" sz="2200" dirty="0"/>
            </a:br>
            <a:r>
              <a:rPr lang="en-US" sz="2200" dirty="0"/>
              <a:t>In transactions </a:t>
            </a:r>
            <a:r>
              <a:rPr lang="en-US" sz="2200" dirty="0" err="1"/>
              <a:t>a&amp;b</a:t>
            </a:r>
            <a:r>
              <a:rPr lang="en-US" sz="2200" dirty="0"/>
              <a:t>, the cash balance available with the firm is decreased, the cash in bank is increased. In transaction 'c', the </a:t>
            </a:r>
            <a:r>
              <a:rPr lang="en-US" sz="2200" dirty="0" smtClean="0"/>
              <a:t>cash in </a:t>
            </a:r>
            <a:r>
              <a:rPr lang="en-US" sz="2200" dirty="0"/>
              <a:t>the bank is decreased and the cash in the firm is increased</a:t>
            </a:r>
            <a:r>
              <a:rPr lang="en-US" dirty="0"/>
              <a:t>.</a:t>
            </a:r>
          </a:p>
        </p:txBody>
      </p:sp>
      <p:sp>
        <p:nvSpPr>
          <p:cNvPr id="4" name="Slide Number Placeholder 3"/>
          <p:cNvSpPr>
            <a:spLocks noGrp="1"/>
          </p:cNvSpPr>
          <p:nvPr>
            <p:ph type="sldNum" sz="quarter" idx="12"/>
          </p:nvPr>
        </p:nvSpPr>
        <p:spPr/>
        <p:txBody>
          <a:bodyPr/>
          <a:lstStyle/>
          <a:p>
            <a:fld id="{B6F15528-21DE-4FAA-801E-634DDDAF4B2B}" type="slidenum">
              <a:rPr lang="en-US" smtClean="0"/>
              <a:pPr/>
              <a:t>21</a:t>
            </a:fld>
            <a:endParaRPr lang="en-US" dirty="0"/>
          </a:p>
        </p:txBody>
      </p:sp>
    </p:spTree>
    <p:extLst>
      <p:ext uri="{BB962C8B-B14F-4D97-AF65-F5344CB8AC3E}">
        <p14:creationId xmlns:p14="http://schemas.microsoft.com/office/powerpoint/2010/main" xmlns="" val="484143651"/>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533400"/>
            <a:ext cx="8229600" cy="5943600"/>
          </a:xfrm>
        </p:spPr>
        <p:txBody>
          <a:bodyPr>
            <a:normAutofit fontScale="92500" lnSpcReduction="10000"/>
          </a:bodyPr>
          <a:lstStyle/>
          <a:p>
            <a:pPr marL="0" indent="0">
              <a:buNone/>
            </a:pPr>
            <a:r>
              <a:rPr lang="en-US" sz="2400" dirty="0" smtClean="0"/>
              <a:t>Question no.15  Do you think that business cash deposited into a</a:t>
            </a:r>
          </a:p>
          <a:p>
            <a:pPr marL="0" indent="0">
              <a:buNone/>
            </a:pPr>
            <a:r>
              <a:rPr lang="en-US" sz="2400" dirty="0"/>
              <a:t> </a:t>
            </a:r>
            <a:r>
              <a:rPr lang="en-US" sz="2400" dirty="0" smtClean="0"/>
              <a:t>                               bank is a contra entry?</a:t>
            </a:r>
          </a:p>
          <a:p>
            <a:pPr marL="0" indent="0">
              <a:buNone/>
            </a:pPr>
            <a:r>
              <a:rPr lang="en-US" sz="2400" dirty="0" smtClean="0"/>
              <a:t>Answer           Yes, </a:t>
            </a:r>
            <a:r>
              <a:rPr lang="en-US" sz="2400" dirty="0"/>
              <a:t>b</a:t>
            </a:r>
            <a:r>
              <a:rPr lang="en-US" sz="2400" dirty="0" smtClean="0"/>
              <a:t>usiness </a:t>
            </a:r>
            <a:r>
              <a:rPr lang="en-US" sz="2400" dirty="0"/>
              <a:t>cash deposited into </a:t>
            </a:r>
            <a:r>
              <a:rPr lang="en-US" sz="2400" dirty="0" smtClean="0"/>
              <a:t>a</a:t>
            </a:r>
            <a:r>
              <a:rPr lang="en-US" sz="2400" dirty="0"/>
              <a:t> bank is a </a:t>
            </a:r>
            <a:r>
              <a:rPr lang="en-US" sz="2400" dirty="0" smtClean="0"/>
              <a:t>contra</a:t>
            </a:r>
          </a:p>
          <a:p>
            <a:pPr marL="0" indent="0">
              <a:buNone/>
            </a:pPr>
            <a:r>
              <a:rPr lang="en-US" sz="2400" dirty="0"/>
              <a:t> </a:t>
            </a:r>
            <a:r>
              <a:rPr lang="en-US" sz="2400" dirty="0" smtClean="0"/>
              <a:t>                               entry.</a:t>
            </a:r>
          </a:p>
          <a:p>
            <a:pPr marL="0" indent="0">
              <a:buNone/>
            </a:pPr>
            <a:r>
              <a:rPr lang="en-US" sz="2400" dirty="0" smtClean="0"/>
              <a:t>Question no.16     Do you know that cash withdrawn from the </a:t>
            </a:r>
          </a:p>
          <a:p>
            <a:pPr marL="0" indent="0">
              <a:buNone/>
            </a:pPr>
            <a:r>
              <a:rPr lang="en-US" sz="2400" dirty="0"/>
              <a:t> </a:t>
            </a:r>
            <a:r>
              <a:rPr lang="en-US" sz="2400" dirty="0" smtClean="0"/>
              <a:t>                                bank for private use is a contra entry?  </a:t>
            </a:r>
          </a:p>
          <a:p>
            <a:pPr marL="0" indent="0">
              <a:buNone/>
            </a:pPr>
            <a:r>
              <a:rPr lang="en-US" sz="2400" dirty="0" smtClean="0"/>
              <a:t>Answer.              No, </a:t>
            </a:r>
            <a:r>
              <a:rPr lang="en-US" sz="2400" dirty="0"/>
              <a:t>cash withdrawn from the </a:t>
            </a:r>
          </a:p>
          <a:p>
            <a:pPr marL="0" indent="0">
              <a:buNone/>
            </a:pPr>
            <a:r>
              <a:rPr lang="en-US" sz="2400" dirty="0"/>
              <a:t>                                 bank for private use </a:t>
            </a:r>
            <a:r>
              <a:rPr lang="en-US" sz="2400" dirty="0" smtClean="0"/>
              <a:t>is not </a:t>
            </a:r>
            <a:r>
              <a:rPr lang="en-US" sz="2400" dirty="0"/>
              <a:t>a contra entry</a:t>
            </a:r>
            <a:r>
              <a:rPr lang="en-US" sz="2400" dirty="0" smtClean="0"/>
              <a:t>?</a:t>
            </a:r>
          </a:p>
          <a:p>
            <a:pPr marL="0" indent="0">
              <a:buNone/>
            </a:pPr>
            <a:r>
              <a:rPr lang="en-US" sz="2400" dirty="0" smtClean="0"/>
              <a:t>Question.no17 At which side of the cash book will you record</a:t>
            </a:r>
          </a:p>
          <a:p>
            <a:pPr marL="0" indent="0">
              <a:buNone/>
            </a:pPr>
            <a:r>
              <a:rPr lang="en-US" sz="2400" dirty="0"/>
              <a:t> </a:t>
            </a:r>
            <a:r>
              <a:rPr lang="en-US" sz="2400" dirty="0" smtClean="0"/>
              <a:t>                             the credit purchase of machinery for SR 20000?</a:t>
            </a:r>
          </a:p>
          <a:p>
            <a:pPr marL="0" indent="0">
              <a:buNone/>
            </a:pPr>
            <a:r>
              <a:rPr lang="en-US" sz="2400" dirty="0" smtClean="0"/>
              <a:t>Answer           It will not be recorded at any side of cash book </a:t>
            </a:r>
          </a:p>
          <a:p>
            <a:pPr marL="0" indent="0">
              <a:buNone/>
            </a:pPr>
            <a:r>
              <a:rPr lang="en-US" sz="2400" dirty="0"/>
              <a:t> </a:t>
            </a:r>
            <a:r>
              <a:rPr lang="en-US" sz="2400" dirty="0" smtClean="0"/>
              <a:t>                          because there is no inflow or outflow of cash in this</a:t>
            </a:r>
          </a:p>
          <a:p>
            <a:pPr marL="0" indent="0">
              <a:buNone/>
            </a:pPr>
            <a:r>
              <a:rPr lang="en-US" sz="2400" dirty="0"/>
              <a:t> </a:t>
            </a:r>
            <a:r>
              <a:rPr lang="en-US" sz="2400" dirty="0" smtClean="0"/>
              <a:t>                           transaction. </a:t>
            </a:r>
            <a:endParaRPr lang="en-US" sz="2400" dirty="0"/>
          </a:p>
          <a:p>
            <a:pPr marL="0" indent="0">
              <a:buNone/>
            </a:pPr>
            <a:r>
              <a:rPr lang="en-US" sz="2400" dirty="0" smtClean="0"/>
              <a:t>                                  </a:t>
            </a:r>
            <a:endParaRPr lang="en-US" sz="2400" dirty="0"/>
          </a:p>
          <a:p>
            <a:pPr marL="0" indent="0">
              <a:buNone/>
            </a:pPr>
            <a:endParaRPr lang="en-US" sz="2400" dirty="0"/>
          </a:p>
          <a:p>
            <a:pPr marL="0" indent="0">
              <a:buNone/>
            </a:pPr>
            <a:r>
              <a:rPr lang="en-US" sz="2400" dirty="0" smtClean="0"/>
              <a:t>                                </a:t>
            </a:r>
            <a:endParaRPr lang="en-US" sz="24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22</a:t>
            </a:fld>
            <a:endParaRPr lang="en-US" dirty="0"/>
          </a:p>
        </p:txBody>
      </p:sp>
    </p:spTree>
    <p:extLst>
      <p:ext uri="{BB962C8B-B14F-4D97-AF65-F5344CB8AC3E}">
        <p14:creationId xmlns:p14="http://schemas.microsoft.com/office/powerpoint/2010/main" xmlns="" val="1077083165"/>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4800" y="228600"/>
            <a:ext cx="8229600" cy="6477000"/>
          </a:xfrm>
        </p:spPr>
        <p:txBody>
          <a:bodyPr>
            <a:normAutofit/>
          </a:bodyPr>
          <a:lstStyle/>
          <a:p>
            <a:pPr marL="0" indent="0">
              <a:buNone/>
            </a:pPr>
            <a:r>
              <a:rPr lang="en-US" sz="2000" dirty="0" smtClean="0"/>
              <a:t>Question no.18. Fill in the blanks-</a:t>
            </a:r>
          </a:p>
          <a:p>
            <a:pPr marL="0" indent="0">
              <a:buNone/>
            </a:pPr>
            <a:r>
              <a:rPr lang="en-US" sz="2000" dirty="0"/>
              <a:t> </a:t>
            </a:r>
            <a:r>
              <a:rPr lang="en-US" sz="2000" dirty="0" smtClean="0"/>
              <a:t>           (a) Cash Book is a summary of --------------transactions.      (cash)</a:t>
            </a:r>
          </a:p>
          <a:p>
            <a:pPr marL="0" indent="0">
              <a:buNone/>
            </a:pPr>
            <a:r>
              <a:rPr lang="en-US" sz="2000" dirty="0"/>
              <a:t> </a:t>
            </a:r>
            <a:r>
              <a:rPr lang="en-US" sz="2000" dirty="0" smtClean="0"/>
              <a:t>           (b) Credit transactions are  ------------recorded in the cash book.(not)</a:t>
            </a:r>
          </a:p>
          <a:p>
            <a:pPr marL="0" indent="0">
              <a:buNone/>
            </a:pPr>
            <a:r>
              <a:rPr lang="en-US" sz="2000" dirty="0"/>
              <a:t> </a:t>
            </a:r>
            <a:r>
              <a:rPr lang="en-US" sz="2000" dirty="0" smtClean="0"/>
              <a:t>           (c)   Cash columns of cash book either is ------or------ balance.</a:t>
            </a:r>
          </a:p>
          <a:p>
            <a:pPr marL="0" indent="0">
              <a:buNone/>
            </a:pPr>
            <a:r>
              <a:rPr lang="en-US" sz="2000" dirty="0"/>
              <a:t> </a:t>
            </a:r>
            <a:r>
              <a:rPr lang="en-US" sz="2000" dirty="0" smtClean="0"/>
              <a:t>                                                                                      (equal or has  the debit)</a:t>
            </a:r>
          </a:p>
          <a:p>
            <a:pPr marL="0" indent="0">
              <a:buNone/>
            </a:pPr>
            <a:r>
              <a:rPr lang="en-US" sz="2000" dirty="0"/>
              <a:t> </a:t>
            </a:r>
            <a:r>
              <a:rPr lang="en-US" sz="2000" dirty="0" smtClean="0"/>
              <a:t>           (d) Cash column in cash book never has ------balance.(credit)</a:t>
            </a:r>
          </a:p>
          <a:p>
            <a:pPr marL="0" indent="0">
              <a:buNone/>
            </a:pPr>
            <a:r>
              <a:rPr lang="en-US" sz="2000" dirty="0"/>
              <a:t> </a:t>
            </a:r>
            <a:r>
              <a:rPr lang="en-US" sz="2000" dirty="0" smtClean="0"/>
              <a:t>           (e )  Credit balance of bank column in cash book means --------.</a:t>
            </a:r>
          </a:p>
          <a:p>
            <a:pPr marL="0" indent="0">
              <a:buNone/>
            </a:pPr>
            <a:r>
              <a:rPr lang="en-US" sz="2000" dirty="0"/>
              <a:t> </a:t>
            </a:r>
            <a:r>
              <a:rPr lang="en-US" sz="2000" dirty="0" smtClean="0"/>
              <a:t>                                                                                                                   (overdraft)            </a:t>
            </a:r>
          </a:p>
          <a:p>
            <a:pPr marL="0" indent="0">
              <a:buNone/>
            </a:pPr>
            <a:r>
              <a:rPr lang="en-US" sz="2000" dirty="0"/>
              <a:t> </a:t>
            </a:r>
            <a:r>
              <a:rPr lang="en-US" sz="2000" dirty="0" smtClean="0"/>
              <a:t>            (g) Bank column of cash book either has -----balance  or  ----- balance</a:t>
            </a:r>
          </a:p>
          <a:p>
            <a:pPr marL="0" indent="0">
              <a:buNone/>
            </a:pPr>
            <a:r>
              <a:rPr lang="en-US" sz="2000" dirty="0"/>
              <a:t> </a:t>
            </a:r>
            <a:r>
              <a:rPr lang="en-US" sz="2000" dirty="0" smtClean="0"/>
              <a:t>                  or -----balance. (no, or debit or credit)</a:t>
            </a:r>
          </a:p>
          <a:p>
            <a:pPr marL="0" indent="0">
              <a:buNone/>
            </a:pPr>
            <a:r>
              <a:rPr lang="en-US" sz="2000" dirty="0"/>
              <a:t> </a:t>
            </a:r>
            <a:r>
              <a:rPr lang="en-US" sz="2000" dirty="0" smtClean="0"/>
              <a:t>                         </a:t>
            </a:r>
            <a:endParaRPr lang="en-US" sz="20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23</a:t>
            </a:fld>
            <a:endParaRPr lang="en-US" dirty="0"/>
          </a:p>
        </p:txBody>
      </p:sp>
    </p:spTree>
    <p:extLst>
      <p:ext uri="{BB962C8B-B14F-4D97-AF65-F5344CB8AC3E}">
        <p14:creationId xmlns:p14="http://schemas.microsoft.com/office/powerpoint/2010/main" xmlns="" val="2826013076"/>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152400"/>
            <a:ext cx="8763000" cy="6629400"/>
          </a:xfrm>
        </p:spPr>
        <p:txBody>
          <a:bodyPr>
            <a:normAutofit fontScale="92500" lnSpcReduction="10000"/>
          </a:bodyPr>
          <a:lstStyle/>
          <a:p>
            <a:pPr marL="0" indent="0" algn="ctr">
              <a:buNone/>
            </a:pPr>
            <a:r>
              <a:rPr lang="en-US" sz="2800" dirty="0" smtClean="0"/>
              <a:t>Practical Problems</a:t>
            </a:r>
          </a:p>
          <a:p>
            <a:pPr marL="0" indent="0">
              <a:buNone/>
            </a:pPr>
            <a:r>
              <a:rPr lang="en-US" sz="2200" dirty="0" smtClean="0"/>
              <a:t>1.Enter the following transactions into a single column cash book.</a:t>
            </a:r>
          </a:p>
          <a:p>
            <a:pPr marL="0" indent="0">
              <a:buNone/>
            </a:pPr>
            <a:r>
              <a:rPr lang="en-US" sz="2200" dirty="0" smtClean="0"/>
              <a:t>Date                                                                                                       SR</a:t>
            </a:r>
          </a:p>
          <a:p>
            <a:pPr marL="0" indent="0">
              <a:buNone/>
            </a:pPr>
            <a:r>
              <a:rPr lang="en-US" sz="2200" dirty="0" smtClean="0"/>
              <a:t>2015</a:t>
            </a:r>
          </a:p>
          <a:p>
            <a:pPr marL="0" indent="0">
              <a:buNone/>
            </a:pPr>
            <a:r>
              <a:rPr lang="en-US" sz="2200" dirty="0" smtClean="0"/>
              <a:t>Jan.01     Business started with cash                                                          50,000</a:t>
            </a:r>
          </a:p>
          <a:p>
            <a:pPr marL="0" indent="0">
              <a:buNone/>
            </a:pPr>
            <a:r>
              <a:rPr lang="en-US" sz="2200" dirty="0" smtClean="0"/>
              <a:t>Jan.04      Goods purchased for cash                                                          30,000</a:t>
            </a:r>
          </a:p>
          <a:p>
            <a:pPr marL="0" indent="0">
              <a:buNone/>
            </a:pPr>
            <a:r>
              <a:rPr lang="en-US" sz="2200" dirty="0" smtClean="0"/>
              <a:t>Jan.05     Paid carriage charges                                                                        500</a:t>
            </a:r>
          </a:p>
          <a:p>
            <a:pPr marL="0" indent="0">
              <a:buNone/>
            </a:pPr>
            <a:r>
              <a:rPr lang="en-US" sz="2200" dirty="0" smtClean="0"/>
              <a:t>Jan.09     Goods purchased from </a:t>
            </a:r>
            <a:r>
              <a:rPr lang="en-US" sz="2200" dirty="0" err="1" smtClean="0"/>
              <a:t>Mr</a:t>
            </a:r>
            <a:r>
              <a:rPr lang="en-US" sz="2200" dirty="0" smtClean="0"/>
              <a:t> Ali                                                      6,000</a:t>
            </a:r>
          </a:p>
          <a:p>
            <a:pPr marL="0" indent="0">
              <a:buNone/>
            </a:pPr>
            <a:r>
              <a:rPr lang="en-US" sz="2200" dirty="0" smtClean="0"/>
              <a:t>Jan.12     Sold for cash                                                                                    8,000</a:t>
            </a:r>
          </a:p>
          <a:p>
            <a:pPr marL="0" indent="0">
              <a:buNone/>
            </a:pPr>
            <a:r>
              <a:rPr lang="en-US" sz="2200" dirty="0" smtClean="0"/>
              <a:t>Jan15      Sold to </a:t>
            </a:r>
            <a:r>
              <a:rPr lang="en-US" sz="2200" dirty="0" err="1" smtClean="0"/>
              <a:t>Mr</a:t>
            </a:r>
            <a:r>
              <a:rPr lang="en-US" sz="2200" dirty="0" smtClean="0"/>
              <a:t> Amir                                                                            10,000</a:t>
            </a:r>
          </a:p>
          <a:p>
            <a:pPr marL="0" indent="0">
              <a:buNone/>
            </a:pPr>
            <a:r>
              <a:rPr lang="en-US" sz="2200" dirty="0" smtClean="0"/>
              <a:t>Jan.20     Paid to MR Ali                                                                                  6,000</a:t>
            </a:r>
          </a:p>
          <a:p>
            <a:pPr marL="0" indent="0">
              <a:buNone/>
            </a:pPr>
            <a:r>
              <a:rPr lang="en-US" sz="2200" dirty="0" smtClean="0"/>
              <a:t>Jan 25      Paid rent for the month                                                                1,000</a:t>
            </a:r>
          </a:p>
          <a:p>
            <a:pPr marL="0" indent="0">
              <a:buNone/>
            </a:pPr>
            <a:r>
              <a:rPr lang="en-US" sz="2200" dirty="0" smtClean="0"/>
              <a:t>Jan.28      paid general expenses                                                                      200</a:t>
            </a:r>
          </a:p>
          <a:p>
            <a:pPr marL="0" indent="0">
              <a:buNone/>
            </a:pPr>
            <a:r>
              <a:rPr lang="en-US" sz="2200" dirty="0" smtClean="0"/>
              <a:t>Jan.29      Received from </a:t>
            </a:r>
            <a:r>
              <a:rPr lang="en-US" sz="2200" dirty="0" err="1" smtClean="0"/>
              <a:t>Mr</a:t>
            </a:r>
            <a:r>
              <a:rPr lang="en-US" sz="2200" dirty="0" smtClean="0"/>
              <a:t> Amir                                                              10,000</a:t>
            </a:r>
          </a:p>
          <a:p>
            <a:pPr marL="0" indent="0">
              <a:buNone/>
            </a:pPr>
            <a:r>
              <a:rPr lang="en-US" sz="2200" dirty="0" smtClean="0"/>
              <a:t>Jan.30       Furniture purchased                                                                     4,000</a:t>
            </a:r>
          </a:p>
          <a:p>
            <a:pPr marL="0" indent="0">
              <a:buNone/>
            </a:pPr>
            <a:r>
              <a:rPr lang="en-US" sz="2200" dirty="0"/>
              <a:t> </a:t>
            </a:r>
            <a:r>
              <a:rPr lang="en-US" sz="2200" dirty="0" smtClean="0"/>
              <a:t>                                                                 Ans. Cash Balance : SR. 26,300</a:t>
            </a:r>
          </a:p>
          <a:p>
            <a:pPr marL="0" indent="0">
              <a:buNone/>
            </a:pPr>
            <a:endParaRPr lang="en-US" sz="2200" dirty="0" smtClean="0"/>
          </a:p>
          <a:p>
            <a:pPr marL="0" indent="0">
              <a:buNone/>
            </a:pPr>
            <a:r>
              <a:rPr lang="en-US" sz="2200" dirty="0" smtClean="0"/>
              <a:t>                                                                                                                                   </a:t>
            </a:r>
            <a:endParaRPr lang="en-US" sz="22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24</a:t>
            </a:fld>
            <a:endParaRPr lang="en-US" dirty="0"/>
          </a:p>
        </p:txBody>
      </p:sp>
    </p:spTree>
    <p:extLst>
      <p:ext uri="{BB962C8B-B14F-4D97-AF65-F5344CB8AC3E}">
        <p14:creationId xmlns:p14="http://schemas.microsoft.com/office/powerpoint/2010/main" xmlns="" val="3142575505"/>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2400" y="381000"/>
            <a:ext cx="8839200" cy="6324600"/>
          </a:xfrm>
        </p:spPr>
        <p:txBody>
          <a:bodyPr>
            <a:normAutofit fontScale="70000" lnSpcReduction="20000"/>
          </a:bodyPr>
          <a:lstStyle/>
          <a:p>
            <a:pPr marL="0" indent="0">
              <a:buNone/>
            </a:pPr>
            <a:r>
              <a:rPr lang="en-US" dirty="0" smtClean="0"/>
              <a:t>2.Enter </a:t>
            </a:r>
            <a:r>
              <a:rPr lang="en-US" dirty="0"/>
              <a:t>the following transactions into a single column cash book.</a:t>
            </a:r>
          </a:p>
          <a:p>
            <a:pPr marL="0" indent="0">
              <a:buNone/>
            </a:pPr>
            <a:r>
              <a:rPr lang="en-US" dirty="0"/>
              <a:t>Date                                                                                                      </a:t>
            </a:r>
            <a:r>
              <a:rPr lang="en-US" dirty="0" smtClean="0"/>
              <a:t>              </a:t>
            </a:r>
            <a:r>
              <a:rPr lang="en-US" dirty="0"/>
              <a:t>SR</a:t>
            </a:r>
          </a:p>
          <a:p>
            <a:pPr marL="0" indent="0">
              <a:buNone/>
            </a:pPr>
            <a:r>
              <a:rPr lang="en-US" dirty="0"/>
              <a:t>2015</a:t>
            </a:r>
          </a:p>
          <a:p>
            <a:pPr marL="0" indent="0">
              <a:buNone/>
            </a:pPr>
            <a:r>
              <a:rPr lang="en-US" dirty="0"/>
              <a:t>Jan.01     Business started with cash                                                          </a:t>
            </a:r>
            <a:r>
              <a:rPr lang="en-US" dirty="0" smtClean="0"/>
              <a:t>  20,000</a:t>
            </a:r>
            <a:endParaRPr lang="en-US" dirty="0"/>
          </a:p>
          <a:p>
            <a:pPr marL="0" indent="0">
              <a:buNone/>
            </a:pPr>
            <a:r>
              <a:rPr lang="en-US" dirty="0"/>
              <a:t>Jan.04      Goods purchased for cash                                                         </a:t>
            </a:r>
            <a:r>
              <a:rPr lang="en-US" dirty="0" smtClean="0"/>
              <a:t>   10,000</a:t>
            </a:r>
            <a:endParaRPr lang="en-US" dirty="0"/>
          </a:p>
          <a:p>
            <a:pPr marL="0" indent="0">
              <a:buNone/>
            </a:pPr>
            <a:r>
              <a:rPr lang="en-US" dirty="0"/>
              <a:t>Jan.05     Paid </a:t>
            </a:r>
            <a:r>
              <a:rPr lang="en-US" dirty="0" smtClean="0"/>
              <a:t>wages                                                                                         1, 500</a:t>
            </a:r>
            <a:endParaRPr lang="en-US" dirty="0"/>
          </a:p>
          <a:p>
            <a:pPr marL="0" indent="0">
              <a:buNone/>
            </a:pPr>
            <a:r>
              <a:rPr lang="en-US" dirty="0"/>
              <a:t>Jan.09     Goods purchased from </a:t>
            </a:r>
            <a:r>
              <a:rPr lang="en-US" dirty="0" err="1"/>
              <a:t>Mr</a:t>
            </a:r>
            <a:r>
              <a:rPr lang="en-US" dirty="0"/>
              <a:t> </a:t>
            </a:r>
            <a:r>
              <a:rPr lang="en-US" dirty="0" smtClean="0"/>
              <a:t>Abdullah                                             5,000                                                                                                                      </a:t>
            </a:r>
            <a:endParaRPr lang="en-US" dirty="0"/>
          </a:p>
          <a:p>
            <a:pPr marL="0" indent="0">
              <a:buNone/>
            </a:pPr>
            <a:r>
              <a:rPr lang="en-US" dirty="0"/>
              <a:t>Jan.12     Sold </a:t>
            </a:r>
            <a:r>
              <a:rPr lang="en-US" dirty="0" smtClean="0"/>
              <a:t>to </a:t>
            </a:r>
            <a:r>
              <a:rPr lang="en-US" dirty="0" err="1" smtClean="0"/>
              <a:t>Tufail</a:t>
            </a:r>
            <a:r>
              <a:rPr lang="en-US" dirty="0" smtClean="0"/>
              <a:t>                                                                                      </a:t>
            </a:r>
            <a:r>
              <a:rPr lang="en-US" dirty="0"/>
              <a:t>8,000</a:t>
            </a:r>
          </a:p>
          <a:p>
            <a:pPr marL="0" indent="0">
              <a:buNone/>
            </a:pPr>
            <a:r>
              <a:rPr lang="en-US" dirty="0"/>
              <a:t>Jan15      Sold to </a:t>
            </a:r>
            <a:r>
              <a:rPr lang="en-US" dirty="0" err="1" smtClean="0"/>
              <a:t>Mr</a:t>
            </a:r>
            <a:r>
              <a:rPr lang="en-US" dirty="0" smtClean="0"/>
              <a:t> Anwar                                                                            </a:t>
            </a:r>
            <a:r>
              <a:rPr lang="en-US" dirty="0"/>
              <a:t>10,000</a:t>
            </a:r>
          </a:p>
          <a:p>
            <a:pPr marL="0" indent="0">
              <a:buNone/>
            </a:pPr>
            <a:r>
              <a:rPr lang="en-US" dirty="0"/>
              <a:t>Jan.20     Paid to </a:t>
            </a:r>
            <a:r>
              <a:rPr lang="en-US" dirty="0" err="1" smtClean="0"/>
              <a:t>Mr.Abdullah</a:t>
            </a:r>
            <a:r>
              <a:rPr lang="en-US" dirty="0" smtClean="0"/>
              <a:t>                                                                          5,000                                                                                Jan </a:t>
            </a:r>
            <a:r>
              <a:rPr lang="en-US" dirty="0"/>
              <a:t>25      </a:t>
            </a:r>
            <a:r>
              <a:rPr lang="en-US" dirty="0" smtClean="0"/>
              <a:t>Paid carriage                                                                                      </a:t>
            </a:r>
            <a:r>
              <a:rPr lang="en-US" dirty="0"/>
              <a:t>1,000</a:t>
            </a:r>
          </a:p>
          <a:p>
            <a:pPr marL="0" indent="0">
              <a:buNone/>
            </a:pPr>
            <a:r>
              <a:rPr lang="en-US" dirty="0"/>
              <a:t>Jan.28      paid general expenses                                                                    </a:t>
            </a:r>
            <a:r>
              <a:rPr lang="en-US" dirty="0" smtClean="0"/>
              <a:t>    </a:t>
            </a:r>
            <a:r>
              <a:rPr lang="en-US" dirty="0"/>
              <a:t>200</a:t>
            </a:r>
          </a:p>
          <a:p>
            <a:pPr marL="0" indent="0">
              <a:buNone/>
            </a:pPr>
            <a:r>
              <a:rPr lang="en-US" dirty="0"/>
              <a:t>Jan.29      Received from </a:t>
            </a:r>
            <a:r>
              <a:rPr lang="en-US" dirty="0" err="1"/>
              <a:t>Mr</a:t>
            </a:r>
            <a:r>
              <a:rPr lang="en-US" dirty="0"/>
              <a:t> </a:t>
            </a:r>
            <a:r>
              <a:rPr lang="en-US" dirty="0" err="1" smtClean="0"/>
              <a:t>Tufail</a:t>
            </a:r>
            <a:r>
              <a:rPr lang="en-US" dirty="0" smtClean="0"/>
              <a:t>                                                                 8,000</a:t>
            </a:r>
            <a:endParaRPr lang="en-US" dirty="0"/>
          </a:p>
          <a:p>
            <a:pPr marL="0" indent="0">
              <a:buNone/>
            </a:pPr>
            <a:r>
              <a:rPr lang="en-US" dirty="0"/>
              <a:t>Jan.30       </a:t>
            </a:r>
            <a:r>
              <a:rPr lang="en-US" dirty="0" smtClean="0"/>
              <a:t>Machinery  </a:t>
            </a:r>
            <a:r>
              <a:rPr lang="en-US" dirty="0"/>
              <a:t>purchased                                                                    </a:t>
            </a:r>
            <a:r>
              <a:rPr lang="en-US" dirty="0" smtClean="0"/>
              <a:t>4,000</a:t>
            </a:r>
          </a:p>
          <a:p>
            <a:pPr marL="0" indent="0">
              <a:buNone/>
            </a:pPr>
            <a:r>
              <a:rPr lang="en-US" dirty="0" smtClean="0"/>
              <a:t>Jan.31      Drawn for personal use                                                                   2,000</a:t>
            </a:r>
          </a:p>
          <a:p>
            <a:pPr marL="0" indent="0">
              <a:buNone/>
            </a:pPr>
            <a:r>
              <a:rPr lang="en-US" dirty="0"/>
              <a:t> </a:t>
            </a:r>
            <a:r>
              <a:rPr lang="en-US" dirty="0" smtClean="0"/>
              <a:t>                                                                    Ans. Cash Balance: SR  4,300</a:t>
            </a:r>
            <a:endParaRPr lang="en-US" dirty="0"/>
          </a:p>
          <a:p>
            <a:pPr marL="0" indent="0">
              <a:buNone/>
            </a:pPr>
            <a:r>
              <a:rPr lang="en-US" dirty="0"/>
              <a:t>                                                                  </a:t>
            </a:r>
          </a:p>
          <a:p>
            <a:endParaRPr lang="en-US"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25</a:t>
            </a:fld>
            <a:endParaRPr lang="en-US" dirty="0"/>
          </a:p>
        </p:txBody>
      </p:sp>
    </p:spTree>
    <p:extLst>
      <p:ext uri="{BB962C8B-B14F-4D97-AF65-F5344CB8AC3E}">
        <p14:creationId xmlns:p14="http://schemas.microsoft.com/office/powerpoint/2010/main" xmlns="" val="4061636897"/>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76200"/>
            <a:ext cx="8763000" cy="6553200"/>
          </a:xfrm>
        </p:spPr>
        <p:txBody>
          <a:bodyPr>
            <a:normAutofit fontScale="85000" lnSpcReduction="10000"/>
          </a:bodyPr>
          <a:lstStyle/>
          <a:p>
            <a:pPr marL="0" indent="0">
              <a:buNone/>
            </a:pPr>
            <a:r>
              <a:rPr lang="en-US" sz="2400" dirty="0" smtClean="0"/>
              <a:t>3.Enter </a:t>
            </a:r>
            <a:r>
              <a:rPr lang="en-US" sz="2400" dirty="0"/>
              <a:t>the following transactions into a </a:t>
            </a:r>
            <a:r>
              <a:rPr lang="en-US" sz="2400" dirty="0" smtClean="0"/>
              <a:t>suitable cash </a:t>
            </a:r>
            <a:r>
              <a:rPr lang="en-US" sz="2400" dirty="0"/>
              <a:t>book.</a:t>
            </a:r>
          </a:p>
          <a:p>
            <a:pPr marL="0" indent="0">
              <a:buNone/>
            </a:pPr>
            <a:r>
              <a:rPr lang="en-US" sz="2400" dirty="0"/>
              <a:t>Date                                                                                                                   </a:t>
            </a:r>
            <a:r>
              <a:rPr lang="en-US" sz="2400" dirty="0" smtClean="0"/>
              <a:t>               SR</a:t>
            </a:r>
            <a:endParaRPr lang="en-US" sz="2400" dirty="0"/>
          </a:p>
          <a:p>
            <a:pPr marL="0" indent="0">
              <a:buNone/>
            </a:pPr>
            <a:r>
              <a:rPr lang="en-US" sz="2400" dirty="0"/>
              <a:t>2015</a:t>
            </a:r>
          </a:p>
          <a:p>
            <a:pPr marL="0" indent="0">
              <a:buNone/>
            </a:pPr>
            <a:r>
              <a:rPr lang="en-US" sz="2400" dirty="0" smtClean="0"/>
              <a:t>Mar.01     </a:t>
            </a:r>
            <a:r>
              <a:rPr lang="en-US" sz="2400" dirty="0"/>
              <a:t>Business started with </a:t>
            </a:r>
            <a:r>
              <a:rPr lang="en-US" sz="2400" dirty="0" smtClean="0"/>
              <a:t>cash SR.15000 and goods SR.5000                 20,000</a:t>
            </a:r>
            <a:endParaRPr lang="en-US" sz="2400" dirty="0"/>
          </a:p>
          <a:p>
            <a:pPr marL="0" indent="0">
              <a:buNone/>
            </a:pPr>
            <a:r>
              <a:rPr lang="en-US" sz="2400" dirty="0"/>
              <a:t>Mar</a:t>
            </a:r>
            <a:r>
              <a:rPr lang="en-US" sz="2400" dirty="0" smtClean="0"/>
              <a:t>.04      </a:t>
            </a:r>
            <a:r>
              <a:rPr lang="en-US" sz="2400" dirty="0"/>
              <a:t>Goods purchased for </a:t>
            </a:r>
            <a:r>
              <a:rPr lang="en-US" sz="2400" dirty="0" smtClean="0"/>
              <a:t>cash SR.8000 and credit SR.2,000                   10,000</a:t>
            </a:r>
            <a:endParaRPr lang="en-US" sz="2400" dirty="0"/>
          </a:p>
          <a:p>
            <a:pPr marL="0" indent="0">
              <a:buNone/>
            </a:pPr>
            <a:r>
              <a:rPr lang="en-US" sz="2400" dirty="0"/>
              <a:t>Mar</a:t>
            </a:r>
            <a:r>
              <a:rPr lang="en-US" sz="2400" dirty="0" smtClean="0"/>
              <a:t>05     </a:t>
            </a:r>
            <a:r>
              <a:rPr lang="en-US" sz="2400" dirty="0"/>
              <a:t>Paid  </a:t>
            </a:r>
            <a:r>
              <a:rPr lang="en-US" sz="2400" dirty="0" smtClean="0"/>
              <a:t>salary                                                                                                    1</a:t>
            </a:r>
            <a:r>
              <a:rPr lang="en-US" sz="2400" dirty="0"/>
              <a:t>, 500</a:t>
            </a:r>
          </a:p>
          <a:p>
            <a:pPr marL="0" indent="0">
              <a:buNone/>
            </a:pPr>
            <a:r>
              <a:rPr lang="en-US" sz="2400" dirty="0"/>
              <a:t>Mar</a:t>
            </a:r>
            <a:r>
              <a:rPr lang="en-US" sz="2400" dirty="0" smtClean="0"/>
              <a:t>09     </a:t>
            </a:r>
            <a:r>
              <a:rPr lang="en-US" sz="2400" dirty="0"/>
              <a:t>Goods </a:t>
            </a:r>
            <a:r>
              <a:rPr lang="en-US" sz="2400" dirty="0" smtClean="0"/>
              <a:t>sold to Mr. Wahid                                                                            7,000                                                                                                                      </a:t>
            </a:r>
            <a:endParaRPr lang="en-US" sz="2400" dirty="0"/>
          </a:p>
          <a:p>
            <a:pPr marL="0" indent="0">
              <a:buNone/>
            </a:pPr>
            <a:r>
              <a:rPr lang="en-US" sz="2400" dirty="0"/>
              <a:t>Mar</a:t>
            </a:r>
            <a:r>
              <a:rPr lang="en-US" sz="2400" dirty="0" smtClean="0"/>
              <a:t>.12     Sold for cash                                                                                                 8,000</a:t>
            </a:r>
          </a:p>
          <a:p>
            <a:pPr marL="0" indent="0">
              <a:buNone/>
            </a:pPr>
            <a:r>
              <a:rPr lang="en-US" sz="2400" dirty="0" smtClean="0"/>
              <a:t>Mar.20     Paid furniture                                                                                                6000 Mar25      Paid carriage                                                                                                  500</a:t>
            </a:r>
          </a:p>
          <a:p>
            <a:pPr marL="0" indent="0">
              <a:buNone/>
            </a:pPr>
            <a:r>
              <a:rPr lang="en-US" sz="2400" dirty="0" smtClean="0"/>
              <a:t>Mar.28      paid postage expenses                                                                                 200</a:t>
            </a:r>
          </a:p>
          <a:p>
            <a:pPr marL="0" indent="0">
              <a:buNone/>
            </a:pPr>
            <a:r>
              <a:rPr lang="en-US" sz="2400" dirty="0" smtClean="0"/>
              <a:t>Mar.29      Received from Mr</a:t>
            </a:r>
            <a:r>
              <a:rPr lang="en-US" sz="2400" dirty="0" smtClean="0"/>
              <a:t>. Wahid                                                                         7,000</a:t>
            </a:r>
            <a:endParaRPr lang="en-US" sz="2400" dirty="0" smtClean="0"/>
          </a:p>
          <a:p>
            <a:pPr marL="0" indent="0">
              <a:buNone/>
            </a:pPr>
            <a:r>
              <a:rPr lang="en-US" sz="2400" dirty="0" smtClean="0"/>
              <a:t>Mar.30       Machinery  purchased                                                                             9,000</a:t>
            </a:r>
          </a:p>
          <a:p>
            <a:pPr marL="0" indent="0">
              <a:buNone/>
            </a:pPr>
            <a:r>
              <a:rPr lang="en-US" sz="2400" dirty="0" smtClean="0"/>
              <a:t>Mar.31      Drawn for personal use cash SR.3000 and goods SR.2000                5,000</a:t>
            </a:r>
          </a:p>
          <a:p>
            <a:pPr marL="0" indent="0">
              <a:buNone/>
            </a:pPr>
            <a:r>
              <a:rPr lang="en-US" sz="2400" dirty="0" smtClean="0"/>
              <a:t>Mar.31      Purchased from Mr. </a:t>
            </a:r>
            <a:r>
              <a:rPr lang="en-US" sz="2400" dirty="0" err="1" smtClean="0"/>
              <a:t>Shadab</a:t>
            </a:r>
            <a:r>
              <a:rPr lang="en-US" sz="2400" dirty="0" smtClean="0"/>
              <a:t> Ahmad                                                      2,000</a:t>
            </a:r>
          </a:p>
          <a:p>
            <a:pPr marL="0" indent="0">
              <a:buNone/>
            </a:pPr>
            <a:endParaRPr lang="en-US" sz="2400" dirty="0"/>
          </a:p>
          <a:p>
            <a:pPr marL="0" indent="0">
              <a:buNone/>
            </a:pPr>
            <a:r>
              <a:rPr lang="en-US" sz="2400" dirty="0" smtClean="0"/>
              <a:t>                              Answer. Cash Balance : SR. 1,800</a:t>
            </a:r>
          </a:p>
          <a:p>
            <a:endParaRPr lang="en-US" sz="24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26</a:t>
            </a:fld>
            <a:endParaRPr lang="en-US" dirty="0"/>
          </a:p>
        </p:txBody>
      </p:sp>
    </p:spTree>
    <p:extLst>
      <p:ext uri="{BB962C8B-B14F-4D97-AF65-F5344CB8AC3E}">
        <p14:creationId xmlns:p14="http://schemas.microsoft.com/office/powerpoint/2010/main" xmlns="" val="2413530245"/>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2400" y="228600"/>
            <a:ext cx="8686800" cy="6400800"/>
          </a:xfrm>
        </p:spPr>
        <p:txBody>
          <a:bodyPr>
            <a:normAutofit/>
          </a:bodyPr>
          <a:lstStyle/>
          <a:p>
            <a:pPr marL="0" indent="0">
              <a:buNone/>
            </a:pPr>
            <a:r>
              <a:rPr lang="en-US" sz="2000" dirty="0" smtClean="0"/>
              <a:t>4.Prepare cash book with cash and bank columns from the following  transactions.</a:t>
            </a:r>
          </a:p>
          <a:p>
            <a:pPr marL="0" indent="0">
              <a:buNone/>
            </a:pPr>
            <a:r>
              <a:rPr lang="en-US" sz="2000" dirty="0" smtClean="0"/>
              <a:t>2015                                                                                                                               SR</a:t>
            </a:r>
            <a:endParaRPr lang="en-US" sz="2000" dirty="0"/>
          </a:p>
          <a:p>
            <a:pPr marL="0" indent="0">
              <a:buNone/>
            </a:pPr>
            <a:r>
              <a:rPr lang="en-US" sz="2000" dirty="0"/>
              <a:t>Feb. </a:t>
            </a:r>
            <a:r>
              <a:rPr lang="en-US" sz="2000" dirty="0" smtClean="0"/>
              <a:t>01 Business started with cash                                                                     50,000</a:t>
            </a:r>
          </a:p>
          <a:p>
            <a:pPr marL="0" indent="0">
              <a:buNone/>
            </a:pPr>
            <a:r>
              <a:rPr lang="en-US" sz="2000" dirty="0" smtClean="0"/>
              <a:t>Feb. 02 Deposited into Samba bank                                                                  20,000</a:t>
            </a:r>
          </a:p>
          <a:p>
            <a:pPr marL="0" indent="0">
              <a:buNone/>
            </a:pPr>
            <a:r>
              <a:rPr lang="en-US" sz="2000" dirty="0" smtClean="0"/>
              <a:t>Feb.03 Purchase for cash                                                                                     18,000</a:t>
            </a:r>
          </a:p>
          <a:p>
            <a:pPr marL="0" indent="0">
              <a:buNone/>
            </a:pPr>
            <a:r>
              <a:rPr lang="en-US" sz="2000" dirty="0" smtClean="0"/>
              <a:t>Feb.04 Purchase on credit                                                                                     6,000</a:t>
            </a:r>
          </a:p>
          <a:p>
            <a:pPr marL="0" indent="0">
              <a:buNone/>
            </a:pPr>
            <a:r>
              <a:rPr lang="en-US" sz="2000" dirty="0" smtClean="0"/>
              <a:t>Feb.05 Purchase through cheque                                                                        5,000</a:t>
            </a:r>
          </a:p>
          <a:p>
            <a:pPr marL="0" indent="0">
              <a:buNone/>
            </a:pPr>
            <a:r>
              <a:rPr lang="en-US" sz="2000" dirty="0" smtClean="0"/>
              <a:t>Feb.10 Sold for cash                                                                                               7,000</a:t>
            </a:r>
          </a:p>
          <a:p>
            <a:pPr marL="0" indent="0">
              <a:buNone/>
            </a:pPr>
            <a:r>
              <a:rPr lang="en-US" sz="2000" dirty="0" smtClean="0"/>
              <a:t>Feb.12 Sold on credit                                                                                             2,000</a:t>
            </a:r>
          </a:p>
          <a:p>
            <a:pPr marL="0" indent="0">
              <a:buNone/>
            </a:pPr>
            <a:r>
              <a:rPr lang="en-US" sz="2000" dirty="0" smtClean="0"/>
              <a:t>Feb.14 Sold goods , cheque received and deposited into Samba                 4,000</a:t>
            </a:r>
          </a:p>
          <a:p>
            <a:pPr marL="0" indent="0">
              <a:buNone/>
            </a:pPr>
            <a:r>
              <a:rPr lang="en-US" sz="2000" dirty="0" smtClean="0"/>
              <a:t>Feb 15 Sold and received a cheque                                                                     8,000</a:t>
            </a:r>
          </a:p>
          <a:p>
            <a:pPr marL="0" indent="0">
              <a:buNone/>
            </a:pPr>
            <a:r>
              <a:rPr lang="en-US" sz="2000" dirty="0" smtClean="0"/>
              <a:t>Feb 18 Cheque deposited into bank</a:t>
            </a:r>
          </a:p>
          <a:p>
            <a:pPr marL="0" indent="0">
              <a:buNone/>
            </a:pPr>
            <a:r>
              <a:rPr lang="en-US" sz="2000" dirty="0" smtClean="0"/>
              <a:t>Feb.20 paid for postage                                                                                             200</a:t>
            </a:r>
          </a:p>
          <a:p>
            <a:pPr marL="0" indent="0">
              <a:buNone/>
            </a:pPr>
            <a:r>
              <a:rPr lang="en-US" sz="2000" dirty="0" smtClean="0"/>
              <a:t>Feb.22 Paid electric charges through cheque                                                       400</a:t>
            </a:r>
          </a:p>
          <a:p>
            <a:pPr marL="0" indent="0">
              <a:buNone/>
            </a:pPr>
            <a:r>
              <a:rPr lang="en-US" sz="2000" dirty="0" smtClean="0"/>
              <a:t>Feb.26 Drawn from bank for office use                                                              3,000</a:t>
            </a:r>
          </a:p>
          <a:p>
            <a:pPr marL="0" indent="0">
              <a:buNone/>
            </a:pPr>
            <a:r>
              <a:rPr lang="en-US" sz="2000" dirty="0" smtClean="0"/>
              <a:t>Feb.28 Drawn from Samba for personal use.                                                     1,000</a:t>
            </a:r>
          </a:p>
          <a:p>
            <a:pPr marL="0" indent="0">
              <a:buNone/>
            </a:pPr>
            <a:r>
              <a:rPr lang="en-US" sz="2000" dirty="0"/>
              <a:t> </a:t>
            </a:r>
            <a:r>
              <a:rPr lang="en-US" sz="2000" dirty="0" smtClean="0"/>
              <a:t>                      Ans.Cash Balance: SR 21,800        Bank Balance:SR22,600</a:t>
            </a:r>
            <a:endParaRPr lang="en-US" sz="20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27</a:t>
            </a:fld>
            <a:endParaRPr lang="en-US" dirty="0"/>
          </a:p>
        </p:txBody>
      </p:sp>
    </p:spTree>
    <p:extLst>
      <p:ext uri="{BB962C8B-B14F-4D97-AF65-F5344CB8AC3E}">
        <p14:creationId xmlns:p14="http://schemas.microsoft.com/office/powerpoint/2010/main" xmlns="" val="729761340"/>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2400" y="152400"/>
            <a:ext cx="8763000" cy="6477000"/>
          </a:xfrm>
        </p:spPr>
        <p:txBody>
          <a:bodyPr>
            <a:normAutofit/>
          </a:bodyPr>
          <a:lstStyle/>
          <a:p>
            <a:pPr marL="0" indent="0">
              <a:buNone/>
            </a:pPr>
            <a:r>
              <a:rPr lang="en-US" sz="2000" dirty="0" smtClean="0"/>
              <a:t>5.Prepare </a:t>
            </a:r>
            <a:r>
              <a:rPr lang="en-US" sz="2000" dirty="0"/>
              <a:t>cash book with cash and bank columns from the following  </a:t>
            </a:r>
            <a:r>
              <a:rPr lang="en-US" sz="2000" dirty="0" err="1" smtClean="0"/>
              <a:t>informations</a:t>
            </a:r>
            <a:r>
              <a:rPr lang="en-US" sz="2000" dirty="0" smtClean="0"/>
              <a:t>.</a:t>
            </a:r>
            <a:endParaRPr lang="en-US" sz="2000" dirty="0"/>
          </a:p>
          <a:p>
            <a:pPr marL="0" indent="0">
              <a:buNone/>
            </a:pPr>
            <a:r>
              <a:rPr lang="en-US" sz="2000" dirty="0"/>
              <a:t>2015                                                                                                                               SR</a:t>
            </a:r>
          </a:p>
          <a:p>
            <a:pPr marL="0" indent="0">
              <a:buNone/>
            </a:pPr>
            <a:r>
              <a:rPr lang="en-US" sz="2000" dirty="0"/>
              <a:t>Feb. 01 Business started with cash                                                                     </a:t>
            </a:r>
            <a:r>
              <a:rPr lang="en-US" sz="2000" dirty="0" smtClean="0"/>
              <a:t>150,000</a:t>
            </a:r>
            <a:endParaRPr lang="en-US" sz="2000" dirty="0"/>
          </a:p>
          <a:p>
            <a:pPr marL="0" indent="0">
              <a:buNone/>
            </a:pPr>
            <a:r>
              <a:rPr lang="en-US" sz="2000" dirty="0"/>
              <a:t>Feb. 02 Deposited into Samba bank                                                                 </a:t>
            </a:r>
            <a:r>
              <a:rPr lang="en-US" sz="2000" dirty="0" smtClean="0"/>
              <a:t>    70,000</a:t>
            </a:r>
            <a:endParaRPr lang="en-US" sz="2000" dirty="0"/>
          </a:p>
          <a:p>
            <a:pPr marL="0" indent="0">
              <a:buNone/>
            </a:pPr>
            <a:r>
              <a:rPr lang="en-US" sz="2000" dirty="0"/>
              <a:t>Feb.03 Purchase for cash                                                                                   </a:t>
            </a:r>
            <a:r>
              <a:rPr lang="en-US" sz="2000" dirty="0" smtClean="0"/>
              <a:t>     38,000</a:t>
            </a:r>
            <a:endParaRPr lang="en-US" sz="2000" dirty="0"/>
          </a:p>
          <a:p>
            <a:pPr marL="0" indent="0">
              <a:buNone/>
            </a:pPr>
            <a:r>
              <a:rPr lang="en-US" sz="2000" dirty="0"/>
              <a:t>Feb.04 Purchase on credit                                                                                     </a:t>
            </a:r>
            <a:r>
              <a:rPr lang="en-US" sz="2000" dirty="0" smtClean="0"/>
              <a:t> 16,000</a:t>
            </a:r>
            <a:endParaRPr lang="en-US" sz="2000" dirty="0"/>
          </a:p>
          <a:p>
            <a:pPr marL="0" indent="0">
              <a:buNone/>
            </a:pPr>
            <a:r>
              <a:rPr lang="en-US" sz="2000" dirty="0"/>
              <a:t>Feb.05 Purchase through </a:t>
            </a:r>
            <a:r>
              <a:rPr lang="en-US" sz="2000" dirty="0" err="1"/>
              <a:t>cheque</a:t>
            </a:r>
            <a:r>
              <a:rPr lang="en-US" sz="2000" dirty="0"/>
              <a:t>                                                                      </a:t>
            </a:r>
            <a:r>
              <a:rPr lang="en-US" sz="2000" dirty="0" smtClean="0"/>
              <a:t>   1 </a:t>
            </a:r>
            <a:r>
              <a:rPr lang="en-US" sz="2000" dirty="0"/>
              <a:t>5,000</a:t>
            </a:r>
          </a:p>
          <a:p>
            <a:pPr marL="0" indent="0">
              <a:buNone/>
            </a:pPr>
            <a:r>
              <a:rPr lang="en-US" sz="2000" dirty="0" smtClean="0"/>
              <a:t>Feb.12 </a:t>
            </a:r>
            <a:r>
              <a:rPr lang="en-US" sz="2000" dirty="0"/>
              <a:t>Sold for cash                                                                                              </a:t>
            </a:r>
            <a:r>
              <a:rPr lang="en-US" sz="2000" dirty="0" smtClean="0"/>
              <a:t>   14,000</a:t>
            </a:r>
            <a:endParaRPr lang="en-US" sz="2000" dirty="0"/>
          </a:p>
          <a:p>
            <a:pPr marL="0" indent="0">
              <a:buNone/>
            </a:pPr>
            <a:r>
              <a:rPr lang="en-US" sz="2000" dirty="0" smtClean="0"/>
              <a:t>Feb.13 </a:t>
            </a:r>
            <a:r>
              <a:rPr lang="en-US" sz="2000" dirty="0"/>
              <a:t>Sold goods , </a:t>
            </a:r>
            <a:r>
              <a:rPr lang="en-US" sz="2000" dirty="0" err="1"/>
              <a:t>cheque</a:t>
            </a:r>
            <a:r>
              <a:rPr lang="en-US" sz="2000" dirty="0"/>
              <a:t> received and deposited into Samba               </a:t>
            </a:r>
            <a:r>
              <a:rPr lang="en-US" sz="2000" dirty="0" smtClean="0"/>
              <a:t>     8,000</a:t>
            </a:r>
            <a:endParaRPr lang="en-US" sz="2000" dirty="0"/>
          </a:p>
          <a:p>
            <a:pPr marL="0" indent="0">
              <a:buNone/>
            </a:pPr>
            <a:r>
              <a:rPr lang="en-US" sz="2000" dirty="0"/>
              <a:t>Feb </a:t>
            </a:r>
            <a:r>
              <a:rPr lang="en-US" sz="2000" dirty="0" smtClean="0"/>
              <a:t>14 </a:t>
            </a:r>
            <a:r>
              <a:rPr lang="en-US" sz="2000" dirty="0"/>
              <a:t>Sold and received a </a:t>
            </a:r>
            <a:r>
              <a:rPr lang="en-US" sz="2000" dirty="0" err="1"/>
              <a:t>cheque</a:t>
            </a:r>
            <a:r>
              <a:rPr lang="en-US" sz="2000" dirty="0"/>
              <a:t>                                                                     </a:t>
            </a:r>
            <a:r>
              <a:rPr lang="en-US" sz="2000" dirty="0" smtClean="0"/>
              <a:t> 16,000</a:t>
            </a:r>
            <a:endParaRPr lang="en-US" sz="2000" dirty="0"/>
          </a:p>
          <a:p>
            <a:pPr marL="0" indent="0">
              <a:buNone/>
            </a:pPr>
            <a:r>
              <a:rPr lang="en-US" sz="2000" dirty="0"/>
              <a:t>Feb </a:t>
            </a:r>
            <a:r>
              <a:rPr lang="en-US" sz="2000" dirty="0" smtClean="0"/>
              <a:t>16 </a:t>
            </a:r>
            <a:r>
              <a:rPr lang="en-US" sz="2000" dirty="0" err="1"/>
              <a:t>Cheque</a:t>
            </a:r>
            <a:r>
              <a:rPr lang="en-US" sz="2000" dirty="0"/>
              <a:t> deposited into bank</a:t>
            </a:r>
          </a:p>
          <a:p>
            <a:pPr marL="0" indent="0">
              <a:buNone/>
            </a:pPr>
            <a:r>
              <a:rPr lang="en-US" sz="2000" dirty="0" smtClean="0"/>
              <a:t>Feb.19 </a:t>
            </a:r>
            <a:r>
              <a:rPr lang="en-US" sz="2000" dirty="0"/>
              <a:t>paid for postage                                                                                            </a:t>
            </a:r>
            <a:r>
              <a:rPr lang="en-US" sz="2000" dirty="0" smtClean="0"/>
              <a:t>1, </a:t>
            </a:r>
            <a:r>
              <a:rPr lang="en-US" sz="2000" dirty="0"/>
              <a:t>200</a:t>
            </a:r>
          </a:p>
          <a:p>
            <a:pPr marL="0" indent="0">
              <a:buNone/>
            </a:pPr>
            <a:r>
              <a:rPr lang="en-US" sz="2000" dirty="0" smtClean="0"/>
              <a:t>Feb.24 </a:t>
            </a:r>
            <a:r>
              <a:rPr lang="en-US" sz="2000" dirty="0"/>
              <a:t>Paid electric charges through </a:t>
            </a:r>
            <a:r>
              <a:rPr lang="en-US" sz="2000" dirty="0" err="1"/>
              <a:t>cheque</a:t>
            </a:r>
            <a:r>
              <a:rPr lang="en-US" sz="2000" dirty="0"/>
              <a:t>                                                       </a:t>
            </a:r>
            <a:r>
              <a:rPr lang="en-US" sz="2000" dirty="0" smtClean="0"/>
              <a:t>1,000</a:t>
            </a:r>
            <a:endParaRPr lang="en-US" sz="2000" dirty="0"/>
          </a:p>
          <a:p>
            <a:pPr marL="0" indent="0">
              <a:buNone/>
            </a:pPr>
            <a:r>
              <a:rPr lang="en-US" sz="2000" dirty="0" smtClean="0"/>
              <a:t>Feb.27 </a:t>
            </a:r>
            <a:r>
              <a:rPr lang="en-US" sz="2000" dirty="0"/>
              <a:t>Drawn from bank for office use                                                             </a:t>
            </a:r>
            <a:r>
              <a:rPr lang="en-US" sz="2000" dirty="0" smtClean="0"/>
              <a:t>     9,000</a:t>
            </a:r>
            <a:endParaRPr lang="en-US" sz="2000" dirty="0"/>
          </a:p>
          <a:p>
            <a:pPr marL="0" indent="0">
              <a:buNone/>
            </a:pPr>
            <a:r>
              <a:rPr lang="en-US" sz="2000" dirty="0"/>
              <a:t>Feb.28 Drawn from Samba for personal use.                                                     </a:t>
            </a:r>
            <a:r>
              <a:rPr lang="en-US" sz="2000" dirty="0" smtClean="0"/>
              <a:t> 10,000</a:t>
            </a:r>
            <a:endParaRPr lang="en-US" sz="2000" dirty="0"/>
          </a:p>
          <a:p>
            <a:pPr marL="0" indent="0">
              <a:buNone/>
            </a:pPr>
            <a:r>
              <a:rPr lang="en-US" sz="2000" dirty="0"/>
              <a:t>                       </a:t>
            </a:r>
            <a:r>
              <a:rPr lang="en-US" sz="2000" dirty="0" err="1"/>
              <a:t>Ans.Cash</a:t>
            </a:r>
            <a:r>
              <a:rPr lang="en-US" sz="2000" dirty="0"/>
              <a:t> Balance: SR </a:t>
            </a:r>
            <a:r>
              <a:rPr lang="en-US" sz="2000" dirty="0" smtClean="0"/>
              <a:t>63,800       </a:t>
            </a:r>
            <a:r>
              <a:rPr lang="en-US" sz="2000" dirty="0"/>
              <a:t>Bank </a:t>
            </a:r>
            <a:r>
              <a:rPr lang="en-US" sz="2000" dirty="0" smtClean="0"/>
              <a:t>Balance:SR59,000</a:t>
            </a:r>
            <a:endParaRPr lang="en-US" sz="2000" dirty="0"/>
          </a:p>
          <a:p>
            <a:pPr marL="0" indent="0">
              <a:buNone/>
            </a:pPr>
            <a:endParaRPr lang="en-US" sz="20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28</a:t>
            </a:fld>
            <a:endParaRPr lang="en-US" dirty="0"/>
          </a:p>
        </p:txBody>
      </p:sp>
    </p:spTree>
    <p:extLst>
      <p:ext uri="{BB962C8B-B14F-4D97-AF65-F5344CB8AC3E}">
        <p14:creationId xmlns:p14="http://schemas.microsoft.com/office/powerpoint/2010/main" xmlns="" val="3091847294"/>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2400" y="152400"/>
            <a:ext cx="8839200" cy="6477000"/>
          </a:xfrm>
        </p:spPr>
        <p:txBody>
          <a:bodyPr>
            <a:normAutofit/>
          </a:bodyPr>
          <a:lstStyle/>
          <a:p>
            <a:pPr marL="0" indent="0">
              <a:buNone/>
            </a:pPr>
            <a:r>
              <a:rPr lang="en-US" sz="2000" dirty="0" smtClean="0"/>
              <a:t>6. From </a:t>
            </a:r>
            <a:r>
              <a:rPr lang="en-US" sz="2000" dirty="0"/>
              <a:t>the following  </a:t>
            </a:r>
            <a:r>
              <a:rPr lang="en-US" sz="2000" dirty="0" err="1" smtClean="0"/>
              <a:t>informations</a:t>
            </a:r>
            <a:r>
              <a:rPr lang="en-US" sz="2000" dirty="0" smtClean="0"/>
              <a:t> draw a suitable cash book.</a:t>
            </a:r>
            <a:endParaRPr lang="en-US" sz="2000" dirty="0"/>
          </a:p>
          <a:p>
            <a:pPr marL="0" indent="0">
              <a:buNone/>
            </a:pPr>
            <a:r>
              <a:rPr lang="en-US" sz="2000" dirty="0" smtClean="0"/>
              <a:t>2014                                                                                                                               </a:t>
            </a:r>
            <a:r>
              <a:rPr lang="en-US" sz="2000" dirty="0"/>
              <a:t>SR</a:t>
            </a:r>
          </a:p>
          <a:p>
            <a:pPr marL="0" indent="0">
              <a:buNone/>
            </a:pPr>
            <a:r>
              <a:rPr lang="en-US" sz="2000" dirty="0" smtClean="0"/>
              <a:t>Dec. </a:t>
            </a:r>
            <a:r>
              <a:rPr lang="en-US" sz="2000" dirty="0"/>
              <a:t>01 Business started with cash                                                                    </a:t>
            </a:r>
            <a:r>
              <a:rPr lang="en-US" sz="2000" dirty="0" smtClean="0"/>
              <a:t>    90,000</a:t>
            </a:r>
            <a:endParaRPr lang="en-US" sz="2000" dirty="0"/>
          </a:p>
          <a:p>
            <a:pPr marL="0" indent="0">
              <a:buNone/>
            </a:pPr>
            <a:r>
              <a:rPr lang="en-US" sz="2000" dirty="0" smtClean="0"/>
              <a:t>Dec. 03 </a:t>
            </a:r>
            <a:r>
              <a:rPr lang="en-US" sz="2000" dirty="0"/>
              <a:t>Deposited into </a:t>
            </a:r>
            <a:r>
              <a:rPr lang="en-US" sz="2000" dirty="0" smtClean="0"/>
              <a:t>bank                                                                                     50,000</a:t>
            </a:r>
            <a:endParaRPr lang="en-US" sz="2000" dirty="0"/>
          </a:p>
          <a:p>
            <a:pPr marL="0" indent="0">
              <a:buNone/>
            </a:pPr>
            <a:r>
              <a:rPr lang="en-US" sz="2000" dirty="0" smtClean="0"/>
              <a:t>Dec.05 </a:t>
            </a:r>
            <a:r>
              <a:rPr lang="en-US" sz="2000" dirty="0"/>
              <a:t>Purchase </a:t>
            </a:r>
            <a:r>
              <a:rPr lang="en-US" sz="2000" dirty="0" smtClean="0"/>
              <a:t>on credit                                                                                         30,000</a:t>
            </a:r>
            <a:endParaRPr lang="en-US" sz="2000" dirty="0"/>
          </a:p>
          <a:p>
            <a:pPr marL="0" indent="0">
              <a:buNone/>
            </a:pPr>
            <a:r>
              <a:rPr lang="en-US" sz="2000" dirty="0" smtClean="0"/>
              <a:t>Dec.06 </a:t>
            </a:r>
            <a:r>
              <a:rPr lang="en-US" sz="2000" dirty="0"/>
              <a:t>Purchase </a:t>
            </a:r>
            <a:r>
              <a:rPr lang="en-US" sz="2000" dirty="0" smtClean="0"/>
              <a:t>for cash                                                                                           12,000</a:t>
            </a:r>
            <a:endParaRPr lang="en-US" sz="2000" dirty="0"/>
          </a:p>
          <a:p>
            <a:pPr marL="0" indent="0">
              <a:buNone/>
            </a:pPr>
            <a:r>
              <a:rPr lang="en-US" sz="2000" dirty="0" smtClean="0"/>
              <a:t>Dec.08 </a:t>
            </a:r>
            <a:r>
              <a:rPr lang="en-US" sz="2000" dirty="0"/>
              <a:t>Purchase through </a:t>
            </a:r>
            <a:r>
              <a:rPr lang="en-US" sz="2000" dirty="0" err="1"/>
              <a:t>cheque</a:t>
            </a:r>
            <a:r>
              <a:rPr lang="en-US" sz="2000" dirty="0"/>
              <a:t>                                                                         </a:t>
            </a:r>
            <a:r>
              <a:rPr lang="en-US" sz="2000" dirty="0" smtClean="0"/>
              <a:t> 1 3,000</a:t>
            </a:r>
            <a:endParaRPr lang="en-US" sz="2000" dirty="0"/>
          </a:p>
          <a:p>
            <a:pPr marL="0" indent="0">
              <a:buNone/>
            </a:pPr>
            <a:r>
              <a:rPr lang="en-US" sz="2000" dirty="0" smtClean="0"/>
              <a:t>Dec.11 </a:t>
            </a:r>
            <a:r>
              <a:rPr lang="en-US" sz="2000" dirty="0"/>
              <a:t>Sold for cash                                                                                                </a:t>
            </a:r>
            <a:r>
              <a:rPr lang="en-US" sz="2000" dirty="0" smtClean="0"/>
              <a:t>  18,000</a:t>
            </a:r>
            <a:endParaRPr lang="en-US" sz="2000" dirty="0"/>
          </a:p>
          <a:p>
            <a:pPr marL="0" indent="0">
              <a:buNone/>
            </a:pPr>
            <a:r>
              <a:rPr lang="en-US" sz="2000" dirty="0" smtClean="0"/>
              <a:t>Dec.12 </a:t>
            </a:r>
            <a:r>
              <a:rPr lang="en-US" sz="2000" dirty="0"/>
              <a:t>Sold goods , </a:t>
            </a:r>
            <a:r>
              <a:rPr lang="en-US" sz="2000" dirty="0" err="1"/>
              <a:t>cheque</a:t>
            </a:r>
            <a:r>
              <a:rPr lang="en-US" sz="2000" dirty="0"/>
              <a:t> received and deposited into </a:t>
            </a:r>
            <a:r>
              <a:rPr lang="en-US" sz="2000" dirty="0" smtClean="0"/>
              <a:t>bank                           9,000</a:t>
            </a:r>
            <a:endParaRPr lang="en-US" sz="2000" dirty="0"/>
          </a:p>
          <a:p>
            <a:pPr marL="0" indent="0">
              <a:buNone/>
            </a:pPr>
            <a:r>
              <a:rPr lang="en-US" sz="2000" dirty="0"/>
              <a:t>Dec </a:t>
            </a:r>
            <a:r>
              <a:rPr lang="en-US" sz="2000" dirty="0" smtClean="0"/>
              <a:t>15 </a:t>
            </a:r>
            <a:r>
              <a:rPr lang="en-US" sz="2000" dirty="0"/>
              <a:t>Sold and received a </a:t>
            </a:r>
            <a:r>
              <a:rPr lang="en-US" sz="2000" dirty="0" err="1"/>
              <a:t>cheque</a:t>
            </a:r>
            <a:r>
              <a:rPr lang="en-US" sz="2000" dirty="0"/>
              <a:t>                                                                      </a:t>
            </a:r>
            <a:r>
              <a:rPr lang="en-US" sz="2000" dirty="0" smtClean="0"/>
              <a:t>  15,000</a:t>
            </a:r>
            <a:endParaRPr lang="en-US" sz="2000" dirty="0"/>
          </a:p>
          <a:p>
            <a:pPr marL="0" indent="0">
              <a:buNone/>
            </a:pPr>
            <a:r>
              <a:rPr lang="en-US" sz="2000" dirty="0"/>
              <a:t>Dec </a:t>
            </a:r>
            <a:r>
              <a:rPr lang="en-US" sz="2000" dirty="0" smtClean="0"/>
              <a:t>17 </a:t>
            </a:r>
            <a:r>
              <a:rPr lang="en-US" sz="2000" dirty="0" err="1"/>
              <a:t>Cheque</a:t>
            </a:r>
            <a:r>
              <a:rPr lang="en-US" sz="2000" dirty="0"/>
              <a:t> deposited into bank</a:t>
            </a:r>
          </a:p>
          <a:p>
            <a:pPr marL="0" indent="0">
              <a:buNone/>
            </a:pPr>
            <a:r>
              <a:rPr lang="en-US" sz="2000" dirty="0" smtClean="0"/>
              <a:t>Dec.20 </a:t>
            </a:r>
            <a:r>
              <a:rPr lang="en-US" sz="2000" dirty="0"/>
              <a:t>paid for </a:t>
            </a:r>
            <a:r>
              <a:rPr lang="en-US" sz="2000" dirty="0" smtClean="0"/>
              <a:t>carriage                                                                                             1</a:t>
            </a:r>
            <a:r>
              <a:rPr lang="en-US" sz="2000" dirty="0"/>
              <a:t>, </a:t>
            </a:r>
            <a:r>
              <a:rPr lang="en-US" sz="2000" dirty="0" smtClean="0"/>
              <a:t>000</a:t>
            </a:r>
            <a:endParaRPr lang="en-US" sz="2000" dirty="0"/>
          </a:p>
          <a:p>
            <a:pPr marL="0" indent="0">
              <a:buNone/>
            </a:pPr>
            <a:r>
              <a:rPr lang="en-US" sz="2000" dirty="0" smtClean="0"/>
              <a:t>Dec.23 </a:t>
            </a:r>
            <a:r>
              <a:rPr lang="en-US" sz="2000" dirty="0"/>
              <a:t>Paid electric charges through </a:t>
            </a:r>
            <a:r>
              <a:rPr lang="en-US" sz="2000" dirty="0" err="1"/>
              <a:t>cheque</a:t>
            </a:r>
            <a:r>
              <a:rPr lang="en-US" sz="2000" dirty="0"/>
              <a:t>                                                       </a:t>
            </a:r>
            <a:r>
              <a:rPr lang="en-US" sz="2000" dirty="0" smtClean="0"/>
              <a:t>  1,500</a:t>
            </a:r>
            <a:endParaRPr lang="en-US" sz="2000" dirty="0"/>
          </a:p>
          <a:p>
            <a:pPr marL="0" indent="0">
              <a:buNone/>
            </a:pPr>
            <a:r>
              <a:rPr lang="en-US" sz="2000" dirty="0"/>
              <a:t>Dec </a:t>
            </a:r>
            <a:r>
              <a:rPr lang="en-US" sz="2000" dirty="0" smtClean="0"/>
              <a:t>26 </a:t>
            </a:r>
            <a:r>
              <a:rPr lang="en-US" sz="2000" dirty="0"/>
              <a:t>Drawn from bank for office use                                                                  </a:t>
            </a:r>
            <a:r>
              <a:rPr lang="en-US" sz="2000" dirty="0" smtClean="0"/>
              <a:t>10,000</a:t>
            </a:r>
            <a:endParaRPr lang="en-US" sz="2000" dirty="0"/>
          </a:p>
          <a:p>
            <a:pPr marL="0" indent="0">
              <a:buNone/>
            </a:pPr>
            <a:r>
              <a:rPr lang="en-US" sz="2000" dirty="0"/>
              <a:t>Dec </a:t>
            </a:r>
            <a:r>
              <a:rPr lang="en-US" sz="2000" dirty="0" smtClean="0"/>
              <a:t>27Paid for personal travelling expenses.                                                         8,000</a:t>
            </a:r>
            <a:endParaRPr lang="en-US" sz="2000" dirty="0"/>
          </a:p>
          <a:p>
            <a:pPr marL="0" indent="0">
              <a:buNone/>
            </a:pPr>
            <a:r>
              <a:rPr lang="en-US" sz="2000" dirty="0"/>
              <a:t>                       </a:t>
            </a:r>
            <a:r>
              <a:rPr lang="en-US" sz="2000" dirty="0" err="1"/>
              <a:t>Ans.Cash</a:t>
            </a:r>
            <a:r>
              <a:rPr lang="en-US" sz="2000" dirty="0"/>
              <a:t> Balance: SR </a:t>
            </a:r>
            <a:r>
              <a:rPr lang="en-US" sz="2000" dirty="0" smtClean="0"/>
              <a:t>47,000       </a:t>
            </a:r>
            <a:r>
              <a:rPr lang="en-US" sz="2000" dirty="0"/>
              <a:t>Bank </a:t>
            </a:r>
            <a:r>
              <a:rPr lang="en-US" sz="2000" dirty="0" err="1" smtClean="0"/>
              <a:t>Balance:SR</a:t>
            </a:r>
            <a:r>
              <a:rPr lang="en-US" sz="2000" dirty="0" smtClean="0"/>
              <a:t> 49,500</a:t>
            </a:r>
            <a:endParaRPr lang="en-US" sz="2000" dirty="0"/>
          </a:p>
          <a:p>
            <a:pPr marL="0" indent="0">
              <a:buNone/>
            </a:pPr>
            <a:endParaRPr lang="en-US" sz="20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29</a:t>
            </a:fld>
            <a:endParaRPr lang="en-US" dirty="0"/>
          </a:p>
        </p:txBody>
      </p:sp>
    </p:spTree>
    <p:extLst>
      <p:ext uri="{BB962C8B-B14F-4D97-AF65-F5344CB8AC3E}">
        <p14:creationId xmlns:p14="http://schemas.microsoft.com/office/powerpoint/2010/main" xmlns="" val="313929026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143000"/>
            <a:ext cx="7924800" cy="4876800"/>
          </a:xfrm>
        </p:spPr>
        <p:txBody>
          <a:bodyPr>
            <a:normAutofit/>
          </a:bodyPr>
          <a:lstStyle/>
          <a:p>
            <a:pPr marL="0" indent="0" algn="ctr">
              <a:buNone/>
            </a:pPr>
            <a:endParaRPr lang="en-US" sz="2800" dirty="0" smtClean="0"/>
          </a:p>
          <a:p>
            <a:pPr marL="0" indent="0" algn="ctr">
              <a:buNone/>
            </a:pPr>
            <a:r>
              <a:rPr lang="en-US" sz="2800" dirty="0" smtClean="0"/>
              <a:t>Cash-Book</a:t>
            </a:r>
            <a:endParaRPr lang="en-US" sz="2800" dirty="0"/>
          </a:p>
          <a:p>
            <a:pPr marL="0" indent="0" algn="just">
              <a:buNone/>
            </a:pPr>
            <a:endParaRPr lang="en-US" sz="2800" dirty="0" smtClean="0"/>
          </a:p>
          <a:p>
            <a:pPr marL="0" indent="0" algn="just">
              <a:buNone/>
            </a:pPr>
            <a:r>
              <a:rPr lang="en-US" sz="2800" dirty="0" smtClean="0"/>
              <a:t>Cash book is the book in which all cash transactions are recoded. The credit transactions and losses are not recorded in it.It is mainly a summary of cash inflow and outflow. Different types of cash book are maintained by the business units as per their requirements.                                                                                                                                             </a:t>
            </a:r>
            <a:endParaRPr lang="en-US" sz="2800" dirty="0"/>
          </a:p>
          <a:p>
            <a:pPr marL="0" indent="0">
              <a:buNone/>
            </a:pPr>
            <a:endParaRPr lang="en-US" sz="1400" dirty="0" smtClean="0"/>
          </a:p>
          <a:p>
            <a:pPr marL="0" indent="0">
              <a:buNone/>
            </a:pPr>
            <a:endParaRPr lang="en-US" sz="1400" dirty="0" smtClean="0"/>
          </a:p>
          <a:p>
            <a:pPr marL="0" indent="0">
              <a:buNone/>
            </a:pPr>
            <a:endParaRPr lang="en-US" sz="14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3</a:t>
            </a:fld>
            <a:endParaRPr lang="en-US" dirty="0"/>
          </a:p>
        </p:txBody>
      </p:sp>
    </p:spTree>
    <p:extLst>
      <p:ext uri="{BB962C8B-B14F-4D97-AF65-F5344CB8AC3E}">
        <p14:creationId xmlns:p14="http://schemas.microsoft.com/office/powerpoint/2010/main" xmlns="" val="179881527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81000" y="533400"/>
            <a:ext cx="8229600" cy="6019800"/>
          </a:xfrm>
        </p:spPr>
        <p:txBody>
          <a:bodyPr>
            <a:normAutofit/>
          </a:bodyPr>
          <a:lstStyle/>
          <a:p>
            <a:pPr marL="0" indent="0" algn="ctr">
              <a:buNone/>
            </a:pPr>
            <a:r>
              <a:rPr lang="en-US" sz="2000" dirty="0" smtClean="0"/>
              <a:t>A specimen of a simple cash book is as follows:</a:t>
            </a:r>
          </a:p>
          <a:p>
            <a:pPr marL="0" indent="0" algn="ctr">
              <a:buNone/>
            </a:pPr>
            <a:r>
              <a:rPr lang="en-US" sz="2000" dirty="0" smtClean="0"/>
              <a:t>Cash-Book</a:t>
            </a:r>
          </a:p>
          <a:p>
            <a:pPr marL="0" indent="0">
              <a:buNone/>
            </a:pPr>
            <a:r>
              <a:rPr lang="en-US" sz="2000" dirty="0" smtClean="0"/>
              <a:t>                                                                                                           </a:t>
            </a:r>
            <a:r>
              <a:rPr lang="en-US" sz="1600" dirty="0" smtClean="0"/>
              <a:t>                                                 </a:t>
            </a:r>
          </a:p>
          <a:p>
            <a:pPr marL="0" indent="0">
              <a:buNone/>
            </a:pPr>
            <a:endParaRPr lang="en-US" sz="1400" dirty="0"/>
          </a:p>
          <a:p>
            <a:pPr marL="0" indent="0">
              <a:buNone/>
            </a:pPr>
            <a:endParaRPr lang="en-US" sz="1400" dirty="0" smtClean="0"/>
          </a:p>
          <a:p>
            <a:pPr marL="0" indent="0">
              <a:buNone/>
            </a:pPr>
            <a:endParaRPr lang="en-US" sz="1400" dirty="0"/>
          </a:p>
          <a:p>
            <a:pPr marL="0" indent="0">
              <a:buNone/>
            </a:pPr>
            <a:endParaRPr lang="en-US" sz="1400" dirty="0" smtClean="0"/>
          </a:p>
          <a:p>
            <a:pPr marL="0" indent="0">
              <a:buNone/>
            </a:pPr>
            <a:endParaRPr lang="en-US" sz="1400" dirty="0"/>
          </a:p>
          <a:p>
            <a:pPr marL="0" indent="0">
              <a:buNone/>
            </a:pPr>
            <a:endParaRPr lang="en-US" sz="1400" dirty="0" smtClean="0"/>
          </a:p>
          <a:p>
            <a:pPr marL="0" indent="0">
              <a:buNone/>
            </a:pPr>
            <a:endParaRPr lang="en-US" sz="1400" dirty="0"/>
          </a:p>
          <a:p>
            <a:pPr marL="0" indent="0">
              <a:buNone/>
            </a:pPr>
            <a:endParaRPr lang="en-US" sz="1400" dirty="0" smtClean="0"/>
          </a:p>
          <a:p>
            <a:pPr marL="0" indent="0">
              <a:buNone/>
            </a:pPr>
            <a:endParaRPr lang="en-US" sz="1400" dirty="0"/>
          </a:p>
          <a:p>
            <a:pPr marL="0" indent="0">
              <a:buNone/>
            </a:pPr>
            <a:endParaRPr lang="en-US" sz="1400" dirty="0" smtClean="0"/>
          </a:p>
          <a:p>
            <a:pPr marL="0" indent="0">
              <a:buNone/>
            </a:pPr>
            <a:endParaRPr lang="en-US" sz="1400" dirty="0"/>
          </a:p>
          <a:p>
            <a:pPr marL="0" indent="0">
              <a:buNone/>
            </a:pPr>
            <a:endParaRPr lang="en-US" sz="1400" dirty="0" smtClean="0"/>
          </a:p>
          <a:p>
            <a:pPr marL="0" indent="0">
              <a:buNone/>
            </a:pPr>
            <a:endParaRPr lang="en-US" sz="1400" dirty="0"/>
          </a:p>
          <a:p>
            <a:pPr marL="0" indent="0">
              <a:buNone/>
            </a:pPr>
            <a:endParaRPr lang="en-US" sz="1400" dirty="0" smtClean="0"/>
          </a:p>
          <a:p>
            <a:pPr marL="0" indent="0">
              <a:buNone/>
            </a:pPr>
            <a:endParaRPr lang="en-US" sz="1400" dirty="0"/>
          </a:p>
          <a:p>
            <a:pPr marL="0" indent="0">
              <a:buNone/>
            </a:pPr>
            <a:endParaRPr lang="en-US" sz="1400" dirty="0" smtClean="0"/>
          </a:p>
          <a:p>
            <a:pPr marL="0" indent="0">
              <a:buNone/>
            </a:pPr>
            <a:endParaRPr lang="en-US" sz="1400" dirty="0"/>
          </a:p>
          <a:p>
            <a:pPr marL="0" indent="0">
              <a:buNone/>
            </a:pPr>
            <a:endParaRPr lang="en-US" sz="1400" dirty="0" smtClean="0"/>
          </a:p>
          <a:p>
            <a:pPr marL="0" indent="0">
              <a:buNone/>
            </a:pPr>
            <a:endParaRPr lang="en-US" sz="1400" dirty="0"/>
          </a:p>
          <a:p>
            <a:pPr marL="0" indent="0">
              <a:buNone/>
            </a:pPr>
            <a:endParaRPr lang="en-US" sz="1400" dirty="0" smtClean="0"/>
          </a:p>
          <a:p>
            <a:pPr marL="0" indent="0">
              <a:buNone/>
            </a:pPr>
            <a:endParaRPr lang="en-US" sz="1400" dirty="0" smtClean="0"/>
          </a:p>
          <a:p>
            <a:pPr marL="0" indent="0">
              <a:buNone/>
            </a:pPr>
            <a:endParaRPr lang="en-US" sz="1400" dirty="0" smtClean="0"/>
          </a:p>
          <a:p>
            <a:pPr marL="0" indent="0">
              <a:buNone/>
            </a:pPr>
            <a:endParaRPr lang="en-US" sz="1400" dirty="0" smtClean="0"/>
          </a:p>
          <a:p>
            <a:pPr marL="0" indent="0">
              <a:buNone/>
            </a:pPr>
            <a:endParaRPr lang="en-US" sz="1400" dirty="0" smtClean="0"/>
          </a:p>
          <a:p>
            <a:pPr marL="0" indent="0">
              <a:buNone/>
            </a:pPr>
            <a:endParaRPr lang="en-US" sz="1400" dirty="0" smtClean="0"/>
          </a:p>
          <a:p>
            <a:pPr marL="0" indent="0">
              <a:buNone/>
            </a:pPr>
            <a:endParaRPr lang="en-US" sz="1400" dirty="0" smtClean="0"/>
          </a:p>
          <a:p>
            <a:pPr marL="0" indent="0">
              <a:buNone/>
            </a:pPr>
            <a:endParaRPr lang="en-US" sz="1400" dirty="0" smtClean="0"/>
          </a:p>
          <a:p>
            <a:pPr marL="0" indent="0">
              <a:buNone/>
            </a:pPr>
            <a:endParaRPr lang="en-US" sz="1400" dirty="0" smtClean="0"/>
          </a:p>
          <a:p>
            <a:pPr marL="0" indent="0">
              <a:buNone/>
            </a:pPr>
            <a:endParaRPr lang="en-US" sz="1400" dirty="0" smtClean="0"/>
          </a:p>
          <a:p>
            <a:pPr marL="0" indent="0" algn="ctr">
              <a:buNone/>
            </a:pPr>
            <a:endParaRPr lang="en-US" sz="1400" dirty="0" smtClean="0"/>
          </a:p>
          <a:p>
            <a:pPr marL="0" indent="0" algn="ctr">
              <a:buNone/>
            </a:pPr>
            <a:endParaRPr lang="en-US" sz="1400" dirty="0"/>
          </a:p>
          <a:p>
            <a:pPr marL="0" indent="0" algn="ctr">
              <a:buNone/>
            </a:pPr>
            <a:endParaRPr lang="en-US" sz="1400" dirty="0" smtClean="0"/>
          </a:p>
          <a:p>
            <a:pPr marL="0" indent="0" algn="ctr">
              <a:buNone/>
            </a:pPr>
            <a:endParaRPr lang="en-US" sz="1400" dirty="0"/>
          </a:p>
          <a:p>
            <a:pPr marL="0" indent="0" algn="ctr">
              <a:buNone/>
            </a:pPr>
            <a:endParaRPr lang="en-US" sz="1400" dirty="0" smtClean="0"/>
          </a:p>
        </p:txBody>
      </p:sp>
      <p:graphicFrame>
        <p:nvGraphicFramePr>
          <p:cNvPr id="4" name="Table 3"/>
          <p:cNvGraphicFramePr>
            <a:graphicFrameLocks noGrp="1"/>
          </p:cNvGraphicFramePr>
          <p:nvPr>
            <p:extLst>
              <p:ext uri="{D42A27DB-BD31-4B8C-83A1-F6EECF244321}">
                <p14:modId xmlns:p14="http://schemas.microsoft.com/office/powerpoint/2010/main" xmlns="" val="463071168"/>
              </p:ext>
            </p:extLst>
          </p:nvPr>
        </p:nvGraphicFramePr>
        <p:xfrm>
          <a:off x="1524000" y="1397000"/>
          <a:ext cx="6096000" cy="741680"/>
        </p:xfrm>
        <a:graphic>
          <a:graphicData uri="http://schemas.openxmlformats.org/drawingml/2006/table">
            <a:tbl>
              <a:tblPr firstRow="1" bandRow="1">
                <a:tableStyleId>{2D5ABB26-0587-4C30-8999-92F81FD0307C}</a:tableStyleId>
              </a:tblPr>
              <a:tblGrid>
                <a:gridCol w="1016000"/>
                <a:gridCol w="1016000"/>
                <a:gridCol w="1016000"/>
                <a:gridCol w="1016000"/>
                <a:gridCol w="1016000"/>
                <a:gridCol w="1016000"/>
              </a:tblGrid>
              <a:tr h="370840">
                <a:tc>
                  <a:txBody>
                    <a:bodyPr/>
                    <a:lstStyle/>
                    <a:p>
                      <a:endParaRPr lang="en-US" dirty="0"/>
                    </a:p>
                  </a:txBody>
                  <a:tcPr/>
                </a:tc>
                <a:tc>
                  <a:txBody>
                    <a:bodyPr/>
                    <a:lstStyle/>
                    <a:p>
                      <a:endParaRPr lang="en-US" dirty="0"/>
                    </a:p>
                  </a:txBody>
                  <a:tcPr/>
                </a:tc>
                <a:tc>
                  <a:txBody>
                    <a:bodyPr/>
                    <a:lstStyle/>
                    <a:p>
                      <a:endParaRPr lang="en-US" dirty="0"/>
                    </a:p>
                  </a:txBody>
                  <a:tcPr/>
                </a:tc>
                <a:tc>
                  <a:txBody>
                    <a:bodyPr/>
                    <a:lstStyle/>
                    <a:p>
                      <a:endParaRPr lang="en-US" dirty="0"/>
                    </a:p>
                  </a:txBody>
                  <a:tcPr/>
                </a:tc>
                <a:tc>
                  <a:txBody>
                    <a:bodyPr/>
                    <a:lstStyle/>
                    <a:p>
                      <a:endParaRPr lang="en-US" dirty="0"/>
                    </a:p>
                  </a:txBody>
                  <a:tcPr/>
                </a:tc>
                <a:tc>
                  <a:txBody>
                    <a:bodyPr/>
                    <a:lstStyle/>
                    <a:p>
                      <a:endParaRPr lang="en-US" dirty="0"/>
                    </a:p>
                  </a:txBody>
                  <a:tcPr/>
                </a:tc>
              </a:tr>
              <a:tr h="370840">
                <a:tc>
                  <a:txBody>
                    <a:bodyPr/>
                    <a:lstStyle/>
                    <a:p>
                      <a:endParaRPr lang="en-US" dirty="0"/>
                    </a:p>
                  </a:txBody>
                  <a:tcPr/>
                </a:tc>
                <a:tc>
                  <a:txBody>
                    <a:bodyPr/>
                    <a:lstStyle/>
                    <a:p>
                      <a:endParaRPr lang="en-US" dirty="0"/>
                    </a:p>
                  </a:txBody>
                  <a:tcPr/>
                </a:tc>
                <a:tc>
                  <a:txBody>
                    <a:bodyPr/>
                    <a:lstStyle/>
                    <a:p>
                      <a:endParaRPr lang="en-US" dirty="0"/>
                    </a:p>
                  </a:txBody>
                  <a:tcPr/>
                </a:tc>
                <a:tc>
                  <a:txBody>
                    <a:bodyPr/>
                    <a:lstStyle/>
                    <a:p>
                      <a:endParaRPr lang="en-US" dirty="0"/>
                    </a:p>
                  </a:txBody>
                  <a:tcPr/>
                </a:tc>
                <a:tc>
                  <a:txBody>
                    <a:bodyPr/>
                    <a:lstStyle/>
                    <a:p>
                      <a:endParaRPr lang="en-US" dirty="0"/>
                    </a:p>
                  </a:txBody>
                  <a:tcPr/>
                </a:tc>
                <a:tc>
                  <a:txBody>
                    <a:bodyPr/>
                    <a:lstStyle/>
                    <a:p>
                      <a:endParaRPr lang="en-US" dirty="0"/>
                    </a:p>
                  </a:txBody>
                  <a:tcPr/>
                </a:tc>
              </a:tr>
            </a:tbl>
          </a:graphicData>
        </a:graphic>
      </p:graphicFrame>
      <p:graphicFrame>
        <p:nvGraphicFramePr>
          <p:cNvPr id="5" name="Table 4"/>
          <p:cNvGraphicFramePr>
            <a:graphicFrameLocks noGrp="1"/>
          </p:cNvGraphicFramePr>
          <p:nvPr>
            <p:extLst>
              <p:ext uri="{D42A27DB-BD31-4B8C-83A1-F6EECF244321}">
                <p14:modId xmlns:p14="http://schemas.microsoft.com/office/powerpoint/2010/main" xmlns="" val="3050887799"/>
              </p:ext>
            </p:extLst>
          </p:nvPr>
        </p:nvGraphicFramePr>
        <p:xfrm>
          <a:off x="685800" y="1219200"/>
          <a:ext cx="7543800" cy="4861560"/>
        </p:xfrm>
        <a:graphic>
          <a:graphicData uri="http://schemas.openxmlformats.org/drawingml/2006/table">
            <a:tbl>
              <a:tblPr firstRow="1" bandRow="1">
                <a:tableStyleId>{5940675A-B579-460E-94D1-54222C63F5DA}</a:tableStyleId>
              </a:tblPr>
              <a:tblGrid>
                <a:gridCol w="762000"/>
                <a:gridCol w="1981200"/>
                <a:gridCol w="1143000"/>
                <a:gridCol w="762000"/>
                <a:gridCol w="1828800"/>
                <a:gridCol w="1066800"/>
              </a:tblGrid>
              <a:tr h="381000">
                <a:tc>
                  <a:txBody>
                    <a:bodyPr/>
                    <a:lstStyle/>
                    <a:p>
                      <a:pPr algn="ctr"/>
                      <a:r>
                        <a:rPr lang="en-US" sz="1800" dirty="0" smtClean="0"/>
                        <a:t>Date</a:t>
                      </a:r>
                      <a:endParaRPr lang="en-US" sz="1800" dirty="0"/>
                    </a:p>
                  </a:txBody>
                  <a:tcPr/>
                </a:tc>
                <a:tc>
                  <a:txBody>
                    <a:bodyPr/>
                    <a:lstStyle/>
                    <a:p>
                      <a:pPr algn="ctr"/>
                      <a:r>
                        <a:rPr lang="en-US" sz="1800" dirty="0" smtClean="0"/>
                        <a:t>Particulars</a:t>
                      </a:r>
                      <a:r>
                        <a:rPr lang="en-US" sz="1800" baseline="0" dirty="0" smtClean="0"/>
                        <a:t> </a:t>
                      </a:r>
                      <a:endParaRPr lang="en-US" sz="1800" dirty="0"/>
                    </a:p>
                  </a:txBody>
                  <a:tcPr/>
                </a:tc>
                <a:tc>
                  <a:txBody>
                    <a:bodyPr/>
                    <a:lstStyle/>
                    <a:p>
                      <a:pPr algn="ctr"/>
                      <a:r>
                        <a:rPr lang="en-US" sz="1800" dirty="0" smtClean="0"/>
                        <a:t>Amount</a:t>
                      </a:r>
                      <a:endParaRPr lang="en-US" sz="1800" dirty="0"/>
                    </a:p>
                  </a:txBody>
                  <a:tcPr/>
                </a:tc>
                <a:tc>
                  <a:txBody>
                    <a:bodyPr/>
                    <a:lstStyle/>
                    <a:p>
                      <a:pPr algn="ctr"/>
                      <a:r>
                        <a:rPr lang="en-US" sz="1800" dirty="0" smtClean="0"/>
                        <a:t>Date</a:t>
                      </a:r>
                      <a:endParaRPr lang="en-US" sz="1800" dirty="0"/>
                    </a:p>
                  </a:txBody>
                  <a:tcPr/>
                </a:tc>
                <a:tc>
                  <a:txBody>
                    <a:bodyPr/>
                    <a:lstStyle/>
                    <a:p>
                      <a:pPr algn="ctr"/>
                      <a:r>
                        <a:rPr lang="en-US" sz="1800" dirty="0" smtClean="0"/>
                        <a:t>Particulars</a:t>
                      </a:r>
                      <a:r>
                        <a:rPr lang="en-US" sz="1800" baseline="0" dirty="0" smtClean="0"/>
                        <a:t> </a:t>
                      </a:r>
                      <a:endParaRPr lang="en-US" sz="1800" dirty="0"/>
                    </a:p>
                  </a:txBody>
                  <a:tcPr/>
                </a:tc>
                <a:tc>
                  <a:txBody>
                    <a:bodyPr/>
                    <a:lstStyle/>
                    <a:p>
                      <a:pPr algn="ctr"/>
                      <a:r>
                        <a:rPr lang="en-US" sz="1800" dirty="0" smtClean="0"/>
                        <a:t>Amount</a:t>
                      </a:r>
                      <a:endParaRPr lang="en-US" sz="1800" dirty="0"/>
                    </a:p>
                  </a:txBody>
                  <a:tcPr/>
                </a:tc>
              </a:tr>
              <a:tr h="2667000">
                <a:tc>
                  <a:txBody>
                    <a:bodyPr/>
                    <a:lstStyle/>
                    <a:p>
                      <a:pPr algn="ctr"/>
                      <a:endParaRPr lang="en-US" sz="1800" dirty="0"/>
                    </a:p>
                  </a:txBody>
                  <a:tcPr/>
                </a:tc>
                <a:tc>
                  <a:txBody>
                    <a:bodyPr/>
                    <a:lstStyle/>
                    <a:p>
                      <a:pPr algn="l"/>
                      <a:r>
                        <a:rPr lang="en-US" sz="1800" dirty="0" smtClean="0"/>
                        <a:t>To</a:t>
                      </a:r>
                      <a:r>
                        <a:rPr lang="en-US" sz="1800" baseline="0" dirty="0" smtClean="0"/>
                        <a:t> </a:t>
                      </a:r>
                      <a:r>
                        <a:rPr lang="en-US" sz="1800" baseline="0" smtClean="0"/>
                        <a:t>Balance b/d</a:t>
                      </a:r>
                      <a:endParaRPr lang="en-US" sz="1800" baseline="0" dirty="0" smtClean="0"/>
                    </a:p>
                    <a:p>
                      <a:pPr algn="l"/>
                      <a:r>
                        <a:rPr lang="en-US" sz="1800" baseline="0" dirty="0" smtClean="0"/>
                        <a:t>To All cash receipts--</a:t>
                      </a:r>
                    </a:p>
                    <a:p>
                      <a:pPr algn="l"/>
                      <a:r>
                        <a:rPr lang="en-US" sz="1800" dirty="0" smtClean="0"/>
                        <a:t>(like-cash sales, collection from debtors,rent,commission,interest,etc)</a:t>
                      </a:r>
                    </a:p>
                    <a:p>
                      <a:pPr algn="l"/>
                      <a:endParaRPr lang="en-US" sz="1800" dirty="0" smtClean="0"/>
                    </a:p>
                    <a:p>
                      <a:pPr algn="l"/>
                      <a:endParaRPr lang="en-US" sz="1800" dirty="0" smtClean="0"/>
                    </a:p>
                    <a:p>
                      <a:pPr algn="l"/>
                      <a:endParaRPr lang="en-US" sz="1800" dirty="0" smtClean="0"/>
                    </a:p>
                    <a:p>
                      <a:pPr algn="l"/>
                      <a:endParaRPr lang="en-US" sz="1800" dirty="0" smtClean="0"/>
                    </a:p>
                    <a:p>
                      <a:pPr algn="l"/>
                      <a:endParaRPr lang="en-US" sz="1800" dirty="0" smtClean="0"/>
                    </a:p>
                    <a:p>
                      <a:pPr algn="l"/>
                      <a:endParaRPr lang="en-US" sz="1800" dirty="0" smtClean="0"/>
                    </a:p>
                    <a:p>
                      <a:pPr algn="l"/>
                      <a:endParaRPr lang="en-US" sz="1800" dirty="0" smtClean="0"/>
                    </a:p>
                    <a:p>
                      <a:pPr algn="l"/>
                      <a:endParaRPr lang="en-US" sz="1800" dirty="0" smtClean="0"/>
                    </a:p>
                    <a:p>
                      <a:pPr algn="l"/>
                      <a:endParaRPr lang="en-US" sz="1800" dirty="0" smtClean="0"/>
                    </a:p>
                  </a:txBody>
                  <a:tcPr/>
                </a:tc>
                <a:tc>
                  <a:txBody>
                    <a:bodyPr/>
                    <a:lstStyle/>
                    <a:p>
                      <a:pPr algn="ctr"/>
                      <a:r>
                        <a:rPr lang="en-US" sz="1800" dirty="0" smtClean="0"/>
                        <a:t>----</a:t>
                      </a:r>
                    </a:p>
                    <a:p>
                      <a:pPr algn="ctr"/>
                      <a:endParaRPr lang="en-US" sz="1800" dirty="0" smtClean="0"/>
                    </a:p>
                    <a:p>
                      <a:pPr algn="ctr"/>
                      <a:endParaRPr lang="en-US" sz="1800" dirty="0" smtClean="0"/>
                    </a:p>
                    <a:p>
                      <a:pPr algn="ctr"/>
                      <a:endParaRPr lang="en-US" sz="1800" dirty="0" smtClean="0"/>
                    </a:p>
                    <a:p>
                      <a:pPr algn="ctr"/>
                      <a:r>
                        <a:rPr lang="en-US" sz="1800" dirty="0" smtClean="0"/>
                        <a:t>----</a:t>
                      </a:r>
                    </a:p>
                    <a:p>
                      <a:pPr algn="ctr"/>
                      <a:endParaRPr lang="en-US" sz="1800" dirty="0" smtClean="0"/>
                    </a:p>
                    <a:p>
                      <a:pPr algn="ctr"/>
                      <a:endParaRPr lang="en-US" sz="1800" dirty="0" smtClean="0"/>
                    </a:p>
                    <a:p>
                      <a:pPr algn="ctr"/>
                      <a:endParaRPr lang="en-US" sz="1800" dirty="0" smtClean="0"/>
                    </a:p>
                    <a:p>
                      <a:pPr algn="ctr"/>
                      <a:endParaRPr lang="en-US" sz="1800" dirty="0" smtClean="0"/>
                    </a:p>
                    <a:p>
                      <a:pPr algn="ctr"/>
                      <a:endParaRPr lang="en-US" sz="1800" dirty="0" smtClean="0"/>
                    </a:p>
                    <a:p>
                      <a:pPr algn="ctr"/>
                      <a:endParaRPr lang="en-US" sz="1800" dirty="0" smtClean="0"/>
                    </a:p>
                    <a:p>
                      <a:pPr algn="ctr"/>
                      <a:endParaRPr lang="en-US" sz="1800" dirty="0" smtClean="0"/>
                    </a:p>
                    <a:p>
                      <a:pPr algn="ctr"/>
                      <a:r>
                        <a:rPr lang="en-US" sz="1800" dirty="0" smtClean="0"/>
                        <a:t>-------</a:t>
                      </a:r>
                    </a:p>
                  </a:txBody>
                  <a:tcPr/>
                </a:tc>
                <a:tc>
                  <a:txBody>
                    <a:bodyPr/>
                    <a:lstStyle/>
                    <a:p>
                      <a:pPr algn="ctr"/>
                      <a:endParaRPr lang="en-US" sz="1800" dirty="0"/>
                    </a:p>
                  </a:txBody>
                  <a:tcPr/>
                </a:tc>
                <a:tc>
                  <a:txBody>
                    <a:bodyPr/>
                    <a:lstStyle/>
                    <a:p>
                      <a:pPr algn="l"/>
                      <a:r>
                        <a:rPr lang="en-US" sz="1800" dirty="0" smtClean="0"/>
                        <a:t>By All payments—</a:t>
                      </a:r>
                    </a:p>
                    <a:p>
                      <a:pPr algn="l"/>
                      <a:r>
                        <a:rPr lang="en-US" sz="1800" dirty="0" smtClean="0"/>
                        <a:t>(like-cash purchase of any items, payments for wages,salaries</a:t>
                      </a:r>
                      <a:r>
                        <a:rPr lang="en-US" sz="1800" baseline="0" dirty="0" smtClean="0"/>
                        <a:t> re</a:t>
                      </a:r>
                      <a:r>
                        <a:rPr lang="en-US" sz="1800" dirty="0" smtClean="0"/>
                        <a:t>nt,advertisement,commission,interest etc.)</a:t>
                      </a:r>
                    </a:p>
                    <a:p>
                      <a:pPr algn="l"/>
                      <a:r>
                        <a:rPr lang="en-US" sz="1800" dirty="0" smtClean="0"/>
                        <a:t>By Balance</a:t>
                      </a:r>
                      <a:r>
                        <a:rPr lang="en-US" sz="1800" i="1" dirty="0" smtClean="0"/>
                        <a:t> </a:t>
                      </a:r>
                      <a:r>
                        <a:rPr lang="en-US" sz="1800" dirty="0" smtClean="0"/>
                        <a:t>c/d</a:t>
                      </a:r>
                      <a:endParaRPr lang="en-US" sz="1800" dirty="0"/>
                    </a:p>
                  </a:txBody>
                  <a:tcPr/>
                </a:tc>
                <a:tc>
                  <a:txBody>
                    <a:bodyPr/>
                    <a:lstStyle/>
                    <a:p>
                      <a:pPr algn="ctr"/>
                      <a:endParaRPr lang="en-US" sz="1800" dirty="0" smtClean="0"/>
                    </a:p>
                    <a:p>
                      <a:pPr algn="ctr"/>
                      <a:endParaRPr lang="en-US" sz="1800" dirty="0" smtClean="0"/>
                    </a:p>
                    <a:p>
                      <a:pPr algn="ctr"/>
                      <a:r>
                        <a:rPr lang="en-US" sz="1800" dirty="0" smtClean="0"/>
                        <a:t>-----</a:t>
                      </a:r>
                    </a:p>
                    <a:p>
                      <a:pPr algn="ctr"/>
                      <a:endParaRPr lang="en-US" sz="1800" dirty="0" smtClean="0"/>
                    </a:p>
                    <a:p>
                      <a:pPr algn="ctr"/>
                      <a:endParaRPr lang="en-US" sz="1800" dirty="0" smtClean="0"/>
                    </a:p>
                    <a:p>
                      <a:pPr algn="ctr"/>
                      <a:endParaRPr lang="en-US" sz="1800" dirty="0" smtClean="0"/>
                    </a:p>
                    <a:p>
                      <a:pPr algn="ctr"/>
                      <a:r>
                        <a:rPr lang="en-US" sz="1800" dirty="0" smtClean="0"/>
                        <a:t>-----</a:t>
                      </a:r>
                    </a:p>
                    <a:p>
                      <a:pPr algn="ctr"/>
                      <a:endParaRPr lang="en-US" sz="1800" dirty="0" smtClean="0"/>
                    </a:p>
                    <a:p>
                      <a:pPr algn="ctr"/>
                      <a:endParaRPr lang="en-US" sz="1800" dirty="0" smtClean="0"/>
                    </a:p>
                    <a:p>
                      <a:pPr algn="ctr"/>
                      <a:endParaRPr lang="en-US" sz="1800" dirty="0" smtClean="0"/>
                    </a:p>
                    <a:p>
                      <a:pPr algn="ctr"/>
                      <a:r>
                        <a:rPr lang="en-US" sz="1800" dirty="0" smtClean="0"/>
                        <a:t>---------</a:t>
                      </a:r>
                    </a:p>
                    <a:p>
                      <a:pPr algn="ctr"/>
                      <a:endParaRPr lang="en-US" sz="1800" dirty="0" smtClean="0"/>
                    </a:p>
                    <a:p>
                      <a:pPr algn="ctr"/>
                      <a:r>
                        <a:rPr lang="en-US" sz="1800" dirty="0" smtClean="0"/>
                        <a:t>----------</a:t>
                      </a:r>
                      <a:endParaRPr lang="en-US" sz="1800" dirty="0"/>
                    </a:p>
                  </a:txBody>
                  <a:tcPr/>
                </a:tc>
              </a:tr>
            </a:tbl>
          </a:graphicData>
        </a:graphic>
      </p:graphicFrame>
      <p:sp>
        <p:nvSpPr>
          <p:cNvPr id="6" name="Slide Number Placeholder 5"/>
          <p:cNvSpPr>
            <a:spLocks noGrp="1"/>
          </p:cNvSpPr>
          <p:nvPr>
            <p:ph type="sldNum" sz="quarter" idx="12"/>
          </p:nvPr>
        </p:nvSpPr>
        <p:spPr/>
        <p:txBody>
          <a:bodyPr/>
          <a:lstStyle/>
          <a:p>
            <a:fld id="{B6F15528-21DE-4FAA-801E-634DDDAF4B2B}" type="slidenum">
              <a:rPr lang="en-US" smtClean="0"/>
              <a:pPr/>
              <a:t>4</a:t>
            </a:fld>
            <a:endParaRPr lang="en-US" dirty="0"/>
          </a:p>
        </p:txBody>
      </p:sp>
    </p:spTree>
    <p:extLst>
      <p:ext uri="{BB962C8B-B14F-4D97-AF65-F5344CB8AC3E}">
        <p14:creationId xmlns:p14="http://schemas.microsoft.com/office/powerpoint/2010/main" xmlns="" val="30692786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838200"/>
            <a:ext cx="8229600" cy="5791200"/>
          </a:xfrm>
        </p:spPr>
        <p:txBody>
          <a:bodyPr>
            <a:normAutofit/>
          </a:bodyPr>
          <a:lstStyle/>
          <a:p>
            <a:pPr marL="0" indent="0" algn="just">
              <a:buNone/>
            </a:pPr>
            <a:endParaRPr lang="en-US" sz="2800" dirty="0" smtClean="0"/>
          </a:p>
          <a:p>
            <a:pPr marL="0" indent="0" algn="just">
              <a:buNone/>
            </a:pPr>
            <a:r>
              <a:rPr lang="en-US" sz="2800" dirty="0" smtClean="0"/>
              <a:t>The cash book is divided into two equal sides of debit and credit. Left hand side is called debit side while right hand side is known as credit side. In the debit side all the receipts in cash are recorded and all cash payments  so in credit side. In the beginning if any old balance is there that is transferred to the debit side as, To, balance b/d, at very first. At the end of the month the balance if any left, is transferred to the credit side as, By balance c/d . It is very important to note that in a single column cash book debit side eighter is greater or equal to credit side.</a:t>
            </a:r>
          </a:p>
        </p:txBody>
      </p:sp>
      <p:sp>
        <p:nvSpPr>
          <p:cNvPr id="4" name="Slide Number Placeholder 3"/>
          <p:cNvSpPr>
            <a:spLocks noGrp="1"/>
          </p:cNvSpPr>
          <p:nvPr>
            <p:ph type="sldNum" sz="quarter" idx="12"/>
          </p:nvPr>
        </p:nvSpPr>
        <p:spPr/>
        <p:txBody>
          <a:bodyPr/>
          <a:lstStyle/>
          <a:p>
            <a:fld id="{B6F15528-21DE-4FAA-801E-634DDDAF4B2B}" type="slidenum">
              <a:rPr lang="en-US" smtClean="0"/>
              <a:pPr/>
              <a:t>5</a:t>
            </a:fld>
            <a:endParaRPr lang="en-US" dirty="0"/>
          </a:p>
        </p:txBody>
      </p:sp>
    </p:spTree>
    <p:extLst>
      <p:ext uri="{BB962C8B-B14F-4D97-AF65-F5344CB8AC3E}">
        <p14:creationId xmlns:p14="http://schemas.microsoft.com/office/powerpoint/2010/main" xmlns="" val="2601710272"/>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2400" y="381000"/>
            <a:ext cx="8686800" cy="6324600"/>
          </a:xfrm>
        </p:spPr>
        <p:txBody>
          <a:bodyPr>
            <a:normAutofit lnSpcReduction="10000"/>
          </a:bodyPr>
          <a:lstStyle/>
          <a:p>
            <a:pPr marL="0" indent="0">
              <a:buNone/>
            </a:pPr>
            <a:r>
              <a:rPr lang="en-US" sz="2800" dirty="0" smtClean="0"/>
              <a:t>Illustration no.1</a:t>
            </a:r>
          </a:p>
          <a:p>
            <a:pPr marL="0" indent="0">
              <a:buNone/>
            </a:pPr>
            <a:r>
              <a:rPr lang="en-US" sz="2800" dirty="0" smtClean="0"/>
              <a:t>From the following prepare  a suitable cash book.</a:t>
            </a:r>
          </a:p>
          <a:p>
            <a:pPr marL="0" indent="0">
              <a:buNone/>
            </a:pPr>
            <a:r>
              <a:rPr lang="en-US" sz="2800" dirty="0" smtClean="0"/>
              <a:t>2015                                                                                     SR</a:t>
            </a:r>
          </a:p>
          <a:p>
            <a:pPr marL="0" indent="0">
              <a:buNone/>
            </a:pPr>
            <a:r>
              <a:rPr lang="en-US" sz="2800" dirty="0" smtClean="0"/>
              <a:t>Jan.01 Business started with cash                               20,000</a:t>
            </a:r>
          </a:p>
          <a:p>
            <a:pPr marL="0" indent="0">
              <a:buNone/>
            </a:pPr>
            <a:r>
              <a:rPr lang="en-US" sz="2800" dirty="0" smtClean="0"/>
              <a:t>Jan.02 Purchased for goods for cash                           12,000</a:t>
            </a:r>
          </a:p>
          <a:p>
            <a:pPr marL="0" indent="0">
              <a:buNone/>
            </a:pPr>
            <a:r>
              <a:rPr lang="en-US" sz="2800" dirty="0" smtClean="0"/>
              <a:t>Jan.03 Purchased furniture                                             3,000</a:t>
            </a:r>
          </a:p>
          <a:p>
            <a:pPr marL="0" indent="0">
              <a:buNone/>
            </a:pPr>
            <a:r>
              <a:rPr lang="en-US" sz="2800" dirty="0" smtClean="0"/>
              <a:t>Jan.04 Sold goods for cash                                            10,000</a:t>
            </a:r>
          </a:p>
          <a:p>
            <a:pPr marL="0" indent="0">
              <a:buNone/>
            </a:pPr>
            <a:r>
              <a:rPr lang="en-US" sz="2800" dirty="0" smtClean="0"/>
              <a:t>Jan.05 Sold goods to Mr. Ahmad on credit                   2,000</a:t>
            </a:r>
          </a:p>
          <a:p>
            <a:pPr marL="0" indent="0">
              <a:buNone/>
            </a:pPr>
            <a:r>
              <a:rPr lang="en-US" sz="2800" dirty="0" smtClean="0"/>
              <a:t>Jan.14 Paid wages                                                                200</a:t>
            </a:r>
          </a:p>
          <a:p>
            <a:pPr marL="0" indent="0">
              <a:buNone/>
            </a:pPr>
            <a:r>
              <a:rPr lang="en-US" sz="2800" dirty="0" smtClean="0"/>
              <a:t>Jan.26 Received from Mr. Ahmad                                  1,980</a:t>
            </a:r>
          </a:p>
          <a:p>
            <a:pPr marL="0" indent="0">
              <a:buNone/>
            </a:pPr>
            <a:r>
              <a:rPr lang="en-US" sz="2800" dirty="0" smtClean="0"/>
              <a:t>Jan.30 Paid rent for the month                                      1,000</a:t>
            </a:r>
          </a:p>
          <a:p>
            <a:pPr marL="0" indent="0">
              <a:buNone/>
            </a:pPr>
            <a:r>
              <a:rPr lang="en-US" sz="2800" dirty="0" smtClean="0"/>
              <a:t>Jan.31  Purchased a machine                                         5,000</a:t>
            </a:r>
          </a:p>
          <a:p>
            <a:pPr marL="0" indent="0">
              <a:buNone/>
            </a:pPr>
            <a:r>
              <a:rPr lang="en-US" sz="2800" dirty="0" smtClean="0"/>
              <a:t>                                       </a:t>
            </a:r>
          </a:p>
        </p:txBody>
      </p:sp>
      <p:sp>
        <p:nvSpPr>
          <p:cNvPr id="4" name="Slide Number Placeholder 3"/>
          <p:cNvSpPr>
            <a:spLocks noGrp="1"/>
          </p:cNvSpPr>
          <p:nvPr>
            <p:ph type="sldNum" sz="quarter" idx="12"/>
          </p:nvPr>
        </p:nvSpPr>
        <p:spPr/>
        <p:txBody>
          <a:bodyPr/>
          <a:lstStyle/>
          <a:p>
            <a:fld id="{B6F15528-21DE-4FAA-801E-634DDDAF4B2B}" type="slidenum">
              <a:rPr lang="en-US" smtClean="0"/>
              <a:pPr/>
              <a:t>6</a:t>
            </a:fld>
            <a:endParaRPr lang="en-US" dirty="0"/>
          </a:p>
        </p:txBody>
      </p:sp>
    </p:spTree>
    <p:extLst>
      <p:ext uri="{BB962C8B-B14F-4D97-AF65-F5344CB8AC3E}">
        <p14:creationId xmlns:p14="http://schemas.microsoft.com/office/powerpoint/2010/main" xmlns="" val="168949699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228600" y="533400"/>
            <a:ext cx="8686800" cy="5943600"/>
          </a:xfrm>
        </p:spPr>
        <p:txBody>
          <a:bodyPr>
            <a:normAutofit/>
          </a:bodyPr>
          <a:lstStyle/>
          <a:p>
            <a:pPr marL="0" indent="0" algn="ctr">
              <a:buNone/>
            </a:pPr>
            <a:r>
              <a:rPr lang="en-US" sz="2800" dirty="0" smtClean="0"/>
              <a:t>Cash-Book</a:t>
            </a:r>
            <a:endParaRPr lang="en-US" sz="2800" dirty="0"/>
          </a:p>
          <a:p>
            <a:pPr marL="0" indent="0">
              <a:buNone/>
            </a:pPr>
            <a:r>
              <a:rPr lang="en-US" sz="2800" dirty="0" smtClean="0"/>
              <a:t>Solution no.1</a:t>
            </a:r>
          </a:p>
        </p:txBody>
      </p:sp>
      <p:graphicFrame>
        <p:nvGraphicFramePr>
          <p:cNvPr id="4" name="Table 3"/>
          <p:cNvGraphicFramePr>
            <a:graphicFrameLocks noGrp="1"/>
          </p:cNvGraphicFramePr>
          <p:nvPr>
            <p:extLst>
              <p:ext uri="{D42A27DB-BD31-4B8C-83A1-F6EECF244321}">
                <p14:modId xmlns:p14="http://schemas.microsoft.com/office/powerpoint/2010/main" xmlns="" val="4159219716"/>
              </p:ext>
            </p:extLst>
          </p:nvPr>
        </p:nvGraphicFramePr>
        <p:xfrm>
          <a:off x="60960" y="1981200"/>
          <a:ext cx="8930640" cy="3474720"/>
        </p:xfrm>
        <a:graphic>
          <a:graphicData uri="http://schemas.openxmlformats.org/drawingml/2006/table">
            <a:tbl>
              <a:tblPr firstRow="1" bandRow="1">
                <a:tableStyleId>{5940675A-B579-460E-94D1-54222C63F5DA}</a:tableStyleId>
              </a:tblPr>
              <a:tblGrid>
                <a:gridCol w="1116330"/>
                <a:gridCol w="2344292"/>
                <a:gridCol w="1004696"/>
                <a:gridCol w="940069"/>
                <a:gridCol w="2428508"/>
                <a:gridCol w="1096745"/>
              </a:tblGrid>
              <a:tr h="137160">
                <a:tc>
                  <a:txBody>
                    <a:bodyPr/>
                    <a:lstStyle/>
                    <a:p>
                      <a:r>
                        <a:rPr lang="en-US" baseline="0" dirty="0" smtClean="0"/>
                        <a:t>    D</a:t>
                      </a:r>
                      <a:r>
                        <a:rPr lang="en-US" dirty="0" smtClean="0"/>
                        <a:t>ate</a:t>
                      </a:r>
                      <a:endParaRPr lang="en-US" dirty="0"/>
                    </a:p>
                  </a:txBody>
                  <a:tcPr/>
                </a:tc>
                <a:tc>
                  <a:txBody>
                    <a:bodyPr/>
                    <a:lstStyle/>
                    <a:p>
                      <a:r>
                        <a:rPr lang="en-US" baseline="0" dirty="0" smtClean="0"/>
                        <a:t>        P</a:t>
                      </a:r>
                      <a:r>
                        <a:rPr lang="en-US" dirty="0" smtClean="0"/>
                        <a:t>articulars</a:t>
                      </a:r>
                      <a:endParaRPr lang="en-US" dirty="0"/>
                    </a:p>
                  </a:txBody>
                  <a:tcPr/>
                </a:tc>
                <a:tc>
                  <a:txBody>
                    <a:bodyPr/>
                    <a:lstStyle/>
                    <a:p>
                      <a:r>
                        <a:rPr lang="en-US" dirty="0" smtClean="0"/>
                        <a:t>Amount</a:t>
                      </a:r>
                      <a:endParaRPr lang="en-US" dirty="0"/>
                    </a:p>
                  </a:txBody>
                  <a:tcPr/>
                </a:tc>
                <a:tc>
                  <a:txBody>
                    <a:bodyPr/>
                    <a:lstStyle/>
                    <a:p>
                      <a:r>
                        <a:rPr lang="en-US" baseline="0" dirty="0" smtClean="0"/>
                        <a:t>    D</a:t>
                      </a:r>
                      <a:r>
                        <a:rPr lang="en-US" dirty="0" smtClean="0"/>
                        <a:t>ate</a:t>
                      </a:r>
                      <a:endParaRPr lang="en-US" dirty="0"/>
                    </a:p>
                  </a:txBody>
                  <a:tcPr/>
                </a:tc>
                <a:tc>
                  <a:txBody>
                    <a:bodyPr/>
                    <a:lstStyle/>
                    <a:p>
                      <a:r>
                        <a:rPr lang="en-US" baseline="0" dirty="0" smtClean="0"/>
                        <a:t>        P</a:t>
                      </a:r>
                      <a:r>
                        <a:rPr lang="en-US" dirty="0" smtClean="0"/>
                        <a:t>articulars</a:t>
                      </a:r>
                      <a:endParaRPr lang="en-US" dirty="0"/>
                    </a:p>
                  </a:txBody>
                  <a:tcPr/>
                </a:tc>
                <a:tc>
                  <a:txBody>
                    <a:bodyPr/>
                    <a:lstStyle/>
                    <a:p>
                      <a:r>
                        <a:rPr lang="en-US" dirty="0" smtClean="0"/>
                        <a:t>Amount</a:t>
                      </a:r>
                      <a:endParaRPr lang="en-US" dirty="0"/>
                    </a:p>
                  </a:txBody>
                  <a:tcPr/>
                </a:tc>
              </a:tr>
              <a:tr h="2804160">
                <a:tc>
                  <a:txBody>
                    <a:bodyPr/>
                    <a:lstStyle/>
                    <a:p>
                      <a:r>
                        <a:rPr lang="en-US" dirty="0" smtClean="0"/>
                        <a:t>2015 Jan.01</a:t>
                      </a:r>
                    </a:p>
                    <a:p>
                      <a:r>
                        <a:rPr lang="en-US" dirty="0" smtClean="0"/>
                        <a:t>Jan.04</a:t>
                      </a:r>
                    </a:p>
                    <a:p>
                      <a:r>
                        <a:rPr lang="en-US" dirty="0" smtClean="0"/>
                        <a:t>Jan.26</a:t>
                      </a:r>
                      <a:endParaRPr lang="en-US" dirty="0"/>
                    </a:p>
                  </a:txBody>
                  <a:tcPr/>
                </a:tc>
                <a:tc>
                  <a:txBody>
                    <a:bodyPr/>
                    <a:lstStyle/>
                    <a:p>
                      <a:endParaRPr lang="en-US" dirty="0" smtClean="0"/>
                    </a:p>
                    <a:p>
                      <a:r>
                        <a:rPr lang="en-US" dirty="0" smtClean="0"/>
                        <a:t>To</a:t>
                      </a:r>
                      <a:r>
                        <a:rPr lang="en-US" baseline="0" dirty="0" smtClean="0"/>
                        <a:t> Capital a/c</a:t>
                      </a:r>
                    </a:p>
                    <a:p>
                      <a:r>
                        <a:rPr lang="en-US" baseline="0" dirty="0" smtClean="0"/>
                        <a:t>To Sales a/c</a:t>
                      </a:r>
                    </a:p>
                    <a:p>
                      <a:r>
                        <a:rPr lang="en-US" baseline="0" dirty="0" smtClean="0"/>
                        <a:t>To Mr. Ahmad</a:t>
                      </a:r>
                    </a:p>
                    <a:p>
                      <a:endParaRPr lang="en-US" baseline="0" dirty="0" smtClean="0"/>
                    </a:p>
                    <a:p>
                      <a:endParaRPr lang="en-US" baseline="0" dirty="0" smtClean="0"/>
                    </a:p>
                    <a:p>
                      <a:endParaRPr lang="en-US" baseline="0" dirty="0" smtClean="0"/>
                    </a:p>
                    <a:p>
                      <a:endParaRPr lang="en-US" baseline="0" dirty="0" smtClean="0"/>
                    </a:p>
                    <a:p>
                      <a:endParaRPr lang="en-US" baseline="0" dirty="0" smtClean="0"/>
                    </a:p>
                    <a:p>
                      <a:endParaRPr lang="en-US" baseline="0" dirty="0" smtClean="0"/>
                    </a:p>
                    <a:p>
                      <a:endParaRPr lang="en-US" baseline="0" dirty="0" smtClean="0"/>
                    </a:p>
                  </a:txBody>
                  <a:tcPr/>
                </a:tc>
                <a:tc>
                  <a:txBody>
                    <a:bodyPr/>
                    <a:lstStyle/>
                    <a:p>
                      <a:endParaRPr lang="en-US" dirty="0" smtClean="0"/>
                    </a:p>
                    <a:p>
                      <a:r>
                        <a:rPr lang="en-US" dirty="0" smtClean="0"/>
                        <a:t>20,000</a:t>
                      </a:r>
                    </a:p>
                    <a:p>
                      <a:r>
                        <a:rPr lang="en-US" dirty="0" smtClean="0"/>
                        <a:t>10,000</a:t>
                      </a:r>
                    </a:p>
                    <a:p>
                      <a:r>
                        <a:rPr lang="en-US" baseline="0" dirty="0" smtClean="0"/>
                        <a:t>  1,980</a:t>
                      </a:r>
                    </a:p>
                    <a:p>
                      <a:endParaRPr lang="en-US" baseline="0" dirty="0" smtClean="0"/>
                    </a:p>
                    <a:p>
                      <a:endParaRPr lang="en-US" baseline="0" dirty="0" smtClean="0"/>
                    </a:p>
                    <a:p>
                      <a:endParaRPr lang="en-US" baseline="0" dirty="0" smtClean="0"/>
                    </a:p>
                    <a:p>
                      <a:r>
                        <a:rPr lang="en-US" baseline="0" dirty="0" smtClean="0"/>
                        <a:t>-----------</a:t>
                      </a:r>
                    </a:p>
                    <a:p>
                      <a:r>
                        <a:rPr lang="en-US" baseline="0" dirty="0" smtClean="0"/>
                        <a:t>   31,980</a:t>
                      </a:r>
                      <a:endParaRPr lang="en-US" dirty="0"/>
                    </a:p>
                  </a:txBody>
                  <a:tcPr/>
                </a:tc>
                <a:tc>
                  <a:txBody>
                    <a:bodyPr/>
                    <a:lstStyle/>
                    <a:p>
                      <a:r>
                        <a:rPr lang="en-US" dirty="0" smtClean="0"/>
                        <a:t>2015</a:t>
                      </a:r>
                    </a:p>
                    <a:p>
                      <a:r>
                        <a:rPr lang="en-US" dirty="0" smtClean="0"/>
                        <a:t>Jan.02</a:t>
                      </a:r>
                    </a:p>
                    <a:p>
                      <a:r>
                        <a:rPr lang="en-US" dirty="0" smtClean="0"/>
                        <a:t>Jan.03</a:t>
                      </a:r>
                    </a:p>
                    <a:p>
                      <a:r>
                        <a:rPr lang="en-US" dirty="0" smtClean="0"/>
                        <a:t>Jan.14</a:t>
                      </a:r>
                    </a:p>
                    <a:p>
                      <a:r>
                        <a:rPr lang="en-US" dirty="0" smtClean="0"/>
                        <a:t>Jan.30</a:t>
                      </a:r>
                    </a:p>
                    <a:p>
                      <a:r>
                        <a:rPr lang="en-US" dirty="0" smtClean="0"/>
                        <a:t>Jan.31</a:t>
                      </a:r>
                    </a:p>
                    <a:p>
                      <a:r>
                        <a:rPr lang="en-US" dirty="0" smtClean="0"/>
                        <a:t>Jan.31</a:t>
                      </a:r>
                      <a:endParaRPr lang="en-US" dirty="0"/>
                    </a:p>
                  </a:txBody>
                  <a:tcPr/>
                </a:tc>
                <a:tc>
                  <a:txBody>
                    <a:bodyPr/>
                    <a:lstStyle/>
                    <a:p>
                      <a:endParaRPr lang="en-US" dirty="0" smtClean="0"/>
                    </a:p>
                    <a:p>
                      <a:r>
                        <a:rPr lang="en-US" dirty="0" smtClean="0"/>
                        <a:t>By Purchase a/c</a:t>
                      </a:r>
                    </a:p>
                    <a:p>
                      <a:r>
                        <a:rPr lang="en-US" dirty="0" smtClean="0"/>
                        <a:t>By Furniture a/c</a:t>
                      </a:r>
                    </a:p>
                    <a:p>
                      <a:r>
                        <a:rPr lang="en-US" dirty="0" smtClean="0"/>
                        <a:t>BY Wages a/c</a:t>
                      </a:r>
                    </a:p>
                    <a:p>
                      <a:r>
                        <a:rPr lang="en-US" dirty="0" smtClean="0"/>
                        <a:t>By</a:t>
                      </a:r>
                      <a:r>
                        <a:rPr lang="en-US" baseline="0" dirty="0" smtClean="0"/>
                        <a:t> Rent a/c</a:t>
                      </a:r>
                    </a:p>
                    <a:p>
                      <a:r>
                        <a:rPr lang="en-US" baseline="0" dirty="0" smtClean="0"/>
                        <a:t>By Machine a/c</a:t>
                      </a:r>
                    </a:p>
                    <a:p>
                      <a:r>
                        <a:rPr lang="en-US" baseline="0" dirty="0" smtClean="0"/>
                        <a:t>By Balance c/d</a:t>
                      </a:r>
                    </a:p>
                    <a:p>
                      <a:endParaRPr lang="en-US" dirty="0" smtClean="0"/>
                    </a:p>
                    <a:p>
                      <a:endParaRPr lang="en-US" dirty="0" smtClean="0"/>
                    </a:p>
                    <a:p>
                      <a:endParaRPr lang="en-US" dirty="0"/>
                    </a:p>
                  </a:txBody>
                  <a:tcPr/>
                </a:tc>
                <a:tc>
                  <a:txBody>
                    <a:bodyPr/>
                    <a:lstStyle/>
                    <a:p>
                      <a:r>
                        <a:rPr lang="en-US" dirty="0" smtClean="0"/>
                        <a:t> </a:t>
                      </a:r>
                    </a:p>
                    <a:p>
                      <a:r>
                        <a:rPr lang="en-US" dirty="0" smtClean="0"/>
                        <a:t> 12,000</a:t>
                      </a:r>
                    </a:p>
                    <a:p>
                      <a:r>
                        <a:rPr lang="en-US" baseline="0" dirty="0" smtClean="0"/>
                        <a:t>   3,000</a:t>
                      </a:r>
                    </a:p>
                    <a:p>
                      <a:r>
                        <a:rPr lang="en-US" baseline="0" dirty="0" smtClean="0"/>
                        <a:t>       200</a:t>
                      </a:r>
                    </a:p>
                    <a:p>
                      <a:r>
                        <a:rPr lang="en-US" baseline="0" dirty="0" smtClean="0"/>
                        <a:t>    1,000</a:t>
                      </a:r>
                    </a:p>
                    <a:p>
                      <a:r>
                        <a:rPr lang="en-US" baseline="0" dirty="0" smtClean="0"/>
                        <a:t>    5,000</a:t>
                      </a:r>
                    </a:p>
                    <a:p>
                      <a:r>
                        <a:rPr lang="en-US" baseline="0" dirty="0" smtClean="0"/>
                        <a:t>  10,780</a:t>
                      </a:r>
                      <a:endParaRPr lang="en-US" dirty="0" smtClean="0"/>
                    </a:p>
                    <a:p>
                      <a:r>
                        <a:rPr lang="en-US" dirty="0" smtClean="0"/>
                        <a:t>-----------</a:t>
                      </a:r>
                    </a:p>
                    <a:p>
                      <a:r>
                        <a:rPr lang="en-US" baseline="0" dirty="0" smtClean="0"/>
                        <a:t>  31,980</a:t>
                      </a:r>
                      <a:endParaRPr lang="en-US" dirty="0" smtClean="0"/>
                    </a:p>
                  </a:txBody>
                  <a:tcPr/>
                </a:tc>
              </a:tr>
            </a:tbl>
          </a:graphicData>
        </a:graphic>
      </p:graphicFrame>
      <p:sp>
        <p:nvSpPr>
          <p:cNvPr id="5" name="Slide Number Placeholder 4"/>
          <p:cNvSpPr>
            <a:spLocks noGrp="1"/>
          </p:cNvSpPr>
          <p:nvPr>
            <p:ph type="sldNum" sz="quarter" idx="12"/>
          </p:nvPr>
        </p:nvSpPr>
        <p:spPr/>
        <p:txBody>
          <a:bodyPr/>
          <a:lstStyle/>
          <a:p>
            <a:fld id="{B6F15528-21DE-4FAA-801E-634DDDAF4B2B}" type="slidenum">
              <a:rPr lang="en-US" smtClean="0"/>
              <a:pPr/>
              <a:t>7</a:t>
            </a:fld>
            <a:endParaRPr lang="en-US" dirty="0"/>
          </a:p>
        </p:txBody>
      </p:sp>
    </p:spTree>
    <p:extLst>
      <p:ext uri="{BB962C8B-B14F-4D97-AF65-F5344CB8AC3E}">
        <p14:creationId xmlns:p14="http://schemas.microsoft.com/office/powerpoint/2010/main" xmlns="" val="376863317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52400" y="152400"/>
            <a:ext cx="8915400" cy="6553200"/>
          </a:xfrm>
        </p:spPr>
        <p:txBody>
          <a:bodyPr>
            <a:noAutofit/>
          </a:bodyPr>
          <a:lstStyle/>
          <a:p>
            <a:pPr marL="0" indent="0">
              <a:buNone/>
            </a:pPr>
            <a:r>
              <a:rPr lang="en-US" sz="2800" dirty="0" smtClean="0"/>
              <a:t>Illustration no.2  </a:t>
            </a:r>
          </a:p>
          <a:p>
            <a:pPr marL="0" indent="0">
              <a:buNone/>
            </a:pPr>
            <a:r>
              <a:rPr lang="en-US" sz="2800" dirty="0" smtClean="0"/>
              <a:t>From the following balances transactions a cash book.</a:t>
            </a:r>
          </a:p>
          <a:p>
            <a:pPr marL="0" indent="0">
              <a:buNone/>
            </a:pPr>
            <a:r>
              <a:rPr lang="en-US" sz="2800" dirty="0" smtClean="0"/>
              <a:t>2015                                                                                         SR</a:t>
            </a:r>
          </a:p>
          <a:p>
            <a:pPr marL="0" indent="0">
              <a:buNone/>
            </a:pPr>
            <a:r>
              <a:rPr lang="en-US" sz="2800" dirty="0" smtClean="0"/>
              <a:t>Jan.01 </a:t>
            </a:r>
            <a:r>
              <a:rPr lang="en-US" sz="2800" dirty="0" err="1" smtClean="0"/>
              <a:t>Mr</a:t>
            </a:r>
            <a:r>
              <a:rPr lang="en-US" sz="2800" dirty="0" smtClean="0"/>
              <a:t> Abdul Aziz started his grocery store with   50,000</a:t>
            </a:r>
          </a:p>
          <a:p>
            <a:pPr marL="0" indent="0">
              <a:buNone/>
            </a:pPr>
            <a:r>
              <a:rPr lang="en-US" sz="2800" dirty="0" smtClean="0"/>
              <a:t>Jan.02 He Purchased grocer’s items                               35,000</a:t>
            </a:r>
          </a:p>
          <a:p>
            <a:pPr marL="0" indent="0">
              <a:buNone/>
            </a:pPr>
            <a:r>
              <a:rPr lang="en-US" sz="2800" dirty="0" smtClean="0"/>
              <a:t>Jan.03 Purchased basmati rice from </a:t>
            </a:r>
            <a:r>
              <a:rPr lang="en-US" sz="2800" dirty="0" err="1" smtClean="0"/>
              <a:t>Suhail</a:t>
            </a:r>
            <a:r>
              <a:rPr lang="en-US" sz="2800" dirty="0" smtClean="0"/>
              <a:t> on credit    8,000</a:t>
            </a:r>
          </a:p>
          <a:p>
            <a:pPr marL="0" indent="0">
              <a:buNone/>
            </a:pPr>
            <a:r>
              <a:rPr lang="en-US" sz="2800" dirty="0" smtClean="0"/>
              <a:t>Jan.07 Sold goods for cash                                                  6,000</a:t>
            </a:r>
          </a:p>
          <a:p>
            <a:pPr marL="0" indent="0">
              <a:buNone/>
            </a:pPr>
            <a:r>
              <a:rPr lang="en-US" sz="2800" dirty="0" smtClean="0"/>
              <a:t>Jan.12 Paid carriage                                                                 100</a:t>
            </a:r>
          </a:p>
          <a:p>
            <a:pPr marL="0" indent="0">
              <a:buNone/>
            </a:pPr>
            <a:r>
              <a:rPr lang="en-US" sz="2800" dirty="0" smtClean="0"/>
              <a:t>Jan.20 Paid  for stationary                                                      200</a:t>
            </a:r>
          </a:p>
          <a:p>
            <a:pPr marL="0" indent="0">
              <a:buNone/>
            </a:pPr>
            <a:r>
              <a:rPr lang="en-US" sz="2800" dirty="0" smtClean="0"/>
              <a:t>Jan.25 Paid to </a:t>
            </a:r>
            <a:r>
              <a:rPr lang="en-US" sz="2800" dirty="0" err="1" smtClean="0"/>
              <a:t>Suhail</a:t>
            </a:r>
            <a:r>
              <a:rPr lang="en-US" sz="2800" dirty="0" smtClean="0"/>
              <a:t>                                                             8000</a:t>
            </a:r>
          </a:p>
          <a:p>
            <a:pPr marL="0" indent="0">
              <a:buNone/>
            </a:pPr>
            <a:r>
              <a:rPr lang="en-US" sz="2800" dirty="0" smtClean="0"/>
              <a:t>Jan.28  Sold goods                                                               12000</a:t>
            </a:r>
          </a:p>
          <a:p>
            <a:pPr marL="0" indent="0">
              <a:buNone/>
            </a:pPr>
            <a:r>
              <a:rPr lang="en-US" sz="2800" dirty="0" smtClean="0"/>
              <a:t>Jan.29 Paid for salaries                                                            500</a:t>
            </a:r>
          </a:p>
          <a:p>
            <a:pPr marL="0" indent="0">
              <a:buNone/>
            </a:pPr>
            <a:r>
              <a:rPr lang="en-US" sz="2800" dirty="0" smtClean="0"/>
              <a:t>Jan.30 Telephone charges                                                         50</a:t>
            </a:r>
          </a:p>
          <a:p>
            <a:pPr marL="0" indent="0">
              <a:buNone/>
            </a:pPr>
            <a:r>
              <a:rPr lang="en-US" sz="2800" dirty="0" smtClean="0"/>
              <a:t>                                                           </a:t>
            </a:r>
          </a:p>
          <a:p>
            <a:pPr marL="0" indent="0">
              <a:buNone/>
            </a:pPr>
            <a:r>
              <a:rPr lang="en-US" sz="2800" dirty="0" smtClean="0"/>
              <a:t>     </a:t>
            </a:r>
          </a:p>
          <a:p>
            <a:pPr marL="0" indent="0">
              <a:buNone/>
            </a:pPr>
            <a:r>
              <a:rPr lang="en-US" sz="2800" dirty="0" smtClean="0"/>
              <a:t>   </a:t>
            </a:r>
            <a:endParaRPr lang="en-US" sz="2800" dirty="0"/>
          </a:p>
        </p:txBody>
      </p:sp>
      <p:sp>
        <p:nvSpPr>
          <p:cNvPr id="4" name="Slide Number Placeholder 3"/>
          <p:cNvSpPr>
            <a:spLocks noGrp="1"/>
          </p:cNvSpPr>
          <p:nvPr>
            <p:ph type="sldNum" sz="quarter" idx="12"/>
          </p:nvPr>
        </p:nvSpPr>
        <p:spPr/>
        <p:txBody>
          <a:bodyPr/>
          <a:lstStyle/>
          <a:p>
            <a:fld id="{B6F15528-21DE-4FAA-801E-634DDDAF4B2B}" type="slidenum">
              <a:rPr lang="en-US" smtClean="0"/>
              <a:pPr/>
              <a:t>8</a:t>
            </a:fld>
            <a:endParaRPr lang="en-US" dirty="0"/>
          </a:p>
        </p:txBody>
      </p:sp>
    </p:spTree>
    <p:extLst>
      <p:ext uri="{BB962C8B-B14F-4D97-AF65-F5344CB8AC3E}">
        <p14:creationId xmlns:p14="http://schemas.microsoft.com/office/powerpoint/2010/main" xmlns="" val="310445030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76200" y="152400"/>
            <a:ext cx="9067800" cy="6477000"/>
          </a:xfrm>
        </p:spPr>
        <p:txBody>
          <a:bodyPr>
            <a:normAutofit/>
          </a:bodyPr>
          <a:lstStyle/>
          <a:p>
            <a:pPr marL="0" indent="0" algn="ctr">
              <a:buNone/>
            </a:pPr>
            <a:r>
              <a:rPr lang="en-US" sz="2800" dirty="0" smtClean="0"/>
              <a:t>Cash-Book</a:t>
            </a:r>
          </a:p>
          <a:p>
            <a:pPr marL="0" indent="0">
              <a:buNone/>
            </a:pPr>
            <a:r>
              <a:rPr lang="en-US" sz="2800" dirty="0" smtClean="0"/>
              <a:t>Solution n.2</a:t>
            </a:r>
            <a:endParaRPr lang="en-US" sz="2800" dirty="0"/>
          </a:p>
        </p:txBody>
      </p:sp>
      <p:graphicFrame>
        <p:nvGraphicFramePr>
          <p:cNvPr id="4" name="Table 3"/>
          <p:cNvGraphicFramePr>
            <a:graphicFrameLocks noGrp="1"/>
          </p:cNvGraphicFramePr>
          <p:nvPr>
            <p:extLst>
              <p:ext uri="{D42A27DB-BD31-4B8C-83A1-F6EECF244321}">
                <p14:modId xmlns:p14="http://schemas.microsoft.com/office/powerpoint/2010/main" xmlns="" val="635307578"/>
              </p:ext>
            </p:extLst>
          </p:nvPr>
        </p:nvGraphicFramePr>
        <p:xfrm>
          <a:off x="76201" y="1397000"/>
          <a:ext cx="8991599" cy="4180840"/>
        </p:xfrm>
        <a:graphic>
          <a:graphicData uri="http://schemas.openxmlformats.org/drawingml/2006/table">
            <a:tbl>
              <a:tblPr firstRow="1" bandRow="1">
                <a:tableStyleId>{5940675A-B579-460E-94D1-54222C63F5DA}</a:tableStyleId>
              </a:tblPr>
              <a:tblGrid>
                <a:gridCol w="990599"/>
                <a:gridCol w="2286000"/>
                <a:gridCol w="1101918"/>
                <a:gridCol w="938254"/>
                <a:gridCol w="2608028"/>
                <a:gridCol w="1066800"/>
              </a:tblGrid>
              <a:tr h="431800">
                <a:tc>
                  <a:txBody>
                    <a:bodyPr/>
                    <a:lstStyle/>
                    <a:p>
                      <a:r>
                        <a:rPr lang="en-US" sz="2000" dirty="0" smtClean="0"/>
                        <a:t>  Date</a:t>
                      </a:r>
                      <a:endParaRPr lang="en-US" sz="2000" dirty="0"/>
                    </a:p>
                  </a:txBody>
                  <a:tcPr/>
                </a:tc>
                <a:tc>
                  <a:txBody>
                    <a:bodyPr/>
                    <a:lstStyle/>
                    <a:p>
                      <a:r>
                        <a:rPr lang="en-US" sz="2000" dirty="0" smtClean="0"/>
                        <a:t>          Particulars</a:t>
                      </a:r>
                      <a:endParaRPr lang="en-US" sz="2000" dirty="0"/>
                    </a:p>
                  </a:txBody>
                  <a:tcPr/>
                </a:tc>
                <a:tc>
                  <a:txBody>
                    <a:bodyPr/>
                    <a:lstStyle/>
                    <a:p>
                      <a:r>
                        <a:rPr lang="en-US" sz="2000" dirty="0" smtClean="0"/>
                        <a:t> Amount</a:t>
                      </a:r>
                      <a:endParaRPr lang="en-US" sz="2000" dirty="0"/>
                    </a:p>
                  </a:txBody>
                  <a:tcPr/>
                </a:tc>
                <a:tc>
                  <a:txBody>
                    <a:bodyPr/>
                    <a:lstStyle/>
                    <a:p>
                      <a:r>
                        <a:rPr lang="en-US" sz="2000" dirty="0" smtClean="0"/>
                        <a:t>  Date</a:t>
                      </a:r>
                      <a:endParaRPr lang="en-US" sz="2000" dirty="0"/>
                    </a:p>
                  </a:txBody>
                  <a:tcPr/>
                </a:tc>
                <a:tc>
                  <a:txBody>
                    <a:bodyPr/>
                    <a:lstStyle/>
                    <a:p>
                      <a:r>
                        <a:rPr lang="en-US" sz="2000" dirty="0" smtClean="0"/>
                        <a:t>          Particulars</a:t>
                      </a:r>
                      <a:endParaRPr lang="en-US" sz="2000" dirty="0"/>
                    </a:p>
                  </a:txBody>
                  <a:tcPr/>
                </a:tc>
                <a:tc>
                  <a:txBody>
                    <a:bodyPr/>
                    <a:lstStyle/>
                    <a:p>
                      <a:r>
                        <a:rPr lang="en-US" sz="2000" dirty="0" smtClean="0"/>
                        <a:t>Amount</a:t>
                      </a:r>
                      <a:endParaRPr lang="en-US" sz="2000" dirty="0"/>
                    </a:p>
                  </a:txBody>
                  <a:tcPr/>
                </a:tc>
              </a:tr>
              <a:tr h="2501900">
                <a:tc>
                  <a:txBody>
                    <a:bodyPr/>
                    <a:lstStyle/>
                    <a:p>
                      <a:r>
                        <a:rPr lang="en-US" sz="2000" dirty="0" smtClean="0"/>
                        <a:t>2015</a:t>
                      </a:r>
                    </a:p>
                    <a:p>
                      <a:r>
                        <a:rPr lang="en-US" sz="2000" dirty="0" smtClean="0"/>
                        <a:t>Jan.01</a:t>
                      </a:r>
                    </a:p>
                    <a:p>
                      <a:r>
                        <a:rPr lang="en-US" sz="2000" dirty="0" smtClean="0"/>
                        <a:t>Jan.07</a:t>
                      </a:r>
                    </a:p>
                    <a:p>
                      <a:r>
                        <a:rPr lang="en-US" sz="2000" dirty="0" smtClean="0"/>
                        <a:t>Jan.28</a:t>
                      </a:r>
                    </a:p>
                    <a:p>
                      <a:endParaRPr lang="en-US" sz="2000" dirty="0"/>
                    </a:p>
                  </a:txBody>
                  <a:tcPr/>
                </a:tc>
                <a:tc>
                  <a:txBody>
                    <a:bodyPr/>
                    <a:lstStyle/>
                    <a:p>
                      <a:endParaRPr lang="en-US" sz="2000" dirty="0" smtClean="0"/>
                    </a:p>
                    <a:p>
                      <a:r>
                        <a:rPr lang="en-US" sz="2000" dirty="0" smtClean="0"/>
                        <a:t>To Capital a/c</a:t>
                      </a:r>
                    </a:p>
                    <a:p>
                      <a:r>
                        <a:rPr lang="en-US" sz="2000" dirty="0" smtClean="0"/>
                        <a:t>To Sales a/c</a:t>
                      </a:r>
                    </a:p>
                    <a:p>
                      <a:r>
                        <a:rPr lang="en-US" sz="2000" dirty="0" smtClean="0"/>
                        <a:t>To</a:t>
                      </a:r>
                      <a:r>
                        <a:rPr lang="en-US" sz="2000" baseline="0" dirty="0" smtClean="0"/>
                        <a:t> Sales a/c</a:t>
                      </a:r>
                      <a:endParaRPr lang="en-US" sz="2000" dirty="0"/>
                    </a:p>
                  </a:txBody>
                  <a:tcPr/>
                </a:tc>
                <a:tc>
                  <a:txBody>
                    <a:bodyPr/>
                    <a:lstStyle/>
                    <a:p>
                      <a:endParaRPr lang="en-US" sz="2000" dirty="0" smtClean="0"/>
                    </a:p>
                    <a:p>
                      <a:pPr algn="r"/>
                      <a:r>
                        <a:rPr lang="en-US" sz="2000" dirty="0" smtClean="0"/>
                        <a:t>  50,000</a:t>
                      </a:r>
                    </a:p>
                    <a:p>
                      <a:pPr algn="r"/>
                      <a:r>
                        <a:rPr lang="en-US" sz="2000" dirty="0" smtClean="0"/>
                        <a:t>    6,000</a:t>
                      </a:r>
                    </a:p>
                    <a:p>
                      <a:pPr algn="r"/>
                      <a:r>
                        <a:rPr lang="en-US" sz="2000" dirty="0" smtClean="0"/>
                        <a:t>  12,000</a:t>
                      </a:r>
                    </a:p>
                    <a:p>
                      <a:pPr algn="r"/>
                      <a:endParaRPr lang="en-US" sz="2000" dirty="0" smtClean="0"/>
                    </a:p>
                    <a:p>
                      <a:pPr algn="r"/>
                      <a:endParaRPr lang="en-US" sz="2000" dirty="0" smtClean="0"/>
                    </a:p>
                    <a:p>
                      <a:pPr algn="r"/>
                      <a:endParaRPr lang="en-US" sz="2000" dirty="0" smtClean="0"/>
                    </a:p>
                    <a:p>
                      <a:pPr algn="r"/>
                      <a:endParaRPr lang="en-US" sz="2000" dirty="0" smtClean="0"/>
                    </a:p>
                    <a:p>
                      <a:pPr algn="r"/>
                      <a:endParaRPr lang="en-US" sz="2000" dirty="0" smtClean="0"/>
                    </a:p>
                    <a:p>
                      <a:pPr algn="r"/>
                      <a:r>
                        <a:rPr lang="en-US" sz="2000" dirty="0" smtClean="0"/>
                        <a:t>----------</a:t>
                      </a:r>
                    </a:p>
                    <a:p>
                      <a:pPr algn="r"/>
                      <a:r>
                        <a:rPr lang="en-US" sz="2000" dirty="0" smtClean="0"/>
                        <a:t>68,000</a:t>
                      </a:r>
                    </a:p>
                  </a:txBody>
                  <a:tcPr/>
                </a:tc>
                <a:tc>
                  <a:txBody>
                    <a:bodyPr/>
                    <a:lstStyle/>
                    <a:p>
                      <a:r>
                        <a:rPr lang="en-US" sz="2000" dirty="0" smtClean="0"/>
                        <a:t>2015</a:t>
                      </a:r>
                    </a:p>
                    <a:p>
                      <a:r>
                        <a:rPr lang="en-US" sz="2000" dirty="0" smtClean="0"/>
                        <a:t>Jan.02</a:t>
                      </a:r>
                    </a:p>
                    <a:p>
                      <a:r>
                        <a:rPr lang="en-US" sz="2000" dirty="0" smtClean="0"/>
                        <a:t>Jan.12</a:t>
                      </a:r>
                    </a:p>
                    <a:p>
                      <a:r>
                        <a:rPr lang="en-US" sz="2000" dirty="0" smtClean="0"/>
                        <a:t>Jan.20</a:t>
                      </a:r>
                    </a:p>
                    <a:p>
                      <a:r>
                        <a:rPr lang="en-US" sz="2000" dirty="0" smtClean="0"/>
                        <a:t>Jan.25</a:t>
                      </a:r>
                    </a:p>
                    <a:p>
                      <a:r>
                        <a:rPr lang="en-US" sz="2000" dirty="0" smtClean="0"/>
                        <a:t>Jan.29</a:t>
                      </a:r>
                    </a:p>
                    <a:p>
                      <a:r>
                        <a:rPr lang="en-US" sz="2000" dirty="0" smtClean="0"/>
                        <a:t>Jan.30</a:t>
                      </a:r>
                    </a:p>
                    <a:p>
                      <a:endParaRPr lang="en-US" sz="2000" dirty="0" smtClean="0"/>
                    </a:p>
                    <a:p>
                      <a:r>
                        <a:rPr lang="en-US" sz="2000" dirty="0" smtClean="0"/>
                        <a:t>Jan.31</a:t>
                      </a:r>
                      <a:endParaRPr lang="en-US" sz="2000" dirty="0"/>
                    </a:p>
                  </a:txBody>
                  <a:tcPr/>
                </a:tc>
                <a:tc>
                  <a:txBody>
                    <a:bodyPr/>
                    <a:lstStyle/>
                    <a:p>
                      <a:endParaRPr lang="en-US" sz="2000" dirty="0" smtClean="0"/>
                    </a:p>
                    <a:p>
                      <a:r>
                        <a:rPr lang="en-US" sz="2000" dirty="0" smtClean="0"/>
                        <a:t>By Purchase a/c</a:t>
                      </a:r>
                    </a:p>
                    <a:p>
                      <a:r>
                        <a:rPr lang="en-US" sz="2000" dirty="0" smtClean="0"/>
                        <a:t>By Carriage a/c</a:t>
                      </a:r>
                    </a:p>
                    <a:p>
                      <a:r>
                        <a:rPr lang="en-US" sz="2000" dirty="0" smtClean="0"/>
                        <a:t>By Stationary a/c</a:t>
                      </a:r>
                    </a:p>
                    <a:p>
                      <a:r>
                        <a:rPr lang="en-US" sz="2000" dirty="0" smtClean="0"/>
                        <a:t>By </a:t>
                      </a:r>
                      <a:r>
                        <a:rPr lang="en-US" sz="2000" dirty="0" err="1" smtClean="0"/>
                        <a:t>Suhail</a:t>
                      </a:r>
                      <a:endParaRPr lang="en-US" sz="2000" dirty="0" smtClean="0"/>
                    </a:p>
                    <a:p>
                      <a:r>
                        <a:rPr lang="en-US" sz="2000" dirty="0" smtClean="0"/>
                        <a:t>By Salaries a/c</a:t>
                      </a:r>
                    </a:p>
                    <a:p>
                      <a:r>
                        <a:rPr lang="en-US" sz="2000" dirty="0" smtClean="0"/>
                        <a:t>By Telephone</a:t>
                      </a:r>
                      <a:r>
                        <a:rPr lang="en-US" sz="2000" baseline="0" dirty="0" smtClean="0"/>
                        <a:t> charges a/c</a:t>
                      </a:r>
                    </a:p>
                    <a:p>
                      <a:r>
                        <a:rPr lang="en-US" sz="2000" baseline="0" dirty="0" smtClean="0"/>
                        <a:t>By Balance c/d</a:t>
                      </a:r>
                    </a:p>
                    <a:p>
                      <a:endParaRPr lang="en-US" sz="2000" baseline="0" dirty="0" smtClean="0"/>
                    </a:p>
                    <a:p>
                      <a:endParaRPr lang="en-US" sz="2000" baseline="0" dirty="0" smtClean="0"/>
                    </a:p>
                    <a:p>
                      <a:endParaRPr lang="en-US" sz="2000" baseline="0" dirty="0" smtClean="0"/>
                    </a:p>
                  </a:txBody>
                  <a:tcPr/>
                </a:tc>
                <a:tc>
                  <a:txBody>
                    <a:bodyPr/>
                    <a:lstStyle/>
                    <a:p>
                      <a:endParaRPr lang="en-US" sz="2000" dirty="0" smtClean="0"/>
                    </a:p>
                    <a:p>
                      <a:pPr algn="r"/>
                      <a:r>
                        <a:rPr lang="en-US" sz="2000" dirty="0" smtClean="0"/>
                        <a:t>35,000</a:t>
                      </a:r>
                    </a:p>
                    <a:p>
                      <a:pPr algn="r"/>
                      <a:r>
                        <a:rPr lang="en-US" sz="2000" dirty="0" smtClean="0"/>
                        <a:t>      100</a:t>
                      </a:r>
                      <a:r>
                        <a:rPr lang="en-US" sz="2000" baseline="0" dirty="0" smtClean="0"/>
                        <a:t> </a:t>
                      </a:r>
                      <a:endParaRPr lang="en-US" sz="2000" dirty="0" smtClean="0"/>
                    </a:p>
                    <a:p>
                      <a:pPr algn="r"/>
                      <a:r>
                        <a:rPr lang="en-US" sz="2000" dirty="0" smtClean="0"/>
                        <a:t>     200</a:t>
                      </a:r>
                    </a:p>
                    <a:p>
                      <a:pPr algn="r"/>
                      <a:r>
                        <a:rPr lang="en-US" sz="2000" dirty="0" smtClean="0"/>
                        <a:t>8,000</a:t>
                      </a:r>
                    </a:p>
                    <a:p>
                      <a:pPr algn="r"/>
                      <a:r>
                        <a:rPr lang="en-US" sz="2000" dirty="0" smtClean="0"/>
                        <a:t>500</a:t>
                      </a:r>
                    </a:p>
                    <a:p>
                      <a:pPr algn="r"/>
                      <a:r>
                        <a:rPr lang="en-US" sz="2000" dirty="0" smtClean="0"/>
                        <a:t>50</a:t>
                      </a:r>
                    </a:p>
                    <a:p>
                      <a:pPr algn="r"/>
                      <a:endParaRPr lang="en-US" sz="2000" dirty="0" smtClean="0"/>
                    </a:p>
                    <a:p>
                      <a:pPr algn="r"/>
                      <a:r>
                        <a:rPr lang="en-US" sz="2000" dirty="0" smtClean="0"/>
                        <a:t>2</a:t>
                      </a:r>
                      <a:r>
                        <a:rPr lang="en-US" sz="2000" smtClean="0"/>
                        <a:t>4,150</a:t>
                      </a:r>
                      <a:endParaRPr lang="en-US" sz="2000" dirty="0" smtClean="0"/>
                    </a:p>
                    <a:p>
                      <a:pPr algn="r"/>
                      <a:r>
                        <a:rPr lang="en-US" sz="2000" dirty="0" smtClean="0"/>
                        <a:t>-----------</a:t>
                      </a:r>
                    </a:p>
                    <a:p>
                      <a:pPr algn="r"/>
                      <a:r>
                        <a:rPr lang="en-US" sz="2000" dirty="0" smtClean="0"/>
                        <a:t>68,000</a:t>
                      </a:r>
                    </a:p>
                    <a:p>
                      <a:endParaRPr lang="en-US" sz="2000" dirty="0"/>
                    </a:p>
                  </a:txBody>
                  <a:tcPr/>
                </a:tc>
              </a:tr>
            </a:tbl>
          </a:graphicData>
        </a:graphic>
      </p:graphicFrame>
      <p:sp>
        <p:nvSpPr>
          <p:cNvPr id="5" name="Slide Number Placeholder 4"/>
          <p:cNvSpPr>
            <a:spLocks noGrp="1"/>
          </p:cNvSpPr>
          <p:nvPr>
            <p:ph type="sldNum" sz="quarter" idx="12"/>
          </p:nvPr>
        </p:nvSpPr>
        <p:spPr/>
        <p:txBody>
          <a:bodyPr/>
          <a:lstStyle/>
          <a:p>
            <a:fld id="{B6F15528-21DE-4FAA-801E-634DDDAF4B2B}" type="slidenum">
              <a:rPr lang="en-US" smtClean="0"/>
              <a:pPr/>
              <a:t>9</a:t>
            </a:fld>
            <a:endParaRPr lang="en-US" dirty="0"/>
          </a:p>
        </p:txBody>
      </p:sp>
    </p:spTree>
    <p:extLst>
      <p:ext uri="{BB962C8B-B14F-4D97-AF65-F5344CB8AC3E}">
        <p14:creationId xmlns:p14="http://schemas.microsoft.com/office/powerpoint/2010/main" xmlns="" val="1561700877"/>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1737</TotalTime>
  <Words>2645</Words>
  <Application>Microsoft Office PowerPoint</Application>
  <PresentationFormat>On-screen Show (4:3)</PresentationFormat>
  <Paragraphs>833</Paragraphs>
  <Slides>29</Slides>
  <Notes>6</Notes>
  <HiddenSlides>0</HiddenSlides>
  <MMClips>0</MMClips>
  <ScaleCrop>false</ScaleCrop>
  <HeadingPairs>
    <vt:vector size="4" baseType="variant">
      <vt:variant>
        <vt:lpstr>Theme</vt:lpstr>
      </vt:variant>
      <vt:variant>
        <vt:i4>1</vt:i4>
      </vt:variant>
      <vt:variant>
        <vt:lpstr>Slide Titles</vt:lpstr>
      </vt:variant>
      <vt:variant>
        <vt:i4>29</vt:i4>
      </vt:variant>
    </vt:vector>
  </HeadingPairs>
  <TitlesOfParts>
    <vt:vector size="30" baseType="lpstr">
      <vt:lpstr>Office Theme</vt:lpstr>
      <vt:lpstr>UNIT-8 Accounting for Cash</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Cash Book</vt:lpstr>
      <vt:lpstr>Slide 19</vt:lpstr>
      <vt:lpstr>Slide 20</vt:lpstr>
      <vt:lpstr>Slide 21</vt:lpstr>
      <vt:lpstr>Slide 22</vt:lpstr>
      <vt:lpstr>Slide 23</vt:lpstr>
      <vt:lpstr>Slide 24</vt:lpstr>
      <vt:lpstr>Slide 25</vt:lpstr>
      <vt:lpstr>Slide 26</vt:lpstr>
      <vt:lpstr>Slide 27</vt:lpstr>
      <vt:lpstr>Slide 28</vt:lpstr>
      <vt:lpstr>Slide 29</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UNIT-8 Accounting for Cash</dc:title>
  <dc:creator>DELL Inspiron 7010</dc:creator>
  <cp:lastModifiedBy>Dr Mahboob</cp:lastModifiedBy>
  <cp:revision>158</cp:revision>
  <dcterms:created xsi:type="dcterms:W3CDTF">2006-08-16T00:00:00Z</dcterms:created>
  <dcterms:modified xsi:type="dcterms:W3CDTF">2015-05-02T10:38:47Z</dcterms:modified>
</cp:coreProperties>
</file>

<file path=docProps/thumbnail.jpeg>
</file>