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4" r:id="rId3"/>
    <p:sldId id="262" r:id="rId4"/>
    <p:sldId id="265" r:id="rId5"/>
    <p:sldId id="256" r:id="rId6"/>
    <p:sldId id="257" r:id="rId7"/>
    <p:sldId id="258" r:id="rId8"/>
    <p:sldId id="259" r:id="rId9"/>
    <p:sldId id="260"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2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Areej</a:t>
            </a:r>
            <a:r>
              <a:rPr lang="en-US" dirty="0" smtClean="0"/>
              <a:t> Al-</a:t>
            </a:r>
            <a:r>
              <a:rPr lang="en-US" dirty="0" err="1" smtClean="0"/>
              <a:t>Zahrani</a:t>
            </a:r>
            <a:endParaRPr lang="ar-SA" dirty="0"/>
          </a:p>
        </p:txBody>
      </p:sp>
      <p:sp>
        <p:nvSpPr>
          <p:cNvPr id="3" name="Content Placeholder 2"/>
          <p:cNvSpPr>
            <a:spLocks noGrp="1"/>
          </p:cNvSpPr>
          <p:nvPr>
            <p:ph idx="1"/>
          </p:nvPr>
        </p:nvSpPr>
        <p:spPr/>
        <p:txBody>
          <a:bodyPr/>
          <a:lstStyle/>
          <a:p>
            <a:r>
              <a:rPr lang="en-US" altLang="ar-KW" dirty="0">
                <a:ea typeface="Calibri" pitchFamily="34" charset="0"/>
                <a:cs typeface="Andalus" pitchFamily="18" charset="-78"/>
              </a:rPr>
              <a:t>building  5 – 3</a:t>
            </a:r>
            <a:r>
              <a:rPr lang="en-US" altLang="ar-KW" baseline="30000" dirty="0">
                <a:ea typeface="Calibri" pitchFamily="34" charset="0"/>
                <a:cs typeface="Andalus" pitchFamily="18" charset="-78"/>
              </a:rPr>
              <a:t>rd</a:t>
            </a:r>
            <a:r>
              <a:rPr lang="en-US" altLang="ar-KW" dirty="0">
                <a:ea typeface="Calibri" pitchFamily="34" charset="0"/>
                <a:cs typeface="Andalus" pitchFamily="18" charset="-78"/>
              </a:rPr>
              <a:t> floor -251</a:t>
            </a:r>
          </a:p>
          <a:p>
            <a:r>
              <a:rPr lang="en-US" altLang="ar-KW" dirty="0">
                <a:ea typeface="Calibri" pitchFamily="34" charset="0"/>
                <a:cs typeface="Andalus" pitchFamily="18" charset="-78"/>
              </a:rPr>
              <a:t>E-mail </a:t>
            </a:r>
            <a:r>
              <a:rPr lang="en-US" altLang="ar-KW" dirty="0" smtClean="0">
                <a:ea typeface="Calibri" pitchFamily="34" charset="0"/>
                <a:cs typeface="Andalus" pitchFamily="18" charset="-78"/>
              </a:rPr>
              <a:t>: alzahraniareej@yahoo.com</a:t>
            </a:r>
            <a:endParaRPr lang="en-US" altLang="ar-KW" dirty="0">
              <a:ea typeface="Calibri" pitchFamily="34" charset="0"/>
              <a:cs typeface="Andalus" pitchFamily="18" charset="-78"/>
            </a:endParaRPr>
          </a:p>
          <a:p>
            <a:endParaRPr lang="en-US" altLang="ar-SA" dirty="0" smtClean="0"/>
          </a:p>
        </p:txBody>
      </p:sp>
    </p:spTree>
    <p:extLst>
      <p:ext uri="{BB962C8B-B14F-4D97-AF65-F5344CB8AC3E}">
        <p14:creationId xmlns:p14="http://schemas.microsoft.com/office/powerpoint/2010/main" val="814057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fontScale="90000"/>
          </a:bodyPr>
          <a:lstStyle/>
          <a:p>
            <a:r>
              <a:rPr lang="en-US" b="1" dirty="0"/>
              <a:t>Some Helpful hints to remember when following the methods below. </a:t>
            </a:r>
            <a:r>
              <a:rPr lang="en-US" dirty="0"/>
              <a:t/>
            </a:r>
            <a:br>
              <a:rPr lang="en-US" dirty="0"/>
            </a:br>
            <a:endParaRPr lang="ar-SA"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marL="0" indent="0">
              <a:buNone/>
            </a:pPr>
            <a:r>
              <a:rPr lang="en-US" dirty="0" smtClean="0"/>
              <a:t>1</a:t>
            </a:r>
            <a:r>
              <a:rPr lang="en-US" dirty="0"/>
              <a:t>. Always wash your hands and spray with 70% ethanol or wear gloves.</a:t>
            </a:r>
          </a:p>
          <a:p>
            <a:pPr marL="0" indent="0">
              <a:buNone/>
            </a:pPr>
            <a:r>
              <a:rPr lang="en-US" dirty="0"/>
              <a:t>2. Always keep the caps on the polystyrene tubes loose so that air can circulate. Only cap tightly when the cells are no longer growing and are being stored in the refrigerator until the transformation efficiency has been calculated.</a:t>
            </a:r>
          </a:p>
          <a:p>
            <a:pPr marL="0" indent="0">
              <a:buNone/>
            </a:pPr>
            <a:r>
              <a:rPr lang="en-US" dirty="0"/>
              <a:t>3. When scraping the frozen cell sample, hold the </a:t>
            </a:r>
            <a:r>
              <a:rPr lang="en-US" dirty="0" err="1"/>
              <a:t>eppendorf</a:t>
            </a:r>
            <a:r>
              <a:rPr lang="en-US" dirty="0"/>
              <a:t> tube at the top rather than at the bottom, so that the sample does not fully thaw. (one may want to keep the frozen samples on dry ice.)</a:t>
            </a:r>
          </a:p>
          <a:p>
            <a:pPr marL="0" indent="0">
              <a:buNone/>
            </a:pPr>
            <a:r>
              <a:rPr lang="en-US" dirty="0"/>
              <a:t>4. When doing these experiments always have a negative control. A negative control is used to show that the media is not contaminated and what is growing in the media are the bacteria cells and not contaminants.</a:t>
            </a:r>
          </a:p>
          <a:p>
            <a:pPr marL="0" indent="0">
              <a:buNone/>
            </a:pPr>
            <a:r>
              <a:rPr lang="en-US" dirty="0"/>
              <a:t>5. Note that both x-gal and IPTG are light sensitive and therefore should only be taken out of the light proof box for as brief a time as possible.</a:t>
            </a:r>
          </a:p>
          <a:p>
            <a:pPr marL="0" indent="0">
              <a:buNone/>
            </a:pPr>
            <a:r>
              <a:rPr lang="en-US" dirty="0"/>
              <a:t>6. Ampicillin can cause allergic reactions on contact with skin to those who are sensitive to penicillin. Do not touch the agar. </a:t>
            </a:r>
          </a:p>
          <a:p>
            <a:endParaRPr lang="ar-SA" dirty="0"/>
          </a:p>
        </p:txBody>
      </p:sp>
    </p:spTree>
    <p:extLst>
      <p:ext uri="{BB962C8B-B14F-4D97-AF65-F5344CB8AC3E}">
        <p14:creationId xmlns:p14="http://schemas.microsoft.com/office/powerpoint/2010/main" val="1392090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Biotechnology </a:t>
            </a:r>
            <a:endParaRPr lang="ar-SA" dirty="0"/>
          </a:p>
        </p:txBody>
      </p:sp>
      <p:sp>
        <p:nvSpPr>
          <p:cNvPr id="3" name="Content Placeholder 2"/>
          <p:cNvSpPr>
            <a:spLocks noGrp="1"/>
          </p:cNvSpPr>
          <p:nvPr>
            <p:ph idx="1"/>
          </p:nvPr>
        </p:nvSpPr>
        <p:spPr/>
        <p:txBody>
          <a:bodyPr>
            <a:normAutofit fontScale="77500" lnSpcReduction="20000"/>
          </a:bodyPr>
          <a:lstStyle/>
          <a:p>
            <a:r>
              <a:rPr lang="en-US" dirty="0"/>
              <a:t>Total scores for this </a:t>
            </a:r>
            <a:r>
              <a:rPr lang="en-US" dirty="0" smtClean="0"/>
              <a:t>lab</a:t>
            </a:r>
            <a:r>
              <a:rPr lang="ar-SA" dirty="0" smtClean="0"/>
              <a:t>  </a:t>
            </a:r>
            <a:r>
              <a:rPr lang="en-US" dirty="0" smtClean="0"/>
              <a:t> = 30 marks </a:t>
            </a:r>
          </a:p>
          <a:p>
            <a:r>
              <a:rPr lang="en-US" dirty="0"/>
              <a:t>Reports </a:t>
            </a:r>
            <a:r>
              <a:rPr lang="en-US" b="1" dirty="0" smtClean="0"/>
              <a:t>5 </a:t>
            </a:r>
            <a:r>
              <a:rPr lang="en-US" b="1" dirty="0"/>
              <a:t>marks</a:t>
            </a:r>
          </a:p>
          <a:p>
            <a:r>
              <a:rPr lang="en-US" dirty="0"/>
              <a:t>Quizzes </a:t>
            </a:r>
            <a:r>
              <a:rPr lang="en-US" b="1" dirty="0" smtClean="0"/>
              <a:t>5 marks</a:t>
            </a:r>
          </a:p>
          <a:p>
            <a:r>
              <a:rPr lang="en-US" b="1" dirty="0" smtClean="0"/>
              <a:t>Performance 3 marks</a:t>
            </a:r>
          </a:p>
          <a:p>
            <a:r>
              <a:rPr lang="en-US" b="1" dirty="0" smtClean="0"/>
              <a:t>H.W  2 marks</a:t>
            </a:r>
            <a:endParaRPr lang="en-US" b="1" dirty="0"/>
          </a:p>
          <a:p>
            <a:r>
              <a:rPr lang="en-US" dirty="0" smtClean="0"/>
              <a:t>Final </a:t>
            </a:r>
            <a:r>
              <a:rPr lang="en-US" dirty="0"/>
              <a:t>Exam </a:t>
            </a:r>
            <a:r>
              <a:rPr lang="en-US" b="1" dirty="0" smtClean="0"/>
              <a:t>15 marks </a:t>
            </a:r>
          </a:p>
          <a:p>
            <a:endParaRPr lang="en-US" b="1" dirty="0"/>
          </a:p>
          <a:p>
            <a:r>
              <a:rPr lang="en-US" b="1" dirty="0" smtClean="0"/>
              <a:t>Final exam DATE :     </a:t>
            </a:r>
            <a:r>
              <a:rPr lang="en-US" b="1" dirty="0" smtClean="0">
                <a:solidFill>
                  <a:srgbClr val="FF0000"/>
                </a:solidFill>
              </a:rPr>
              <a:t>25-11-2015</a:t>
            </a:r>
          </a:p>
          <a:p>
            <a:pPr marL="0" indent="0">
              <a:buNone/>
            </a:pPr>
            <a:r>
              <a:rPr lang="en-US" b="1" dirty="0" smtClean="0">
                <a:solidFill>
                  <a:srgbClr val="FF0000"/>
                </a:solidFill>
              </a:rPr>
              <a:t>                                         </a:t>
            </a:r>
          </a:p>
          <a:p>
            <a:pPr marL="0" indent="0">
              <a:buNone/>
            </a:pPr>
            <a:r>
              <a:rPr lang="en-US" b="1" dirty="0" smtClean="0">
                <a:solidFill>
                  <a:srgbClr val="FF0000"/>
                </a:solidFill>
              </a:rPr>
              <a:t>Your reference for this lab       </a:t>
            </a:r>
            <a:r>
              <a:rPr lang="en-US" b="1" dirty="0" smtClean="0"/>
              <a:t>my PowerPoint </a:t>
            </a:r>
          </a:p>
          <a:p>
            <a:pPr marL="0" indent="0">
              <a:buNone/>
            </a:pPr>
            <a:r>
              <a:rPr lang="en-US" b="1" dirty="0"/>
              <a:t> </a:t>
            </a:r>
            <a:r>
              <a:rPr lang="en-US" b="1" dirty="0" smtClean="0"/>
              <a:t>                                                       462 lab not  </a:t>
            </a:r>
          </a:p>
          <a:p>
            <a:pPr marL="0" indent="0">
              <a:buNone/>
            </a:pPr>
            <a:endParaRPr lang="en-US" b="1" dirty="0" smtClean="0">
              <a:solidFill>
                <a:srgbClr val="FF0000"/>
              </a:solidFill>
            </a:endParaRPr>
          </a:p>
          <a:p>
            <a:endParaRPr lang="ar-SA" dirty="0"/>
          </a:p>
        </p:txBody>
      </p:sp>
    </p:spTree>
    <p:extLst>
      <p:ext uri="{BB962C8B-B14F-4D97-AF65-F5344CB8AC3E}">
        <p14:creationId xmlns:p14="http://schemas.microsoft.com/office/powerpoint/2010/main" val="3056401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Biotechnology </a:t>
            </a:r>
            <a:br>
              <a:rPr lang="en-US" dirty="0"/>
            </a:br>
            <a:endParaRPr lang="ar-SA" dirty="0"/>
          </a:p>
        </p:txBody>
      </p:sp>
      <p:sp>
        <p:nvSpPr>
          <p:cNvPr id="3" name="Content Placeholder 2"/>
          <p:cNvSpPr>
            <a:spLocks noGrp="1"/>
          </p:cNvSpPr>
          <p:nvPr>
            <p:ph idx="1"/>
          </p:nvPr>
        </p:nvSpPr>
        <p:spPr/>
        <p:txBody>
          <a:bodyPr/>
          <a:lstStyle/>
          <a:p>
            <a:r>
              <a:rPr lang="en-US" dirty="0" smtClean="0"/>
              <a:t>What </a:t>
            </a:r>
            <a:r>
              <a:rPr lang="en-US" dirty="0"/>
              <a:t>is the Biotechnology </a:t>
            </a:r>
            <a:r>
              <a:rPr lang="en-US" dirty="0" smtClean="0"/>
              <a:t>?</a:t>
            </a:r>
          </a:p>
          <a:p>
            <a:r>
              <a:rPr lang="en-US" altLang="ar-SA" dirty="0"/>
              <a:t>refers to the use of living organisms or their products to modify human health and the human</a:t>
            </a:r>
            <a:r>
              <a:rPr lang="en-US" altLang="ar-SA" b="1" dirty="0"/>
              <a:t> </a:t>
            </a:r>
            <a:r>
              <a:rPr lang="en-US" altLang="ar-SA" dirty="0"/>
              <a:t>environment.</a:t>
            </a:r>
            <a:r>
              <a:rPr lang="en-US" altLang="ar-SA" b="1" dirty="0"/>
              <a:t> </a:t>
            </a:r>
            <a:endParaRPr lang="en-US" altLang="ar-SA" b="1" dirty="0" smtClean="0"/>
          </a:p>
          <a:p>
            <a:endParaRPr lang="en-US" dirty="0" smtClean="0"/>
          </a:p>
          <a:p>
            <a:endParaRPr lang="en-US" dirty="0"/>
          </a:p>
          <a:p>
            <a:endParaRPr lang="ar-SA" dirty="0"/>
          </a:p>
        </p:txBody>
      </p:sp>
    </p:spTree>
    <p:extLst>
      <p:ext uri="{BB962C8B-B14F-4D97-AF65-F5344CB8AC3E}">
        <p14:creationId xmlns:p14="http://schemas.microsoft.com/office/powerpoint/2010/main" val="3601092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Biotechnology </a:t>
            </a:r>
            <a:br>
              <a:rPr lang="en-US" dirty="0"/>
            </a:br>
            <a:r>
              <a:rPr lang="en-US" dirty="0" smtClean="0"/>
              <a:t>lab </a:t>
            </a:r>
            <a:endParaRPr lang="ar-SA" dirty="0"/>
          </a:p>
        </p:txBody>
      </p:sp>
      <p:sp>
        <p:nvSpPr>
          <p:cNvPr id="3" name="Content Placeholder 2"/>
          <p:cNvSpPr>
            <a:spLocks noGrp="1"/>
          </p:cNvSpPr>
          <p:nvPr>
            <p:ph idx="1"/>
          </p:nvPr>
        </p:nvSpPr>
        <p:spPr/>
        <p:txBody>
          <a:bodyPr>
            <a:normAutofit/>
          </a:bodyPr>
          <a:lstStyle/>
          <a:p>
            <a:r>
              <a:rPr lang="en-US" dirty="0"/>
              <a:t>The main objectives of this course are to introduce the modern and emerging approaches </a:t>
            </a:r>
            <a:r>
              <a:rPr lang="en-US" dirty="0" smtClean="0"/>
              <a:t>in Molecular </a:t>
            </a:r>
            <a:r>
              <a:rPr lang="en-US" dirty="0"/>
              <a:t>Biotechnology and its applications in Biochemistry</a:t>
            </a:r>
            <a:r>
              <a:rPr lang="en-US" dirty="0" smtClean="0"/>
              <a:t>. </a:t>
            </a:r>
          </a:p>
          <a:p>
            <a:endParaRPr lang="en-US" dirty="0"/>
          </a:p>
          <a:p>
            <a:endParaRPr lang="ar-SA" dirty="0"/>
          </a:p>
        </p:txBody>
      </p:sp>
    </p:spTree>
    <p:extLst>
      <p:ext uri="{BB962C8B-B14F-4D97-AF65-F5344CB8AC3E}">
        <p14:creationId xmlns:p14="http://schemas.microsoft.com/office/powerpoint/2010/main" val="2336055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b="1" dirty="0"/>
              <a:t>microbiological culture</a:t>
            </a:r>
            <a:endParaRPr lang="ar-SA" dirty="0"/>
          </a:p>
        </p:txBody>
      </p:sp>
      <p:sp>
        <p:nvSpPr>
          <p:cNvPr id="3" name="Content Placeholder 2"/>
          <p:cNvSpPr>
            <a:spLocks noGrp="1"/>
          </p:cNvSpPr>
          <p:nvPr>
            <p:ph idx="1"/>
          </p:nvPr>
        </p:nvSpPr>
        <p:spPr/>
        <p:txBody>
          <a:bodyPr/>
          <a:lstStyle/>
          <a:p>
            <a:r>
              <a:rPr lang="en-US" dirty="0" smtClean="0"/>
              <a:t>is </a:t>
            </a:r>
            <a:r>
              <a:rPr lang="en-US" dirty="0"/>
              <a:t>a method of </a:t>
            </a:r>
            <a:r>
              <a:rPr lang="en-US" dirty="0" smtClean="0"/>
              <a:t>multiplying microbial organisms by </a:t>
            </a:r>
            <a:r>
              <a:rPr lang="en-US" dirty="0"/>
              <a:t>letting them reproduce in predetermined </a:t>
            </a:r>
            <a:r>
              <a:rPr lang="en-US" dirty="0" smtClean="0"/>
              <a:t>culture media under </a:t>
            </a:r>
            <a:r>
              <a:rPr lang="en-US" dirty="0"/>
              <a:t>controlled laboratory </a:t>
            </a:r>
            <a:r>
              <a:rPr lang="en-US" dirty="0" smtClean="0"/>
              <a:t>conditions</a:t>
            </a:r>
          </a:p>
          <a:p>
            <a:r>
              <a:rPr lang="en-US" dirty="0"/>
              <a:t>All strains of </a:t>
            </a:r>
            <a:r>
              <a:rPr lang="en-US" i="1" dirty="0"/>
              <a:t>Escherichia </a:t>
            </a:r>
            <a:r>
              <a:rPr lang="en-US" i="1" dirty="0" smtClean="0"/>
              <a:t>coli (E-coli) </a:t>
            </a:r>
            <a:r>
              <a:rPr lang="en-US" dirty="0" smtClean="0"/>
              <a:t>  </a:t>
            </a:r>
            <a:r>
              <a:rPr lang="en-US" dirty="0"/>
              <a:t>are potentially </a:t>
            </a:r>
            <a:r>
              <a:rPr lang="en-US" dirty="0" smtClean="0"/>
              <a:t>pathogenic  </a:t>
            </a:r>
          </a:p>
          <a:p>
            <a:endParaRPr lang="ar-SA" dirty="0"/>
          </a:p>
        </p:txBody>
      </p:sp>
      <p:pic>
        <p:nvPicPr>
          <p:cNvPr id="1026" name="Picture 2" descr="C:\Users\Areej\Desktop\imagesGUNZ8T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4572000"/>
            <a:ext cx="3343275"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202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the work </a:t>
            </a:r>
            <a:endParaRPr lang="ar-SA" dirty="0"/>
          </a:p>
        </p:txBody>
      </p:sp>
      <p:sp>
        <p:nvSpPr>
          <p:cNvPr id="3" name="Content Placeholder 2"/>
          <p:cNvSpPr>
            <a:spLocks noGrp="1"/>
          </p:cNvSpPr>
          <p:nvPr>
            <p:ph idx="1"/>
          </p:nvPr>
        </p:nvSpPr>
        <p:spPr/>
        <p:txBody>
          <a:bodyPr>
            <a:normAutofit fontScale="92500" lnSpcReduction="20000"/>
          </a:bodyPr>
          <a:lstStyle/>
          <a:p>
            <a:r>
              <a:rPr lang="en-US" dirty="0"/>
              <a:t>Before opening any culture </a:t>
            </a:r>
            <a:r>
              <a:rPr lang="en-US" dirty="0" smtClean="0"/>
              <a:t>vessel</a:t>
            </a:r>
          </a:p>
          <a:p>
            <a:r>
              <a:rPr lang="en-US" dirty="0"/>
              <a:t>make sure you </a:t>
            </a:r>
            <a:r>
              <a:rPr lang="en-US" dirty="0" smtClean="0"/>
              <a:t>wear </a:t>
            </a:r>
            <a:r>
              <a:rPr lang="en-US" dirty="0"/>
              <a:t>lab coat and gloves . </a:t>
            </a:r>
            <a:r>
              <a:rPr lang="en-US" dirty="0" smtClean="0"/>
              <a:t>change </a:t>
            </a:r>
            <a:r>
              <a:rPr lang="en-US" dirty="0"/>
              <a:t>your wear after you </a:t>
            </a:r>
            <a:r>
              <a:rPr lang="en-US" dirty="0" smtClean="0"/>
              <a:t>finish </a:t>
            </a:r>
            <a:r>
              <a:rPr lang="en-US" dirty="0"/>
              <a:t>it</a:t>
            </a:r>
            <a:endParaRPr lang="en-US" dirty="0" smtClean="0"/>
          </a:p>
          <a:p>
            <a:r>
              <a:rPr lang="en-US" dirty="0" smtClean="0"/>
              <a:t>Make sure all you work under </a:t>
            </a:r>
            <a:r>
              <a:rPr lang="en-US" dirty="0"/>
              <a:t>the </a:t>
            </a:r>
            <a:r>
              <a:rPr lang="en-US" dirty="0" smtClean="0"/>
              <a:t>hood</a:t>
            </a:r>
          </a:p>
          <a:p>
            <a:r>
              <a:rPr lang="en-US" dirty="0"/>
              <a:t>make sure all the stuff you will need it during the work , they are near of you</a:t>
            </a:r>
            <a:endParaRPr lang="en-US" dirty="0" smtClean="0"/>
          </a:p>
          <a:p>
            <a:r>
              <a:rPr lang="en-US" dirty="0"/>
              <a:t>Think about what kind of cells or </a:t>
            </a:r>
            <a:r>
              <a:rPr lang="en-US" dirty="0" smtClean="0"/>
              <a:t>bacteria you with </a:t>
            </a:r>
          </a:p>
          <a:p>
            <a:r>
              <a:rPr lang="en-US" dirty="0" smtClean="0"/>
              <a:t> </a:t>
            </a:r>
            <a:r>
              <a:rPr lang="en-US" dirty="0"/>
              <a:t>one of the important stuff during the work is </a:t>
            </a:r>
            <a:r>
              <a:rPr lang="en-US" dirty="0">
                <a:solidFill>
                  <a:srgbClr val="FF0000"/>
                </a:solidFill>
              </a:rPr>
              <a:t>alcohol , to clean any thing you contaminate </a:t>
            </a:r>
          </a:p>
          <a:p>
            <a:endParaRPr lang="en-US" dirty="0"/>
          </a:p>
          <a:p>
            <a:endParaRPr lang="ar-SA" dirty="0" smtClean="0"/>
          </a:p>
        </p:txBody>
      </p:sp>
    </p:spTree>
    <p:extLst>
      <p:ext uri="{BB962C8B-B14F-4D97-AF65-F5344CB8AC3E}">
        <p14:creationId xmlns:p14="http://schemas.microsoft.com/office/powerpoint/2010/main" val="42947833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work</a:t>
            </a:r>
            <a:endParaRPr lang="ar-SA" dirty="0"/>
          </a:p>
        </p:txBody>
      </p:sp>
      <p:sp>
        <p:nvSpPr>
          <p:cNvPr id="3" name="Content Placeholder 2"/>
          <p:cNvSpPr>
            <a:spLocks noGrp="1"/>
          </p:cNvSpPr>
          <p:nvPr>
            <p:ph idx="1"/>
          </p:nvPr>
        </p:nvSpPr>
        <p:spPr/>
        <p:txBody>
          <a:bodyPr>
            <a:normAutofit fontScale="92500" lnSpcReduction="20000"/>
          </a:bodyPr>
          <a:lstStyle/>
          <a:p>
            <a:pPr lvl="0"/>
            <a:r>
              <a:rPr lang="en-GB" dirty="0"/>
              <a:t>Contamination </a:t>
            </a:r>
            <a:r>
              <a:rPr lang="en-GB" i="1" dirty="0"/>
              <a:t>into</a:t>
            </a:r>
            <a:r>
              <a:rPr lang="en-GB" dirty="0"/>
              <a:t> cultures can occur from the air when cultures are opened for </a:t>
            </a:r>
            <a:r>
              <a:rPr lang="en-GB" dirty="0" smtClean="0"/>
              <a:t>manipulation</a:t>
            </a:r>
          </a:p>
          <a:p>
            <a:pPr lvl="0"/>
            <a:r>
              <a:rPr lang="en-GB" dirty="0" smtClean="0"/>
              <a:t>so </a:t>
            </a:r>
            <a:r>
              <a:rPr lang="en-GB" dirty="0"/>
              <a:t>open them for a minimum time </a:t>
            </a:r>
          </a:p>
          <a:p>
            <a:pPr lvl="0"/>
            <a:r>
              <a:rPr lang="en-GB" dirty="0" smtClean="0"/>
              <a:t>use </a:t>
            </a:r>
            <a:r>
              <a:rPr lang="en-GB" dirty="0"/>
              <a:t>smooth movements to reduce sudden air currents</a:t>
            </a:r>
            <a:r>
              <a:rPr lang="en-GB" dirty="0" smtClean="0"/>
              <a:t>.</a:t>
            </a:r>
          </a:p>
          <a:p>
            <a:pPr lvl="0"/>
            <a:r>
              <a:rPr lang="en-GB" dirty="0" smtClean="0"/>
              <a:t>It </a:t>
            </a:r>
            <a:r>
              <a:rPr lang="en-GB" dirty="0"/>
              <a:t>may also occur from unsterile equipment, as when a pipette-tip touches your filthy, bacteria-laden hands, so be careful with any used pipette, dispose them immediately. </a:t>
            </a:r>
            <a:endParaRPr lang="en-US" dirty="0"/>
          </a:p>
          <a:p>
            <a:pPr lvl="0"/>
            <a:r>
              <a:rPr lang="en-US" dirty="0" smtClean="0"/>
              <a:t>make </a:t>
            </a:r>
            <a:r>
              <a:rPr lang="en-US" dirty="0"/>
              <a:t>sure you get rid of all the disposal pipet and medium in right </a:t>
            </a:r>
            <a:r>
              <a:rPr lang="en-US" dirty="0" smtClean="0"/>
              <a:t>place </a:t>
            </a:r>
          </a:p>
          <a:p>
            <a:endParaRPr lang="en-US" dirty="0" smtClean="0"/>
          </a:p>
          <a:p>
            <a:endParaRPr lang="ar-SA" dirty="0"/>
          </a:p>
        </p:txBody>
      </p:sp>
    </p:spTree>
    <p:extLst>
      <p:ext uri="{BB962C8B-B14F-4D97-AF65-F5344CB8AC3E}">
        <p14:creationId xmlns:p14="http://schemas.microsoft.com/office/powerpoint/2010/main" val="1914238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lnSpcReduction="10000"/>
          </a:bodyPr>
          <a:lstStyle/>
          <a:p>
            <a:pPr lvl="0"/>
            <a:r>
              <a:rPr lang="en-GB" dirty="0"/>
              <a:t>Preventing any organisms or accidental contaminants from getting out. </a:t>
            </a:r>
            <a:endParaRPr lang="en-GB" dirty="0" smtClean="0"/>
          </a:p>
          <a:p>
            <a:pPr lvl="0"/>
            <a:r>
              <a:rPr lang="en-GB" dirty="0" smtClean="0"/>
              <a:t>Escape from cultures </a:t>
            </a:r>
            <a:r>
              <a:rPr lang="en-GB" dirty="0"/>
              <a:t>can occur from dripping pipettes, from putting used spreaders and inoculating hoops on the bench without sterilising them first, by aerosols formed by blowing bubbles through cultures with pipettes, or by rapid air movement (particularly with dry fungal spores).</a:t>
            </a:r>
            <a:endParaRPr lang="en-US" dirty="0"/>
          </a:p>
          <a:p>
            <a:endParaRPr lang="ar-SA" dirty="0"/>
          </a:p>
        </p:txBody>
      </p:sp>
      <p:pic>
        <p:nvPicPr>
          <p:cNvPr id="2050" name="Picture 2" descr="C:\Users\Areej\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33130"/>
            <a:ext cx="1400175" cy="2252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987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work</a:t>
            </a:r>
            <a:endParaRPr lang="ar-SA" dirty="0"/>
          </a:p>
        </p:txBody>
      </p:sp>
      <p:sp>
        <p:nvSpPr>
          <p:cNvPr id="3" name="Content Placeholder 2"/>
          <p:cNvSpPr>
            <a:spLocks noGrp="1"/>
          </p:cNvSpPr>
          <p:nvPr>
            <p:ph idx="1"/>
          </p:nvPr>
        </p:nvSpPr>
        <p:spPr/>
        <p:txBody>
          <a:bodyPr>
            <a:normAutofit fontScale="85000" lnSpcReduction="20000"/>
          </a:bodyPr>
          <a:lstStyle/>
          <a:p>
            <a:r>
              <a:rPr lang="en-US" dirty="0"/>
              <a:t>The media and glassware you have been provided will be autoclaved in steam at 121°C for 20 min. However, the mouths of culture tubes, inoculating hoops and spreaders will need to be flamed using with a Bunsen burner. </a:t>
            </a:r>
            <a:endParaRPr lang="en-US" dirty="0" smtClean="0"/>
          </a:p>
          <a:p>
            <a:r>
              <a:rPr lang="en-US" dirty="0" smtClean="0"/>
              <a:t>Used </a:t>
            </a:r>
            <a:r>
              <a:rPr lang="en-US" dirty="0"/>
              <a:t>pipettes and discarded tubes must be disposed of into disinfectant</a:t>
            </a:r>
            <a:r>
              <a:rPr lang="en-US" dirty="0" smtClean="0"/>
              <a:t>.</a:t>
            </a:r>
          </a:p>
          <a:p>
            <a:r>
              <a:rPr lang="en-US" dirty="0" smtClean="0"/>
              <a:t> </a:t>
            </a:r>
            <a:r>
              <a:rPr lang="en-US" dirty="0"/>
              <a:t>Use proper technique whatever the organisms being used are: you never know when a culture may have been contaminated, and you owe a duty of care to yourself and others not to filthy your lab space with potentially pathogenic bacteria. </a:t>
            </a:r>
          </a:p>
          <a:p>
            <a:endParaRPr lang="ar-SA" dirty="0"/>
          </a:p>
        </p:txBody>
      </p:sp>
    </p:spTree>
    <p:extLst>
      <p:ext uri="{BB962C8B-B14F-4D97-AF65-F5344CB8AC3E}">
        <p14:creationId xmlns:p14="http://schemas.microsoft.com/office/powerpoint/2010/main" val="503387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6914</TotalTime>
  <Words>383</Words>
  <Application>Microsoft Office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Areej Al-Zahrani</vt:lpstr>
      <vt:lpstr>Biotechnology </vt:lpstr>
      <vt:lpstr>Biotechnology  </vt:lpstr>
      <vt:lpstr>Biotechnology  lab </vt:lpstr>
      <vt:lpstr> microbiological culture</vt:lpstr>
      <vt:lpstr>Before the work </vt:lpstr>
      <vt:lpstr>During the work</vt:lpstr>
      <vt:lpstr>PowerPoint Presentation</vt:lpstr>
      <vt:lpstr>After the work</vt:lpstr>
      <vt:lpstr>Some Helpful hints to remember when following the methods below.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microbiological culture</dc:title>
  <dc:creator>Areej Alzahrani</dc:creator>
  <cp:lastModifiedBy>Areej Alzahrani</cp:lastModifiedBy>
  <cp:revision>32</cp:revision>
  <dcterms:created xsi:type="dcterms:W3CDTF">2006-08-16T00:00:00Z</dcterms:created>
  <dcterms:modified xsi:type="dcterms:W3CDTF">2015-09-12T19:24:14Z</dcterms:modified>
</cp:coreProperties>
</file>