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7" r:id="rId5"/>
    <p:sldId id="268" r:id="rId6"/>
    <p:sldId id="259" r:id="rId7"/>
    <p:sldId id="261" r:id="rId8"/>
    <p:sldId id="260" r:id="rId9"/>
    <p:sldId id="262" r:id="rId10"/>
    <p:sldId id="263" r:id="rId11"/>
    <p:sldId id="264" r:id="rId12"/>
    <p:sldId id="265" r:id="rId13"/>
    <p:sldId id="266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11/25/2012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//upload.wikimedia.org/wikipedia/commons/7/7f/Catflea2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//upload.wikimedia.org/wikipedia/commons/8/88/Ctenocephalides-canis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057400"/>
            <a:ext cx="7406640" cy="101498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rtl="0"/>
            <a:r>
              <a:rPr lang="en-US" b="1" dirty="0" smtClean="0">
                <a:ln w="18000">
                  <a:solidFill>
                    <a:srgbClr val="FFC000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Flea &amp; Bedbug</a:t>
            </a:r>
            <a:endParaRPr lang="ar-SA" b="1" dirty="0">
              <a:ln w="18000">
                <a:solidFill>
                  <a:srgbClr val="FFC000"/>
                </a:solidFill>
                <a:prstDash val="solid"/>
                <a:miter lim="800000"/>
              </a:ln>
              <a:solidFill>
                <a:schemeClr val="tx2">
                  <a:lumMod val="75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943600"/>
            <a:ext cx="3200400" cy="6858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Almuhanna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2012</a:t>
            </a:r>
            <a:endParaRPr lang="ar-SA" dirty="0"/>
          </a:p>
        </p:txBody>
      </p:sp>
      <p:pic>
        <p:nvPicPr>
          <p:cNvPr id="25602" name="Picture 2" descr="http://static.ddmcdn.com/gif/fle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352800"/>
            <a:ext cx="38100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://www.cyberbee.com/images/fle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53572"/>
            <a:ext cx="2619375" cy="19096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http://static.ddmcdn.com/gif/willow/flea-info0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486149"/>
            <a:ext cx="2757414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ile:Bed bug, Cimex lectulariu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687" y="80889"/>
            <a:ext cx="2743200" cy="198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69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r>
              <a:rPr lang="en-US" dirty="0"/>
              <a:t>Scientific classification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5334000" cy="52578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Kingdom:- </a:t>
            </a:r>
            <a:r>
              <a:rPr lang="en-US" dirty="0" err="1"/>
              <a:t>Animalia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 </a:t>
            </a:r>
            <a:r>
              <a:rPr lang="en-US" dirty="0" err="1"/>
              <a:t>Insecta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Order:- </a:t>
            </a:r>
            <a:r>
              <a:rPr lang="en-US" dirty="0" err="1"/>
              <a:t>Siphonaptera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Family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:- </a:t>
            </a:r>
            <a:r>
              <a:rPr lang="en-US" dirty="0" err="1" smtClean="0"/>
              <a:t>Pulicidae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Genus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:-</a:t>
            </a:r>
            <a:r>
              <a:rPr lang="en-US" i="1" dirty="0"/>
              <a:t> </a:t>
            </a:r>
            <a:r>
              <a:rPr lang="en-US" i="1" dirty="0" err="1"/>
              <a:t>Ctenocephalides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82296" indent="0" algn="l" rtl="0">
              <a:buNone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</a:t>
            </a:r>
          </a:p>
          <a:p>
            <a:pPr marL="82296" indent="0" algn="l" rtl="0">
              <a:buNone/>
            </a:pPr>
            <a:r>
              <a:rPr lang="en-US" b="1" i="1" dirty="0" smtClean="0"/>
              <a:t>        </a:t>
            </a:r>
            <a:r>
              <a:rPr lang="en-US" b="1" i="1" dirty="0" err="1" smtClean="0"/>
              <a:t>Ctenocephalides</a:t>
            </a:r>
            <a:r>
              <a:rPr lang="en-US" b="1" i="1" dirty="0" smtClean="0"/>
              <a:t> </a:t>
            </a:r>
            <a:r>
              <a:rPr lang="en-US" b="1" i="1" dirty="0" err="1"/>
              <a:t>canis</a:t>
            </a: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5122" name="Picture 2" descr="http://www.martinfrost.ws/htmlfiles/may2008/fl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295400"/>
            <a:ext cx="32004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9680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dirty="0" smtClean="0"/>
              <a:t>Life cycle</a:t>
            </a:r>
            <a:endParaRPr lang="ar-SA" dirty="0"/>
          </a:p>
        </p:txBody>
      </p:sp>
      <p:pic>
        <p:nvPicPr>
          <p:cNvPr id="6148" name="Picture 4" descr="http://www.dpd.cdc.gov/DPDX/images/ParasiteImages/A-F/Fleas/FleasLife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301482"/>
            <a:ext cx="4495800" cy="479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Fleas life cyc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504" y="1143000"/>
            <a:ext cx="3670495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743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dirty="0" smtClean="0"/>
              <a:t>Under microscope</a:t>
            </a:r>
            <a:endParaRPr lang="ar-SA" dirty="0"/>
          </a:p>
        </p:txBody>
      </p:sp>
      <p:pic>
        <p:nvPicPr>
          <p:cNvPr id="7170" name="Picture 2" descr="http://www.icb.usp.br/~marcelcp/Imagens/sifo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34290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martinfrost.ws/htmlfiles/may2008/fle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19200"/>
            <a:ext cx="35433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beta-media.padil.gov.au/species/136564/7390-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3810000"/>
            <a:ext cx="35814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2.vetagro-sup.fr/etu/DPN/images/parasites/Ctef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26998"/>
            <a:ext cx="3429000" cy="249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526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ar-SA" dirty="0" smtClean="0"/>
              <a:t> </a:t>
            </a:r>
            <a:r>
              <a:rPr lang="en-US" dirty="0" smtClean="0"/>
              <a:t>Female(top)&amp; male(below)</a:t>
            </a:r>
            <a:endParaRPr lang="ar-SA" dirty="0"/>
          </a:p>
        </p:txBody>
      </p:sp>
      <p:pic>
        <p:nvPicPr>
          <p:cNvPr id="4" name="Picture 8" descr="Species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06" y="1143000"/>
            <a:ext cx="7687994" cy="55672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575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r>
              <a:rPr lang="en-US" dirty="0" smtClean="0"/>
              <a:t>Head front</a:t>
            </a:r>
            <a:endParaRPr lang="ar-SA" dirty="0"/>
          </a:p>
        </p:txBody>
      </p:sp>
      <p:pic>
        <p:nvPicPr>
          <p:cNvPr id="8194" name="Picture 2" descr="Species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41148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47800" y="4038600"/>
            <a:ext cx="26670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 smtClean="0"/>
              <a:t>Female </a:t>
            </a:r>
            <a:endParaRPr lang="ar-SA" sz="2800" dirty="0"/>
          </a:p>
        </p:txBody>
      </p:sp>
      <p:pic>
        <p:nvPicPr>
          <p:cNvPr id="8196" name="Picture 4" descr="Species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026876"/>
            <a:ext cx="3200400" cy="229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72200" y="6344528"/>
            <a:ext cx="18288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800" dirty="0"/>
              <a:t>Male</a:t>
            </a:r>
            <a:r>
              <a:rPr lang="en-US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49793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Rat </a:t>
            </a:r>
            <a:r>
              <a:rPr lang="en-US" b="1" dirty="0"/>
              <a:t>Fleas</a:t>
            </a:r>
            <a:br>
              <a:rPr lang="en-US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4876800" cy="5486400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sz="3300" dirty="0">
                <a:latin typeface="Arabic Typesetting" pitchFamily="66" charset="-78"/>
                <a:cs typeface="Arabic Typesetting" pitchFamily="66" charset="-78"/>
              </a:rPr>
              <a:t>The rat flea is a minute parasite that feeds on the blood of rodents. </a:t>
            </a:r>
          </a:p>
          <a:p>
            <a:pPr algn="l" rtl="0"/>
            <a:r>
              <a:rPr lang="en-US" sz="3300" dirty="0">
                <a:latin typeface="Arabic Typesetting" pitchFamily="66" charset="-78"/>
                <a:cs typeface="Arabic Typesetting" pitchFamily="66" charset="-78"/>
              </a:rPr>
              <a:t>They are known carriers of a variety of diseases and are considered the cause for the spread of the bubonic plague.</a:t>
            </a:r>
          </a:p>
          <a:p>
            <a:pPr algn="l" rtl="0"/>
            <a:r>
              <a:rPr lang="en-US" sz="3300" dirty="0">
                <a:latin typeface="Arabic Typesetting" pitchFamily="66" charset="-78"/>
                <a:cs typeface="Arabic Typesetting" pitchFamily="66" charset="-78"/>
              </a:rPr>
              <a:t> Infection is transmitted after a flea feeds from an infected rodent and then bites a human. </a:t>
            </a:r>
          </a:p>
          <a:p>
            <a:pPr algn="l" rtl="0"/>
            <a:r>
              <a:rPr lang="en-US" sz="3300" dirty="0">
                <a:latin typeface="Arabic Typesetting" pitchFamily="66" charset="-78"/>
                <a:cs typeface="Arabic Typesetting" pitchFamily="66" charset="-78"/>
              </a:rPr>
              <a:t>Through biting, rats also transmit the diseases carried by rat fleas.</a:t>
            </a:r>
            <a:endParaRPr lang="ar-SA" sz="33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0242" name="Picture 2" descr="http://www.monmsci.net/~kbaldwin/Siphonaptera-Images/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609600"/>
            <a:ext cx="2971800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usu.edu/markdamen/1320Hist&amp;Civ/slides/06plague/fle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308" y="3672115"/>
            <a:ext cx="3247292" cy="2387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914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>
            <a:normAutofit/>
          </a:bodyPr>
          <a:lstStyle/>
          <a:p>
            <a:pPr rtl="0"/>
            <a:r>
              <a:rPr lang="en-US" dirty="0"/>
              <a:t>Scientific classification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6781800" cy="5257800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Kingdom:- </a:t>
            </a:r>
            <a:r>
              <a:rPr lang="en-US" dirty="0" err="1"/>
              <a:t>Animalia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 </a:t>
            </a:r>
            <a:r>
              <a:rPr lang="en-US" dirty="0" err="1"/>
              <a:t>Insecta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Order:- </a:t>
            </a:r>
            <a:r>
              <a:rPr lang="en-US" dirty="0" err="1"/>
              <a:t>Siphonaptera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Family</a:t>
            </a: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:- </a:t>
            </a:r>
            <a:r>
              <a:rPr lang="en-US" dirty="0" err="1"/>
              <a:t>Pulicidae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Genus:- </a:t>
            </a:r>
            <a:r>
              <a:rPr lang="en-US" i="1" dirty="0" err="1" smtClean="0"/>
              <a:t>Xenopsylla</a:t>
            </a:r>
            <a:endParaRPr lang="en-US" i="1" dirty="0" smtClean="0"/>
          </a:p>
          <a:p>
            <a:pPr marL="82296" indent="0" algn="l" rtl="0">
              <a:buNone/>
            </a:pPr>
            <a:endParaRPr lang="en-US" b="1" i="1" dirty="0" smtClean="0"/>
          </a:p>
          <a:p>
            <a:pPr marL="82296" indent="0" algn="ctr" rtl="0">
              <a:buNone/>
            </a:pPr>
            <a:r>
              <a:rPr lang="en-US" b="1" i="1" dirty="0" err="1" smtClean="0"/>
              <a:t>Xenopsylla</a:t>
            </a:r>
            <a:r>
              <a:rPr lang="en-US" b="1" i="1" dirty="0" smtClean="0"/>
              <a:t> </a:t>
            </a:r>
            <a:r>
              <a:rPr lang="en-US" b="1" i="1" dirty="0" err="1" smtClean="0"/>
              <a:t>cheopis</a:t>
            </a:r>
            <a:r>
              <a:rPr lang="en-US" b="1" i="1" dirty="0" smtClean="0"/>
              <a:t> </a:t>
            </a:r>
            <a:r>
              <a:rPr lang="en-US" sz="2400" b="1" i="1" dirty="0" smtClean="0"/>
              <a:t>(</a:t>
            </a:r>
            <a:r>
              <a:rPr lang="en-US" sz="2400" b="1" dirty="0"/>
              <a:t>Oriental Rat </a:t>
            </a:r>
            <a:r>
              <a:rPr lang="en-US" sz="2400" b="1" dirty="0" smtClean="0"/>
              <a:t>Flea)</a:t>
            </a:r>
            <a:r>
              <a:rPr lang="en-US" dirty="0"/>
              <a:t/>
            </a:r>
            <a:br>
              <a:rPr lang="en-US" dirty="0"/>
            </a:br>
            <a:endParaRPr lang="ar-SA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4338" name="Picture 2" descr="http://traumwerk.stanford.edu/archaeolog/art-m4183.fi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00797"/>
            <a:ext cx="3429000" cy="2590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08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dirty="0" smtClean="0"/>
              <a:t>Life cycle</a:t>
            </a:r>
            <a:endParaRPr lang="ar-SA" dirty="0"/>
          </a:p>
        </p:txBody>
      </p:sp>
      <p:pic>
        <p:nvPicPr>
          <p:cNvPr id="11266" name="Picture 2" descr="http://vetpda.ucdavis.edu/parasitolog/Images/LC_640/Xenopsylla_cheop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70104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49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dirty="0"/>
              <a:t>Life cycle</a:t>
            </a:r>
            <a:endParaRPr lang="ar-SA" dirty="0"/>
          </a:p>
        </p:txBody>
      </p:sp>
      <p:pic>
        <p:nvPicPr>
          <p:cNvPr id="12290" name="Picture 2" descr="http://www.dpd.cdc.gov/DPDX/images/ParasiteImages/A-F/Fleas/FleasLife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74676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48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658" y="152400"/>
            <a:ext cx="7884942" cy="792162"/>
          </a:xfrm>
        </p:spPr>
        <p:txBody>
          <a:bodyPr>
            <a:noAutofit/>
          </a:bodyPr>
          <a:lstStyle/>
          <a:p>
            <a:pPr rtl="0"/>
            <a:r>
              <a:rPr lang="en-US" sz="2800" b="1" i="1" dirty="0" smtClean="0"/>
              <a:t/>
            </a:r>
            <a:br>
              <a:rPr lang="en-US" sz="2800" b="1" i="1" dirty="0" smtClean="0"/>
            </a:br>
            <a:r>
              <a:rPr lang="en-US" sz="2800" b="1" i="1" dirty="0"/>
              <a:t/>
            </a:r>
            <a:br>
              <a:rPr lang="en-US" sz="2800" b="1" i="1" dirty="0"/>
            </a:br>
            <a:r>
              <a:rPr lang="en-US" sz="2800" b="1" i="1" dirty="0" err="1" smtClean="0"/>
              <a:t>Xenopsylla</a:t>
            </a:r>
            <a:r>
              <a:rPr lang="en-US" sz="2800" b="1" i="1" dirty="0" smtClean="0"/>
              <a:t> </a:t>
            </a:r>
            <a:r>
              <a:rPr lang="en-US" sz="2800" b="1" i="1" dirty="0" err="1"/>
              <a:t>cheopis</a:t>
            </a:r>
            <a:r>
              <a:rPr lang="en-US" sz="2800" b="1" i="1" dirty="0"/>
              <a:t> (</a:t>
            </a:r>
            <a:r>
              <a:rPr lang="en-US" sz="2800" b="1" dirty="0"/>
              <a:t>Oriental </a:t>
            </a:r>
            <a:r>
              <a:rPr lang="en-US" sz="2800" b="1" dirty="0" smtClean="0"/>
              <a:t>Rat </a:t>
            </a:r>
            <a:r>
              <a:rPr lang="en-US" sz="2800" b="1" dirty="0"/>
              <a:t>Flea)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ar-SA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ar-SA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ar-SA" sz="2800" dirty="0"/>
          </a:p>
        </p:txBody>
      </p:sp>
      <p:pic>
        <p:nvPicPr>
          <p:cNvPr id="13314" name="Picture 2" descr="http://www.dpd.cdc.gov/DPDX/images/ParasiteImages/A-F/Fleas/X_cheopis_BA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04900"/>
            <a:ext cx="38862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www.awesomestories.com/images/user/461a8a27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104900"/>
            <a:ext cx="3505200" cy="28756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0" name="Picture 8" descr="http://www.biolib.cz/IMG/GAL/175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42069"/>
            <a:ext cx="3515751" cy="24085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0" descr="http://dc304.4shared.com/img/F1h_L-sN/s7/Xenopsylla_cheopis.JPG"/>
          <p:cNvSpPr>
            <a:spLocks noChangeAspect="1" noChangeArrowheads="1"/>
          </p:cNvSpPr>
          <p:nvPr/>
        </p:nvSpPr>
        <p:spPr bwMode="auto">
          <a:xfrm>
            <a:off x="7974013" y="-219392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5" name="AutoShape 12" descr="http://dc304.4shared.com/img/F1h_L-sN/s7/Xenopsylla_cheopis.JPG"/>
          <p:cNvSpPr>
            <a:spLocks noChangeAspect="1" noChangeArrowheads="1"/>
          </p:cNvSpPr>
          <p:nvPr/>
        </p:nvSpPr>
        <p:spPr bwMode="auto">
          <a:xfrm>
            <a:off x="8126413" y="-204152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6" name="AutoShape 14" descr="http://dc304.4shared.com/img/F1h_L-sN/s7/Xenopsylla_cheopis.JPG"/>
          <p:cNvSpPr>
            <a:spLocks noChangeAspect="1" noChangeArrowheads="1"/>
          </p:cNvSpPr>
          <p:nvPr/>
        </p:nvSpPr>
        <p:spPr bwMode="auto">
          <a:xfrm>
            <a:off x="8278813" y="-188912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3327" name="Picture 15" descr="C:\Users\Hamdy\Desktop\Xenopsylla_cheopi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962400"/>
            <a:ext cx="3886200" cy="27813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8398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>
            <a:normAutofit fontScale="90000"/>
          </a:bodyPr>
          <a:lstStyle/>
          <a:p>
            <a:pPr rtl="0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Bed </a:t>
            </a:r>
            <a:r>
              <a:rPr lang="en-US" sz="4000" dirty="0"/>
              <a:t>bugs (</a:t>
            </a:r>
            <a:r>
              <a:rPr lang="en-US" sz="4000" b="1" i="1" dirty="0" err="1"/>
              <a:t>Cimex</a:t>
            </a:r>
            <a:r>
              <a:rPr lang="en-US" sz="4000" b="1" i="1" dirty="0"/>
              <a:t> </a:t>
            </a:r>
            <a:r>
              <a:rPr lang="en-US" sz="4000" b="1" i="1" dirty="0" err="1"/>
              <a:t>lectularius</a:t>
            </a:r>
            <a:r>
              <a:rPr lang="en-US" sz="4000" b="1" i="1" dirty="0" smtClean="0"/>
              <a:t>)</a:t>
            </a:r>
            <a:r>
              <a:rPr lang="ar-SA" sz="4000" dirty="0"/>
              <a:t/>
            </a:r>
            <a:br>
              <a:rPr lang="ar-SA" sz="4000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5410200" cy="5486400"/>
          </a:xfrm>
        </p:spPr>
        <p:txBody>
          <a:bodyPr/>
          <a:lstStyle/>
          <a:p>
            <a:pPr algn="l" rtl="0"/>
            <a:r>
              <a:rPr lang="en-US" sz="3600" b="1" dirty="0" smtClean="0">
                <a:latin typeface="Arabic Typesetting" pitchFamily="66" charset="-78"/>
                <a:cs typeface="Arabic Typesetting" pitchFamily="66" charset="-78"/>
              </a:rPr>
              <a:t>Bedbugs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 are parasitic insects that feed on blood and prefer human blood, but will also feed on chickens and other animals.  </a:t>
            </a:r>
          </a:p>
          <a:p>
            <a:pPr algn="l" rtl="0"/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Feeds on humans when they are sleeping or sitting still for long periods of time. </a:t>
            </a:r>
          </a:p>
          <a:p>
            <a:pPr algn="l" rtl="0"/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Their bite is painless.</a:t>
            </a:r>
          </a:p>
          <a:p>
            <a:pPr algn="l" rtl="0"/>
            <a:endParaRPr lang="ar-SA" dirty="0"/>
          </a:p>
        </p:txBody>
      </p:sp>
      <p:pic>
        <p:nvPicPr>
          <p:cNvPr id="4" name="Picture 2" descr="http://www.pctbugfree.com/images/bedbu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412" y="990600"/>
            <a:ext cx="2514600" cy="3505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053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b="1" dirty="0"/>
              <a:t>Cat flea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4876800" cy="5486400"/>
          </a:xfrm>
        </p:spPr>
        <p:txBody>
          <a:bodyPr>
            <a:normAutofit fontScale="92500"/>
          </a:bodyPr>
          <a:lstStyle/>
          <a:p>
            <a:pPr algn="l" rtl="0"/>
            <a:r>
              <a:rPr lang="en-US" sz="3300" dirty="0">
                <a:latin typeface="Arabic Typesetting" pitchFamily="66" charset="-78"/>
                <a:cs typeface="Arabic Typesetting" pitchFamily="66" charset="-78"/>
              </a:rPr>
              <a:t>The cat flea, </a:t>
            </a:r>
            <a:r>
              <a:rPr lang="en-US" sz="3300" dirty="0" err="1">
                <a:latin typeface="Arabic Typesetting" pitchFamily="66" charset="-78"/>
                <a:cs typeface="Arabic Typesetting" pitchFamily="66" charset="-78"/>
              </a:rPr>
              <a:t>Ctenocephalides</a:t>
            </a:r>
            <a:r>
              <a:rPr lang="en-US" sz="33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300" dirty="0" err="1">
                <a:latin typeface="Arabic Typesetting" pitchFamily="66" charset="-78"/>
                <a:cs typeface="Arabic Typesetting" pitchFamily="66" charset="-78"/>
              </a:rPr>
              <a:t>felis</a:t>
            </a:r>
            <a:r>
              <a:rPr lang="en-US" sz="3300" dirty="0">
                <a:latin typeface="Arabic Typesetting" pitchFamily="66" charset="-78"/>
                <a:cs typeface="Arabic Typesetting" pitchFamily="66" charset="-78"/>
              </a:rPr>
              <a:t>, is one of the most abundant and widespread species of flea on </a:t>
            </a:r>
            <a:r>
              <a:rPr lang="en-US" sz="3300" dirty="0" smtClean="0">
                <a:latin typeface="Arabic Typesetting" pitchFamily="66" charset="-78"/>
                <a:cs typeface="Arabic Typesetting" pitchFamily="66" charset="-78"/>
              </a:rPr>
              <a:t>Earth.</a:t>
            </a:r>
          </a:p>
          <a:p>
            <a:pPr algn="l" rtl="0"/>
            <a:r>
              <a:rPr lang="en-US" sz="3400" dirty="0">
                <a:latin typeface="Arabic Typesetting" pitchFamily="66" charset="-78"/>
                <a:cs typeface="Arabic Typesetting" pitchFamily="66" charset="-78"/>
              </a:rPr>
              <a:t>The cat flea is a small, sucking, insect of the order </a:t>
            </a:r>
            <a:r>
              <a:rPr lang="en-US" sz="3400" dirty="0" err="1">
                <a:latin typeface="Arabic Typesetting" pitchFamily="66" charset="-78"/>
                <a:cs typeface="Arabic Typesetting" pitchFamily="66" charset="-78"/>
              </a:rPr>
              <a:t>Siphonoptera</a:t>
            </a:r>
            <a:r>
              <a:rPr lang="en-US" sz="3400" dirty="0">
                <a:latin typeface="Arabic Typesetting" pitchFamily="66" charset="-78"/>
                <a:cs typeface="Arabic Typesetting" pitchFamily="66" charset="-78"/>
              </a:rPr>
              <a:t>. </a:t>
            </a:r>
            <a:r>
              <a:rPr lang="en-US" sz="3400" dirty="0" smtClean="0">
                <a:latin typeface="Arabic Typesetting" pitchFamily="66" charset="-78"/>
                <a:cs typeface="Arabic Typesetting" pitchFamily="66" charset="-78"/>
              </a:rPr>
              <a:t>The </a:t>
            </a:r>
            <a:r>
              <a:rPr lang="en-US" sz="3400" dirty="0">
                <a:latin typeface="Arabic Typesetting" pitchFamily="66" charset="-78"/>
                <a:cs typeface="Arabic Typesetting" pitchFamily="66" charset="-78"/>
              </a:rPr>
              <a:t>cat flea's primary host is the domestic cat, but the cat flea is also the primary flea infesting dogs in most of the world. </a:t>
            </a:r>
          </a:p>
          <a:p>
            <a:pPr algn="l" rtl="0"/>
            <a:r>
              <a:rPr lang="en-US" sz="3400" dirty="0" smtClean="0">
                <a:latin typeface="Arabic Typesetting" pitchFamily="66" charset="-78"/>
                <a:cs typeface="Arabic Typesetting" pitchFamily="66" charset="-78"/>
              </a:rPr>
              <a:t>The </a:t>
            </a:r>
            <a:r>
              <a:rPr lang="en-US" sz="3400" dirty="0">
                <a:latin typeface="Arabic Typesetting" pitchFamily="66" charset="-78"/>
                <a:cs typeface="Arabic Typesetting" pitchFamily="66" charset="-78"/>
              </a:rPr>
              <a:t>cat flea can also maintain its life cycle on other carnivores and on omnivores. </a:t>
            </a:r>
            <a:endParaRPr lang="en-US" sz="34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15362" name="Picture 2" descr="File:Catflea2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81000"/>
            <a:ext cx="3200401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33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dirty="0"/>
              <a:t>Scientific classification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4419600" cy="52578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Kingdom:- </a:t>
            </a:r>
            <a:r>
              <a:rPr lang="en-US" dirty="0" err="1"/>
              <a:t>Animalia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 </a:t>
            </a:r>
            <a:r>
              <a:rPr lang="en-US" dirty="0" err="1"/>
              <a:t>Insecta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Order:- </a:t>
            </a:r>
            <a:r>
              <a:rPr lang="en-US" dirty="0" err="1"/>
              <a:t>Siphonaptera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Family:- </a:t>
            </a:r>
            <a:r>
              <a:rPr lang="en-US" dirty="0" err="1"/>
              <a:t>Pulicidae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Genus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:- </a:t>
            </a:r>
            <a:r>
              <a:rPr lang="en-US" i="1" dirty="0" err="1" smtClean="0"/>
              <a:t>Ctenocephalides</a:t>
            </a:r>
            <a:endParaRPr lang="en-US" i="1" dirty="0" smtClean="0"/>
          </a:p>
          <a:p>
            <a:pPr marL="82296" indent="0" algn="ctr" rtl="0">
              <a:buNone/>
            </a:pPr>
            <a:endParaRPr lang="en-US" b="1" i="1" dirty="0" smtClean="0"/>
          </a:p>
          <a:p>
            <a:pPr marL="82296" indent="0" algn="ctr" rtl="0">
              <a:buNone/>
            </a:pPr>
            <a:r>
              <a:rPr lang="en-US" b="1" i="1" dirty="0" err="1" smtClean="0"/>
              <a:t>Ctenocephalides</a:t>
            </a:r>
            <a:r>
              <a:rPr lang="en-US" b="1" i="1" dirty="0" smtClean="0"/>
              <a:t> </a:t>
            </a:r>
            <a:r>
              <a:rPr lang="en-US" b="1" i="1" dirty="0" err="1"/>
              <a:t>felis</a:t>
            </a:r>
            <a:endParaRPr lang="en-US" i="1" dirty="0"/>
          </a:p>
          <a:p>
            <a:pPr algn="l" rtl="0"/>
            <a:endParaRPr lang="ar-SA" dirty="0"/>
          </a:p>
        </p:txBody>
      </p:sp>
      <p:pic>
        <p:nvPicPr>
          <p:cNvPr id="1026" name="Picture 2" descr="http://www.e-cleansing.com/wp-content/uploads/2009/12/X_cheopis_BA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71600"/>
            <a:ext cx="32766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808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dirty="0" smtClean="0"/>
              <a:t>Life cycle</a:t>
            </a:r>
            <a:endParaRPr lang="ar-SA" dirty="0"/>
          </a:p>
        </p:txBody>
      </p:sp>
      <p:pic>
        <p:nvPicPr>
          <p:cNvPr id="16386" name="Picture 2" descr="http://www.animalclinic-inn.com/images/fle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95400"/>
            <a:ext cx="7239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764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dirty="0"/>
              <a:t>Life cycle</a:t>
            </a:r>
            <a:endParaRPr lang="ar-SA" dirty="0"/>
          </a:p>
        </p:txBody>
      </p:sp>
      <p:pic>
        <p:nvPicPr>
          <p:cNvPr id="17410" name="Picture 2" descr="http://ars.els-cdn.com/content/image/1-s2.0-S1471492210000139-g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95400"/>
            <a:ext cx="75438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49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err="1" smtClean="0"/>
              <a:t>Ctenocephalides</a:t>
            </a:r>
            <a:r>
              <a:rPr lang="en-US" b="1" i="1" dirty="0" smtClean="0"/>
              <a:t> </a:t>
            </a:r>
            <a:r>
              <a:rPr lang="en-US" b="1" i="1" dirty="0" err="1"/>
              <a:t>felis</a:t>
            </a: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18434" name="Picture 2" descr="http://www.e-cleansing.com/wp-content/uploads/2009/12/X_cheopis_BA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38862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www.ozanimals.com/image/albums/australia/Insect/cat-fle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1295401"/>
            <a:ext cx="3676331" cy="2666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cookislands.bishopmuseum.org/MM/MX5/5AUv001_Cten-feli_BPBM1_GM2_M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766" y="4152900"/>
            <a:ext cx="3505200" cy="2476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Species imag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152900"/>
            <a:ext cx="3611880" cy="2476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59905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>
            <a:normAutofit/>
          </a:bodyPr>
          <a:lstStyle/>
          <a:p>
            <a:pPr rtl="0"/>
            <a:r>
              <a:rPr lang="en-US" sz="3600" b="1" dirty="0"/>
              <a:t>Human flea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4876800" cy="5486400"/>
          </a:xfrm>
        </p:spPr>
        <p:txBody>
          <a:bodyPr>
            <a:normAutofit/>
          </a:bodyPr>
          <a:lstStyle/>
          <a:p>
            <a:pPr algn="l" rtl="0"/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The human flea, </a:t>
            </a:r>
            <a:r>
              <a:rPr lang="en-US" sz="3600" dirty="0" err="1">
                <a:latin typeface="Arabic Typesetting" pitchFamily="66" charset="-78"/>
                <a:cs typeface="Arabic Typesetting" pitchFamily="66" charset="-78"/>
              </a:rPr>
              <a:t>Pulex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dirty="0" err="1">
                <a:latin typeface="Arabic Typesetting" pitchFamily="66" charset="-78"/>
                <a:cs typeface="Arabic Typesetting" pitchFamily="66" charset="-78"/>
              </a:rPr>
              <a:t>irritans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, is a cosmopolitan 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flea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species.</a:t>
            </a:r>
          </a:p>
          <a:p>
            <a:pPr algn="l" rtl="0"/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This species bites many species of mammals and birds, including domesticated ones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.</a:t>
            </a:r>
          </a:p>
          <a:p>
            <a:pPr algn="l" rtl="0"/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Human 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blood is the preferred food of </a:t>
            </a:r>
            <a:r>
              <a:rPr lang="en-US" sz="3600" dirty="0" err="1">
                <a:latin typeface="Arabic Typesetting" pitchFamily="66" charset="-78"/>
                <a:cs typeface="Arabic Typesetting" pitchFamily="66" charset="-78"/>
              </a:rPr>
              <a:t>Pulex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dirty="0" err="1">
                <a:latin typeface="Arabic Typesetting" pitchFamily="66" charset="-78"/>
                <a:cs typeface="Arabic Typesetting" pitchFamily="66" charset="-78"/>
              </a:rPr>
              <a:t>irritans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, but it will feed on other mammals. </a:t>
            </a:r>
          </a:p>
        </p:txBody>
      </p:sp>
      <p:pic>
        <p:nvPicPr>
          <p:cNvPr id="19458" name="Picture 2" descr="http://www.ento.csiro.au/education/Assets/images_insects/Pulex_irrita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762000"/>
            <a:ext cx="3352800" cy="2352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www.icb.usp.br/~marcelcp/Imagens/sifo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886200"/>
            <a:ext cx="3200400" cy="2667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35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dirty="0"/>
              <a:t>Scientific classification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4724400" cy="56388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Kingdom:- </a:t>
            </a:r>
            <a:r>
              <a:rPr lang="en-US" dirty="0" err="1"/>
              <a:t>Animalia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 </a:t>
            </a:r>
            <a:r>
              <a:rPr lang="en-US" dirty="0" err="1"/>
              <a:t>Insecta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Order:- </a:t>
            </a:r>
            <a:r>
              <a:rPr lang="en-US" dirty="0" err="1"/>
              <a:t>Siphonaptera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Family:- </a:t>
            </a:r>
            <a:r>
              <a:rPr lang="en-US" dirty="0" err="1"/>
              <a:t>Pulicidae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Genus:- </a:t>
            </a:r>
            <a:r>
              <a:rPr lang="en-US" i="1" dirty="0" err="1" smtClean="0"/>
              <a:t>Pulex</a:t>
            </a:r>
            <a:endParaRPr lang="en-US" i="1" dirty="0" smtClean="0"/>
          </a:p>
          <a:p>
            <a:pPr marL="82296" indent="0" algn="ctr" rtl="0">
              <a:buNone/>
            </a:pPr>
            <a:endParaRPr lang="en-US" b="1" i="1" dirty="0" smtClean="0"/>
          </a:p>
          <a:p>
            <a:pPr marL="82296" indent="0" algn="ctr" rtl="0">
              <a:buNone/>
            </a:pPr>
            <a:r>
              <a:rPr lang="en-US" b="1" i="1" dirty="0" err="1" smtClean="0"/>
              <a:t>Pulex</a:t>
            </a:r>
            <a:r>
              <a:rPr lang="en-US" b="1" i="1" dirty="0" smtClean="0"/>
              <a:t> </a:t>
            </a:r>
            <a:r>
              <a:rPr lang="en-US" b="1" i="1" dirty="0" err="1"/>
              <a:t>irritans</a:t>
            </a:r>
            <a:r>
              <a:rPr lang="en-US" dirty="0"/>
              <a:t/>
            </a:r>
            <a:br>
              <a:rPr lang="en-US" dirty="0"/>
            </a:br>
            <a:endParaRPr lang="en-US" i="1" dirty="0"/>
          </a:p>
          <a:p>
            <a:pPr algn="l" rtl="0"/>
            <a:endParaRPr lang="ar-SA" dirty="0"/>
          </a:p>
        </p:txBody>
      </p:sp>
      <p:pic>
        <p:nvPicPr>
          <p:cNvPr id="20484" name="Picture 4" descr="http://vetpda.ucdavis.edu/parasitolog/Images/labeled_640/Pulex_irritans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95400"/>
            <a:ext cx="35052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78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pPr rtl="0"/>
            <a:r>
              <a:rPr lang="en-US" dirty="0" smtClean="0"/>
              <a:t>Life cycle</a:t>
            </a:r>
            <a:endParaRPr lang="ar-SA" dirty="0"/>
          </a:p>
        </p:txBody>
      </p:sp>
      <p:pic>
        <p:nvPicPr>
          <p:cNvPr id="21506" name="Picture 2" descr="http://www.dpd.cdc.gov/DPDX/images/ParasiteImages/A-F/Fleas/FleasLifeCycl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19200"/>
            <a:ext cx="7696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26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/>
              <a:t/>
            </a:r>
            <a:br>
              <a:rPr lang="en-US" b="1" i="1" dirty="0"/>
            </a:br>
            <a:r>
              <a:rPr lang="en-US" b="1" i="1" dirty="0" err="1" smtClean="0"/>
              <a:t>Pulex</a:t>
            </a:r>
            <a:r>
              <a:rPr lang="en-US" b="1" i="1" dirty="0" smtClean="0"/>
              <a:t> </a:t>
            </a:r>
            <a:r>
              <a:rPr lang="en-US" b="1" i="1" dirty="0" err="1"/>
              <a:t>irritans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22530" name="Picture 2" descr="Species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371600"/>
            <a:ext cx="33528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0200" y="3753729"/>
            <a:ext cx="20574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Abdomen of female</a:t>
            </a:r>
            <a:endParaRPr lang="ar-SA" dirty="0"/>
          </a:p>
        </p:txBody>
      </p:sp>
      <p:pic>
        <p:nvPicPr>
          <p:cNvPr id="22532" name="Picture 4" descr="Species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371600"/>
            <a:ext cx="31242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00700" y="3753729"/>
            <a:ext cx="2133600" cy="3727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Head side</a:t>
            </a:r>
            <a:endParaRPr lang="ar-SA" dirty="0"/>
          </a:p>
        </p:txBody>
      </p:sp>
      <p:pic>
        <p:nvPicPr>
          <p:cNvPr id="22534" name="Picture 6" descr="Species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27640"/>
            <a:ext cx="33528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24000" y="6306429"/>
            <a:ext cx="2057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Female </a:t>
            </a:r>
            <a:endParaRPr lang="ar-SA" dirty="0"/>
          </a:p>
        </p:txBody>
      </p:sp>
      <p:pic>
        <p:nvPicPr>
          <p:cNvPr id="22536" name="Picture 8" descr="Species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228" y="4123061"/>
            <a:ext cx="3125372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57900" y="6318097"/>
            <a:ext cx="12192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Male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12771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dirty="0"/>
              <a:t/>
            </a:r>
            <a:br>
              <a:rPr lang="en-US" b="1" i="1" dirty="0"/>
            </a:br>
            <a:r>
              <a:rPr lang="en-US" b="1" i="1" dirty="0"/>
              <a:t/>
            </a:r>
            <a:br>
              <a:rPr lang="en-US" b="1" i="1" dirty="0"/>
            </a:br>
            <a:r>
              <a:rPr lang="en-US" b="1" i="1" dirty="0" err="1"/>
              <a:t>Pulex</a:t>
            </a:r>
            <a:r>
              <a:rPr lang="en-US" b="1" i="1" dirty="0"/>
              <a:t> </a:t>
            </a:r>
            <a:r>
              <a:rPr lang="en-US" b="1" i="1" dirty="0" err="1"/>
              <a:t>irritans</a:t>
            </a:r>
            <a:r>
              <a:rPr lang="en-US" dirty="0"/>
              <a:t/>
            </a:r>
            <a:br>
              <a:rPr lang="en-US" dirty="0"/>
            </a:br>
            <a:r>
              <a:rPr lang="en-US" i="1" dirty="0"/>
              <a:t/>
            </a:r>
            <a:br>
              <a:rPr lang="en-US" i="1" dirty="0"/>
            </a:br>
            <a:endParaRPr lang="ar-SA" dirty="0"/>
          </a:p>
        </p:txBody>
      </p:sp>
      <p:pic>
        <p:nvPicPr>
          <p:cNvPr id="23554" name="Picture 2" descr="http://dc401.4shared.com/img/_5jvGFi2/s7/Pulex_irritans_mach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138" y="1219200"/>
            <a:ext cx="3739662" cy="2667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://www.ento.csiro.au/education/Assets/images_insects/Pulex_irrita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39618"/>
            <a:ext cx="3200400" cy="2646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://upload.wikimedia.org/wikipedia/commons/thumb/c/cd/PulexIrritans.jpg/640px-PulexIrritan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86200"/>
            <a:ext cx="7924800" cy="28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35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r>
              <a:rPr lang="en-US" dirty="0"/>
              <a:t>Scientific classification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5105400" cy="5257800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Kingdom:- </a:t>
            </a:r>
            <a:r>
              <a:rPr lang="en-US" dirty="0" err="1"/>
              <a:t>Animalia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Phylum:- </a:t>
            </a:r>
            <a:r>
              <a:rPr lang="en-US" dirty="0" err="1"/>
              <a:t>Arthropoda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Class:- </a:t>
            </a:r>
            <a:r>
              <a:rPr lang="en-US" dirty="0" err="1"/>
              <a:t>Insecta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Order:- </a:t>
            </a:r>
            <a:r>
              <a:rPr lang="en-US" dirty="0" err="1"/>
              <a:t>Hemiptera</a:t>
            </a:r>
            <a:endParaRPr lang="en-US" dirty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Suborder:- </a:t>
            </a:r>
            <a:r>
              <a:rPr lang="en-US" dirty="0" err="1" smtClean="0"/>
              <a:t>Heteroptera</a:t>
            </a: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Family:- </a:t>
            </a:r>
            <a:r>
              <a:rPr lang="en-US" dirty="0" err="1"/>
              <a:t>Cimicidae</a:t>
            </a:r>
            <a:endParaRPr lang="en-US" dirty="0"/>
          </a:p>
          <a:p>
            <a:pPr marL="82296" indent="0" algn="l" rtl="0"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</a:t>
            </a:r>
          </a:p>
          <a:p>
            <a:pPr marL="82296" indent="0" algn="l" rtl="0">
              <a:buNone/>
            </a:pPr>
            <a:r>
              <a:rPr lang="en-US" b="1" i="1" dirty="0" smtClean="0"/>
              <a:t>    </a:t>
            </a:r>
            <a:r>
              <a:rPr lang="en-US" b="1" i="1" dirty="0"/>
              <a:t>ex: </a:t>
            </a:r>
            <a:r>
              <a:rPr lang="en-US" b="1" i="1" dirty="0" err="1"/>
              <a:t>Cimex</a:t>
            </a:r>
            <a:r>
              <a:rPr lang="en-US" b="1" i="1" dirty="0"/>
              <a:t> </a:t>
            </a:r>
            <a:r>
              <a:rPr lang="en-US" b="1" i="1" dirty="0" err="1"/>
              <a:t>lectularius</a:t>
            </a:r>
            <a:endParaRPr lang="ar-SA" dirty="0"/>
          </a:p>
          <a:p>
            <a:pPr marL="82296" indent="0" algn="l" rtl="0">
              <a:buNone/>
            </a:pPr>
            <a:endParaRPr lang="ar-SA" dirty="0"/>
          </a:p>
        </p:txBody>
      </p:sp>
      <p:pic>
        <p:nvPicPr>
          <p:cNvPr id="4" name="Picture 2" descr="File:Bed bug, Cimex lectulariu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480570"/>
            <a:ext cx="2743200" cy="198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24600" y="3690370"/>
            <a:ext cx="220980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err="1"/>
              <a:t>Cimex</a:t>
            </a:r>
            <a:r>
              <a:rPr lang="en-US" b="1" i="1" dirty="0"/>
              <a:t> </a:t>
            </a:r>
            <a:r>
              <a:rPr lang="en-US" b="1" i="1" dirty="0" err="1"/>
              <a:t>lectularius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3699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dazzlejunction.com/greetings/thanks/thank-you-bug-dj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90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5943600" cy="762000"/>
          </a:xfrm>
        </p:spPr>
        <p:txBody>
          <a:bodyPr/>
          <a:lstStyle/>
          <a:p>
            <a:r>
              <a:rPr lang="en-US" dirty="0" smtClean="0"/>
              <a:t>Life cycle of bed bug</a:t>
            </a:r>
            <a:endParaRPr lang="ar-SA" dirty="0"/>
          </a:p>
        </p:txBody>
      </p:sp>
      <p:pic>
        <p:nvPicPr>
          <p:cNvPr id="3074" name="Picture 2" descr="http://www.leappestcontrol.com/images/bedbugs_life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447800"/>
            <a:ext cx="8153400" cy="5391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44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5943600" cy="1143000"/>
          </a:xfrm>
        </p:spPr>
        <p:txBody>
          <a:bodyPr/>
          <a:lstStyle/>
          <a:p>
            <a:r>
              <a:rPr lang="en-US" dirty="0"/>
              <a:t>Life cycle</a:t>
            </a:r>
            <a:endParaRPr lang="ar-SA" dirty="0"/>
          </a:p>
        </p:txBody>
      </p:sp>
      <p:pic>
        <p:nvPicPr>
          <p:cNvPr id="4098" name="Picture 2" descr="http://www.badbedbugs.com/wp-content/uploads/bed-bu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3999"/>
            <a:ext cx="8153400" cy="5315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1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adbedbugs.com/wp-content/uploads/bed-bug-life-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599" y="0"/>
            <a:ext cx="5520397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ed Bugs Ma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997" y="124265"/>
            <a:ext cx="2466975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10997" y="2438400"/>
            <a:ext cx="2466975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/>
              <a:t>Photograph of bed bugs mating 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282755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r>
              <a:rPr lang="en-US" dirty="0" smtClean="0"/>
              <a:t>Life cycle </a:t>
            </a:r>
            <a:endParaRPr lang="ar-SA" dirty="0"/>
          </a:p>
        </p:txBody>
      </p:sp>
      <p:pic>
        <p:nvPicPr>
          <p:cNvPr id="3074" name="Picture 2" descr="http://julesnoise.files.wordpress.com/2012/07/vrginia-university-bedbug-life-cyc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066800"/>
            <a:ext cx="7848600" cy="563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66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/>
          <a:lstStyle/>
          <a:p>
            <a:r>
              <a:rPr lang="en-US" dirty="0" smtClean="0"/>
              <a:t>Bedbug</a:t>
            </a:r>
            <a:endParaRPr lang="ar-SA" dirty="0"/>
          </a:p>
        </p:txBody>
      </p:sp>
      <p:pic>
        <p:nvPicPr>
          <p:cNvPr id="2050" name="Picture 2" descr="male and female bed bugs pictur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3771900" cy="275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nymph bed 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310054"/>
            <a:ext cx="2893255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75727" y="3519785"/>
            <a:ext cx="2667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ymph of bedbug 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4" name="Picture 6" descr="Bed Bug Bites Pictures On Humans with allergic reac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178" y="4114799"/>
            <a:ext cx="2856913" cy="2017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81710" y="6248400"/>
            <a:ext cx="3962401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Bedbug bites on human </a:t>
            </a:r>
            <a:endParaRPr lang="ar-SA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056" name="Picture 8" descr="http://www.thermapure.com/wp-content/uploads/2011/04/Female_Male_Adult_Bed_Bug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508" y="4152313"/>
            <a:ext cx="3742592" cy="232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89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6705600" cy="792162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/>
              <a:t>Dog </a:t>
            </a:r>
            <a:r>
              <a:rPr lang="en-US" b="1" dirty="0"/>
              <a:t>flea</a:t>
            </a:r>
            <a:r>
              <a:rPr lang="en-US" dirty="0"/>
              <a:t> (</a:t>
            </a:r>
            <a:r>
              <a:rPr lang="en-US" i="1" dirty="0" err="1"/>
              <a:t>Ctenocephalides</a:t>
            </a:r>
            <a:r>
              <a:rPr lang="en-US" i="1" dirty="0"/>
              <a:t> </a:t>
            </a:r>
            <a:r>
              <a:rPr lang="en-US" i="1" dirty="0" err="1"/>
              <a:t>canis</a:t>
            </a:r>
            <a:r>
              <a:rPr lang="en-US" dirty="0"/>
              <a:t>)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5105400" cy="5562600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I</a:t>
            </a:r>
            <a:r>
              <a:rPr lang="en-US" sz="3600" dirty="0" smtClean="0">
                <a:latin typeface="Arabic Typesetting" pitchFamily="66" charset="-78"/>
                <a:cs typeface="Arabic Typesetting" pitchFamily="66" charset="-78"/>
              </a:rPr>
              <a:t>s 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a species of flea (</a:t>
            </a:r>
            <a:r>
              <a:rPr lang="en-US" sz="3600" dirty="0" err="1">
                <a:latin typeface="Arabic Typesetting" pitchFamily="66" charset="-78"/>
                <a:cs typeface="Arabic Typesetting" pitchFamily="66" charset="-78"/>
              </a:rPr>
              <a:t>Siphonaptera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) that lives primarily on the blood of dogs. </a:t>
            </a:r>
          </a:p>
          <a:p>
            <a:pPr algn="l" rtl="0"/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The dog flea is troublesome because it can spread </a:t>
            </a:r>
            <a:r>
              <a:rPr lang="en-US" sz="3600" dirty="0" err="1">
                <a:latin typeface="Arabic Typesetting" pitchFamily="66" charset="-78"/>
                <a:cs typeface="Arabic Typesetting" pitchFamily="66" charset="-78"/>
              </a:rPr>
              <a:t>Dipylidium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 </a:t>
            </a:r>
            <a:r>
              <a:rPr lang="en-US" sz="3600" dirty="0" err="1">
                <a:latin typeface="Arabic Typesetting" pitchFamily="66" charset="-78"/>
                <a:cs typeface="Arabic Typesetting" pitchFamily="66" charset="-78"/>
              </a:rPr>
              <a:t>caninum</a:t>
            </a:r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.  </a:t>
            </a:r>
          </a:p>
          <a:p>
            <a:pPr algn="l" rtl="0"/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Although they feed on the blood of dogs and cats, they sometimes bite humans. </a:t>
            </a:r>
          </a:p>
          <a:p>
            <a:pPr algn="l" rtl="0"/>
            <a:r>
              <a:rPr lang="en-US" sz="3600" dirty="0">
                <a:latin typeface="Arabic Typesetting" pitchFamily="66" charset="-78"/>
                <a:cs typeface="Arabic Typesetting" pitchFamily="66" charset="-78"/>
              </a:rPr>
              <a:t>They can live without food for several months, but females must have a blood meal before they can produce eggs. </a:t>
            </a:r>
          </a:p>
          <a:p>
            <a:pPr algn="l" rtl="0"/>
            <a:endParaRPr lang="ar-SA" dirty="0"/>
          </a:p>
        </p:txBody>
      </p:sp>
      <p:pic>
        <p:nvPicPr>
          <p:cNvPr id="4098" name="Picture 2" descr="File:Ctenocephalides-cani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160" y="1295398"/>
            <a:ext cx="2685757" cy="2903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ozanimals.com/image/albums/australia/Insect/IMGP9328-edi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418" y="4343400"/>
            <a:ext cx="2857499" cy="20240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525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215</TotalTime>
  <Words>477</Words>
  <Application>Microsoft Office PowerPoint</Application>
  <PresentationFormat>On-screen Show (4:3)</PresentationFormat>
  <Paragraphs>97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Solstice</vt:lpstr>
      <vt:lpstr>Flea &amp; Bedbug</vt:lpstr>
      <vt:lpstr> Bed bugs (Cimex lectularius) </vt:lpstr>
      <vt:lpstr>Scientific classification</vt:lpstr>
      <vt:lpstr>Life cycle of bed bug</vt:lpstr>
      <vt:lpstr>Life cycle</vt:lpstr>
      <vt:lpstr>PowerPoint Presentation</vt:lpstr>
      <vt:lpstr>Life cycle </vt:lpstr>
      <vt:lpstr>Bedbug</vt:lpstr>
      <vt:lpstr>Dog flea (Ctenocephalides canis) </vt:lpstr>
      <vt:lpstr>Scientific classification</vt:lpstr>
      <vt:lpstr>Life cycle</vt:lpstr>
      <vt:lpstr>Under microscope</vt:lpstr>
      <vt:lpstr> Female(top)&amp; male(below)</vt:lpstr>
      <vt:lpstr>Head front</vt:lpstr>
      <vt:lpstr> Rat Fleas </vt:lpstr>
      <vt:lpstr>Scientific classification</vt:lpstr>
      <vt:lpstr>Life cycle</vt:lpstr>
      <vt:lpstr>Life cycle</vt:lpstr>
      <vt:lpstr>  Xenopsylla cheopis (Oriental Rat Flea)  </vt:lpstr>
      <vt:lpstr>Cat flea</vt:lpstr>
      <vt:lpstr>Scientific classification</vt:lpstr>
      <vt:lpstr>Life cycle</vt:lpstr>
      <vt:lpstr>Life cycle</vt:lpstr>
      <vt:lpstr> Ctenocephalides felis </vt:lpstr>
      <vt:lpstr>Human flea</vt:lpstr>
      <vt:lpstr>Scientific classification</vt:lpstr>
      <vt:lpstr>Life cycle</vt:lpstr>
      <vt:lpstr>  Pulex irritans  </vt:lpstr>
      <vt:lpstr>  Pulex irritans 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Hamdy</dc:creator>
  <cp:lastModifiedBy>Hamdy</cp:lastModifiedBy>
  <cp:revision>34</cp:revision>
  <dcterms:created xsi:type="dcterms:W3CDTF">2006-08-16T00:00:00Z</dcterms:created>
  <dcterms:modified xsi:type="dcterms:W3CDTF">2012-11-25T14:27:59Z</dcterms:modified>
</cp:coreProperties>
</file>