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9" r:id="rId2"/>
    <p:sldId id="270" r:id="rId3"/>
    <p:sldId id="271" r:id="rId4"/>
    <p:sldId id="272" r:id="rId5"/>
    <p:sldId id="274" r:id="rId6"/>
    <p:sldId id="273" r:id="rId7"/>
    <p:sldId id="275" r:id="rId8"/>
    <p:sldId id="276" r:id="rId9"/>
    <p:sldId id="277" r:id="rId10"/>
    <p:sldId id="278" r:id="rId11"/>
    <p:sldId id="279" r:id="rId12"/>
    <p:sldId id="280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8BED1F8-BB54-4055-A639-A43A1CF2EA97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A47B12C-53D8-4EC3-BD60-BCD5AC4FFF7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dirty="0" smtClean="0">
                <a:cs typeface="Akhbar MT" pitchFamily="2" charset="-78"/>
              </a:rPr>
              <a:t>التفكير الاجتماعي عند المسيح </a:t>
            </a:r>
            <a:endParaRPr lang="ar-SA" sz="4400" dirty="0"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5400" dirty="0" smtClean="0">
                <a:cs typeface="Akhbar MT" pitchFamily="2" charset="-78"/>
              </a:rPr>
              <a:t>التفكير الاجتماعي عند المسيح </a:t>
            </a:r>
            <a:endParaRPr lang="ar-SA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حنا كلفن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3600" dirty="0" smtClean="0">
                <a:cs typeface="Akhbar MT" pitchFamily="2" charset="-78"/>
              </a:rPr>
              <a:t>من أنبه المصلحين الدينيين وأبعدهم أثرا في النظم الاجتماعية والسياسية ,</a:t>
            </a:r>
          </a:p>
          <a:p>
            <a:r>
              <a:rPr lang="ar-SA" sz="3600" dirty="0" smtClean="0">
                <a:cs typeface="Akhbar MT" pitchFamily="2" charset="-78"/>
              </a:rPr>
              <a:t>نسب إلى الله سبحانه التنظيم السياسي فالملوك هم ظل الله في الأرض .</a:t>
            </a:r>
          </a:p>
          <a:p>
            <a:r>
              <a:rPr lang="ar-SA" sz="3600" dirty="0" smtClean="0">
                <a:cs typeface="Akhbar MT" pitchFamily="2" charset="-78"/>
              </a:rPr>
              <a:t>درس أشكال الحكومات والمبادئ السياسية التي تقوم عليها ومظاهر الفساد الذي يعتريها.</a:t>
            </a:r>
          </a:p>
          <a:p>
            <a:r>
              <a:rPr lang="ar-SA" sz="3600" dirty="0" smtClean="0">
                <a:cs typeface="Akhbar MT" pitchFamily="2" charset="-78"/>
              </a:rPr>
              <a:t>عارض فكرة ”المصلح  </a:t>
            </a:r>
            <a:r>
              <a:rPr lang="ar-SA" sz="3600" dirty="0" err="1" smtClean="0">
                <a:cs typeface="Akhbar MT" pitchFamily="2" charset="-78"/>
              </a:rPr>
              <a:t>زونجل</a:t>
            </a:r>
            <a:r>
              <a:rPr lang="ar-SA" sz="3600" dirty="0" smtClean="0">
                <a:cs typeface="Akhbar MT" pitchFamily="2" charset="-78"/>
              </a:rPr>
              <a:t> ”وهي العمل على اندماج الكنيسة والدولة في نظام واحد .</a:t>
            </a:r>
            <a:endParaRPr lang="ar-SA" sz="36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cs typeface="Akhbar MT" pitchFamily="2" charset="-78"/>
              </a:rPr>
              <a:t>هاجم التيارات الشيوعية التي ظن الأفراد أنها حركة الإصلاح وذكر أن الشيوعية تقوم على فهم خاطئ لمبادئ القانون الطبيعي .</a:t>
            </a:r>
          </a:p>
          <a:p>
            <a:r>
              <a:rPr lang="ar-SA" sz="4000" dirty="0" smtClean="0">
                <a:cs typeface="Akhbar MT" pitchFamily="2" charset="-78"/>
              </a:rPr>
              <a:t>أن القانون الطبيعي  يتكون من :مبادئ الطبيعة وميثاق الحكومة ، وحق المقاومة</a:t>
            </a:r>
            <a:endParaRPr lang="ar-SA" sz="40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ماهي</a:t>
            </a:r>
            <a:r>
              <a:rPr lang="ar-SA" dirty="0" smtClean="0"/>
              <a:t>؟؟؟؟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cs typeface="Akhbar MT" pitchFamily="2" charset="-78"/>
              </a:rPr>
              <a:t>مبادئ الطبيعة</a:t>
            </a:r>
          </a:p>
          <a:p>
            <a:r>
              <a:rPr lang="ar-SA" sz="4400" dirty="0" smtClean="0">
                <a:cs typeface="Akhbar MT" pitchFamily="2" charset="-78"/>
              </a:rPr>
              <a:t>ميثاق الحكومة</a:t>
            </a:r>
          </a:p>
          <a:p>
            <a:r>
              <a:rPr lang="ar-SA" sz="4400" dirty="0" smtClean="0">
                <a:cs typeface="Akhbar MT" pitchFamily="2" charset="-78"/>
              </a:rPr>
              <a:t>حق المقاومة</a:t>
            </a:r>
            <a:endParaRPr lang="ar-SA" sz="44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dirty="0" smtClean="0">
                <a:cs typeface="Akhbar MT" pitchFamily="2" charset="-78"/>
              </a:rPr>
              <a:t>ملاحظات</a:t>
            </a:r>
            <a:endParaRPr lang="ar-SA" sz="6000" dirty="0"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cs typeface="Akhbar MT" pitchFamily="2" charset="-78"/>
              </a:rPr>
              <a:t>أهم فكرة جاءت </a:t>
            </a:r>
            <a:r>
              <a:rPr lang="ar-SA" sz="3200" dirty="0" err="1" smtClean="0">
                <a:cs typeface="Akhbar MT" pitchFamily="2" charset="-78"/>
              </a:rPr>
              <a:t>بها</a:t>
            </a:r>
            <a:r>
              <a:rPr lang="ar-SA" sz="3200" dirty="0" smtClean="0">
                <a:cs typeface="Akhbar MT" pitchFamily="2" charset="-78"/>
              </a:rPr>
              <a:t> المسيحية ” المساواة بين الأفراد  فليس هناك سادة وعبيد وأحرار وأرقاء .</a:t>
            </a:r>
          </a:p>
          <a:p>
            <a:r>
              <a:rPr lang="ar-SA" sz="3200" dirty="0" smtClean="0">
                <a:cs typeface="Akhbar MT" pitchFamily="2" charset="-78"/>
              </a:rPr>
              <a:t>حارب القديسون نظام الرق والملكية </a:t>
            </a:r>
            <a:r>
              <a:rPr lang="ar-SA" sz="3200" dirty="0" err="1" smtClean="0">
                <a:cs typeface="Akhbar MT" pitchFamily="2" charset="-78"/>
              </a:rPr>
              <a:t>الخاصه</a:t>
            </a:r>
            <a:r>
              <a:rPr lang="ar-SA" sz="3200" dirty="0" smtClean="0">
                <a:cs typeface="Akhbar MT" pitchFamily="2" charset="-78"/>
              </a:rPr>
              <a:t> واعتبروها فاسدة .</a:t>
            </a:r>
          </a:p>
          <a:p>
            <a:r>
              <a:rPr lang="ar-SA" sz="3200" dirty="0" smtClean="0">
                <a:cs typeface="Akhbar MT" pitchFamily="2" charset="-78"/>
              </a:rPr>
              <a:t>أول من وضع دعائم الملكية الفردية هو ”كليمان </a:t>
            </a:r>
            <a:r>
              <a:rPr lang="ar-SA" sz="3200" dirty="0" err="1" smtClean="0">
                <a:cs typeface="Akhbar MT" pitchFamily="2" charset="-78"/>
              </a:rPr>
              <a:t>الاسكندري</a:t>
            </a:r>
            <a:r>
              <a:rPr lang="ar-SA" sz="3200" dirty="0" smtClean="0">
                <a:cs typeface="Akhbar MT" pitchFamily="2" charset="-78"/>
              </a:rPr>
              <a:t>“ودعا </a:t>
            </a:r>
            <a:r>
              <a:rPr lang="ar-SA" sz="3200" dirty="0" err="1" smtClean="0">
                <a:cs typeface="Akhbar MT" pitchFamily="2" charset="-78"/>
              </a:rPr>
              <a:t>الى</a:t>
            </a:r>
            <a:r>
              <a:rPr lang="ar-SA" sz="3200" dirty="0" smtClean="0">
                <a:cs typeface="Akhbar MT" pitchFamily="2" charset="-78"/>
              </a:rPr>
              <a:t> المساواة الاجتماعية .</a:t>
            </a:r>
          </a:p>
          <a:p>
            <a:r>
              <a:rPr lang="ar-SA" sz="3200" dirty="0" smtClean="0">
                <a:cs typeface="Akhbar MT" pitchFamily="2" charset="-78"/>
              </a:rPr>
              <a:t>دعا المفكرون </a:t>
            </a:r>
            <a:r>
              <a:rPr lang="ar-SA" sz="3200" dirty="0" err="1" smtClean="0">
                <a:cs typeface="Akhbar MT" pitchFamily="2" charset="-78"/>
              </a:rPr>
              <a:t>الى</a:t>
            </a:r>
            <a:r>
              <a:rPr lang="ar-SA" sz="3200" dirty="0" smtClean="0">
                <a:cs typeface="Akhbar MT" pitchFamily="2" charset="-78"/>
              </a:rPr>
              <a:t> تحرير </a:t>
            </a:r>
            <a:r>
              <a:rPr lang="ar-SA" sz="3200" dirty="0" err="1" smtClean="0">
                <a:cs typeface="Akhbar MT" pitchFamily="2" charset="-78"/>
              </a:rPr>
              <a:t>الارقاء</a:t>
            </a:r>
            <a:r>
              <a:rPr lang="ar-SA" sz="3200" dirty="0" smtClean="0">
                <a:cs typeface="Akhbar MT" pitchFamily="2" charset="-78"/>
              </a:rPr>
              <a:t>.</a:t>
            </a:r>
          </a:p>
          <a:p>
            <a:r>
              <a:rPr lang="ar-SA" sz="3200" dirty="0" smtClean="0">
                <a:cs typeface="Akhbar MT" pitchFamily="2" charset="-78"/>
              </a:rPr>
              <a:t>ودعا الفيلسوف بوليس </a:t>
            </a:r>
            <a:r>
              <a:rPr lang="ar-SA" sz="3200" dirty="0" err="1" smtClean="0">
                <a:cs typeface="Akhbar MT" pitchFamily="2" charset="-78"/>
              </a:rPr>
              <a:t>الا</a:t>
            </a:r>
            <a:r>
              <a:rPr lang="ar-SA" sz="3200" dirty="0" smtClean="0">
                <a:cs typeface="Akhbar MT" pitchFamily="2" charset="-78"/>
              </a:rPr>
              <a:t> أن التمييز بين الأغنياء والفقراء </a:t>
            </a:r>
            <a:r>
              <a:rPr lang="ar-SA" sz="3200" dirty="0" err="1" smtClean="0">
                <a:cs typeface="Akhbar MT" pitchFamily="2" charset="-78"/>
              </a:rPr>
              <a:t>لايقل</a:t>
            </a:r>
            <a:r>
              <a:rPr lang="ar-SA" sz="3200" dirty="0" smtClean="0">
                <a:cs typeface="Akhbar MT" pitchFamily="2" charset="-78"/>
              </a:rPr>
              <a:t> ظلما عن التمييز بين العبيد والأسياد.</a:t>
            </a:r>
            <a:endParaRPr lang="ar-SA" sz="32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400" dirty="0" smtClean="0">
                <a:cs typeface="Akhbar MT" pitchFamily="2" charset="-78"/>
              </a:rPr>
              <a:t>الأفكار المنظمة نجدها بصورة واضحة عند فلاسفة المسيح .</a:t>
            </a:r>
          </a:p>
          <a:p>
            <a:r>
              <a:rPr lang="ar-SA" sz="4400" dirty="0" smtClean="0">
                <a:cs typeface="Akhbar MT" pitchFamily="2" charset="-78"/>
              </a:rPr>
              <a:t>أوغسطين ”يمثل المسيحية في  قرونها الأولى“.</a:t>
            </a:r>
          </a:p>
          <a:p>
            <a:r>
              <a:rPr lang="ar-SA" sz="4400" dirty="0" smtClean="0">
                <a:cs typeface="Akhbar MT" pitchFamily="2" charset="-78"/>
              </a:rPr>
              <a:t>سان توماس ”   يمثل المسيحية في قرونها الوسطى“.</a:t>
            </a:r>
          </a:p>
          <a:p>
            <a:r>
              <a:rPr lang="ar-SA" sz="4400" dirty="0" smtClean="0">
                <a:cs typeface="Akhbar MT" pitchFamily="2" charset="-78"/>
              </a:rPr>
              <a:t>حنا كلفن“يمثل المسيحية في عصر الإصلاح الديني.                               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dirty="0" smtClean="0">
                <a:solidFill>
                  <a:srgbClr val="00B0F0"/>
                </a:solidFill>
                <a:cs typeface="Akhbar MT" pitchFamily="2" charset="-78"/>
              </a:rPr>
              <a:t>أوغسطين</a:t>
            </a:r>
            <a:endParaRPr lang="ar-SA" sz="4800" dirty="0">
              <a:solidFill>
                <a:srgbClr val="00B0F0"/>
              </a:solidFill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4000" dirty="0" smtClean="0">
                <a:cs typeface="Akhbar MT" pitchFamily="2" charset="-78"/>
              </a:rPr>
              <a:t>عالج كثير من الموضوعات مشتقة من الفلسفة اليونانية وأضفى عليها روح المسيحية.</a:t>
            </a:r>
          </a:p>
          <a:p>
            <a:r>
              <a:rPr lang="ar-SA" sz="4000" dirty="0" smtClean="0">
                <a:cs typeface="Akhbar MT" pitchFamily="2" charset="-78"/>
              </a:rPr>
              <a:t>قام بمناقشة الدعائم التي تقوم عليها الحياة الاجتماعية .</a:t>
            </a:r>
          </a:p>
          <a:p>
            <a:r>
              <a:rPr lang="ar-SA" sz="4000" dirty="0" smtClean="0">
                <a:cs typeface="Akhbar MT" pitchFamily="2" charset="-78"/>
              </a:rPr>
              <a:t>عرف المجتمع“ بأنه ليس حشدا من الأفراد ولكنه جماعة من الأفراد يشتركون في الأفكار والعواطف ويؤلفون وحدة معنوية تقوم على الرضا </a:t>
            </a:r>
            <a:r>
              <a:rPr lang="ar-SA" sz="4000" dirty="0" err="1" smtClean="0">
                <a:cs typeface="Akhbar MT" pitchFamily="2" charset="-78"/>
              </a:rPr>
              <a:t>والمحبه</a:t>
            </a:r>
            <a:r>
              <a:rPr lang="ar-SA" sz="4000" dirty="0" smtClean="0">
                <a:cs typeface="Akhbar MT" pitchFamily="2" charset="-78"/>
              </a:rPr>
              <a:t> ويهدفون إلى غايات مشتركة.</a:t>
            </a:r>
            <a:endParaRPr lang="ar-SA" sz="40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ar-SA" sz="3200" dirty="0" smtClean="0">
                <a:cs typeface="Akhbar MT" pitchFamily="2" charset="-78"/>
              </a:rPr>
              <a:t>تقوم الحياة الاجتماعية على مبادئ القانون الطبيعي وهذه الفكرة استمدها من فلاسفة الرومان .</a:t>
            </a:r>
          </a:p>
          <a:p>
            <a:r>
              <a:rPr lang="ar-SA" sz="3200" dirty="0" smtClean="0">
                <a:cs typeface="Akhbar MT" pitchFamily="2" charset="-78"/>
              </a:rPr>
              <a:t>ناقش الخطايا التي يقع فيها ابن ادم وأصبح تقرير الجزاءات </a:t>
            </a:r>
            <a:r>
              <a:rPr lang="ar-SA" sz="3200" dirty="0" err="1" smtClean="0">
                <a:cs typeface="Akhbar MT" pitchFamily="2" charset="-78"/>
              </a:rPr>
              <a:t>الزاميا</a:t>
            </a:r>
            <a:r>
              <a:rPr lang="ar-SA" sz="3200" dirty="0" smtClean="0">
                <a:cs typeface="Akhbar MT" pitchFamily="2" charset="-78"/>
              </a:rPr>
              <a:t>.</a:t>
            </a:r>
          </a:p>
          <a:p>
            <a:r>
              <a:rPr lang="ar-SA" sz="3200" dirty="0" smtClean="0">
                <a:cs typeface="Akhbar MT" pitchFamily="2" charset="-78"/>
              </a:rPr>
              <a:t>درس أوغسطين نظام الملكية الفردية ولخصها بسؤاله بأي حق يملك الإنسان </a:t>
            </a:r>
            <a:r>
              <a:rPr lang="ar-SA" sz="3200" dirty="0" err="1" smtClean="0">
                <a:cs typeface="Akhbar MT" pitchFamily="2" charset="-78"/>
              </a:rPr>
              <a:t>مايملكة</a:t>
            </a:r>
            <a:r>
              <a:rPr lang="ar-SA" sz="3200" dirty="0" smtClean="0">
                <a:cs typeface="Akhbar MT" pitchFamily="2" charset="-78"/>
              </a:rPr>
              <a:t>؟</a:t>
            </a:r>
          </a:p>
          <a:p>
            <a:r>
              <a:rPr lang="ar-SA" sz="3200" dirty="0" smtClean="0">
                <a:cs typeface="Akhbar MT" pitchFamily="2" charset="-78"/>
              </a:rPr>
              <a:t>درس ظاهرة الرق وناقش أصولها .</a:t>
            </a:r>
          </a:p>
          <a:p>
            <a:r>
              <a:rPr lang="ar-SA" sz="3200" dirty="0" smtClean="0">
                <a:cs typeface="Akhbar MT" pitchFamily="2" charset="-78"/>
              </a:rPr>
              <a:t>درس ظاهرة الحرب انه </a:t>
            </a:r>
            <a:r>
              <a:rPr lang="ar-SA" sz="3200" dirty="0" err="1" smtClean="0">
                <a:cs typeface="Akhbar MT" pitchFamily="2" charset="-78"/>
              </a:rPr>
              <a:t>لاغنى</a:t>
            </a:r>
            <a:r>
              <a:rPr lang="ar-SA" sz="3200" dirty="0" smtClean="0">
                <a:cs typeface="Akhbar MT" pitchFamily="2" charset="-78"/>
              </a:rPr>
              <a:t> عنها .</a:t>
            </a:r>
          </a:p>
          <a:p>
            <a:r>
              <a:rPr lang="ar-SA" sz="3200" dirty="0" err="1" smtClean="0">
                <a:cs typeface="Akhbar MT" pitchFamily="2" charset="-78"/>
              </a:rPr>
              <a:t>نادى</a:t>
            </a:r>
            <a:r>
              <a:rPr lang="ar-SA" sz="3200" dirty="0" smtClean="0">
                <a:cs typeface="Akhbar MT" pitchFamily="2" charset="-78"/>
              </a:rPr>
              <a:t> بضرورة قيام الجمهورية </a:t>
            </a:r>
            <a:r>
              <a:rPr lang="ar-SA" sz="3200" dirty="0" err="1" smtClean="0">
                <a:cs typeface="Akhbar MT" pitchFamily="2" charset="-78"/>
              </a:rPr>
              <a:t>العالميةالتي</a:t>
            </a:r>
            <a:r>
              <a:rPr lang="ar-SA" sz="3200" dirty="0" smtClean="0">
                <a:cs typeface="Akhbar MT" pitchFamily="2" charset="-78"/>
              </a:rPr>
              <a:t> تعيش تحتها شعوب العالم.</a:t>
            </a:r>
            <a:endParaRPr lang="ar-SA" sz="32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سان توماس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cs typeface="Akhbar MT" pitchFamily="2" charset="-78"/>
              </a:rPr>
              <a:t>درس المشاكل السياسية التي كانت سائدة في </a:t>
            </a:r>
            <a:r>
              <a:rPr lang="ar-SA" sz="4000" dirty="0" err="1" smtClean="0">
                <a:cs typeface="Akhbar MT" pitchFamily="2" charset="-78"/>
              </a:rPr>
              <a:t>عصرة</a:t>
            </a:r>
            <a:r>
              <a:rPr lang="ar-SA" sz="4000" dirty="0" smtClean="0">
                <a:cs typeface="Akhbar MT" pitchFamily="2" charset="-78"/>
              </a:rPr>
              <a:t> واصبغها بطابع الدين.</a:t>
            </a:r>
          </a:p>
          <a:p>
            <a:r>
              <a:rPr lang="ar-SA" sz="4000" dirty="0" smtClean="0">
                <a:cs typeface="Akhbar MT" pitchFamily="2" charset="-78"/>
              </a:rPr>
              <a:t>أهم بحوثه كتاب ”الأمراء“ دعا فيه ضرورة الوجود الاجتماعي معتمدا على نظرية أرسطو فاعتبر الاجتماع من حيث هو </a:t>
            </a:r>
            <a:r>
              <a:rPr lang="ar-SA" sz="4000" dirty="0" err="1" smtClean="0">
                <a:cs typeface="Akhbar MT" pitchFamily="2" charset="-78"/>
              </a:rPr>
              <a:t>شئ</a:t>
            </a:r>
            <a:r>
              <a:rPr lang="ar-SA" sz="4000" dirty="0" smtClean="0">
                <a:cs typeface="Akhbar MT" pitchFamily="2" charset="-78"/>
              </a:rPr>
              <a:t> طبيعي تنزع إليه الجماعات فهناك اجتماعات إنسانية واجتماعات حيوانية.</a:t>
            </a:r>
            <a:endParaRPr lang="ar-SA" sz="40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cs typeface="Akhbar MT" pitchFamily="2" charset="-78"/>
              </a:rPr>
              <a:t>فالمجتمع نشأ تلقائيا ولابد من وضع القوانين والتشريعات </a:t>
            </a:r>
            <a:r>
              <a:rPr lang="ar-SA" sz="4000" dirty="0" err="1" smtClean="0">
                <a:cs typeface="Akhbar MT" pitchFamily="2" charset="-78"/>
              </a:rPr>
              <a:t>لتنظيمة</a:t>
            </a:r>
            <a:r>
              <a:rPr lang="ar-SA" sz="4000" dirty="0" smtClean="0">
                <a:cs typeface="Akhbar MT" pitchFamily="2" charset="-78"/>
              </a:rPr>
              <a:t> .</a:t>
            </a:r>
          </a:p>
          <a:p>
            <a:r>
              <a:rPr lang="ar-SA" sz="4000" dirty="0" smtClean="0">
                <a:cs typeface="Akhbar MT" pitchFamily="2" charset="-78"/>
              </a:rPr>
              <a:t>عرف المجتمع“عدد من الأفراد يعيشون منتظمين خاضعين لمجموعة من القوانين العادلة ويسعون لهدف واحد وغايات مشتركة ولابد له من وجود قوة تدفعه  إلى تحقيق الأهداف  المنشودة.</a:t>
            </a:r>
            <a:endParaRPr lang="ar-SA" sz="40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cs typeface="Akhbar MT" pitchFamily="2" charset="-78"/>
              </a:rPr>
              <a:t>القوة هي الحكومة وهي أمر طبيعي تنمو وتتطور طبقا لظروف المجتمع ومراحل تطوره.</a:t>
            </a:r>
          </a:p>
          <a:p>
            <a:r>
              <a:rPr lang="ar-SA" sz="4000" dirty="0" smtClean="0">
                <a:cs typeface="Akhbar MT" pitchFamily="2" charset="-78"/>
              </a:rPr>
              <a:t>ووظيفة الحكومة في الدولة كوظيفة النفس في جسم الإنسان .</a:t>
            </a:r>
          </a:p>
          <a:p>
            <a:r>
              <a:rPr lang="ar-SA" sz="4000" dirty="0" smtClean="0">
                <a:cs typeface="Akhbar MT" pitchFamily="2" charset="-78"/>
              </a:rPr>
              <a:t>الحكومة قد تكون صالحة أو فاسدة عادلة أو ظالمة </a:t>
            </a:r>
          </a:p>
          <a:p>
            <a:r>
              <a:rPr lang="ar-SA" sz="4000" dirty="0" smtClean="0">
                <a:cs typeface="Akhbar MT" pitchFamily="2" charset="-78"/>
              </a:rPr>
              <a:t>وظيفة الدولة تأمين سلامة المواطنين من الأخطار الداخلية والخارجية.</a:t>
            </a:r>
            <a:endParaRPr lang="ar-SA" sz="40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4000" dirty="0" smtClean="0">
                <a:cs typeface="Akhbar MT" pitchFamily="2" charset="-78"/>
              </a:rPr>
              <a:t>اهتم سان توماس بتحليل ظاهرة السيادة السياسية وبحث في اختلاف أشكالها والى من تنسب السلطة في المجتمع؟</a:t>
            </a:r>
          </a:p>
          <a:p>
            <a:r>
              <a:rPr lang="ar-SA" sz="4000" dirty="0" smtClean="0">
                <a:cs typeface="Akhbar MT" pitchFamily="2" charset="-78"/>
              </a:rPr>
              <a:t>والسيادة هي سلطة عمل القوانين وهي مركزه في يد جميع </a:t>
            </a:r>
            <a:r>
              <a:rPr lang="ar-SA" sz="4000" dirty="0" err="1" smtClean="0">
                <a:cs typeface="Akhbar MT" pitchFamily="2" charset="-78"/>
              </a:rPr>
              <a:t>افراد</a:t>
            </a:r>
            <a:r>
              <a:rPr lang="ar-SA" sz="4000" dirty="0" smtClean="0">
                <a:cs typeface="Akhbar MT" pitchFamily="2" charset="-78"/>
              </a:rPr>
              <a:t> المجتمع.</a:t>
            </a:r>
          </a:p>
          <a:p>
            <a:r>
              <a:rPr lang="ar-SA" sz="4000" dirty="0" smtClean="0">
                <a:cs typeface="Akhbar MT" pitchFamily="2" charset="-78"/>
              </a:rPr>
              <a:t>ناقش التنظيم السياسي بعض الظواهر الاجتماعية واختص ظاهرة الرق </a:t>
            </a:r>
            <a:r>
              <a:rPr lang="ar-SA" sz="4000" dirty="0" err="1" smtClean="0">
                <a:cs typeface="Akhbar MT" pitchFamily="2" charset="-78"/>
              </a:rPr>
              <a:t>والملكيه</a:t>
            </a:r>
            <a:r>
              <a:rPr lang="ar-SA" sz="4000" dirty="0" smtClean="0">
                <a:cs typeface="Akhbar MT" pitchFamily="2" charset="-78"/>
              </a:rPr>
              <a:t>.</a:t>
            </a:r>
            <a:endParaRPr lang="ar-SA" sz="4000" dirty="0">
              <a:cs typeface="Akhbar MT" pitchFamily="2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فر">
  <a:themeElements>
    <a:clrScheme name="مخصص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FF00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182</TotalTime>
  <Words>483</Words>
  <Application>Microsoft Office PowerPoint</Application>
  <PresentationFormat>عرض على الشاشة (3:4)‏</PresentationFormat>
  <Paragraphs>47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وافر</vt:lpstr>
      <vt:lpstr>التفكير الاجتماعي عند المسيح </vt:lpstr>
      <vt:lpstr>ملاحظات</vt:lpstr>
      <vt:lpstr>تابع</vt:lpstr>
      <vt:lpstr>أوغسطين</vt:lpstr>
      <vt:lpstr>تابع</vt:lpstr>
      <vt:lpstr>سان توماس</vt:lpstr>
      <vt:lpstr>الشريحة 7</vt:lpstr>
      <vt:lpstr>الشريحة 8</vt:lpstr>
      <vt:lpstr>الشريحة 9</vt:lpstr>
      <vt:lpstr>حنا كلفن</vt:lpstr>
      <vt:lpstr>الشريحة 11</vt:lpstr>
      <vt:lpstr>ماهي؟؟؟؟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فلاسفة الرومان</dc:title>
  <dc:creator>user</dc:creator>
  <cp:lastModifiedBy>User</cp:lastModifiedBy>
  <cp:revision>48</cp:revision>
  <dcterms:created xsi:type="dcterms:W3CDTF">2014-02-25T10:59:31Z</dcterms:created>
  <dcterms:modified xsi:type="dcterms:W3CDTF">2014-04-10T14:27:39Z</dcterms:modified>
</cp:coreProperties>
</file>