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6"/>
  </p:notesMasterIdLst>
  <p:sldIdLst>
    <p:sldId id="256" r:id="rId2"/>
    <p:sldId id="257" r:id="rId3"/>
    <p:sldId id="258" r:id="rId4"/>
    <p:sldId id="259" r:id="rId5"/>
    <p:sldId id="260" r:id="rId6"/>
    <p:sldId id="261" r:id="rId7"/>
    <p:sldId id="324" r:id="rId8"/>
    <p:sldId id="325" r:id="rId9"/>
    <p:sldId id="262" r:id="rId10"/>
    <p:sldId id="263" r:id="rId11"/>
    <p:sldId id="264" r:id="rId12"/>
    <p:sldId id="326" r:id="rId13"/>
    <p:sldId id="327" r:id="rId14"/>
    <p:sldId id="306" r:id="rId15"/>
    <p:sldId id="330" r:id="rId16"/>
    <p:sldId id="331" r:id="rId17"/>
    <p:sldId id="332" r:id="rId18"/>
    <p:sldId id="333" r:id="rId19"/>
    <p:sldId id="334" r:id="rId20"/>
    <p:sldId id="335" r:id="rId21"/>
    <p:sldId id="336" r:id="rId22"/>
    <p:sldId id="337" r:id="rId23"/>
    <p:sldId id="338" r:id="rId24"/>
    <p:sldId id="339" r:id="rId25"/>
    <p:sldId id="340" r:id="rId26"/>
    <p:sldId id="341" r:id="rId27"/>
    <p:sldId id="342" r:id="rId28"/>
    <p:sldId id="343" r:id="rId29"/>
    <p:sldId id="351" r:id="rId30"/>
    <p:sldId id="307" r:id="rId31"/>
    <p:sldId id="328" r:id="rId32"/>
    <p:sldId id="329" r:id="rId33"/>
    <p:sldId id="344" r:id="rId34"/>
    <p:sldId id="345" r:id="rId35"/>
    <p:sldId id="346" r:id="rId36"/>
    <p:sldId id="347" r:id="rId37"/>
    <p:sldId id="305" r:id="rId38"/>
    <p:sldId id="348" r:id="rId39"/>
    <p:sldId id="309" r:id="rId40"/>
    <p:sldId id="310" r:id="rId41"/>
    <p:sldId id="311" r:id="rId42"/>
    <p:sldId id="312" r:id="rId43"/>
    <p:sldId id="349" r:id="rId44"/>
    <p:sldId id="350" r:id="rId4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43" autoAdjust="0"/>
    <p:restoredTop sz="94660"/>
  </p:normalViewPr>
  <p:slideViewPr>
    <p:cSldViewPr>
      <p:cViewPr>
        <p:scale>
          <a:sx n="77" d="100"/>
          <a:sy n="77" d="100"/>
        </p:scale>
        <p:origin x="-2616" y="-7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D552273-31A6-47F5-A089-85774DE1C315}" type="datetimeFigureOut">
              <a:rPr lang="fr-FR" smtClean="0"/>
              <a:pPr/>
              <a:t>27/09/2017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43163D-1BF8-4B5E-8DC5-2A64E45819B4}" type="slidenum">
              <a:rPr lang="fr-FR" smtClean="0"/>
              <a:pPr/>
              <a:t>‹#›</a:t>
            </a:fld>
            <a:endParaRPr lang="fr-FR"/>
          </a:p>
        </p:txBody>
      </p:sp>
    </p:spTree>
    <p:extLst>
      <p:ext uri="{BB962C8B-B14F-4D97-AF65-F5344CB8AC3E}">
        <p14:creationId xmlns:p14="http://schemas.microsoft.com/office/powerpoint/2010/main" val="37065748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ar-TN" dirty="0" smtClean="0"/>
              <a:t>دك</a:t>
            </a:r>
            <a:endParaRPr lang="fr-FR" dirty="0"/>
          </a:p>
        </p:txBody>
      </p:sp>
      <p:sp>
        <p:nvSpPr>
          <p:cNvPr id="4" name="Espace réservé du numéro de diapositive 3"/>
          <p:cNvSpPr>
            <a:spLocks noGrp="1"/>
          </p:cNvSpPr>
          <p:nvPr>
            <p:ph type="sldNum" sz="quarter" idx="10"/>
          </p:nvPr>
        </p:nvSpPr>
        <p:spPr/>
        <p:txBody>
          <a:bodyPr/>
          <a:lstStyle/>
          <a:p>
            <a:fld id="{2243163D-1BF8-4B5E-8DC5-2A64E45819B4}" type="slidenum">
              <a:rPr lang="fr-FR" smtClean="0"/>
              <a:pPr/>
              <a:t>1</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Ref idx="1002">
        <a:schemeClr val="bg2"/>
      </p:bgRef>
    </p:bg>
    <p:spTree>
      <p:nvGrpSpPr>
        <p:cNvPr id="1" name=""/>
        <p:cNvGrpSpPr/>
        <p:nvPr/>
      </p:nvGrpSpPr>
      <p:grpSpPr>
        <a:xfrm>
          <a:off x="0" y="0"/>
          <a:ext cx="0" cy="0"/>
          <a:chOff x="0" y="0"/>
          <a:chExt cx="0" cy="0"/>
        </a:xfrm>
      </p:grpSpPr>
      <p:sp>
        <p:nvSpPr>
          <p:cNvPr id="9" name="Titr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17" name="Sous-titr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Cliquez pour modifier le style des sous-titres du masque</a:t>
            </a:r>
            <a:endParaRPr kumimoji="0" lang="en-US"/>
          </a:p>
        </p:txBody>
      </p:sp>
      <p:sp>
        <p:nvSpPr>
          <p:cNvPr id="30" name="Espace réservé de la date 29"/>
          <p:cNvSpPr>
            <a:spLocks noGrp="1"/>
          </p:cNvSpPr>
          <p:nvPr>
            <p:ph type="dt" sz="half" idx="10"/>
          </p:nvPr>
        </p:nvSpPr>
        <p:spPr/>
        <p:txBody>
          <a:bodyPr/>
          <a:lstStyle/>
          <a:p>
            <a:fld id="{6A7EE139-0331-44D8-B578-089BE8328FD5}" type="datetimeFigureOut">
              <a:rPr lang="fr-FR" smtClean="0"/>
              <a:pPr/>
              <a:t>27/09/2017</a:t>
            </a:fld>
            <a:endParaRPr lang="fr-FR"/>
          </a:p>
        </p:txBody>
      </p:sp>
      <p:sp>
        <p:nvSpPr>
          <p:cNvPr id="19" name="Espace réservé du pied de page 18"/>
          <p:cNvSpPr>
            <a:spLocks noGrp="1"/>
          </p:cNvSpPr>
          <p:nvPr>
            <p:ph type="ftr" sz="quarter" idx="11"/>
          </p:nvPr>
        </p:nvSpPr>
        <p:spPr/>
        <p:txBody>
          <a:bodyPr/>
          <a:lstStyle/>
          <a:p>
            <a:endParaRPr lang="fr-FR"/>
          </a:p>
        </p:txBody>
      </p:sp>
      <p:sp>
        <p:nvSpPr>
          <p:cNvPr id="27" name="Espace réservé du numéro de diapositive 26"/>
          <p:cNvSpPr>
            <a:spLocks noGrp="1"/>
          </p:cNvSpPr>
          <p:nvPr>
            <p:ph type="sldNum" sz="quarter" idx="12"/>
          </p:nvPr>
        </p:nvSpPr>
        <p:spPr/>
        <p:txBody>
          <a:bodyPr/>
          <a:lstStyle/>
          <a:p>
            <a:fld id="{15D6ACEF-86EF-4F38-9A87-389B3F586424}" type="slidenum">
              <a:rPr lang="fr-FR" smtClean="0"/>
              <a:pPr/>
              <a:t>‹#›</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6A7EE139-0331-44D8-B578-089BE8328FD5}" type="datetimeFigureOut">
              <a:rPr lang="fr-FR" smtClean="0"/>
              <a:pPr/>
              <a:t>27/09/2017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5D6ACEF-86EF-4F38-9A87-389B3F586424}" type="slidenum">
              <a:rPr lang="fr-FR" smtClean="0"/>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914401"/>
            <a:ext cx="2057400" cy="5211763"/>
          </a:xfrm>
        </p:spPr>
        <p:txBody>
          <a:bodyPr vert="eaVer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914401"/>
            <a:ext cx="6019800" cy="5211763"/>
          </a:xfrm>
        </p:spPr>
        <p:txBody>
          <a:bodyPr vert="eaVer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6A7EE139-0331-44D8-B578-089BE8328FD5}" type="datetimeFigureOut">
              <a:rPr lang="fr-FR" smtClean="0"/>
              <a:pPr/>
              <a:t>27/09/2017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5D6ACEF-86EF-4F38-9A87-389B3F586424}" type="slidenum">
              <a:rPr lang="fr-FR" smtClean="0"/>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6A7EE139-0331-44D8-B578-089BE8328FD5}" type="datetimeFigureOut">
              <a:rPr lang="fr-FR" smtClean="0"/>
              <a:pPr/>
              <a:t>27/09/2017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5D6ACEF-86EF-4F38-9A87-389B3F586424}"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2">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p>
            <a:fld id="{6A7EE139-0331-44D8-B578-089BE8328FD5}" type="datetimeFigureOut">
              <a:rPr lang="fr-FR" smtClean="0"/>
              <a:pPr/>
              <a:t>27/09/2017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15D6ACEF-86EF-4F38-9A87-389B3F586424}" type="slidenum">
              <a:rPr lang="fr-FR" smtClean="0"/>
              <a:pPr/>
              <a:t>‹#›</a:t>
            </a:fld>
            <a:endParaRPr lang="fr-F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6A7EE139-0331-44D8-B578-089BE8328FD5}" type="datetimeFigureOut">
              <a:rPr lang="fr-FR" smtClean="0"/>
              <a:pPr/>
              <a:t>27/09/2017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5D6ACEF-86EF-4F38-9A87-389B3F586424}"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143000"/>
          </a:xfrm>
        </p:spPr>
        <p:txBody>
          <a:bodyPr tIns="45720" anchor="b"/>
          <a:lstStyle>
            <a:lvl1pPr>
              <a:defRPr/>
            </a:lvl1pPr>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p>
            <a:fld id="{6A7EE139-0331-44D8-B578-089BE8328FD5}" type="datetimeFigureOut">
              <a:rPr lang="fr-FR" smtClean="0"/>
              <a:pPr/>
              <a:t>27/09/2017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15D6ACEF-86EF-4F38-9A87-389B3F586424}"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p>
            <a:fld id="{6A7EE139-0331-44D8-B578-089BE8328FD5}" type="datetimeFigureOut">
              <a:rPr lang="fr-FR" smtClean="0"/>
              <a:pPr/>
              <a:t>27/09/2017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15D6ACEF-86EF-4F38-9A87-389B3F586424}" type="slidenum">
              <a:rPr lang="fr-FR" smtClean="0"/>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A7EE139-0331-44D8-B578-089BE8328FD5}" type="datetimeFigureOut">
              <a:rPr lang="fr-FR" smtClean="0"/>
              <a:pPr/>
              <a:t>27/09/2017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15D6ACEF-86EF-4F38-9A87-389B3F586424}" type="slidenum">
              <a:rPr lang="fr-FR" smtClean="0"/>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6A7EE139-0331-44D8-B578-089BE8328FD5}" type="datetimeFigureOut">
              <a:rPr lang="fr-FR" smtClean="0"/>
              <a:pPr/>
              <a:t>27/09/2017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15D6ACEF-86EF-4F38-9A87-389B3F586424}" type="slidenum">
              <a:rPr lang="fr-FR" smtClean="0"/>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9" name="Rogner et arrondir un rectangle à un seul coin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le rect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r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fr-FR" smtClean="0"/>
              <a:t>Cliquez pour modifier le style du titre</a:t>
            </a:r>
            <a:endParaRPr kumimoji="0" lang="en-US"/>
          </a:p>
        </p:txBody>
      </p:sp>
      <p:sp>
        <p:nvSpPr>
          <p:cNvPr id="4" name="Espace réservé du text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p>
            <a:fld id="{6A7EE139-0331-44D8-B578-089BE8328FD5}" type="datetimeFigureOut">
              <a:rPr lang="fr-FR" smtClean="0"/>
              <a:pPr/>
              <a:t>27/09/2017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a:xfrm>
            <a:off x="8077200" y="6356350"/>
            <a:ext cx="609600" cy="365125"/>
          </a:xfrm>
        </p:spPr>
        <p:txBody>
          <a:bodyPr/>
          <a:lstStyle/>
          <a:p>
            <a:fld id="{15D6ACEF-86EF-4F38-9A87-389B3F586424}" type="slidenum">
              <a:rPr lang="fr-FR" smtClean="0"/>
              <a:pPr/>
              <a:t>‹#›</a:t>
            </a:fld>
            <a:endParaRPr lang="fr-FR"/>
          </a:p>
        </p:txBody>
      </p:sp>
      <p:sp>
        <p:nvSpPr>
          <p:cNvPr id="3" name="Espace réservé pour une imag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fr-FR" smtClean="0"/>
              <a:t>Cliquez sur l'icône pour ajouter une image</a:t>
            </a:r>
            <a:endParaRPr kumimoji="0" lang="en-US" dirty="0"/>
          </a:p>
        </p:txBody>
      </p:sp>
      <p:sp>
        <p:nvSpPr>
          <p:cNvPr id="10" name="Forme libre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orme libre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orme libre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orme libre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Espace réservé du titr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fr-FR" smtClean="0"/>
              <a:t>Cliquez pour modifier le style du titre</a:t>
            </a:r>
            <a:endParaRPr kumimoji="0" lang="en-US"/>
          </a:p>
        </p:txBody>
      </p:sp>
      <p:sp>
        <p:nvSpPr>
          <p:cNvPr id="30" name="Espace réservé du text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0" name="Espace réservé de la dat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A7EE139-0331-44D8-B578-089BE8328FD5}" type="datetimeFigureOut">
              <a:rPr lang="fr-FR" smtClean="0"/>
              <a:pPr/>
              <a:t>27/09/2017</a:t>
            </a:fld>
            <a:endParaRPr lang="fr-FR"/>
          </a:p>
        </p:txBody>
      </p:sp>
      <p:sp>
        <p:nvSpPr>
          <p:cNvPr id="22" name="Espace réservé du pied de pag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fr-FR"/>
          </a:p>
        </p:txBody>
      </p:sp>
      <p:sp>
        <p:nvSpPr>
          <p:cNvPr id="18" name="Espace réservé du numéro de diapositiv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5D6ACEF-86EF-4F38-9A87-389B3F586424}" type="slidenum">
              <a:rPr lang="fr-FR" smtClean="0"/>
              <a:pPr/>
              <a:t>‹#›</a:t>
            </a:fld>
            <a:endParaRPr lang="fr-FR"/>
          </a:p>
        </p:txBody>
      </p:sp>
      <p:grpSp>
        <p:nvGrpSpPr>
          <p:cNvPr id="2" name="Groupe 1"/>
          <p:cNvGrpSpPr/>
          <p:nvPr/>
        </p:nvGrpSpPr>
        <p:grpSpPr>
          <a:xfrm>
            <a:off x="-19017" y="202408"/>
            <a:ext cx="9180548" cy="649224"/>
            <a:chOff x="-19045" y="216550"/>
            <a:chExt cx="9180548" cy="649224"/>
          </a:xfrm>
        </p:grpSpPr>
        <p:sp>
          <p:nvSpPr>
            <p:cNvPr id="12" name="Forme libre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orme libre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fontScale="90000"/>
          </a:bodyPr>
          <a:lstStyle/>
          <a:p>
            <a:pPr rtl="1"/>
            <a:r>
              <a:rPr lang="ar-TN" b="1" dirty="0"/>
              <a:t> </a:t>
            </a:r>
            <a:r>
              <a:rPr lang="fr-FR" dirty="0"/>
              <a:t/>
            </a:r>
            <a:br>
              <a:rPr lang="fr-FR" dirty="0"/>
            </a:br>
            <a:r>
              <a:rPr lang="ar-TN" b="1" dirty="0" smtClean="0"/>
              <a:t> </a:t>
            </a:r>
            <a:r>
              <a:rPr lang="ar-TN" b="1" dirty="0"/>
              <a:t>مقرر </a:t>
            </a:r>
            <a:r>
              <a:rPr lang="fr-FR" dirty="0"/>
              <a:t/>
            </a:r>
            <a:br>
              <a:rPr lang="fr-FR" dirty="0"/>
            </a:br>
            <a:r>
              <a:rPr lang="ar-SA" dirty="0" smtClean="0"/>
              <a:t>الفنون الصحفية </a:t>
            </a:r>
            <a:r>
              <a:rPr lang="fr-FR" dirty="0"/>
              <a:t/>
            </a:r>
            <a:br>
              <a:rPr lang="fr-FR" dirty="0"/>
            </a:br>
            <a:r>
              <a:rPr lang="ar-SA" dirty="0">
                <a:effectLst/>
              </a:rPr>
              <a:t>214تصل</a:t>
            </a:r>
            <a:endParaRPr lang="en-US" dirty="0">
              <a:effectLst/>
            </a:endParaRPr>
          </a:p>
        </p:txBody>
      </p:sp>
      <p:sp>
        <p:nvSpPr>
          <p:cNvPr id="3" name="Sous-titre 2"/>
          <p:cNvSpPr>
            <a:spLocks noGrp="1"/>
          </p:cNvSpPr>
          <p:nvPr>
            <p:ph type="subTitle" idx="1"/>
          </p:nvPr>
        </p:nvSpPr>
        <p:spPr/>
        <p:txBody>
          <a:bodyPr/>
          <a:lstStyle/>
          <a:p>
            <a:r>
              <a:rPr lang="ar-TN" dirty="0" smtClean="0"/>
              <a:t>الدكتورة هالة بن علي </a:t>
            </a:r>
            <a:r>
              <a:rPr lang="ar-TN" dirty="0" err="1" smtClean="0"/>
              <a:t>برناط</a:t>
            </a:r>
            <a:endParaRPr lang="ar-TN" dirty="0" smtClean="0"/>
          </a:p>
          <a:p>
            <a:endParaRPr lang="fr-F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chor="t">
            <a:normAutofit fontScale="90000"/>
          </a:bodyPr>
          <a:lstStyle/>
          <a:p>
            <a:pPr algn="ctr"/>
            <a:r>
              <a:rPr lang="ar-SA" b="1" dirty="0" smtClean="0"/>
              <a:t>تحقيق أهداف التحرير الصحفي</a:t>
            </a:r>
            <a:r>
              <a:rPr lang="fr-FR" b="1" dirty="0" smtClean="0"/>
              <a:t/>
            </a:r>
            <a:br>
              <a:rPr lang="fr-FR" b="1" dirty="0" smtClean="0"/>
            </a:br>
            <a:endParaRPr lang="fr-FR" dirty="0"/>
          </a:p>
        </p:txBody>
      </p:sp>
      <p:sp>
        <p:nvSpPr>
          <p:cNvPr id="3" name="Espace réservé du contenu 2"/>
          <p:cNvSpPr>
            <a:spLocks noGrp="1"/>
          </p:cNvSpPr>
          <p:nvPr>
            <p:ph idx="1"/>
          </p:nvPr>
        </p:nvSpPr>
        <p:spPr>
          <a:xfrm>
            <a:off x="457200" y="1643050"/>
            <a:ext cx="8229600" cy="4681550"/>
          </a:xfrm>
        </p:spPr>
        <p:txBody>
          <a:bodyPr>
            <a:normAutofit/>
          </a:bodyPr>
          <a:lstStyle/>
          <a:p>
            <a:pPr lvl="0" algn="r" rtl="1"/>
            <a:r>
              <a:rPr lang="ar-SA" sz="2800" dirty="0" smtClean="0">
                <a:latin typeface="Times New Roman" pitchFamily="18" charset="0"/>
                <a:cs typeface="Times New Roman" pitchFamily="18" charset="0"/>
              </a:rPr>
              <a:t>التأكد من المعطيات الصحفية</a:t>
            </a:r>
          </a:p>
          <a:p>
            <a:pPr lvl="0" algn="r" rtl="1"/>
            <a:r>
              <a:rPr lang="ar-SA" sz="2800" dirty="0" smtClean="0">
                <a:latin typeface="Times New Roman" pitchFamily="18" charset="0"/>
                <a:cs typeface="Times New Roman" pitchFamily="18" charset="0"/>
              </a:rPr>
              <a:t>الاختصار </a:t>
            </a:r>
          </a:p>
          <a:p>
            <a:pPr lvl="0" algn="r" rtl="1"/>
            <a:r>
              <a:rPr lang="ar-SA" sz="2800" dirty="0" smtClean="0">
                <a:latin typeface="Times New Roman" pitchFamily="18" charset="0"/>
                <a:cs typeface="Times New Roman" pitchFamily="18" charset="0"/>
              </a:rPr>
              <a:t>البساطة والوضوح</a:t>
            </a:r>
          </a:p>
          <a:p>
            <a:pPr lvl="0" algn="r" rtl="1"/>
            <a:r>
              <a:rPr lang="ar-SA" sz="2800" dirty="0" smtClean="0">
                <a:latin typeface="Times New Roman" pitchFamily="18" charset="0"/>
                <a:cs typeface="Times New Roman" pitchFamily="18" charset="0"/>
              </a:rPr>
              <a:t>الدقة</a:t>
            </a:r>
          </a:p>
          <a:p>
            <a:pPr lvl="0" algn="r" rtl="1"/>
            <a:r>
              <a:rPr lang="ar-SA" sz="2800" dirty="0" smtClean="0">
                <a:latin typeface="Times New Roman" pitchFamily="18" charset="0"/>
                <a:cs typeface="Times New Roman" pitchFamily="18" charset="0"/>
              </a:rPr>
              <a:t>احترام أخلاقيات المهنة الصحفية والقوانين الجاري بها العمل</a:t>
            </a:r>
          </a:p>
          <a:p>
            <a:pPr lvl="0" algn="r" rtl="1"/>
            <a:r>
              <a:rPr lang="ar-SA" sz="2800" dirty="0" smtClean="0">
                <a:latin typeface="Times New Roman" pitchFamily="18" charset="0"/>
                <a:cs typeface="Times New Roman" pitchFamily="18" charset="0"/>
              </a:rPr>
              <a:t>احترام الحجم المطلوب</a:t>
            </a:r>
          </a:p>
          <a:p>
            <a:pPr lvl="0" algn="r" rtl="1"/>
            <a:r>
              <a:rPr lang="ar-SA" sz="2800" dirty="0" smtClean="0">
                <a:latin typeface="Times New Roman" pitchFamily="18" charset="0"/>
                <a:cs typeface="Times New Roman" pitchFamily="18" charset="0"/>
              </a:rPr>
              <a:t>استكمال الموضوع إذا اقتضى الأمر ذلك</a:t>
            </a:r>
          </a:p>
          <a:p>
            <a:pPr lvl="0" algn="r" rtl="1"/>
            <a:r>
              <a:rPr lang="ar-SA" sz="2800" dirty="0" smtClean="0">
                <a:latin typeface="Times New Roman" pitchFamily="18" charset="0"/>
                <a:cs typeface="Times New Roman" pitchFamily="18" charset="0"/>
              </a:rPr>
              <a:t>إعادة الصياغة (النص أو العناوين)</a:t>
            </a:r>
            <a:endParaRPr lang="fr-FR"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1500776"/>
          </a:xfrm>
        </p:spPr>
        <p:txBody>
          <a:bodyPr anchor="t">
            <a:normAutofit fontScale="90000"/>
          </a:bodyPr>
          <a:lstStyle/>
          <a:p>
            <a:pPr algn="ctr"/>
            <a:r>
              <a:rPr lang="ar-SA" b="1" dirty="0" smtClean="0">
                <a:latin typeface="Times New Roman" pitchFamily="18" charset="0"/>
                <a:cs typeface="Times New Roman" pitchFamily="18" charset="0"/>
              </a:rPr>
              <a:t>أسلوب التحرير الصحفي </a:t>
            </a:r>
            <a:br>
              <a:rPr lang="ar-SA" b="1" dirty="0" smtClean="0">
                <a:latin typeface="Times New Roman" pitchFamily="18" charset="0"/>
                <a:cs typeface="Times New Roman" pitchFamily="18" charset="0"/>
              </a:rPr>
            </a:br>
            <a:r>
              <a:rPr lang="fr-FR" b="1" dirty="0" smtClean="0"/>
              <a:t/>
            </a:r>
            <a:br>
              <a:rPr lang="fr-FR" b="1" dirty="0" smtClean="0"/>
            </a:br>
            <a:endParaRPr lang="fr-FR" dirty="0"/>
          </a:p>
        </p:txBody>
      </p:sp>
      <p:sp>
        <p:nvSpPr>
          <p:cNvPr id="3" name="Espace réservé du contenu 2"/>
          <p:cNvSpPr>
            <a:spLocks noGrp="1"/>
          </p:cNvSpPr>
          <p:nvPr>
            <p:ph idx="1"/>
          </p:nvPr>
        </p:nvSpPr>
        <p:spPr>
          <a:xfrm>
            <a:off x="457200" y="2636912"/>
            <a:ext cx="8229600" cy="3687688"/>
          </a:xfrm>
        </p:spPr>
        <p:txBody>
          <a:bodyPr>
            <a:normAutofit lnSpcReduction="10000"/>
          </a:bodyPr>
          <a:lstStyle/>
          <a:p>
            <a:pPr algn="r" rtl="1"/>
            <a:r>
              <a:rPr lang="ar-SA" dirty="0" smtClean="0"/>
              <a:t>لغة سليمة </a:t>
            </a:r>
          </a:p>
          <a:p>
            <a:pPr algn="r" rtl="1"/>
            <a:r>
              <a:rPr lang="ar-SA" dirty="0" smtClean="0"/>
              <a:t>أسلوب واضح</a:t>
            </a:r>
          </a:p>
          <a:p>
            <a:pPr algn="r" rtl="1"/>
            <a:r>
              <a:rPr lang="ar-SA" dirty="0" smtClean="0"/>
              <a:t>ألفاظ وعبارات مفهومة من قبل الجمهور(شائعة أو المتداولة)</a:t>
            </a:r>
          </a:p>
          <a:p>
            <a:pPr algn="r" rtl="1"/>
            <a:r>
              <a:rPr lang="ar-SA" dirty="0"/>
              <a:t>الابتعاد عن الألفاظ الغريبة أي غير </a:t>
            </a:r>
            <a:r>
              <a:rPr lang="ar-SA" dirty="0" smtClean="0"/>
              <a:t>المألوفة</a:t>
            </a:r>
          </a:p>
          <a:p>
            <a:pPr algn="r" rtl="1"/>
            <a:r>
              <a:rPr lang="ar-SA" dirty="0" smtClean="0"/>
              <a:t>استخدام الألفاظ البسيطة والصحيحة والواضحة</a:t>
            </a:r>
          </a:p>
          <a:p>
            <a:pPr algn="r" rtl="1"/>
            <a:r>
              <a:rPr lang="ar-SA" dirty="0" smtClean="0"/>
              <a:t>الوصف الحي والواقعي واختيار الالفاظ الأكثر تعبيرا عنه</a:t>
            </a:r>
          </a:p>
          <a:p>
            <a:pPr algn="r" rtl="1"/>
            <a:r>
              <a:rPr lang="ar-SA" dirty="0" smtClean="0"/>
              <a:t>الاهتمام بالمعنى والألفاظ المعتمدة</a:t>
            </a:r>
          </a:p>
          <a:p>
            <a:pPr algn="r" rtl="1"/>
            <a:r>
              <a:rPr lang="ar-SA" dirty="0" smtClean="0"/>
              <a:t>البلاغة</a:t>
            </a:r>
          </a:p>
          <a:p>
            <a:pPr algn="r" rtl="1"/>
            <a:endParaRPr lang="fr-F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latin typeface="Times New Roman" pitchFamily="18" charset="0"/>
                <a:cs typeface="Times New Roman" pitchFamily="18" charset="0"/>
              </a:rPr>
              <a:t>أسلوب التحرير الصحفي</a:t>
            </a:r>
            <a:endParaRPr lang="ar-SA" dirty="0"/>
          </a:p>
        </p:txBody>
      </p:sp>
      <p:sp>
        <p:nvSpPr>
          <p:cNvPr id="3" name="عنصر نائب للمحتوى 2"/>
          <p:cNvSpPr>
            <a:spLocks noGrp="1"/>
          </p:cNvSpPr>
          <p:nvPr>
            <p:ph idx="1"/>
          </p:nvPr>
        </p:nvSpPr>
        <p:spPr/>
        <p:txBody>
          <a:bodyPr anchor="ctr"/>
          <a:lstStyle/>
          <a:p>
            <a:pPr algn="r" rtl="1"/>
            <a:r>
              <a:rPr lang="ar-SA" dirty="0"/>
              <a:t>الموضوعية </a:t>
            </a:r>
          </a:p>
          <a:p>
            <a:pPr algn="r" rtl="1"/>
            <a:r>
              <a:rPr lang="ar-SA" dirty="0"/>
              <a:t>الاستغناء عن الكلمات التي لا تضيف شيئا للمعنى</a:t>
            </a:r>
          </a:p>
          <a:p>
            <a:pPr algn="r" rtl="1"/>
            <a:r>
              <a:rPr lang="ar-SA" dirty="0"/>
              <a:t>الفقرات القصيرة</a:t>
            </a:r>
          </a:p>
          <a:p>
            <a:pPr algn="r" rtl="1"/>
            <a:r>
              <a:rPr lang="ar-SA" dirty="0"/>
              <a:t>التنقيط والترقيم</a:t>
            </a:r>
          </a:p>
          <a:p>
            <a:pPr algn="r" rtl="1"/>
            <a:r>
              <a:rPr lang="ar-SA" dirty="0"/>
              <a:t>الدقة</a:t>
            </a:r>
          </a:p>
          <a:p>
            <a:pPr algn="r" rtl="1"/>
            <a:r>
              <a:rPr lang="ar-SA" dirty="0" smtClean="0"/>
              <a:t>الصدق في نقل الوقائع </a:t>
            </a:r>
          </a:p>
          <a:p>
            <a:pPr algn="r" rtl="1"/>
            <a:r>
              <a:rPr lang="ar-SA" dirty="0" smtClean="0"/>
              <a:t>الابتعاد عن الأمثلة والأحكام</a:t>
            </a:r>
          </a:p>
          <a:p>
            <a:pPr algn="r" rtl="1"/>
            <a:r>
              <a:rPr lang="ar-SA" dirty="0" smtClean="0"/>
              <a:t>الواقعية</a:t>
            </a:r>
          </a:p>
          <a:p>
            <a:pPr algn="r" rtl="1"/>
            <a:r>
              <a:rPr lang="ar-SA" dirty="0" smtClean="0"/>
              <a:t>أسلوب مفهوم من قبل مختلف الشرائح الاجتماعية والعمرية</a:t>
            </a:r>
            <a:endParaRPr lang="ar-SA" dirty="0"/>
          </a:p>
        </p:txBody>
      </p:sp>
    </p:spTree>
    <p:extLst>
      <p:ext uri="{BB962C8B-B14F-4D97-AF65-F5344CB8AC3E}">
        <p14:creationId xmlns:p14="http://schemas.microsoft.com/office/powerpoint/2010/main" val="14260189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rtl="1"/>
            <a:r>
              <a:rPr lang="ar-SA" sz="4400" b="1" dirty="0" smtClean="0">
                <a:latin typeface="Times New Roman" pitchFamily="18" charset="0"/>
                <a:cs typeface="Times New Roman" pitchFamily="18" charset="0"/>
              </a:rPr>
              <a:t>عناصر </a:t>
            </a:r>
            <a:r>
              <a:rPr lang="ar-SA" sz="4400" b="1" dirty="0">
                <a:latin typeface="Times New Roman" pitchFamily="18" charset="0"/>
                <a:cs typeface="Times New Roman" pitchFamily="18" charset="0"/>
              </a:rPr>
              <a:t>الخبر الصحفي</a:t>
            </a:r>
            <a:endParaRPr lang="ar-SA" sz="4400" dirty="0"/>
          </a:p>
        </p:txBody>
      </p:sp>
      <p:sp>
        <p:nvSpPr>
          <p:cNvPr id="3" name="عنصر نائب للمحتوى 2"/>
          <p:cNvSpPr>
            <a:spLocks noGrp="1"/>
          </p:cNvSpPr>
          <p:nvPr>
            <p:ph idx="1"/>
          </p:nvPr>
        </p:nvSpPr>
        <p:spPr/>
        <p:txBody>
          <a:bodyPr anchor="ctr"/>
          <a:lstStyle/>
          <a:p>
            <a:pPr algn="r" rtl="1"/>
            <a:r>
              <a:rPr lang="ar-SA" b="1" dirty="0"/>
              <a:t>من </a:t>
            </a:r>
            <a:r>
              <a:rPr lang="en-US" b="1" dirty="0"/>
              <a:t> :(Who</a:t>
            </a:r>
            <a:r>
              <a:rPr lang="en-US" dirty="0"/>
              <a:t>)</a:t>
            </a:r>
            <a:r>
              <a:rPr lang="ar-SA" dirty="0"/>
              <a:t>الشخص أو الجهة التي تتناولها المعلومة الإخبارية</a:t>
            </a:r>
            <a:endParaRPr lang="en-US" dirty="0"/>
          </a:p>
          <a:p>
            <a:pPr algn="r" rtl="1"/>
            <a:r>
              <a:rPr lang="ar-SA" b="1" dirty="0"/>
              <a:t>ماذا </a:t>
            </a:r>
            <a:r>
              <a:rPr lang="en-US" b="1" dirty="0"/>
              <a:t>:(What)</a:t>
            </a:r>
            <a:r>
              <a:rPr lang="ar-SA" dirty="0"/>
              <a:t> ماذا حدث؟</a:t>
            </a:r>
            <a:endParaRPr lang="en-US" dirty="0"/>
          </a:p>
          <a:p>
            <a:pPr algn="r" rtl="1"/>
            <a:r>
              <a:rPr lang="ar-SA" b="1" dirty="0"/>
              <a:t>أين </a:t>
            </a:r>
            <a:r>
              <a:rPr lang="en-US" b="1" dirty="0"/>
              <a:t>:(Where)</a:t>
            </a:r>
            <a:r>
              <a:rPr lang="ar-SA" dirty="0"/>
              <a:t> أين وقع الحدث</a:t>
            </a:r>
            <a:r>
              <a:rPr lang="ar-SA" b="1" dirty="0"/>
              <a:t>؟</a:t>
            </a:r>
            <a:endParaRPr lang="en-US" dirty="0"/>
          </a:p>
          <a:p>
            <a:pPr algn="r" rtl="1"/>
            <a:r>
              <a:rPr lang="ar-SA" b="1" dirty="0"/>
              <a:t>متى </a:t>
            </a:r>
            <a:r>
              <a:rPr lang="en-US" b="1" dirty="0"/>
              <a:t> :(When</a:t>
            </a:r>
            <a:r>
              <a:rPr lang="en-US" dirty="0"/>
              <a:t>)</a:t>
            </a:r>
            <a:r>
              <a:rPr lang="ar-SA" dirty="0"/>
              <a:t>متى حدث هذا الأمر؟</a:t>
            </a:r>
            <a:endParaRPr lang="en-US" dirty="0"/>
          </a:p>
          <a:p>
            <a:pPr algn="r" rtl="1"/>
            <a:r>
              <a:rPr lang="ar-SA" b="1" dirty="0"/>
              <a:t>لماذا</a:t>
            </a:r>
            <a:r>
              <a:rPr lang="ar-SA" dirty="0"/>
              <a:t> </a:t>
            </a:r>
            <a:r>
              <a:rPr lang="en-US" b="1" dirty="0"/>
              <a:t> :(why</a:t>
            </a:r>
            <a:r>
              <a:rPr lang="en-US" dirty="0"/>
              <a:t>)</a:t>
            </a:r>
            <a:r>
              <a:rPr lang="ar-SA" dirty="0"/>
              <a:t>السبب أو الهدف الذي تغطيه المعلومة أو الحدث</a:t>
            </a:r>
            <a:endParaRPr lang="en-US" dirty="0"/>
          </a:p>
          <a:p>
            <a:pPr algn="r" rtl="1"/>
            <a:r>
              <a:rPr lang="ar-SA" b="1" dirty="0"/>
              <a:t>كيف </a:t>
            </a:r>
            <a:r>
              <a:rPr lang="en-US" b="1" dirty="0"/>
              <a:t>:(How</a:t>
            </a:r>
            <a:r>
              <a:rPr lang="en-US" dirty="0"/>
              <a:t>)</a:t>
            </a:r>
            <a:r>
              <a:rPr lang="ar-SA" dirty="0"/>
              <a:t> كيف وقع الحدث؟</a:t>
            </a:r>
            <a:endParaRPr lang="en-US" dirty="0"/>
          </a:p>
          <a:p>
            <a:pPr marL="0" indent="0" algn="r" rtl="1">
              <a:buNone/>
            </a:pPr>
            <a:endParaRPr lang="ar-SA" dirty="0"/>
          </a:p>
        </p:txBody>
      </p:sp>
    </p:spTree>
    <p:extLst>
      <p:ext uri="{BB962C8B-B14F-4D97-AF65-F5344CB8AC3E}">
        <p14:creationId xmlns:p14="http://schemas.microsoft.com/office/powerpoint/2010/main" val="41912286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rtl="1"/>
            <a:r>
              <a:rPr lang="ar-SA" b="1" dirty="0">
                <a:latin typeface="Times New Roman" pitchFamily="18" charset="0"/>
                <a:cs typeface="Times New Roman" pitchFamily="18" charset="0"/>
              </a:rPr>
              <a:t>الفصل الثالث : القيم الإخبارية</a:t>
            </a:r>
            <a:endParaRPr lang="ar-SA" dirty="0"/>
          </a:p>
        </p:txBody>
      </p:sp>
      <p:sp>
        <p:nvSpPr>
          <p:cNvPr id="3" name="عنصر نائب للمحتوى 2"/>
          <p:cNvSpPr>
            <a:spLocks noGrp="1"/>
          </p:cNvSpPr>
          <p:nvPr>
            <p:ph idx="1"/>
          </p:nvPr>
        </p:nvSpPr>
        <p:spPr/>
        <p:txBody>
          <a:bodyPr>
            <a:normAutofit lnSpcReduction="10000"/>
          </a:bodyPr>
          <a:lstStyle/>
          <a:p>
            <a:pPr algn="r" rtl="1"/>
            <a:r>
              <a:rPr lang="ar-SA" b="1" u="sng" dirty="0"/>
              <a:t>حتى تكون الأخبار صالحة للنشر يجب أن تتوافر فيها القيم الإخبارية </a:t>
            </a:r>
            <a:r>
              <a:rPr lang="ar-SA" b="1" u="sng" dirty="0" smtClean="0"/>
              <a:t>التالية</a:t>
            </a:r>
          </a:p>
          <a:p>
            <a:pPr marL="0" indent="0" algn="r" rtl="1">
              <a:buNone/>
            </a:pPr>
            <a:endParaRPr lang="ar-SA" b="1" u="sng" dirty="0" smtClean="0"/>
          </a:p>
          <a:p>
            <a:pPr lvl="0" algn="r" rtl="1"/>
            <a:r>
              <a:rPr lang="ar-SA" b="1" dirty="0"/>
              <a:t>الجدة أو الحالية:</a:t>
            </a:r>
            <a:r>
              <a:rPr lang="ar-SA" dirty="0"/>
              <a:t> جديدة ومجارية للأحداث.</a:t>
            </a:r>
            <a:endParaRPr lang="en-US" dirty="0"/>
          </a:p>
          <a:p>
            <a:pPr lvl="0" algn="r" rtl="1"/>
            <a:r>
              <a:rPr lang="ar-SA" b="1" dirty="0"/>
              <a:t>الفائدة أو المصلحة الشخصية أو العامة</a:t>
            </a:r>
            <a:r>
              <a:rPr lang="ar-SA" dirty="0"/>
              <a:t>: تتضمن معلومات تمس مصالح أكبر عدد ممكن من القراء سواء كان ذلك من ناحية إيجابية أو سلبية، كأن تتناول الأخبار زيادة الرواتب، اكتشافات نفطية أو زيادة للضرائب.</a:t>
            </a:r>
            <a:endParaRPr lang="en-US" dirty="0"/>
          </a:p>
          <a:p>
            <a:pPr lvl="0" algn="r" rtl="1"/>
            <a:r>
              <a:rPr lang="ar-SA" b="1" dirty="0"/>
              <a:t>التوقيت:</a:t>
            </a:r>
            <a:r>
              <a:rPr lang="ar-SA" dirty="0"/>
              <a:t> توقيت عرض المعلومة على القراء كوصول شحنة من الأرز المستورد في الوقت الذي يعاني فيه البلد من أزمة في هذه السلعة.</a:t>
            </a:r>
            <a:endParaRPr lang="en-US" dirty="0"/>
          </a:p>
          <a:p>
            <a:pPr lvl="0" algn="r" rtl="1"/>
            <a:r>
              <a:rPr lang="ar-SA" b="1" dirty="0"/>
              <a:t>الضخامة:</a:t>
            </a:r>
            <a:r>
              <a:rPr lang="ar-SA" dirty="0"/>
              <a:t> تكمن أهمية الخبر بزيادة عدد الذين يهتمون به.</a:t>
            </a:r>
            <a:endParaRPr lang="en-US" dirty="0"/>
          </a:p>
          <a:p>
            <a:pPr algn="r" rtl="1"/>
            <a:endParaRPr lang="ar-SA" b="1" u="sng" dirty="0"/>
          </a:p>
        </p:txBody>
      </p:sp>
    </p:spTree>
    <p:extLst>
      <p:ext uri="{BB962C8B-B14F-4D97-AF65-F5344CB8AC3E}">
        <p14:creationId xmlns:p14="http://schemas.microsoft.com/office/powerpoint/2010/main" val="18443131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latin typeface="Times New Roman" pitchFamily="18" charset="0"/>
                <a:cs typeface="Times New Roman" pitchFamily="18" charset="0"/>
              </a:rPr>
              <a:t>القيم الإخبارية</a:t>
            </a:r>
            <a:endParaRPr lang="ar-SA" dirty="0"/>
          </a:p>
        </p:txBody>
      </p:sp>
      <p:sp>
        <p:nvSpPr>
          <p:cNvPr id="3" name="عنصر نائب للمحتوى 2"/>
          <p:cNvSpPr>
            <a:spLocks noGrp="1"/>
          </p:cNvSpPr>
          <p:nvPr>
            <p:ph idx="1"/>
          </p:nvPr>
        </p:nvSpPr>
        <p:spPr/>
        <p:txBody>
          <a:bodyPr>
            <a:normAutofit fontScale="92500" lnSpcReduction="10000"/>
          </a:bodyPr>
          <a:lstStyle/>
          <a:p>
            <a:pPr lvl="0" algn="r" rtl="1"/>
            <a:r>
              <a:rPr lang="ar-SA" b="1" dirty="0"/>
              <a:t>القرب المكاني:</a:t>
            </a:r>
            <a:r>
              <a:rPr lang="ar-SA" dirty="0"/>
              <a:t> يولي القراء أهمية  للأخبار التي تقع في أحيائهم ومدنهم ودولهم، فأبناء </a:t>
            </a:r>
            <a:r>
              <a:rPr lang="ar-SA" dirty="0" smtClean="0"/>
              <a:t>الرياض </a:t>
            </a:r>
            <a:r>
              <a:rPr lang="ar-SA" dirty="0"/>
              <a:t>يهتمون بالأحداث التي تقع في مدينتهم أكثر من أبناء </a:t>
            </a:r>
            <a:r>
              <a:rPr lang="ar-SA" dirty="0" smtClean="0"/>
              <a:t>الدمام، </a:t>
            </a:r>
            <a:r>
              <a:rPr lang="ar-SA" dirty="0"/>
              <a:t>والأردني يهتم بأي حدث يقع داخل وطنه أكثر من السوري وهكذا...</a:t>
            </a:r>
            <a:endParaRPr lang="en-US" dirty="0"/>
          </a:p>
          <a:p>
            <a:pPr lvl="0" algn="r" rtl="1"/>
            <a:r>
              <a:rPr lang="ar-SA" b="1" dirty="0"/>
              <a:t>القرب العاطفي :</a:t>
            </a:r>
            <a:r>
              <a:rPr lang="ar-SA" dirty="0"/>
              <a:t> يولي القراء أهمية  للأخبار التي تقع في البلدان التي تقاسمهم الانتماء الحضاري </a:t>
            </a:r>
            <a:r>
              <a:rPr lang="ar-SA" dirty="0" smtClean="0"/>
              <a:t>والديني</a:t>
            </a:r>
          </a:p>
          <a:p>
            <a:pPr lvl="0" algn="r" rtl="1"/>
            <a:r>
              <a:rPr lang="ar-SA" b="1" dirty="0" smtClean="0"/>
              <a:t>الأهمية/الشخصيات </a:t>
            </a:r>
            <a:r>
              <a:rPr lang="ar-SA" b="1" dirty="0"/>
              <a:t>البارزة (الشهرة): </a:t>
            </a:r>
            <a:r>
              <a:rPr lang="ar-SA" dirty="0"/>
              <a:t>الأشخاص الذي يصنعون الإحداث، كرجال السياسة ونجوم السينما، إضافة إلى الأماكن المشهورة تاريخياً وسياحياً وسياسياً.</a:t>
            </a:r>
          </a:p>
          <a:p>
            <a:pPr lvl="0" algn="r" rtl="1"/>
            <a:r>
              <a:rPr lang="ar-SA" b="1" dirty="0" smtClean="0"/>
              <a:t>الصراع</a:t>
            </a:r>
            <a:r>
              <a:rPr lang="ar-SA" dirty="0"/>
              <a:t>: الأخبار التي تتناول موضوعات الحروب والثورات والانقلابات والنزاعات.</a:t>
            </a:r>
          </a:p>
          <a:p>
            <a:pPr lvl="0" algn="r" rtl="1"/>
            <a:r>
              <a:rPr lang="ar-SA" dirty="0" smtClean="0"/>
              <a:t>ا</a:t>
            </a:r>
            <a:r>
              <a:rPr lang="ar-SA" b="1" dirty="0" smtClean="0"/>
              <a:t>لمنافسة</a:t>
            </a:r>
            <a:r>
              <a:rPr lang="ar-SA" dirty="0"/>
              <a:t>: كالانتخابات النيابية والبلدية والنقابية والمسابقات الرياضية.</a:t>
            </a:r>
          </a:p>
          <a:p>
            <a:pPr lvl="0" algn="r" rtl="1"/>
            <a:endParaRPr lang="en-US" dirty="0" smtClean="0"/>
          </a:p>
          <a:p>
            <a:pPr algn="r" rtl="1"/>
            <a:endParaRPr lang="ar-SA" dirty="0"/>
          </a:p>
        </p:txBody>
      </p:sp>
    </p:spTree>
    <p:extLst>
      <p:ext uri="{BB962C8B-B14F-4D97-AF65-F5344CB8AC3E}">
        <p14:creationId xmlns:p14="http://schemas.microsoft.com/office/powerpoint/2010/main" val="15596442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latin typeface="Times New Roman" pitchFamily="18" charset="0"/>
                <a:cs typeface="Times New Roman" pitchFamily="18" charset="0"/>
              </a:rPr>
              <a:t>القيم الإخبارية</a:t>
            </a:r>
            <a:endParaRPr lang="ar-SA" dirty="0"/>
          </a:p>
        </p:txBody>
      </p:sp>
      <p:sp>
        <p:nvSpPr>
          <p:cNvPr id="3" name="عنصر نائب للمحتوى 2"/>
          <p:cNvSpPr>
            <a:spLocks noGrp="1"/>
          </p:cNvSpPr>
          <p:nvPr>
            <p:ph idx="1"/>
          </p:nvPr>
        </p:nvSpPr>
        <p:spPr/>
        <p:txBody>
          <a:bodyPr/>
          <a:lstStyle/>
          <a:p>
            <a:pPr lvl="0" algn="r" rtl="1"/>
            <a:r>
              <a:rPr lang="ar-SA" b="1" dirty="0"/>
              <a:t>التوقع أو النتائج:</a:t>
            </a:r>
            <a:r>
              <a:rPr lang="ar-SA" dirty="0"/>
              <a:t> ما تثيره المعلومة لدى القارئ من توقع أو احتمالات أو نتائج أو عواقب... التحقيق مع رئيس وزراء إسرائيل حول رشاوى وفضائح جنسية، </a:t>
            </a:r>
            <a:r>
              <a:rPr lang="ar-SA" dirty="0" smtClean="0"/>
              <a:t>رئيس دولة يعاني </a:t>
            </a:r>
            <a:r>
              <a:rPr lang="ar-SA" dirty="0"/>
              <a:t>من مرض خطير يهدد صحته... الخ</a:t>
            </a:r>
            <a:r>
              <a:rPr lang="ar-SA" dirty="0" smtClean="0"/>
              <a:t>.</a:t>
            </a:r>
          </a:p>
          <a:p>
            <a:pPr marL="0" lvl="0" indent="0" algn="r" rtl="1">
              <a:buNone/>
            </a:pPr>
            <a:endParaRPr lang="en-US" dirty="0"/>
          </a:p>
          <a:p>
            <a:pPr lvl="0" algn="r" rtl="1"/>
            <a:r>
              <a:rPr lang="ar-SA" b="1" dirty="0"/>
              <a:t>الغرابة والطرافة:</a:t>
            </a:r>
            <a:r>
              <a:rPr lang="ar-SA" dirty="0"/>
              <a:t> من أهم عناصر التشويق الإخباري هي طرافة الخبر وغرابته، كزواج سعودي من أربع نساء في ليلة واحدة</a:t>
            </a:r>
            <a:r>
              <a:rPr lang="ar-SA" dirty="0" smtClean="0"/>
              <a:t>.</a:t>
            </a:r>
          </a:p>
          <a:p>
            <a:pPr marL="0" lvl="0" indent="0" algn="r" rtl="1">
              <a:buNone/>
            </a:pPr>
            <a:endParaRPr lang="en-US" dirty="0"/>
          </a:p>
          <a:p>
            <a:pPr lvl="0" algn="r" rtl="1"/>
            <a:r>
              <a:rPr lang="ar-SA" b="1" dirty="0"/>
              <a:t>الاهتمامات الإنسانية:</a:t>
            </a:r>
            <a:r>
              <a:rPr lang="ar-SA" dirty="0"/>
              <a:t> مجموعة العناصر التي تضفي على الخبر بعداً عاطفياً وإنسانيا، كالحب والكره والغيرة والشفقة </a:t>
            </a:r>
            <a:r>
              <a:rPr lang="ar-SA" dirty="0" smtClean="0"/>
              <a:t>والرعب  </a:t>
            </a:r>
            <a:r>
              <a:rPr lang="ar-SA" dirty="0"/>
              <a:t>والتضحية وغيرها.</a:t>
            </a:r>
            <a:endParaRPr lang="en-US" dirty="0"/>
          </a:p>
          <a:p>
            <a:pPr algn="r" rtl="1"/>
            <a:endParaRPr lang="ar-SA" dirty="0"/>
          </a:p>
        </p:txBody>
      </p:sp>
    </p:spTree>
    <p:extLst>
      <p:ext uri="{BB962C8B-B14F-4D97-AF65-F5344CB8AC3E}">
        <p14:creationId xmlns:p14="http://schemas.microsoft.com/office/powerpoint/2010/main" val="21631076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b="1" dirty="0">
                <a:latin typeface="Times New Roman" pitchFamily="18" charset="0"/>
                <a:cs typeface="Times New Roman" pitchFamily="18" charset="0"/>
              </a:rPr>
              <a:t>القيم الإخبارية</a:t>
            </a:r>
            <a:endParaRPr lang="ar-SA" dirty="0"/>
          </a:p>
        </p:txBody>
      </p:sp>
      <p:sp>
        <p:nvSpPr>
          <p:cNvPr id="3" name="عنصر نائب للمحتوى 2"/>
          <p:cNvSpPr>
            <a:spLocks noGrp="1"/>
          </p:cNvSpPr>
          <p:nvPr>
            <p:ph idx="1"/>
          </p:nvPr>
        </p:nvSpPr>
        <p:spPr>
          <a:xfrm>
            <a:off x="457200" y="1935480"/>
            <a:ext cx="8229600" cy="4589864"/>
          </a:xfrm>
        </p:spPr>
        <p:txBody>
          <a:bodyPr>
            <a:normAutofit/>
          </a:bodyPr>
          <a:lstStyle/>
          <a:p>
            <a:pPr lvl="0" algn="r" rtl="1"/>
            <a:r>
              <a:rPr lang="ar-SA" b="1" dirty="0"/>
              <a:t>الإثارة:</a:t>
            </a:r>
            <a:r>
              <a:rPr lang="ar-SA" dirty="0"/>
              <a:t> الأخبار التي تخاطب الغرائز كالجنس والجرائم والفضائح، وتكون إيجابية وسلبية</a:t>
            </a:r>
            <a:r>
              <a:rPr lang="ar-SA" dirty="0" smtClean="0"/>
              <a:t>.</a:t>
            </a:r>
          </a:p>
          <a:p>
            <a:pPr marL="0" lvl="0" indent="0" algn="r" rtl="1">
              <a:buNone/>
            </a:pPr>
            <a:endParaRPr lang="en-US" dirty="0"/>
          </a:p>
          <a:p>
            <a:pPr lvl="0" algn="r" rtl="1"/>
            <a:r>
              <a:rPr lang="ar-SA" b="1" dirty="0"/>
              <a:t>الإثارة الإيجابية</a:t>
            </a:r>
            <a:r>
              <a:rPr lang="ar-SA" dirty="0"/>
              <a:t>: نشر المعلومات المتعلقة بأحداث الجرائم أو الجنس دون إغراق في سرد التفاصيل والهدف من نشرها:</a:t>
            </a:r>
            <a:endParaRPr lang="en-US" dirty="0"/>
          </a:p>
          <a:p>
            <a:pPr lvl="0" algn="r" rtl="1"/>
            <a:r>
              <a:rPr lang="ar-SA" dirty="0"/>
              <a:t>إطلاع القراء على ما يحصل في </a:t>
            </a:r>
            <a:r>
              <a:rPr lang="ar-SA" dirty="0" smtClean="0"/>
              <a:t>مجتمعاتهم</a:t>
            </a:r>
            <a:endParaRPr lang="en-US" dirty="0"/>
          </a:p>
          <a:p>
            <a:pPr lvl="0" algn="r" rtl="1"/>
            <a:r>
              <a:rPr lang="ar-SA" dirty="0"/>
              <a:t>توعية أفراد المجتمع وتحصينهم ضد هذه السلوكيات المنحرفة</a:t>
            </a:r>
            <a:r>
              <a:rPr lang="ar-SA" dirty="0" smtClean="0"/>
              <a:t>.</a:t>
            </a:r>
          </a:p>
          <a:p>
            <a:pPr marL="0" lvl="0" indent="0" algn="r" rtl="1">
              <a:buNone/>
            </a:pPr>
            <a:endParaRPr lang="en-US" dirty="0"/>
          </a:p>
          <a:p>
            <a:pPr lvl="0" algn="r" rtl="1"/>
            <a:r>
              <a:rPr lang="ar-SA" b="1" dirty="0"/>
              <a:t>الإثارة السلبية</a:t>
            </a:r>
            <a:r>
              <a:rPr lang="ar-SA" dirty="0"/>
              <a:t>: مخاطبة الغرائز الدفينة لدى القراء والمبالغة والتهويل والكذب في عرض الأحداث (صحافة صفراء).</a:t>
            </a:r>
            <a:endParaRPr lang="en-US" dirty="0"/>
          </a:p>
          <a:p>
            <a:pPr algn="r" rtl="1"/>
            <a:endParaRPr lang="ar-SA" dirty="0"/>
          </a:p>
        </p:txBody>
      </p:sp>
    </p:spTree>
    <p:extLst>
      <p:ext uri="{BB962C8B-B14F-4D97-AF65-F5344CB8AC3E}">
        <p14:creationId xmlns:p14="http://schemas.microsoft.com/office/powerpoint/2010/main" val="16345050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ctr">
            <a:normAutofit fontScale="90000"/>
          </a:bodyPr>
          <a:lstStyle/>
          <a:p>
            <a:pPr algn="ctr"/>
            <a:r>
              <a:rPr lang="ar-SA" b="1" dirty="0"/>
              <a:t>أنـواع الخبـر</a:t>
            </a:r>
            <a:r>
              <a:rPr lang="en-US" dirty="0"/>
              <a:t/>
            </a:r>
            <a:br>
              <a:rPr lang="en-US" dirty="0"/>
            </a:br>
            <a:endParaRPr lang="ar-SA" dirty="0"/>
          </a:p>
        </p:txBody>
      </p:sp>
      <p:sp>
        <p:nvSpPr>
          <p:cNvPr id="3" name="عنصر نائب للمحتوى 2"/>
          <p:cNvSpPr>
            <a:spLocks noGrp="1"/>
          </p:cNvSpPr>
          <p:nvPr>
            <p:ph idx="1"/>
          </p:nvPr>
        </p:nvSpPr>
        <p:spPr/>
        <p:txBody>
          <a:bodyPr>
            <a:normAutofit fontScale="85000" lnSpcReduction="20000"/>
          </a:bodyPr>
          <a:lstStyle/>
          <a:p>
            <a:pPr algn="r" rtl="1"/>
            <a:r>
              <a:rPr lang="ar-SA" b="1" dirty="0" smtClean="0"/>
              <a:t>أولاً</a:t>
            </a:r>
            <a:r>
              <a:rPr lang="ar-SA" b="1" dirty="0"/>
              <a:t>: التقسيم الجغرافي للخبر:</a:t>
            </a:r>
            <a:endParaRPr lang="en-US" dirty="0"/>
          </a:p>
          <a:p>
            <a:pPr lvl="0" algn="r" rtl="1"/>
            <a:r>
              <a:rPr lang="ar-SA" dirty="0"/>
              <a:t>أخبار داخلية</a:t>
            </a:r>
            <a:endParaRPr lang="en-US" dirty="0"/>
          </a:p>
          <a:p>
            <a:pPr lvl="0" algn="r" rtl="1"/>
            <a:r>
              <a:rPr lang="ar-SA" dirty="0"/>
              <a:t>أخبار خارجية</a:t>
            </a:r>
            <a:endParaRPr lang="en-US" dirty="0"/>
          </a:p>
          <a:p>
            <a:pPr algn="r" rtl="1"/>
            <a:r>
              <a:rPr lang="ar-SA" dirty="0"/>
              <a:t> </a:t>
            </a:r>
            <a:endParaRPr lang="en-US" dirty="0"/>
          </a:p>
          <a:p>
            <a:pPr algn="r" rtl="1"/>
            <a:r>
              <a:rPr lang="ar-SA" b="1" dirty="0"/>
              <a:t>ثانياً: التقسيم الموضوعي للخبر:</a:t>
            </a:r>
            <a:endParaRPr lang="en-US" dirty="0"/>
          </a:p>
          <a:p>
            <a:pPr lvl="0" algn="r" rtl="1"/>
            <a:r>
              <a:rPr lang="ar-SA" dirty="0"/>
              <a:t>أخبار سياسية</a:t>
            </a:r>
            <a:endParaRPr lang="en-US" dirty="0"/>
          </a:p>
          <a:p>
            <a:pPr lvl="0" algn="r" rtl="1"/>
            <a:r>
              <a:rPr lang="ar-SA" dirty="0"/>
              <a:t>أخبار اقتصادية</a:t>
            </a:r>
            <a:endParaRPr lang="en-US" dirty="0"/>
          </a:p>
          <a:p>
            <a:pPr lvl="0" algn="r" rtl="1"/>
            <a:r>
              <a:rPr lang="ar-SA" dirty="0"/>
              <a:t>أخبار رياضية</a:t>
            </a:r>
            <a:endParaRPr lang="en-US" dirty="0"/>
          </a:p>
          <a:p>
            <a:pPr lvl="0" algn="r" rtl="1"/>
            <a:r>
              <a:rPr lang="ar-SA" dirty="0"/>
              <a:t>أخبار ثقافية</a:t>
            </a:r>
            <a:endParaRPr lang="en-US" dirty="0"/>
          </a:p>
          <a:p>
            <a:pPr lvl="0" algn="r" rtl="1"/>
            <a:r>
              <a:rPr lang="ar-SA" dirty="0" smtClean="0"/>
              <a:t>أخبار </a:t>
            </a:r>
            <a:r>
              <a:rPr lang="ar-SA" dirty="0"/>
              <a:t>اجتماعية</a:t>
            </a:r>
            <a:endParaRPr lang="en-US" dirty="0"/>
          </a:p>
          <a:p>
            <a:pPr lvl="0" algn="r" rtl="1"/>
            <a:r>
              <a:rPr lang="ar-SA" dirty="0" smtClean="0"/>
              <a:t>أخبار </a:t>
            </a:r>
            <a:r>
              <a:rPr lang="ar-SA" dirty="0"/>
              <a:t>علمية</a:t>
            </a:r>
            <a:endParaRPr lang="en-US" dirty="0"/>
          </a:p>
          <a:p>
            <a:pPr lvl="0" algn="r" rtl="1"/>
            <a:r>
              <a:rPr lang="ar-SA" dirty="0"/>
              <a:t>أخبار صحية ... الخ</a:t>
            </a:r>
            <a:endParaRPr lang="en-US" dirty="0"/>
          </a:p>
        </p:txBody>
      </p:sp>
    </p:spTree>
    <p:extLst>
      <p:ext uri="{BB962C8B-B14F-4D97-AF65-F5344CB8AC3E}">
        <p14:creationId xmlns:p14="http://schemas.microsoft.com/office/powerpoint/2010/main" val="11747750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ctr">
            <a:normAutofit fontScale="90000"/>
          </a:bodyPr>
          <a:lstStyle/>
          <a:p>
            <a:pPr algn="ctr"/>
            <a:r>
              <a:rPr lang="ar-SA" b="1" dirty="0"/>
              <a:t>التقسيم الزمني للخبر</a:t>
            </a:r>
            <a:r>
              <a:rPr lang="ar-SA" dirty="0"/>
              <a:t>:</a:t>
            </a:r>
            <a:r>
              <a:rPr lang="en-US" dirty="0"/>
              <a:t/>
            </a:r>
            <a:br>
              <a:rPr lang="en-US" dirty="0"/>
            </a:br>
            <a:endParaRPr lang="ar-SA" dirty="0"/>
          </a:p>
        </p:txBody>
      </p:sp>
      <p:sp>
        <p:nvSpPr>
          <p:cNvPr id="3" name="عنصر نائب للمحتوى 2"/>
          <p:cNvSpPr>
            <a:spLocks noGrp="1"/>
          </p:cNvSpPr>
          <p:nvPr>
            <p:ph idx="1"/>
          </p:nvPr>
        </p:nvSpPr>
        <p:spPr/>
        <p:txBody>
          <a:bodyPr anchor="ctr"/>
          <a:lstStyle/>
          <a:p>
            <a:pPr lvl="0" algn="r" rtl="1"/>
            <a:r>
              <a:rPr lang="ar-SA" b="1" u="sng" dirty="0" smtClean="0"/>
              <a:t>أخبار </a:t>
            </a:r>
            <a:r>
              <a:rPr lang="ar-SA" b="1" u="sng" dirty="0"/>
              <a:t>متوقعة: </a:t>
            </a:r>
            <a:r>
              <a:rPr lang="ar-SA" dirty="0"/>
              <a:t>يعلم الصحفي بموعد وقوعها كالمؤتمرات والاحتفالات والزيارات</a:t>
            </a:r>
            <a:r>
              <a:rPr lang="ar-SA" dirty="0" smtClean="0"/>
              <a:t>.</a:t>
            </a:r>
          </a:p>
          <a:p>
            <a:pPr lvl="0" algn="r" rtl="1"/>
            <a:endParaRPr lang="ar-SA" dirty="0"/>
          </a:p>
          <a:p>
            <a:pPr marL="0" lvl="0" indent="0" algn="r" rtl="1">
              <a:buNone/>
            </a:pPr>
            <a:endParaRPr lang="en-US" dirty="0"/>
          </a:p>
          <a:p>
            <a:pPr lvl="0" algn="r" rtl="1"/>
            <a:r>
              <a:rPr lang="ar-SA" b="1" u="sng" dirty="0"/>
              <a:t>أخبار غير متوقعة: </a:t>
            </a:r>
            <a:r>
              <a:rPr lang="ar-SA" dirty="0"/>
              <a:t>تحدث بشكل مفاجئ كالانقلابات والكوارث الطبيعية وحوادث الطائرات والسيارات وغيرها.</a:t>
            </a:r>
            <a:endParaRPr lang="en-US" dirty="0"/>
          </a:p>
          <a:p>
            <a:pPr algn="r" rtl="1"/>
            <a:endParaRPr lang="ar-SA" dirty="0"/>
          </a:p>
        </p:txBody>
      </p:sp>
    </p:spTree>
    <p:extLst>
      <p:ext uri="{BB962C8B-B14F-4D97-AF65-F5344CB8AC3E}">
        <p14:creationId xmlns:p14="http://schemas.microsoft.com/office/powerpoint/2010/main" val="40571119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r"/>
            <a:r>
              <a:rPr lang="ar-TN" dirty="0" smtClean="0"/>
              <a:t>محتوى المقرر</a:t>
            </a:r>
            <a:br>
              <a:rPr lang="ar-TN" dirty="0" smtClean="0"/>
            </a:br>
            <a:endParaRPr lang="fr-FR" dirty="0"/>
          </a:p>
        </p:txBody>
      </p:sp>
      <p:sp>
        <p:nvSpPr>
          <p:cNvPr id="3" name="Espace réservé du contenu 2"/>
          <p:cNvSpPr>
            <a:spLocks noGrp="1"/>
          </p:cNvSpPr>
          <p:nvPr>
            <p:ph idx="1"/>
          </p:nvPr>
        </p:nvSpPr>
        <p:spPr>
          <a:xfrm>
            <a:off x="457200" y="1571612"/>
            <a:ext cx="8229600" cy="4786346"/>
          </a:xfrm>
        </p:spPr>
        <p:txBody>
          <a:bodyPr anchor="ctr">
            <a:normAutofit/>
          </a:bodyPr>
          <a:lstStyle/>
          <a:p>
            <a:pPr algn="r" rtl="1">
              <a:buNone/>
            </a:pPr>
            <a:r>
              <a:rPr lang="ar-TN" sz="2800" dirty="0" smtClean="0">
                <a:latin typeface="Times New Roman" pitchFamily="18" charset="0"/>
                <a:cs typeface="Times New Roman" pitchFamily="18" charset="0"/>
              </a:rPr>
              <a:t> </a:t>
            </a:r>
            <a:r>
              <a:rPr lang="ar-SA" sz="2800" dirty="0">
                <a:latin typeface="Times New Roman" pitchFamily="18" charset="0"/>
                <a:cs typeface="Times New Roman" pitchFamily="18" charset="0"/>
              </a:rPr>
              <a:t>دراسة الفنون الصحفية المختلفة (  الأخبار – الحديث – التحقيق الصحفي - المقال) من حيث المفهوم والمصادر والتكوين والبناء والعلاقات المتبادلة بين هذه الفنون مع التطبيقات العملية</a:t>
            </a:r>
            <a:r>
              <a:rPr lang="fr-FR" sz="2800" dirty="0" smtClean="0"/>
              <a:t> </a:t>
            </a:r>
            <a:endParaRPr lang="fr-FR" sz="2400" dirty="0" smtClean="0"/>
          </a:p>
          <a:p>
            <a:endParaRPr lang="fr-F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1572784"/>
          </a:xfrm>
        </p:spPr>
        <p:txBody>
          <a:bodyPr anchor="t">
            <a:normAutofit fontScale="90000"/>
          </a:bodyPr>
          <a:lstStyle/>
          <a:p>
            <a:pPr algn="r" rtl="1"/>
            <a:r>
              <a:rPr lang="ar-SA" b="1" dirty="0" smtClean="0"/>
              <a:t>الأخبار </a:t>
            </a:r>
            <a:r>
              <a:rPr lang="ar-SA" b="1" dirty="0"/>
              <a:t>الخفيفة والأخبار الجادة</a:t>
            </a:r>
            <a:r>
              <a:rPr lang="ar-SA" dirty="0"/>
              <a:t>:</a:t>
            </a:r>
            <a:r>
              <a:rPr lang="en-US" dirty="0"/>
              <a:t/>
            </a:r>
            <a:br>
              <a:rPr lang="en-US" dirty="0"/>
            </a:br>
            <a:r>
              <a:rPr lang="en-US" dirty="0"/>
              <a:t>Softs news and </a:t>
            </a:r>
            <a:r>
              <a:rPr lang="en-US" dirty="0" err="1"/>
              <a:t>hards</a:t>
            </a:r>
            <a:r>
              <a:rPr lang="en-US" dirty="0"/>
              <a:t> news</a:t>
            </a:r>
            <a:br>
              <a:rPr lang="en-US" dirty="0"/>
            </a:br>
            <a:endParaRPr lang="ar-SA" dirty="0"/>
          </a:p>
        </p:txBody>
      </p:sp>
      <p:sp>
        <p:nvSpPr>
          <p:cNvPr id="3" name="عنصر نائب للمحتوى 2"/>
          <p:cNvSpPr>
            <a:spLocks noGrp="1"/>
          </p:cNvSpPr>
          <p:nvPr>
            <p:ph idx="1"/>
          </p:nvPr>
        </p:nvSpPr>
        <p:spPr>
          <a:xfrm>
            <a:off x="457200" y="3068960"/>
            <a:ext cx="8229600" cy="3255640"/>
          </a:xfrm>
        </p:spPr>
        <p:txBody>
          <a:bodyPr/>
          <a:lstStyle/>
          <a:p>
            <a:pPr lvl="0" algn="r" rtl="1"/>
            <a:r>
              <a:rPr lang="ar-SA" dirty="0" smtClean="0"/>
              <a:t>الخفيفة</a:t>
            </a:r>
            <a:r>
              <a:rPr lang="ar-SA" dirty="0"/>
              <a:t>: أخبار الطرائف ونجوم المجتمع وحوادث التصادم وأخبار الرياضة</a:t>
            </a:r>
            <a:r>
              <a:rPr lang="ar-SA" dirty="0" smtClean="0"/>
              <a:t>.</a:t>
            </a:r>
          </a:p>
          <a:p>
            <a:pPr marL="0" lvl="0" indent="0" algn="r" rtl="1">
              <a:buNone/>
            </a:pPr>
            <a:endParaRPr lang="en-US" dirty="0"/>
          </a:p>
          <a:p>
            <a:pPr lvl="0" algn="r" rtl="1"/>
            <a:r>
              <a:rPr lang="ar-SA" dirty="0"/>
              <a:t>الجادة: السياسية والاقتصادية والعلمية والصحية والعسكرية.</a:t>
            </a:r>
            <a:endParaRPr lang="en-US" dirty="0"/>
          </a:p>
          <a:p>
            <a:endParaRPr lang="ar-SA" dirty="0"/>
          </a:p>
        </p:txBody>
      </p:sp>
    </p:spTree>
    <p:extLst>
      <p:ext uri="{BB962C8B-B14F-4D97-AF65-F5344CB8AC3E}">
        <p14:creationId xmlns:p14="http://schemas.microsoft.com/office/powerpoint/2010/main" val="2611884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ctr">
            <a:normAutofit fontScale="90000"/>
          </a:bodyPr>
          <a:lstStyle/>
          <a:p>
            <a:pPr algn="ctr"/>
            <a:r>
              <a:rPr lang="ar-SA" b="1" dirty="0"/>
              <a:t>صفات الأخبار:</a:t>
            </a:r>
            <a:r>
              <a:rPr lang="en-US" dirty="0"/>
              <a:t/>
            </a:r>
            <a:br>
              <a:rPr lang="en-US" dirty="0"/>
            </a:br>
            <a:endParaRPr lang="ar-SA" dirty="0"/>
          </a:p>
        </p:txBody>
      </p:sp>
      <p:sp>
        <p:nvSpPr>
          <p:cNvPr id="3" name="عنصر نائب للمحتوى 2"/>
          <p:cNvSpPr>
            <a:spLocks noGrp="1"/>
          </p:cNvSpPr>
          <p:nvPr>
            <p:ph idx="1"/>
          </p:nvPr>
        </p:nvSpPr>
        <p:spPr>
          <a:xfrm>
            <a:off x="457200" y="1935480"/>
            <a:ext cx="8435280" cy="4661872"/>
          </a:xfrm>
        </p:spPr>
        <p:txBody>
          <a:bodyPr>
            <a:normAutofit fontScale="92500" lnSpcReduction="10000"/>
          </a:bodyPr>
          <a:lstStyle/>
          <a:p>
            <a:pPr lvl="0" algn="r" rtl="1"/>
            <a:r>
              <a:rPr lang="ar-SA" b="1" dirty="0" smtClean="0"/>
              <a:t>الموضوعية</a:t>
            </a:r>
            <a:r>
              <a:rPr lang="ar-SA" b="1" dirty="0"/>
              <a:t>:</a:t>
            </a:r>
            <a:r>
              <a:rPr lang="ar-SA" dirty="0"/>
              <a:t> عدم التحيز لأية جهة </a:t>
            </a:r>
            <a:endParaRPr lang="ar-SA" dirty="0" smtClean="0"/>
          </a:p>
          <a:p>
            <a:pPr lvl="0" algn="r" rtl="1"/>
            <a:r>
              <a:rPr lang="ar-SA" b="1" dirty="0" smtClean="0"/>
              <a:t>النزاهة </a:t>
            </a:r>
            <a:r>
              <a:rPr lang="ar-SA" b="1" dirty="0"/>
              <a:t>والإنصاف:</a:t>
            </a:r>
            <a:r>
              <a:rPr lang="ar-SA" dirty="0"/>
              <a:t> إعطاء عناصر المادة وشخوصها حقوقهم الصحفية بعدم تقديم المادة الصحفية بوجهة نظر واحدة وإغفال الأطراف الأخرى.</a:t>
            </a:r>
            <a:endParaRPr lang="en-US" dirty="0"/>
          </a:p>
          <a:p>
            <a:pPr lvl="0" algn="r" rtl="1"/>
            <a:r>
              <a:rPr lang="ar-SA" b="1" dirty="0"/>
              <a:t>التوازن:</a:t>
            </a:r>
            <a:r>
              <a:rPr lang="ar-SA" dirty="0"/>
              <a:t> إعطاء الأهمية المتساوية لأطراف القصة بحيادية. والتوازن لا يعني بالضرورة نفس الحيز بل الاستماع لوجهات النظر ثم كتابتها.</a:t>
            </a:r>
            <a:endParaRPr lang="en-US" dirty="0"/>
          </a:p>
          <a:p>
            <a:pPr lvl="0" algn="r" rtl="1"/>
            <a:r>
              <a:rPr lang="ar-SA" b="1" dirty="0"/>
              <a:t>الحيادية:</a:t>
            </a:r>
            <a:r>
              <a:rPr lang="ar-SA" dirty="0"/>
              <a:t> تقديم المعلومات المجردة دون تحريض أو حث على توجيه سياسي أو </a:t>
            </a:r>
            <a:r>
              <a:rPr lang="ar-SA" dirty="0" smtClean="0"/>
              <a:t>اجتماعي</a:t>
            </a:r>
          </a:p>
          <a:p>
            <a:pPr lvl="0" algn="r" rtl="1"/>
            <a:r>
              <a:rPr lang="ar-SA" b="1" dirty="0" smtClean="0"/>
              <a:t>الوضوح</a:t>
            </a:r>
            <a:r>
              <a:rPr lang="ar-SA" b="1" dirty="0"/>
              <a:t>:</a:t>
            </a:r>
            <a:r>
              <a:rPr lang="ar-SA" dirty="0"/>
              <a:t> صياغة المادة الصحفية بجمل ومفردات بسيطة ومفهومة للقارئ ولا تحتمل التأويل أو التفسير المغاير للمعنى المقصود.</a:t>
            </a:r>
            <a:endParaRPr lang="en-US" dirty="0"/>
          </a:p>
          <a:p>
            <a:pPr lvl="0" algn="r" rtl="1"/>
            <a:r>
              <a:rPr lang="ar-SA" dirty="0"/>
              <a:t> </a:t>
            </a:r>
            <a:r>
              <a:rPr lang="ar-SA" b="1" dirty="0"/>
              <a:t>الصدق:</a:t>
            </a:r>
            <a:r>
              <a:rPr lang="ar-SA" dirty="0"/>
              <a:t> إن تكون المعلومات صحيحة وموثوقة المصادر ويتم نقلها للقارئ دون تدخل أو إضافات يمكن أن تؤدي إلى التشكيك في صدقيتها.</a:t>
            </a:r>
            <a:endParaRPr lang="en-US" dirty="0"/>
          </a:p>
          <a:p>
            <a:pPr lvl="0" algn="r" rtl="1"/>
            <a:r>
              <a:rPr lang="ar-SA" b="1" dirty="0"/>
              <a:t>الدقة:</a:t>
            </a:r>
            <a:r>
              <a:rPr lang="ar-SA" dirty="0"/>
              <a:t> التحقق من المعلومات </a:t>
            </a:r>
            <a:r>
              <a:rPr lang="ar-SA" dirty="0" smtClean="0"/>
              <a:t>دون الاعتماد على مصادر غير </a:t>
            </a:r>
            <a:r>
              <a:rPr lang="ar-SA" dirty="0"/>
              <a:t>موثوقة.</a:t>
            </a:r>
            <a:endParaRPr lang="en-US" dirty="0"/>
          </a:p>
          <a:p>
            <a:pPr algn="r"/>
            <a:endParaRPr lang="ar-SA" dirty="0"/>
          </a:p>
        </p:txBody>
      </p:sp>
    </p:spTree>
    <p:extLst>
      <p:ext uri="{BB962C8B-B14F-4D97-AF65-F5344CB8AC3E}">
        <p14:creationId xmlns:p14="http://schemas.microsoft.com/office/powerpoint/2010/main" val="13584026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ctr">
            <a:normAutofit fontScale="90000"/>
          </a:bodyPr>
          <a:lstStyle/>
          <a:p>
            <a:pPr algn="ctr"/>
            <a:r>
              <a:rPr lang="ar-SA" b="1" dirty="0"/>
              <a:t>مصادر الأخبار:</a:t>
            </a:r>
            <a:r>
              <a:rPr lang="en-US" dirty="0"/>
              <a:t/>
            </a:r>
            <a:br>
              <a:rPr lang="en-US" dirty="0"/>
            </a:br>
            <a:endParaRPr lang="ar-SA" dirty="0"/>
          </a:p>
        </p:txBody>
      </p:sp>
      <p:sp>
        <p:nvSpPr>
          <p:cNvPr id="3" name="عنصر نائب للمحتوى 2"/>
          <p:cNvSpPr>
            <a:spLocks noGrp="1"/>
          </p:cNvSpPr>
          <p:nvPr>
            <p:ph idx="1"/>
          </p:nvPr>
        </p:nvSpPr>
        <p:spPr/>
        <p:txBody>
          <a:bodyPr/>
          <a:lstStyle/>
          <a:p>
            <a:pPr algn="r" rtl="1"/>
            <a:r>
              <a:rPr lang="ar-SA" dirty="0" smtClean="0"/>
              <a:t>يتناقض </a:t>
            </a:r>
            <a:r>
              <a:rPr lang="ar-SA" dirty="0"/>
              <a:t>دور الصحفي مع دور المسؤول في الحكومة. فالصحفي يسعى للحصول على المعلومات، ويحرص المسؤول في كثير من الأحيان أن تبقى المعلومات سرية، الأمر الذي يضع الصحفي في وضع محير</a:t>
            </a:r>
            <a:r>
              <a:rPr lang="ar-SA" dirty="0" smtClean="0"/>
              <a:t>.</a:t>
            </a:r>
          </a:p>
          <a:p>
            <a:pPr marL="0" indent="0" algn="r" rtl="1">
              <a:buNone/>
            </a:pPr>
            <a:endParaRPr lang="en-US" dirty="0"/>
          </a:p>
          <a:p>
            <a:pPr algn="r" rtl="1"/>
            <a:r>
              <a:rPr lang="ar-SA" dirty="0"/>
              <a:t>ونتيجة لهذا الوضع المحير يتلقى الصحفي المبتدئ نصائح تؤكد ضرورة إقامة علاقات وثيقة مع المصادر الصحفية، وبالمقابل فإن توثيق العلاقة مع المصادر سينعكس على أداء الصحفي. لذلك يجب أن تكون هذه العلاقة متوازنة وأن تنطلق من القاعدة التي تقول "الصحفي ليس له أصدقاء ولا أعداء" وأساس هذه القاعدة هو الكفاءة المهنية.</a:t>
            </a:r>
            <a:endParaRPr lang="en-US" dirty="0"/>
          </a:p>
          <a:p>
            <a:pPr algn="r" rtl="1"/>
            <a:endParaRPr lang="ar-SA" dirty="0"/>
          </a:p>
        </p:txBody>
      </p:sp>
    </p:spTree>
    <p:extLst>
      <p:ext uri="{BB962C8B-B14F-4D97-AF65-F5344CB8AC3E}">
        <p14:creationId xmlns:p14="http://schemas.microsoft.com/office/powerpoint/2010/main" val="38049350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924712"/>
          </a:xfrm>
        </p:spPr>
        <p:txBody>
          <a:bodyPr anchor="ctr">
            <a:normAutofit/>
          </a:bodyPr>
          <a:lstStyle/>
          <a:p>
            <a:pPr algn="ctr"/>
            <a:r>
              <a:rPr lang="ar-SA" b="1" dirty="0"/>
              <a:t>مستويات المصادر الإخبارية</a:t>
            </a:r>
            <a:r>
              <a:rPr lang="ar-SA" b="1" dirty="0" smtClean="0"/>
              <a:t>:</a:t>
            </a:r>
            <a:endParaRPr lang="ar-SA" dirty="0"/>
          </a:p>
        </p:txBody>
      </p:sp>
      <p:sp>
        <p:nvSpPr>
          <p:cNvPr id="3" name="عنصر نائب للمحتوى 2"/>
          <p:cNvSpPr>
            <a:spLocks noGrp="1"/>
          </p:cNvSpPr>
          <p:nvPr>
            <p:ph idx="1"/>
          </p:nvPr>
        </p:nvSpPr>
        <p:spPr>
          <a:xfrm>
            <a:off x="395536" y="1628800"/>
            <a:ext cx="8424936" cy="5112568"/>
          </a:xfrm>
        </p:spPr>
        <p:txBody>
          <a:bodyPr>
            <a:normAutofit fontScale="77500" lnSpcReduction="20000"/>
          </a:bodyPr>
          <a:lstStyle/>
          <a:p>
            <a:pPr lvl="0" algn="r" rtl="1"/>
            <a:r>
              <a:rPr lang="ar-SA" dirty="0" smtClean="0"/>
              <a:t>المصدر </a:t>
            </a:r>
            <a:r>
              <a:rPr lang="ar-SA" dirty="0"/>
              <a:t>الذي يُذكر اسمه.</a:t>
            </a:r>
            <a:endParaRPr lang="en-US" dirty="0"/>
          </a:p>
          <a:p>
            <a:pPr lvl="0" algn="r" rtl="1"/>
            <a:r>
              <a:rPr lang="ar-SA" dirty="0"/>
              <a:t>الصحفي نفسه كمندوب أو مراسل (شاهد عيان). (أفضل التغطيات الصحفية تلك التي يكون فيها الصحفي شاهد عيان)</a:t>
            </a:r>
            <a:endParaRPr lang="en-US" dirty="0"/>
          </a:p>
          <a:p>
            <a:pPr lvl="0" algn="r" rtl="1"/>
            <a:r>
              <a:rPr lang="ar-SA" dirty="0"/>
              <a:t>شاهد موثوق به</a:t>
            </a:r>
            <a:endParaRPr lang="en-US" dirty="0"/>
          </a:p>
          <a:p>
            <a:pPr lvl="0" algn="r" rtl="1"/>
            <a:r>
              <a:rPr lang="ar-SA" dirty="0"/>
              <a:t>مصادر بلا أسماء صريحة فيأتي تسلسلها كالآتي:</a:t>
            </a:r>
            <a:endParaRPr lang="en-US" dirty="0"/>
          </a:p>
          <a:p>
            <a:pPr lvl="0" algn="r" rtl="1"/>
            <a:r>
              <a:rPr lang="ar-SA" dirty="0"/>
              <a:t>مصدر مخول</a:t>
            </a:r>
            <a:endParaRPr lang="en-US" dirty="0"/>
          </a:p>
          <a:p>
            <a:pPr lvl="0" algn="r" rtl="1"/>
            <a:r>
              <a:rPr lang="ar-SA" dirty="0"/>
              <a:t>مصدر رسمي</a:t>
            </a:r>
            <a:endParaRPr lang="en-US" dirty="0"/>
          </a:p>
          <a:p>
            <a:pPr lvl="0" algn="r" rtl="1"/>
            <a:r>
              <a:rPr lang="ar-SA" dirty="0"/>
              <a:t>مصدر دبلوماسي</a:t>
            </a:r>
            <a:endParaRPr lang="en-US" dirty="0"/>
          </a:p>
          <a:p>
            <a:pPr lvl="0" algn="r" rtl="1"/>
            <a:r>
              <a:rPr lang="ar-SA" dirty="0"/>
              <a:t>مصدر في وزارة الـ</a:t>
            </a:r>
            <a:endParaRPr lang="en-US" dirty="0"/>
          </a:p>
          <a:p>
            <a:pPr lvl="0" algn="r" rtl="1"/>
            <a:r>
              <a:rPr lang="ar-SA" dirty="0"/>
              <a:t>مصدر مطلع</a:t>
            </a:r>
            <a:endParaRPr lang="en-US" dirty="0"/>
          </a:p>
          <a:p>
            <a:pPr lvl="0" algn="r" rtl="1"/>
            <a:r>
              <a:rPr lang="ar-SA" dirty="0"/>
              <a:t>مصدر عسكري</a:t>
            </a:r>
            <a:endParaRPr lang="en-US" dirty="0"/>
          </a:p>
          <a:p>
            <a:pPr lvl="0" algn="r" rtl="1"/>
            <a:r>
              <a:rPr lang="ar-SA" dirty="0"/>
              <a:t>مراقبون</a:t>
            </a:r>
            <a:endParaRPr lang="en-US" dirty="0"/>
          </a:p>
          <a:p>
            <a:pPr lvl="0" algn="r" rtl="1"/>
            <a:r>
              <a:rPr lang="ar-SA" dirty="0"/>
              <a:t>محلل سياسي</a:t>
            </a:r>
            <a:endParaRPr lang="en-US" dirty="0"/>
          </a:p>
          <a:p>
            <a:pPr lvl="0" algn="r" rtl="1"/>
            <a:r>
              <a:rPr lang="ar-SA" dirty="0"/>
              <a:t>مصدر مقرب</a:t>
            </a:r>
            <a:endParaRPr lang="en-US" dirty="0"/>
          </a:p>
          <a:p>
            <a:pPr lvl="0" algn="r" rtl="1"/>
            <a:r>
              <a:rPr lang="ar-SA" dirty="0"/>
              <a:t>مصدر وثيق </a:t>
            </a:r>
            <a:r>
              <a:rPr lang="ar-SA" dirty="0" err="1"/>
              <a:t>ألصلة</a:t>
            </a:r>
            <a:r>
              <a:rPr lang="ar-SA" dirty="0"/>
              <a:t>... الخ</a:t>
            </a:r>
            <a:endParaRPr lang="en-US" dirty="0"/>
          </a:p>
          <a:p>
            <a:pPr algn="r" rtl="1"/>
            <a:r>
              <a:rPr lang="ar-SA" dirty="0"/>
              <a:t>الأخبار المرتبطة بمصادر موثقة وصريحة تنعكس على مصداقية الخبر، بينما الأخبار المجهولة المصدر تقلل المصداقية.</a:t>
            </a:r>
            <a:endParaRPr lang="en-US" dirty="0"/>
          </a:p>
          <a:p>
            <a:endParaRPr lang="ar-SA" dirty="0"/>
          </a:p>
        </p:txBody>
      </p:sp>
    </p:spTree>
    <p:extLst>
      <p:ext uri="{BB962C8B-B14F-4D97-AF65-F5344CB8AC3E}">
        <p14:creationId xmlns:p14="http://schemas.microsoft.com/office/powerpoint/2010/main" val="37975382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ormAutofit/>
          </a:bodyPr>
          <a:lstStyle/>
          <a:p>
            <a:pPr algn="ctr"/>
            <a:r>
              <a:rPr lang="ar-SA" b="1" dirty="0"/>
              <a:t>أنواع المصادر </a:t>
            </a:r>
            <a:r>
              <a:rPr lang="ar-SA" b="1" dirty="0" smtClean="0"/>
              <a:t>الإخبارية</a:t>
            </a:r>
            <a:endParaRPr lang="ar-SA" dirty="0"/>
          </a:p>
        </p:txBody>
      </p:sp>
      <p:sp>
        <p:nvSpPr>
          <p:cNvPr id="3" name="عنصر نائب للمحتوى 2"/>
          <p:cNvSpPr>
            <a:spLocks noGrp="1"/>
          </p:cNvSpPr>
          <p:nvPr>
            <p:ph idx="1"/>
          </p:nvPr>
        </p:nvSpPr>
        <p:spPr>
          <a:xfrm>
            <a:off x="457200" y="1628800"/>
            <a:ext cx="8229600" cy="4896544"/>
          </a:xfrm>
        </p:spPr>
        <p:txBody>
          <a:bodyPr>
            <a:normAutofit fontScale="92500" lnSpcReduction="10000"/>
          </a:bodyPr>
          <a:lstStyle/>
          <a:p>
            <a:pPr lvl="0" algn="r" rtl="1"/>
            <a:r>
              <a:rPr lang="ar-SA" dirty="0" smtClean="0"/>
              <a:t>المندوبون </a:t>
            </a:r>
            <a:r>
              <a:rPr lang="ar-SA" dirty="0"/>
              <a:t>والمراسلون والمحررون</a:t>
            </a:r>
            <a:endParaRPr lang="en-US" dirty="0"/>
          </a:p>
          <a:p>
            <a:pPr lvl="0" algn="r" rtl="1"/>
            <a:r>
              <a:rPr lang="ar-SA" dirty="0"/>
              <a:t>المصادر الحكومية</a:t>
            </a:r>
            <a:endParaRPr lang="en-US" dirty="0"/>
          </a:p>
          <a:p>
            <a:pPr lvl="0" algn="r" rtl="1"/>
            <a:r>
              <a:rPr lang="ar-SA" dirty="0"/>
              <a:t>المصادر الإلكترونية: وكالات الأنباء الداخلية والخارجية والإذاعات المحلية والأجنبية ومحطات التلفزة والفضائيات والانترنت</a:t>
            </a:r>
            <a:endParaRPr lang="en-US" dirty="0"/>
          </a:p>
          <a:p>
            <a:pPr lvl="0" algn="r" rtl="1"/>
            <a:r>
              <a:rPr lang="ar-SA" dirty="0"/>
              <a:t>المصادر المطبوعة: الصحف والمجالات والنشرات والوثائق والدوريات والكتب</a:t>
            </a:r>
            <a:endParaRPr lang="en-US" dirty="0"/>
          </a:p>
          <a:p>
            <a:pPr lvl="0" algn="r" rtl="1"/>
            <a:r>
              <a:rPr lang="ar-SA" dirty="0"/>
              <a:t>القراء</a:t>
            </a:r>
            <a:endParaRPr lang="en-US" dirty="0"/>
          </a:p>
          <a:p>
            <a:pPr lvl="0" algn="r" rtl="1"/>
            <a:r>
              <a:rPr lang="ar-SA" dirty="0"/>
              <a:t>السفارات والهيئات الدبلوماسية</a:t>
            </a:r>
            <a:endParaRPr lang="en-US" dirty="0"/>
          </a:p>
          <a:p>
            <a:pPr lvl="0" algn="r" rtl="1"/>
            <a:r>
              <a:rPr lang="ar-SA" dirty="0"/>
              <a:t>مؤسسات المجتمع المدني</a:t>
            </a:r>
            <a:endParaRPr lang="en-US" dirty="0"/>
          </a:p>
          <a:p>
            <a:pPr lvl="0" algn="r" rtl="1"/>
            <a:r>
              <a:rPr lang="ar-SA" dirty="0"/>
              <a:t>مؤسسات القطاع الخاص</a:t>
            </a:r>
            <a:endParaRPr lang="en-US" dirty="0"/>
          </a:p>
          <a:p>
            <a:pPr lvl="0" algn="r" rtl="1"/>
            <a:r>
              <a:rPr lang="ar-SA" dirty="0"/>
              <a:t>الإعلانات</a:t>
            </a:r>
            <a:endParaRPr lang="en-US" dirty="0"/>
          </a:p>
          <a:p>
            <a:pPr lvl="0" algn="r" rtl="1"/>
            <a:r>
              <a:rPr lang="ar-SA" dirty="0"/>
              <a:t>الإشاعات</a:t>
            </a:r>
            <a:endParaRPr lang="en-US" dirty="0"/>
          </a:p>
          <a:p>
            <a:pPr lvl="0" algn="r" rtl="1"/>
            <a:r>
              <a:rPr lang="ar-SA" dirty="0" smtClean="0"/>
              <a:t>علاقات </a:t>
            </a:r>
            <a:r>
              <a:rPr lang="ar-SA" dirty="0"/>
              <a:t>الصحفي  </a:t>
            </a:r>
            <a:endParaRPr lang="en-US" dirty="0"/>
          </a:p>
          <a:p>
            <a:endParaRPr lang="ar-SA" dirty="0"/>
          </a:p>
        </p:txBody>
      </p:sp>
    </p:spTree>
    <p:extLst>
      <p:ext uri="{BB962C8B-B14F-4D97-AF65-F5344CB8AC3E}">
        <p14:creationId xmlns:p14="http://schemas.microsoft.com/office/powerpoint/2010/main" val="37010938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lstStyle/>
          <a:p>
            <a:pPr algn="ctr"/>
            <a:r>
              <a:rPr lang="ar-SA" dirty="0" smtClean="0"/>
              <a:t>المصادر</a:t>
            </a:r>
            <a:endParaRPr lang="ar-SA" dirty="0"/>
          </a:p>
        </p:txBody>
      </p:sp>
      <p:sp>
        <p:nvSpPr>
          <p:cNvPr id="3" name="عنصر نائب للمحتوى 2"/>
          <p:cNvSpPr>
            <a:spLocks noGrp="1"/>
          </p:cNvSpPr>
          <p:nvPr>
            <p:ph idx="1"/>
          </p:nvPr>
        </p:nvSpPr>
        <p:spPr>
          <a:xfrm>
            <a:off x="457200" y="1772816"/>
            <a:ext cx="8229600" cy="4551784"/>
          </a:xfrm>
        </p:spPr>
        <p:txBody>
          <a:bodyPr>
            <a:normAutofit/>
          </a:bodyPr>
          <a:lstStyle/>
          <a:p>
            <a:pPr lvl="0" algn="r" rtl="1"/>
            <a:r>
              <a:rPr lang="ar-SA" dirty="0"/>
              <a:t>تذكر أن الأشخاص الذين تحصل منهم عن المعلومات ليسوا أدوات أو مجرد أشياء و هم ليسوا أغبياء، حيث إنهم يدركون أية محاولة لاستغلالهم وهم لا يحبون ذلك.</a:t>
            </a:r>
            <a:endParaRPr lang="en-US" dirty="0"/>
          </a:p>
          <a:p>
            <a:pPr lvl="0" algn="r" rtl="1"/>
            <a:r>
              <a:rPr lang="ar-SA" dirty="0"/>
              <a:t>اعمل على بناء علاقات مفتوحة ومبنية على الثقة مع مصادرك، فلا بد أن يكون هناك معيار من الثقة المتبادلة بين الطرفين.</a:t>
            </a:r>
            <a:endParaRPr lang="en-US" dirty="0"/>
          </a:p>
          <a:p>
            <a:pPr lvl="0" algn="r" rtl="1"/>
            <a:r>
              <a:rPr lang="ar-SA" dirty="0"/>
              <a:t>عرف عن نفسك بشكل رسمي لمصدرك وتصرف بشكل احترافي.</a:t>
            </a:r>
            <a:endParaRPr lang="en-US" dirty="0"/>
          </a:p>
          <a:p>
            <a:pPr lvl="0" algn="r" rtl="1"/>
            <a:r>
              <a:rPr lang="ar-SA" dirty="0"/>
              <a:t>أشعر مصادرك بالأهمية ومدى اهتمامك بمساعدتهم.</a:t>
            </a:r>
            <a:endParaRPr lang="en-US" dirty="0"/>
          </a:p>
          <a:p>
            <a:pPr lvl="0" algn="r" rtl="1"/>
            <a:r>
              <a:rPr lang="ar-SA" dirty="0"/>
              <a:t>ساعد مصادرك بقدر المستطاع وقم بزيارتهم بشكل متكرر ولكن يجب أن لا يمنعك هذا من كتابة تقارير مسؤولة وقوية.</a:t>
            </a:r>
            <a:endParaRPr lang="en-US" dirty="0"/>
          </a:p>
          <a:p>
            <a:pPr lvl="0" algn="r" rtl="1"/>
            <a:r>
              <a:rPr lang="ar-SA" dirty="0"/>
              <a:t>احتفظ مع مصادرك بعلاقات اجتماعية عند الاستطاعة.</a:t>
            </a:r>
            <a:endParaRPr lang="en-US" dirty="0"/>
          </a:p>
        </p:txBody>
      </p:sp>
    </p:spTree>
    <p:extLst>
      <p:ext uri="{BB962C8B-B14F-4D97-AF65-F5344CB8AC3E}">
        <p14:creationId xmlns:p14="http://schemas.microsoft.com/office/powerpoint/2010/main" val="8637443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924712"/>
          </a:xfrm>
        </p:spPr>
        <p:txBody>
          <a:bodyPr anchor="t">
            <a:normAutofit/>
          </a:bodyPr>
          <a:lstStyle/>
          <a:p>
            <a:pPr algn="ctr"/>
            <a:r>
              <a:rPr lang="ar-SA" b="1" dirty="0"/>
              <a:t>دور الصحفي في البحث عن الأخبار وكتابتها</a:t>
            </a:r>
            <a:r>
              <a:rPr lang="ar-SA" b="1" dirty="0" smtClean="0"/>
              <a:t>:</a:t>
            </a:r>
            <a:endParaRPr lang="ar-SA" dirty="0"/>
          </a:p>
        </p:txBody>
      </p:sp>
      <p:sp>
        <p:nvSpPr>
          <p:cNvPr id="3" name="عنصر نائب للمحتوى 2"/>
          <p:cNvSpPr>
            <a:spLocks noGrp="1"/>
          </p:cNvSpPr>
          <p:nvPr>
            <p:ph idx="1"/>
          </p:nvPr>
        </p:nvSpPr>
        <p:spPr>
          <a:xfrm>
            <a:off x="457200" y="1772816"/>
            <a:ext cx="8229600" cy="4680520"/>
          </a:xfrm>
        </p:spPr>
        <p:txBody>
          <a:bodyPr>
            <a:normAutofit fontScale="92500" lnSpcReduction="10000"/>
          </a:bodyPr>
          <a:lstStyle/>
          <a:p>
            <a:pPr algn="r" rtl="1"/>
            <a:r>
              <a:rPr lang="ar-SA" b="1" u="sng" dirty="0" smtClean="0"/>
              <a:t>يسأل </a:t>
            </a:r>
            <a:r>
              <a:rPr lang="ar-SA" b="1" u="sng" dirty="0"/>
              <a:t>الصحفي نفسه الأسئلة التالية </a:t>
            </a:r>
            <a:r>
              <a:rPr lang="ar-SA" dirty="0" smtClean="0"/>
              <a:t>:</a:t>
            </a:r>
          </a:p>
          <a:p>
            <a:pPr algn="r" rtl="1"/>
            <a:endParaRPr lang="en-US" dirty="0"/>
          </a:p>
          <a:p>
            <a:pPr lvl="0" algn="r" rtl="1"/>
            <a:r>
              <a:rPr lang="ar-SA" dirty="0"/>
              <a:t>هل الخبر جديد أم متابع؟</a:t>
            </a:r>
            <a:endParaRPr lang="en-US" dirty="0"/>
          </a:p>
          <a:p>
            <a:pPr lvl="0" algn="r" rtl="1"/>
            <a:r>
              <a:rPr lang="ar-SA" dirty="0"/>
              <a:t>هل عناصره مكتملة؟</a:t>
            </a:r>
            <a:endParaRPr lang="en-US" dirty="0"/>
          </a:p>
          <a:p>
            <a:pPr lvl="0" algn="r" rtl="1"/>
            <a:r>
              <a:rPr lang="ar-SA" dirty="0"/>
              <a:t>هل المصادر موثوقة وكيفية التحقق من صحتها؟</a:t>
            </a:r>
            <a:endParaRPr lang="en-US" dirty="0"/>
          </a:p>
          <a:p>
            <a:pPr lvl="0" algn="r" rtl="1"/>
            <a:r>
              <a:rPr lang="ar-SA" dirty="0"/>
              <a:t>هل يحتاج إلى خلفيات ورسومات  توضيحية وجداول أو تفسير لبعض المصطلحات؟</a:t>
            </a:r>
            <a:endParaRPr lang="en-US" dirty="0"/>
          </a:p>
          <a:p>
            <a:pPr lvl="0" algn="r" rtl="1"/>
            <a:r>
              <a:rPr lang="ar-SA" dirty="0"/>
              <a:t>مدى أهمية الخبر للقارئ وللجمهور؟</a:t>
            </a:r>
            <a:endParaRPr lang="en-US" dirty="0"/>
          </a:p>
          <a:p>
            <a:pPr lvl="0" algn="r" rtl="1"/>
            <a:r>
              <a:rPr lang="ar-SA" dirty="0" smtClean="0"/>
              <a:t>هل </a:t>
            </a:r>
            <a:r>
              <a:rPr lang="ar-SA" dirty="0"/>
              <a:t>يحتاج إلى جهد لاستكماله؟</a:t>
            </a:r>
            <a:endParaRPr lang="en-US" dirty="0"/>
          </a:p>
          <a:p>
            <a:pPr lvl="0" algn="r" rtl="1"/>
            <a:r>
              <a:rPr lang="ar-SA" dirty="0"/>
              <a:t>هل يحتاج إلى دعمه بمعلومات ومصادر أم حذف بعض الوقائع المشكوك بصحتها</a:t>
            </a:r>
            <a:r>
              <a:rPr lang="ar-SA" dirty="0" smtClean="0"/>
              <a:t>؟</a:t>
            </a:r>
            <a:endParaRPr lang="en-US" dirty="0"/>
          </a:p>
        </p:txBody>
      </p:sp>
    </p:spTree>
    <p:extLst>
      <p:ext uri="{BB962C8B-B14F-4D97-AF65-F5344CB8AC3E}">
        <p14:creationId xmlns:p14="http://schemas.microsoft.com/office/powerpoint/2010/main" val="22870028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ormAutofit/>
          </a:bodyPr>
          <a:lstStyle/>
          <a:p>
            <a:pPr algn="ctr"/>
            <a:r>
              <a:rPr lang="ar-SA" sz="6000" b="1" u="sng" dirty="0" smtClean="0"/>
              <a:t>الكتابة الصحفية</a:t>
            </a:r>
            <a:endParaRPr lang="ar-SA" dirty="0"/>
          </a:p>
        </p:txBody>
      </p:sp>
      <p:sp>
        <p:nvSpPr>
          <p:cNvPr id="3" name="عنصر نائب للمحتوى 2"/>
          <p:cNvSpPr>
            <a:spLocks noGrp="1"/>
          </p:cNvSpPr>
          <p:nvPr>
            <p:ph idx="1"/>
          </p:nvPr>
        </p:nvSpPr>
        <p:spPr/>
        <p:txBody>
          <a:bodyPr/>
          <a:lstStyle/>
          <a:p>
            <a:pPr algn="r" rtl="1"/>
            <a:r>
              <a:rPr lang="ar-SA" dirty="0" smtClean="0"/>
              <a:t>يمثل </a:t>
            </a:r>
            <a:r>
              <a:rPr lang="ar-SA" dirty="0"/>
              <a:t>التحرير الصحفي ركنا رئيسيا للصحيفة وإخراجها، وهو الأساس في نجاحها ورواجها.</a:t>
            </a:r>
            <a:endParaRPr lang="en-US" dirty="0"/>
          </a:p>
          <a:p>
            <a:pPr algn="r" rtl="1"/>
            <a:r>
              <a:rPr lang="ar-SA" b="1" dirty="0"/>
              <a:t>والتحرير الصحفي</a:t>
            </a:r>
            <a:r>
              <a:rPr lang="ar-SA" dirty="0"/>
              <a:t> هو فن تحويل الأحداث والأفكار والقضايا الإنسانية والخبرات ومظاهر الكون والحياة إلى مادة صحفية مطبوعة ومفهومة، سواء عند صاحب الثقافة العالية والذكاء الخارق، أو صاحب الثقافة المتوسطة والذكاء العادي، أو عند رجل الشارع الذي يقرأ ليفهم ويعرف.</a:t>
            </a:r>
            <a:endParaRPr lang="en-US" dirty="0"/>
          </a:p>
          <a:p>
            <a:pPr algn="r" rtl="1"/>
            <a:r>
              <a:rPr lang="ar-SA" dirty="0"/>
              <a:t>فالأساس في التحرير الصحفي هو الإفهام </a:t>
            </a:r>
            <a:r>
              <a:rPr lang="ar-SA" b="1" dirty="0"/>
              <a:t>أولاً</a:t>
            </a:r>
            <a:r>
              <a:rPr lang="ar-SA" dirty="0"/>
              <a:t>، والتعريف بما يجري من حول القارئ في أرجاء الكرة الأرضية </a:t>
            </a:r>
            <a:r>
              <a:rPr lang="ar-SA" b="1" dirty="0"/>
              <a:t>ثانيا</a:t>
            </a:r>
            <a:r>
              <a:rPr lang="ar-SA" dirty="0"/>
              <a:t>، وجذب القارئ ودفعه للقراءة </a:t>
            </a:r>
            <a:r>
              <a:rPr lang="ar-SA" b="1" dirty="0"/>
              <a:t>ثالثاً</a:t>
            </a:r>
            <a:r>
              <a:rPr lang="ar-SA" dirty="0"/>
              <a:t>، ثم التأثير والإقناع والإرشاد والتوجيه </a:t>
            </a:r>
            <a:r>
              <a:rPr lang="ar-SA" b="1" dirty="0"/>
              <a:t>رابعا</a:t>
            </a:r>
            <a:r>
              <a:rPr lang="ar-SA" dirty="0"/>
              <a:t>.</a:t>
            </a:r>
            <a:endParaRPr lang="en-US" dirty="0"/>
          </a:p>
          <a:p>
            <a:endParaRPr lang="ar-SA" dirty="0"/>
          </a:p>
        </p:txBody>
      </p:sp>
    </p:spTree>
    <p:extLst>
      <p:ext uri="{BB962C8B-B14F-4D97-AF65-F5344CB8AC3E}">
        <p14:creationId xmlns:p14="http://schemas.microsoft.com/office/powerpoint/2010/main" val="21544119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rtl="1"/>
            <a:r>
              <a:rPr lang="ar-SA" dirty="0"/>
              <a:t> </a:t>
            </a:r>
            <a:r>
              <a:rPr lang="en-US" dirty="0"/>
              <a:t/>
            </a:r>
            <a:br>
              <a:rPr lang="en-US" dirty="0"/>
            </a:br>
            <a:r>
              <a:rPr lang="ar-SA" b="1" dirty="0"/>
              <a:t>قوالب الكتابة الصحفية:</a:t>
            </a:r>
            <a:r>
              <a:rPr lang="en-US" dirty="0"/>
              <a:t/>
            </a:r>
            <a:br>
              <a:rPr lang="en-US" dirty="0"/>
            </a:br>
            <a:r>
              <a:rPr lang="ar-SA" b="1" dirty="0"/>
              <a:t>قالب الهرم المعكوس (المقلوب)</a:t>
            </a:r>
            <a:r>
              <a:rPr lang="ar-SA" dirty="0"/>
              <a:t>: </a:t>
            </a:r>
          </a:p>
        </p:txBody>
      </p:sp>
      <p:sp>
        <p:nvSpPr>
          <p:cNvPr id="3" name="عنصر نائب للمحتوى 2"/>
          <p:cNvSpPr>
            <a:spLocks noGrp="1"/>
          </p:cNvSpPr>
          <p:nvPr>
            <p:ph idx="1"/>
          </p:nvPr>
        </p:nvSpPr>
        <p:spPr/>
        <p:txBody>
          <a:bodyPr>
            <a:normAutofit fontScale="92500"/>
          </a:bodyPr>
          <a:lstStyle/>
          <a:p>
            <a:pPr lvl="0" algn="r" rtl="1"/>
            <a:r>
              <a:rPr lang="ar-SA" dirty="0"/>
              <a:t>من أكثر القوالب استخداماً ويعتمد على التدرج في عرض المعلومات من الأهم إلى المهم فالأقل أهمية. وينقسم إلى جزئيين:</a:t>
            </a:r>
            <a:endParaRPr lang="en-US" dirty="0"/>
          </a:p>
          <a:p>
            <a:pPr lvl="0" algn="r" rtl="1"/>
            <a:r>
              <a:rPr lang="ar-SA" dirty="0"/>
              <a:t>المقدمة: أهم معلومة في الخبر/ أبرز واقعة في الحدث.</a:t>
            </a:r>
            <a:endParaRPr lang="en-US" dirty="0"/>
          </a:p>
          <a:p>
            <a:pPr lvl="0" algn="r" rtl="1"/>
            <a:r>
              <a:rPr lang="ar-SA" dirty="0"/>
              <a:t>الجسم: تفاصيل هامة ومن ثم تفاصيل أقل أهمية.</a:t>
            </a:r>
            <a:endParaRPr lang="en-US" dirty="0"/>
          </a:p>
          <a:p>
            <a:pPr algn="r" rtl="1"/>
            <a:r>
              <a:rPr lang="ar-SA" b="1" dirty="0"/>
              <a:t>ميزاته:</a:t>
            </a:r>
            <a:endParaRPr lang="en-US" dirty="0"/>
          </a:p>
          <a:p>
            <a:pPr lvl="0" algn="r" rtl="1"/>
            <a:r>
              <a:rPr lang="ar-SA" dirty="0"/>
              <a:t>سهولة اختيار العناوين من المقدمة لأنها تحتوي أهم ما في الخبر.</a:t>
            </a:r>
            <a:endParaRPr lang="en-US" dirty="0"/>
          </a:p>
          <a:p>
            <a:pPr lvl="0" algn="r" rtl="1"/>
            <a:r>
              <a:rPr lang="ar-SA" dirty="0"/>
              <a:t>مساعدة القارئ المشغول على الاكتفاء بقراءة مقدمة الخبر التي تتضمن أهم ما يتضمنه من معلومات.</a:t>
            </a:r>
            <a:endParaRPr lang="en-US" dirty="0"/>
          </a:p>
          <a:p>
            <a:pPr lvl="0" algn="r" rtl="1"/>
            <a:r>
              <a:rPr lang="ar-SA" dirty="0"/>
              <a:t>اقتطاع الأجزاء الأخيرة من الخبر لغايات المساحة في الجريدة، دون الحاجة إلى إعادة كتابة الخبر مرة أخرى، لأن هذه الأجزاء هي الأقل أهمية في الخبر.</a:t>
            </a:r>
            <a:endParaRPr lang="en-US" dirty="0"/>
          </a:p>
        </p:txBody>
      </p:sp>
    </p:spTree>
    <p:extLst>
      <p:ext uri="{BB962C8B-B14F-4D97-AF65-F5344CB8AC3E}">
        <p14:creationId xmlns:p14="http://schemas.microsoft.com/office/powerpoint/2010/main" val="13236916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780696"/>
          </a:xfrm>
        </p:spPr>
        <p:txBody>
          <a:bodyPr anchor="t">
            <a:normAutofit fontScale="90000"/>
          </a:bodyPr>
          <a:lstStyle/>
          <a:p>
            <a:pPr algn="ctr"/>
            <a:r>
              <a:rPr lang="ar-SA" b="1" dirty="0"/>
              <a:t>قالب الهرم المعتدل (التتابع الزمني): </a:t>
            </a:r>
            <a:endParaRPr lang="ar-SA" dirty="0"/>
          </a:p>
        </p:txBody>
      </p:sp>
      <p:sp>
        <p:nvSpPr>
          <p:cNvPr id="3" name="عنصر نائب للمحتوى 2"/>
          <p:cNvSpPr>
            <a:spLocks noGrp="1"/>
          </p:cNvSpPr>
          <p:nvPr>
            <p:ph idx="1"/>
          </p:nvPr>
        </p:nvSpPr>
        <p:spPr/>
        <p:txBody>
          <a:bodyPr anchor="ctr"/>
          <a:lstStyle/>
          <a:p>
            <a:pPr lvl="0" algn="r" rtl="1"/>
            <a:r>
              <a:rPr lang="ar-SA" dirty="0" smtClean="0"/>
              <a:t>وهو </a:t>
            </a:r>
            <a:r>
              <a:rPr lang="ar-SA" dirty="0"/>
              <a:t>القالب الذي يقوم على عرض المعلومات والأحداث حسب تسلسل وقوعها، فيبدأ من المهم إلى الأكثر أهمية، ويستخدم هذا القالب في الأخبار الاجتماعية والإنسانية كأخبار الجرائم والأحداث</a:t>
            </a:r>
            <a:r>
              <a:rPr lang="ar-SA" dirty="0" smtClean="0"/>
              <a:t>.</a:t>
            </a:r>
          </a:p>
          <a:p>
            <a:pPr lvl="0" algn="r" rtl="1"/>
            <a:endParaRPr lang="en-US" dirty="0"/>
          </a:p>
          <a:p>
            <a:endParaRPr lang="ar-SA" dirty="0"/>
          </a:p>
        </p:txBody>
      </p:sp>
    </p:spTree>
    <p:extLst>
      <p:ext uri="{BB962C8B-B14F-4D97-AF65-F5344CB8AC3E}">
        <p14:creationId xmlns:p14="http://schemas.microsoft.com/office/powerpoint/2010/main" val="28868869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r"/>
            <a:r>
              <a:rPr lang="ar-TN" dirty="0" smtClean="0"/>
              <a:t>استراتيجيات التعليم </a:t>
            </a:r>
            <a:endParaRPr lang="fr-FR" dirty="0"/>
          </a:p>
        </p:txBody>
      </p:sp>
      <p:sp>
        <p:nvSpPr>
          <p:cNvPr id="3" name="Espace réservé du contenu 2"/>
          <p:cNvSpPr>
            <a:spLocks noGrp="1"/>
          </p:cNvSpPr>
          <p:nvPr>
            <p:ph idx="1"/>
          </p:nvPr>
        </p:nvSpPr>
        <p:spPr/>
        <p:txBody>
          <a:bodyPr anchor="ctr">
            <a:normAutofit/>
          </a:bodyPr>
          <a:lstStyle/>
          <a:p>
            <a:pPr algn="r" rtl="1"/>
            <a:r>
              <a:rPr lang="ar-EG" sz="2800" dirty="0" smtClean="0">
                <a:latin typeface="Times New Roman" pitchFamily="18" charset="0"/>
                <a:cs typeface="Times New Roman" pitchFamily="18" charset="0"/>
              </a:rPr>
              <a:t>ا- محاضرات نظرية يتم فيها التعريف </a:t>
            </a:r>
            <a:r>
              <a:rPr lang="ar-EG" sz="2800" dirty="0" err="1" smtClean="0">
                <a:latin typeface="Times New Roman" pitchFamily="18" charset="0"/>
                <a:cs typeface="Times New Roman" pitchFamily="18" charset="0"/>
              </a:rPr>
              <a:t>بالم</a:t>
            </a:r>
            <a:r>
              <a:rPr lang="ar-SA" sz="2800" dirty="0" smtClean="0">
                <a:latin typeface="Times New Roman" pitchFamily="18" charset="0"/>
                <a:cs typeface="Times New Roman" pitchFamily="18" charset="0"/>
              </a:rPr>
              <a:t>بادئ الأساسية للفنون الصحفية </a:t>
            </a:r>
          </a:p>
          <a:p>
            <a:pPr algn="r" rtl="1"/>
            <a:r>
              <a:rPr lang="ar-EG" sz="2800" dirty="0" smtClean="0">
                <a:latin typeface="Times New Roman" pitchFamily="18" charset="0"/>
                <a:cs typeface="Times New Roman" pitchFamily="18" charset="0"/>
              </a:rPr>
              <a:t>ب- تكليف الطلاب بأعمال إضافية تتعلق بالمقرر. </a:t>
            </a:r>
            <a:endParaRPr lang="ar-SA" sz="2800" dirty="0" smtClean="0">
              <a:latin typeface="Times New Roman" pitchFamily="18" charset="0"/>
              <a:cs typeface="Times New Roman" pitchFamily="18" charset="0"/>
            </a:endParaRPr>
          </a:p>
          <a:p>
            <a:pPr algn="r" rtl="1"/>
            <a:r>
              <a:rPr lang="ar-EG" sz="2800" dirty="0" smtClean="0">
                <a:latin typeface="Times New Roman" pitchFamily="18" charset="0"/>
                <a:cs typeface="Times New Roman" pitchFamily="18" charset="0"/>
              </a:rPr>
              <a:t>ج- المناقشة الجماعية</a:t>
            </a:r>
            <a:endParaRPr lang="fr-FR" sz="28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rtl="1"/>
            <a:r>
              <a:rPr lang="ar-SA" b="1" dirty="0">
                <a:latin typeface="Times New Roman" pitchFamily="18" charset="0"/>
                <a:cs typeface="Times New Roman" pitchFamily="18" charset="0"/>
              </a:rPr>
              <a:t>الفصل الرابع : </a:t>
            </a:r>
            <a:r>
              <a:rPr lang="ar-SA" b="1" dirty="0" smtClean="0">
                <a:latin typeface="Times New Roman" pitchFamily="18" charset="0"/>
                <a:cs typeface="Times New Roman" pitchFamily="18" charset="0"/>
              </a:rPr>
              <a:t>الكتابة الصحفية الاستقصائية</a:t>
            </a:r>
            <a:endParaRPr lang="ar-SA" dirty="0"/>
          </a:p>
        </p:txBody>
      </p:sp>
      <p:sp>
        <p:nvSpPr>
          <p:cNvPr id="3" name="عنصر نائب للمحتوى 2"/>
          <p:cNvSpPr>
            <a:spLocks noGrp="1"/>
          </p:cNvSpPr>
          <p:nvPr>
            <p:ph idx="1"/>
          </p:nvPr>
        </p:nvSpPr>
        <p:spPr/>
        <p:txBody>
          <a:bodyPr anchor="ctr"/>
          <a:lstStyle/>
          <a:p>
            <a:pPr algn="r" rtl="1"/>
            <a:r>
              <a:rPr lang="ar-SA" dirty="0" smtClean="0"/>
              <a:t>المقابلة</a:t>
            </a:r>
          </a:p>
          <a:p>
            <a:pPr algn="r" rtl="1"/>
            <a:r>
              <a:rPr lang="ar-SA" dirty="0" smtClean="0"/>
              <a:t>التحقيق</a:t>
            </a:r>
            <a:endParaRPr lang="ar-SA" dirty="0"/>
          </a:p>
        </p:txBody>
      </p:sp>
    </p:spTree>
    <p:extLst>
      <p:ext uri="{BB962C8B-B14F-4D97-AF65-F5344CB8AC3E}">
        <p14:creationId xmlns:p14="http://schemas.microsoft.com/office/powerpoint/2010/main" val="31889203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ormAutofit/>
          </a:bodyPr>
          <a:lstStyle/>
          <a:p>
            <a:pPr algn="ctr"/>
            <a:r>
              <a:rPr lang="ar-SA" b="1" dirty="0"/>
              <a:t>المقابلات</a:t>
            </a:r>
            <a:r>
              <a:rPr lang="ar-SA" b="1" dirty="0" smtClean="0"/>
              <a:t>:</a:t>
            </a:r>
            <a:endParaRPr lang="ar-SA" dirty="0"/>
          </a:p>
        </p:txBody>
      </p:sp>
      <p:sp>
        <p:nvSpPr>
          <p:cNvPr id="3" name="عنصر نائب للمحتوى 2"/>
          <p:cNvSpPr>
            <a:spLocks noGrp="1"/>
          </p:cNvSpPr>
          <p:nvPr>
            <p:ph idx="1"/>
          </p:nvPr>
        </p:nvSpPr>
        <p:spPr/>
        <p:txBody>
          <a:bodyPr anchor="ctr"/>
          <a:lstStyle/>
          <a:p>
            <a:pPr algn="r" rtl="1"/>
            <a:r>
              <a:rPr lang="ar-SA" dirty="0"/>
              <a:t>يمكن </a:t>
            </a:r>
            <a:r>
              <a:rPr lang="ar-SA" dirty="0" smtClean="0"/>
              <a:t>للصحفيين </a:t>
            </a:r>
            <a:r>
              <a:rPr lang="ar-SA" dirty="0"/>
              <a:t>أن يجروا المقابلات الصحفية وجها لوجه أو عن طريق الهاتف أو عن طريق الكمبيوتر من خلال البريد الإلكتروني أو الرسائل الفورية. وكل منهاج له مزايا وعيوب.</a:t>
            </a:r>
            <a:endParaRPr lang="en-US" dirty="0"/>
          </a:p>
          <a:p>
            <a:endParaRPr lang="ar-SA" dirty="0"/>
          </a:p>
        </p:txBody>
      </p:sp>
    </p:spTree>
    <p:extLst>
      <p:ext uri="{BB962C8B-B14F-4D97-AF65-F5344CB8AC3E}">
        <p14:creationId xmlns:p14="http://schemas.microsoft.com/office/powerpoint/2010/main" val="37032977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924712"/>
          </a:xfrm>
        </p:spPr>
        <p:txBody>
          <a:bodyPr anchor="t"/>
          <a:lstStyle/>
          <a:p>
            <a:pPr algn="ctr" rtl="1"/>
            <a:r>
              <a:rPr lang="ar-SA" dirty="0" smtClean="0"/>
              <a:t>المقابلات</a:t>
            </a:r>
            <a:endParaRPr lang="ar-SA" dirty="0"/>
          </a:p>
        </p:txBody>
      </p:sp>
      <p:sp>
        <p:nvSpPr>
          <p:cNvPr id="3" name="عنصر نائب للمحتوى 2"/>
          <p:cNvSpPr>
            <a:spLocks noGrp="1"/>
          </p:cNvSpPr>
          <p:nvPr>
            <p:ph idx="1"/>
          </p:nvPr>
        </p:nvSpPr>
        <p:spPr>
          <a:xfrm>
            <a:off x="179512" y="1700808"/>
            <a:ext cx="8712968" cy="4896544"/>
          </a:xfrm>
        </p:spPr>
        <p:txBody>
          <a:bodyPr>
            <a:normAutofit lnSpcReduction="10000"/>
          </a:bodyPr>
          <a:lstStyle/>
          <a:p>
            <a:pPr lvl="0" algn="r" rtl="1"/>
            <a:r>
              <a:rPr lang="ar-SA" dirty="0"/>
              <a:t>تعتبر المقابلة أهم مصادر المعلومات لأنها تتطلب مهارات في طرح الأسئلة وجمع المعلومات والانفراد بالأخبار.</a:t>
            </a:r>
            <a:endParaRPr lang="en-US" dirty="0"/>
          </a:p>
          <a:p>
            <a:pPr lvl="0" algn="r" rtl="1"/>
            <a:r>
              <a:rPr lang="ar-SA" dirty="0"/>
              <a:t>من أنواعها : الإخبارية </a:t>
            </a:r>
            <a:r>
              <a:rPr lang="ar-SA" dirty="0" smtClean="0"/>
              <a:t>والشخصية والرأي </a:t>
            </a:r>
          </a:p>
          <a:p>
            <a:pPr lvl="0" algn="r" rtl="1"/>
            <a:r>
              <a:rPr lang="ar-SA" dirty="0" smtClean="0"/>
              <a:t>تتطلب </a:t>
            </a:r>
            <a:r>
              <a:rPr lang="ar-SA" dirty="0"/>
              <a:t>المقابلة إعدادا مسبقا كتحديد الموعد والمكان المناسبين، ودراسة الشخصية وإعداد الأسئلة كتابة وحفظا وتحديد الهدف والغاية من المقابلة.</a:t>
            </a:r>
            <a:endParaRPr lang="en-US" dirty="0"/>
          </a:p>
          <a:p>
            <a:pPr lvl="0" algn="r" rtl="1"/>
            <a:r>
              <a:rPr lang="ar-SA" dirty="0"/>
              <a:t>اللباس والشكل المناسب والتأكد من صلاحية أدوات التسجيل والأقلام والكاميرا.</a:t>
            </a:r>
            <a:endParaRPr lang="en-US" dirty="0"/>
          </a:p>
          <a:p>
            <a:pPr lvl="0" algn="r" rtl="1"/>
            <a:r>
              <a:rPr lang="ar-SA" dirty="0"/>
              <a:t>من فنيات المقابلة أن تكون الأسئلة واضحة وصريحة دون لبس أو إبهام وبسيطة وغير مركبة.  ابدأ بالأسئلة المريحة والشخصية والدافعة للإجابة.</a:t>
            </a:r>
            <a:endParaRPr lang="en-US" dirty="0"/>
          </a:p>
          <a:p>
            <a:pPr lvl="0" algn="r" rtl="1"/>
            <a:r>
              <a:rPr lang="ar-SA" dirty="0"/>
              <a:t>استغلال وقت المقابلة للحصول على اكبر قدر من المعلومات واختيار الأسئلة المناسبة للبداية والنهاية.</a:t>
            </a:r>
            <a:endParaRPr lang="en-US" dirty="0"/>
          </a:p>
          <a:p>
            <a:pPr lvl="0" algn="r" rtl="1"/>
            <a:r>
              <a:rPr lang="ar-SA" dirty="0"/>
              <a:t>كن حاضر الذهن ومتابعا جيدا للأجوبة لأنها قد تفتح لك أسئلة جديدة.</a:t>
            </a:r>
            <a:endParaRPr lang="en-US" dirty="0"/>
          </a:p>
          <a:p>
            <a:endParaRPr lang="ar-SA" dirty="0"/>
          </a:p>
        </p:txBody>
      </p:sp>
    </p:spTree>
    <p:extLst>
      <p:ext uri="{BB962C8B-B14F-4D97-AF65-F5344CB8AC3E}">
        <p14:creationId xmlns:p14="http://schemas.microsoft.com/office/powerpoint/2010/main" val="369409216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dirty="0" smtClean="0"/>
              <a:t>المقابلة</a:t>
            </a:r>
            <a:endParaRPr lang="ar-SA" dirty="0"/>
          </a:p>
        </p:txBody>
      </p:sp>
      <p:sp>
        <p:nvSpPr>
          <p:cNvPr id="3" name="عنصر نائب للمحتوى 2"/>
          <p:cNvSpPr>
            <a:spLocks noGrp="1"/>
          </p:cNvSpPr>
          <p:nvPr>
            <p:ph idx="1"/>
          </p:nvPr>
        </p:nvSpPr>
        <p:spPr/>
        <p:txBody>
          <a:bodyPr/>
          <a:lstStyle/>
          <a:p>
            <a:pPr algn="r" rtl="1"/>
            <a:r>
              <a:rPr lang="ar-SA" dirty="0"/>
              <a:t>ويجب أن تكون المقدمة جاذبة تركز على الوقائع والمعلومات وتخلو من الحشو وتتسق مع حجم المقابلة. ويمكن استخدام أنواع المقدمات المختلفة  </a:t>
            </a:r>
            <a:r>
              <a:rPr lang="ar-SA" dirty="0" err="1"/>
              <a:t>كالتلخيصية</a:t>
            </a:r>
            <a:r>
              <a:rPr lang="ar-SA" dirty="0"/>
              <a:t>  </a:t>
            </a:r>
            <a:r>
              <a:rPr lang="ar-SA" dirty="0" err="1"/>
              <a:t>والاقتباسية</a:t>
            </a:r>
            <a:r>
              <a:rPr lang="ar-SA" dirty="0"/>
              <a:t> </a:t>
            </a:r>
            <a:r>
              <a:rPr lang="ar-SA" dirty="0" smtClean="0"/>
              <a:t> والاستفهامية </a:t>
            </a:r>
            <a:r>
              <a:rPr lang="ar-SA" dirty="0"/>
              <a:t>والمعلوماتية والتعريفية بالشخص وتلك التي تنطوي على الإثارة والتناقض والغرابة</a:t>
            </a:r>
            <a:r>
              <a:rPr lang="ar-SA" dirty="0" smtClean="0"/>
              <a:t>.</a:t>
            </a:r>
          </a:p>
          <a:p>
            <a:pPr marL="0" indent="0" algn="r" rtl="1">
              <a:buNone/>
            </a:pPr>
            <a:endParaRPr lang="en-US" dirty="0"/>
          </a:p>
          <a:p>
            <a:pPr lvl="0" algn="r" rtl="1"/>
            <a:r>
              <a:rPr lang="ar-SA" dirty="0"/>
              <a:t>يمكن إعادة الاتصال بالشخصية وطلب الإيضاح حول العديد من طروحاته في المقابلة والاتفاق على موعد النشر.</a:t>
            </a:r>
            <a:endParaRPr lang="en-US" dirty="0"/>
          </a:p>
          <a:p>
            <a:endParaRPr lang="ar-SA" dirty="0"/>
          </a:p>
        </p:txBody>
      </p:sp>
    </p:spTree>
    <p:extLst>
      <p:ext uri="{BB962C8B-B14F-4D97-AF65-F5344CB8AC3E}">
        <p14:creationId xmlns:p14="http://schemas.microsoft.com/office/powerpoint/2010/main" val="996695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620688"/>
            <a:ext cx="8229600" cy="1080120"/>
          </a:xfrm>
        </p:spPr>
        <p:txBody>
          <a:bodyPr anchor="t"/>
          <a:lstStyle/>
          <a:p>
            <a:pPr algn="ctr"/>
            <a:r>
              <a:rPr lang="ar-SA" b="1" dirty="0"/>
              <a:t>تقنيات المقابلة:</a:t>
            </a:r>
            <a:endParaRPr lang="ar-SA" dirty="0"/>
          </a:p>
        </p:txBody>
      </p:sp>
      <p:sp>
        <p:nvSpPr>
          <p:cNvPr id="3" name="عنصر نائب للمحتوى 2"/>
          <p:cNvSpPr>
            <a:spLocks noGrp="1"/>
          </p:cNvSpPr>
          <p:nvPr>
            <p:ph idx="1"/>
          </p:nvPr>
        </p:nvSpPr>
        <p:spPr>
          <a:xfrm>
            <a:off x="395536" y="1772816"/>
            <a:ext cx="8568952" cy="4680520"/>
          </a:xfrm>
        </p:spPr>
        <p:txBody>
          <a:bodyPr>
            <a:normAutofit lnSpcReduction="10000"/>
          </a:bodyPr>
          <a:lstStyle/>
          <a:p>
            <a:pPr algn="r" rtl="1"/>
            <a:r>
              <a:rPr lang="ar-SA" b="1" dirty="0"/>
              <a:t>ما قبل المقابلة:</a:t>
            </a:r>
            <a:endParaRPr lang="en-US" dirty="0"/>
          </a:p>
          <a:p>
            <a:pPr lvl="0" algn="r" rtl="1"/>
            <a:r>
              <a:rPr lang="ar-SA" dirty="0"/>
              <a:t>ابحث موضوعك واختصاصات الشخص الذي تقابله كي تستطيع طرح أسئلة شاملة والخوض في التفاصيل وفهم الإجابات.</a:t>
            </a:r>
            <a:endParaRPr lang="en-US" dirty="0"/>
          </a:p>
          <a:p>
            <a:pPr lvl="0" algn="r" rtl="1"/>
            <a:r>
              <a:rPr lang="ar-SA" dirty="0"/>
              <a:t>عين موعدا للمقابلة الشخصية بدلا من التلفونية إذا كان ذلك ممكنا، فهذا يتيح لك الفرصة لمعاينة ردود الأفعال ويمكنك من جمع تفاصيل حيوية.</a:t>
            </a:r>
            <a:endParaRPr lang="en-US" dirty="0"/>
          </a:p>
          <a:p>
            <a:pPr lvl="0" algn="r" rtl="1"/>
            <a:r>
              <a:rPr lang="ar-SA" dirty="0"/>
              <a:t>أعط الشخص فكرة عامة عن قصتك ونوع المعلومات التي تستقصيها، وأرسل له نسخا عن قصص مماثلة كنت قد كتبتها ليعرف أنك جدي في عملك.</a:t>
            </a:r>
            <a:endParaRPr lang="en-US" dirty="0"/>
          </a:p>
          <a:p>
            <a:pPr lvl="0" algn="r" rtl="1"/>
            <a:r>
              <a:rPr lang="ar-SA" dirty="0"/>
              <a:t>يفضل أن تحمل آلة تسجيل لتكون لديك الأقوال الكاملة والدقيقة في حال حصول أي جدل أو خلاف.</a:t>
            </a:r>
            <a:endParaRPr lang="en-US" dirty="0"/>
          </a:p>
          <a:p>
            <a:pPr lvl="0" algn="r" rtl="1"/>
            <a:r>
              <a:rPr lang="ar-SA" dirty="0"/>
              <a:t>إذا كان برفقتك مصور، أبلغ الشخص بذلك ليحضر نفسه. فسر القصة للمصور حتى يستطيع التخطيط لالتقاط الصور التي تعطي صورة واضحة عن القصة.</a:t>
            </a:r>
            <a:endParaRPr lang="en-US" dirty="0"/>
          </a:p>
          <a:p>
            <a:pPr algn="r" rtl="1"/>
            <a:endParaRPr lang="ar-SA" dirty="0"/>
          </a:p>
        </p:txBody>
      </p:sp>
    </p:spTree>
    <p:extLst>
      <p:ext uri="{BB962C8B-B14F-4D97-AF65-F5344CB8AC3E}">
        <p14:creationId xmlns:p14="http://schemas.microsoft.com/office/powerpoint/2010/main" val="12487985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924712"/>
          </a:xfrm>
        </p:spPr>
        <p:txBody>
          <a:bodyPr anchor="t">
            <a:normAutofit/>
          </a:bodyPr>
          <a:lstStyle/>
          <a:p>
            <a:pPr algn="ctr"/>
            <a:r>
              <a:rPr lang="ar-SA" b="1" dirty="0"/>
              <a:t>أثناء المقابلة</a:t>
            </a:r>
            <a:r>
              <a:rPr lang="ar-SA" b="1" dirty="0" smtClean="0"/>
              <a:t>:</a:t>
            </a:r>
            <a:endParaRPr lang="ar-SA" dirty="0"/>
          </a:p>
        </p:txBody>
      </p:sp>
      <p:sp>
        <p:nvSpPr>
          <p:cNvPr id="3" name="عنصر نائب للمحتوى 2"/>
          <p:cNvSpPr>
            <a:spLocks noGrp="1"/>
          </p:cNvSpPr>
          <p:nvPr>
            <p:ph idx="1"/>
          </p:nvPr>
        </p:nvSpPr>
        <p:spPr>
          <a:xfrm>
            <a:off x="395536" y="1844824"/>
            <a:ext cx="8301608" cy="4680520"/>
          </a:xfrm>
        </p:spPr>
        <p:txBody>
          <a:bodyPr>
            <a:normAutofit fontScale="92500"/>
          </a:bodyPr>
          <a:lstStyle/>
          <a:p>
            <a:pPr lvl="0" algn="r" rtl="1"/>
            <a:r>
              <a:rPr lang="ar-SA" dirty="0" smtClean="0"/>
              <a:t>ابدأ </a:t>
            </a:r>
            <a:r>
              <a:rPr lang="ar-SA" dirty="0"/>
              <a:t>بحديث غير رسمي لبضعة دقائق، فهذا يساعد الشخص على الاسترخاء . ويكون هذا هو الوقت المناسب لطرح أسئلة عن خلفية الشخص.</a:t>
            </a:r>
            <a:endParaRPr lang="en-US" dirty="0"/>
          </a:p>
          <a:p>
            <a:pPr lvl="0" algn="r" rtl="1"/>
            <a:r>
              <a:rPr lang="ar-SA" dirty="0"/>
              <a:t>حضر أسئلة تمهيدية ورتبها حسب أهميتها. ارجع إلى القائمة أثناء المقابلة حتى يتسنى لك أن تطرح الأسئلة الأكثر أهمية أولا، وبذلك تحصل على أساس القصة. ومع ذلك لا تلزم نفسك بهذه الأسئلة، فمن الممكن أن تستدعي الإجابات طرح أسئلة تفصيلية للمتابعة، أو من الممكن أن تقدم معلومات تسوقك إلى خط مختلف تماما للأسئلة.</a:t>
            </a:r>
            <a:endParaRPr lang="en-US" dirty="0"/>
          </a:p>
          <a:p>
            <a:pPr lvl="0" algn="r" rtl="1"/>
            <a:r>
              <a:rPr lang="ar-SA" dirty="0"/>
              <a:t>تجنب الأسئلة المقفلة التي تجاب بنعم أو لا . اطرح أسئلة مفتوحة.</a:t>
            </a:r>
            <a:endParaRPr lang="en-US" dirty="0"/>
          </a:p>
          <a:p>
            <a:pPr lvl="0" algn="r" rtl="1"/>
            <a:r>
              <a:rPr lang="ar-SA" dirty="0"/>
              <a:t>أترك الأسئلة الحساسة إلى النهاية . إذا شعرت أن سؤالا ما يمكن أن يؤدي بالشخص إلى إنهاء المقابلة بشكل مفاجئ، اطرح هذا السؤال في آخر المقابلة.</a:t>
            </a:r>
            <a:endParaRPr lang="en-US" dirty="0"/>
          </a:p>
          <a:p>
            <a:pPr lvl="0" algn="r" rtl="1"/>
            <a:r>
              <a:rPr lang="ar-SA" dirty="0"/>
              <a:t>كن دقيقا . اطلب التوضيح من </a:t>
            </a:r>
            <a:r>
              <a:rPr lang="ar-SA" dirty="0" smtClean="0"/>
              <a:t>المصدر.</a:t>
            </a:r>
            <a:endParaRPr lang="en-US" dirty="0"/>
          </a:p>
          <a:p>
            <a:pPr algn="r" rtl="1"/>
            <a:endParaRPr lang="ar-SA" dirty="0"/>
          </a:p>
        </p:txBody>
      </p:sp>
    </p:spTree>
    <p:extLst>
      <p:ext uri="{BB962C8B-B14F-4D97-AF65-F5344CB8AC3E}">
        <p14:creationId xmlns:p14="http://schemas.microsoft.com/office/powerpoint/2010/main" val="36769877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ctr"/>
            <a:r>
              <a:rPr lang="ar-SA" b="1" dirty="0"/>
              <a:t>نهاية المقابلة</a:t>
            </a:r>
            <a:r>
              <a:rPr lang="ar-SA" b="1" dirty="0" smtClean="0"/>
              <a:t>:</a:t>
            </a:r>
            <a:endParaRPr lang="ar-SA" dirty="0"/>
          </a:p>
        </p:txBody>
      </p:sp>
      <p:sp>
        <p:nvSpPr>
          <p:cNvPr id="3" name="عنصر نائب للمحتوى 2"/>
          <p:cNvSpPr>
            <a:spLocks noGrp="1"/>
          </p:cNvSpPr>
          <p:nvPr>
            <p:ph idx="1"/>
          </p:nvPr>
        </p:nvSpPr>
        <p:spPr/>
        <p:txBody>
          <a:bodyPr anchor="ctr"/>
          <a:lstStyle/>
          <a:p>
            <a:pPr lvl="0" algn="r" rtl="1"/>
            <a:r>
              <a:rPr lang="ar-SA" dirty="0" smtClean="0"/>
              <a:t>اسأل </a:t>
            </a:r>
            <a:r>
              <a:rPr lang="ar-SA" dirty="0"/>
              <a:t>المصدر " هل يوجد شيء تود أن تضيفه؟" "هل تقترح أن أتكلم مع شخص آخر؟" . هذا يتيح الفرصة للمصدر في أن يتوسع في نقاط سابقة ويتطوع بمعلومات إضافية، أو يقترح المزيد من الخبراء في قصتك</a:t>
            </a:r>
            <a:r>
              <a:rPr lang="ar-SA" dirty="0" smtClean="0"/>
              <a:t>.</a:t>
            </a:r>
          </a:p>
          <a:p>
            <a:pPr marL="0" lvl="0" indent="0" algn="r" rtl="1">
              <a:buNone/>
            </a:pPr>
            <a:endParaRPr lang="en-US" dirty="0"/>
          </a:p>
          <a:p>
            <a:pPr lvl="0" algn="r" rtl="1"/>
            <a:r>
              <a:rPr lang="ar-SA" dirty="0"/>
              <a:t>اسأل المصدر إن كان بإمكانك أن تكلمه بالهاتف إذا استجدت أسئلة إضافية. أطلب رقم هاتفه المنزلي والجوال وعنوان البريد الالكتروني. وهذا يتيح لك الفرصة المناسبة لأخذ معلومات قد لا يحصل عليها المراسلون الآخرون.</a:t>
            </a:r>
            <a:endParaRPr lang="en-US" dirty="0"/>
          </a:p>
          <a:p>
            <a:pPr algn="r" rtl="1"/>
            <a:endParaRPr lang="ar-SA" dirty="0"/>
          </a:p>
        </p:txBody>
      </p:sp>
    </p:spTree>
    <p:extLst>
      <p:ext uri="{BB962C8B-B14F-4D97-AF65-F5344CB8AC3E}">
        <p14:creationId xmlns:p14="http://schemas.microsoft.com/office/powerpoint/2010/main" val="6674608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3528" y="692696"/>
            <a:ext cx="8229600" cy="1068728"/>
          </a:xfrm>
        </p:spPr>
        <p:txBody>
          <a:bodyPr anchor="ctr">
            <a:normAutofit fontScale="90000"/>
          </a:bodyPr>
          <a:lstStyle/>
          <a:p>
            <a:pPr algn="ctr"/>
            <a:r>
              <a:rPr lang="ar-SA" sz="4000" b="1" dirty="0"/>
              <a:t>بعض الأمور التي يجب </a:t>
            </a:r>
            <a:r>
              <a:rPr lang="ar-SA" sz="4000" b="1" dirty="0" smtClean="0"/>
              <a:t>مراعاتها</a:t>
            </a:r>
            <a:r>
              <a:rPr lang="fr-FR" dirty="0" smtClean="0"/>
              <a:t/>
            </a:r>
            <a:br>
              <a:rPr lang="fr-FR" dirty="0" smtClean="0"/>
            </a:br>
            <a:endParaRPr lang="fr-FR" dirty="0"/>
          </a:p>
        </p:txBody>
      </p:sp>
      <p:sp>
        <p:nvSpPr>
          <p:cNvPr id="3" name="Espace réservé du contenu 2"/>
          <p:cNvSpPr>
            <a:spLocks noGrp="1"/>
          </p:cNvSpPr>
          <p:nvPr>
            <p:ph idx="1"/>
          </p:nvPr>
        </p:nvSpPr>
        <p:spPr>
          <a:xfrm>
            <a:off x="457200" y="1700808"/>
            <a:ext cx="8229600" cy="4800026"/>
          </a:xfrm>
        </p:spPr>
        <p:txBody>
          <a:bodyPr>
            <a:noAutofit/>
          </a:bodyPr>
          <a:lstStyle/>
          <a:p>
            <a:pPr lvl="0" algn="r" rtl="1"/>
            <a:r>
              <a:rPr lang="ar-SA" sz="2800" dirty="0" smtClean="0">
                <a:latin typeface="Times New Roman" pitchFamily="18" charset="0"/>
                <a:cs typeface="Times New Roman" pitchFamily="18" charset="0"/>
              </a:rPr>
              <a:t> </a:t>
            </a:r>
            <a:r>
              <a:rPr lang="ar-SA" sz="2800" dirty="0"/>
              <a:t>الفشل حتمي إذا لم تحدد الهدف من وراء المقابلة </a:t>
            </a:r>
            <a:r>
              <a:rPr lang="ar-SA" sz="2800" dirty="0" smtClean="0"/>
              <a:t>يطال </a:t>
            </a:r>
            <a:r>
              <a:rPr lang="ar-SA" sz="2800" dirty="0"/>
              <a:t>التحضير الشخص المستهدف بالمقابلة والمواضيع المراد طرحها.</a:t>
            </a:r>
            <a:endParaRPr lang="en-US" sz="2800" dirty="0"/>
          </a:p>
          <a:p>
            <a:pPr lvl="0" algn="r" rtl="1"/>
            <a:r>
              <a:rPr lang="ar-SA" sz="2800" dirty="0"/>
              <a:t>من الضروري تحضير الأسئلة وكتابتها على </a:t>
            </a:r>
            <a:r>
              <a:rPr lang="ar-SA" sz="2800" dirty="0" smtClean="0"/>
              <a:t>ورقة.</a:t>
            </a:r>
            <a:endParaRPr lang="en-US" sz="2800" dirty="0"/>
          </a:p>
          <a:p>
            <a:pPr lvl="0" algn="r" rtl="1"/>
            <a:r>
              <a:rPr lang="ar-SA" sz="2800" dirty="0"/>
              <a:t>ليس من الضروري التقيد بالأسئلة المحضرة لكنها تستعمل كمرجع.</a:t>
            </a:r>
            <a:endParaRPr lang="en-US" sz="2800" dirty="0"/>
          </a:p>
          <a:p>
            <a:pPr lvl="0" algn="r" rtl="1"/>
            <a:r>
              <a:rPr lang="ar-SA" sz="2800" dirty="0"/>
              <a:t>المقابلة المباشرة أفضل من المقابلة عبر الهاتف أو </a:t>
            </a:r>
            <a:r>
              <a:rPr lang="ar-SA" sz="2800" dirty="0" err="1"/>
              <a:t>الإيميل</a:t>
            </a:r>
            <a:r>
              <a:rPr lang="ar-SA" sz="2800" dirty="0"/>
              <a:t>.</a:t>
            </a:r>
            <a:endParaRPr lang="en-US" sz="2800" dirty="0"/>
          </a:p>
          <a:p>
            <a:pPr lvl="0" algn="r" rtl="1"/>
            <a:r>
              <a:rPr lang="ar-SA" sz="2800" dirty="0"/>
              <a:t>ضرورة الاحتفاظ بزمام المبادرة حتى ولو كانت المقابلة مع مسؤول كبير.</a:t>
            </a:r>
            <a:endParaRPr lang="en-US" sz="2800" dirty="0"/>
          </a:p>
          <a:p>
            <a:pPr lvl="0" algn="r" rtl="1"/>
            <a:r>
              <a:rPr lang="ar-SA" sz="2800" dirty="0"/>
              <a:t>إعادة طرح السؤال بشكل مختلف إذا لم تكن الإجابة شافية بما فيها طلب توضيح: "هل تقصد أن تقول</a:t>
            </a:r>
            <a:r>
              <a:rPr lang="ar-SA" sz="2800" dirty="0" smtClean="0"/>
              <a:t>....".</a:t>
            </a:r>
            <a:endParaRPr lang="en-US" sz="28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852704"/>
          </a:xfrm>
        </p:spPr>
        <p:txBody>
          <a:bodyPr anchor="t">
            <a:normAutofit/>
          </a:bodyPr>
          <a:lstStyle/>
          <a:p>
            <a:pPr algn="ctr"/>
            <a:r>
              <a:rPr lang="ar-SA" sz="3600" b="1" dirty="0"/>
              <a:t>بعض الأمور التي يجب مراعاتها</a:t>
            </a:r>
            <a:endParaRPr lang="ar-SA" sz="3600" dirty="0"/>
          </a:p>
        </p:txBody>
      </p:sp>
      <p:sp>
        <p:nvSpPr>
          <p:cNvPr id="3" name="عنصر نائب للمحتوى 2"/>
          <p:cNvSpPr>
            <a:spLocks noGrp="1"/>
          </p:cNvSpPr>
          <p:nvPr>
            <p:ph idx="1"/>
          </p:nvPr>
        </p:nvSpPr>
        <p:spPr>
          <a:xfrm>
            <a:off x="251520" y="1700808"/>
            <a:ext cx="8568952" cy="4896544"/>
          </a:xfrm>
        </p:spPr>
        <p:txBody>
          <a:bodyPr>
            <a:normAutofit fontScale="92500" lnSpcReduction="10000"/>
          </a:bodyPr>
          <a:lstStyle/>
          <a:p>
            <a:pPr lvl="0" algn="r" rtl="1"/>
            <a:r>
              <a:rPr lang="ar-SA" sz="2400" dirty="0"/>
              <a:t>سجل المقابلة على شريط تسجيل. </a:t>
            </a:r>
            <a:endParaRPr lang="ar-SA" sz="2400" dirty="0" smtClean="0"/>
          </a:p>
          <a:p>
            <a:pPr lvl="0" algn="r" rtl="1"/>
            <a:r>
              <a:rPr lang="ar-SA" sz="2400" dirty="0" smtClean="0"/>
              <a:t>تجنب </a:t>
            </a:r>
            <a:r>
              <a:rPr lang="ar-SA" sz="2400" dirty="0"/>
              <a:t>ارتكاب خطأ في لفظ أسم صاحب المقابلة أو إعطاءه وصفا وظيفيا </a:t>
            </a:r>
            <a:r>
              <a:rPr lang="ar-SA" sz="2400" dirty="0" smtClean="0"/>
              <a:t>غير </a:t>
            </a:r>
            <a:r>
              <a:rPr lang="ar-SA" sz="2400" dirty="0"/>
              <a:t>صحيح.</a:t>
            </a:r>
            <a:endParaRPr lang="en-US" sz="2400" dirty="0"/>
          </a:p>
          <a:p>
            <a:pPr lvl="0" algn="r" rtl="1"/>
            <a:r>
              <a:rPr lang="ar-SA" sz="2400" dirty="0"/>
              <a:t>في حال كانت المقابلة لقصة إخبارية تتناول حدث اليوم، حضر أسئلة تجيب عن </a:t>
            </a:r>
            <a:r>
              <a:rPr lang="ar-SA" sz="2400" dirty="0" smtClean="0"/>
              <a:t>(</a:t>
            </a:r>
            <a:r>
              <a:rPr lang="ar-SA" sz="2400" dirty="0"/>
              <a:t>الأسئلة) الخمس المطلوبة لمساعدتك على كتابة التقرير. </a:t>
            </a:r>
            <a:endParaRPr lang="ar-SA" sz="2400" dirty="0" smtClean="0"/>
          </a:p>
          <a:p>
            <a:pPr lvl="0" algn="r" rtl="1"/>
            <a:r>
              <a:rPr lang="ar-SA" sz="2400" dirty="0" smtClean="0"/>
              <a:t>إذا </a:t>
            </a:r>
            <a:r>
              <a:rPr lang="ar-SA" sz="2400" dirty="0"/>
              <a:t>كانت المقابلة لتحقيق استقصائي معمق </a:t>
            </a:r>
            <a:r>
              <a:rPr lang="ar-SA" sz="2400" dirty="0" smtClean="0"/>
              <a:t>فمن </a:t>
            </a:r>
            <a:r>
              <a:rPr lang="ar-SA" sz="2400" dirty="0"/>
              <a:t>الأفضل أن تبدأ الأسئلة من الأسهل إلى الأصعب لتساعده على الاسترخاء.</a:t>
            </a:r>
            <a:endParaRPr lang="en-US" sz="2400" dirty="0"/>
          </a:p>
          <a:p>
            <a:pPr lvl="0" algn="r" rtl="1"/>
            <a:r>
              <a:rPr lang="ar-SA" sz="2400" dirty="0"/>
              <a:t>ركز على كلام محدثك لأنه يمكن أن يقول شيئا مهما يفوتك بينما أنت تفكر في سؤالك المقبل.</a:t>
            </a:r>
            <a:endParaRPr lang="en-US" sz="2400" dirty="0"/>
          </a:p>
          <a:p>
            <a:pPr lvl="0" algn="r" rtl="1"/>
            <a:r>
              <a:rPr lang="ar-SA" sz="2400" dirty="0" smtClean="0"/>
              <a:t>استخدم </a:t>
            </a:r>
            <a:r>
              <a:rPr lang="ar-SA" sz="2400" dirty="0"/>
              <a:t>الأسئلة المباشرة غير الطويلة مثل: لماذا؟ كيف؟ ما الذي فاجأك؟ وكلما قصر السؤال حصلت على جواب أوضح واستطعت التحكم بالحوار بطريقة أفضل.</a:t>
            </a:r>
            <a:endParaRPr lang="en-US" sz="2400" dirty="0"/>
          </a:p>
          <a:p>
            <a:pPr lvl="0" algn="r" rtl="1"/>
            <a:r>
              <a:rPr lang="ar-SA" sz="2400" dirty="0"/>
              <a:t>تعمد البدء بسؤال أو سؤالين تعرف الإجابة عنهما لتعرف نوايا محدثك.</a:t>
            </a:r>
            <a:endParaRPr lang="en-US" sz="2400" dirty="0"/>
          </a:p>
          <a:p>
            <a:pPr lvl="0" algn="r" rtl="1"/>
            <a:r>
              <a:rPr lang="ar-SA" sz="2400" dirty="0" smtClean="0"/>
              <a:t>اسمعه </a:t>
            </a:r>
            <a:r>
              <a:rPr lang="ar-SA" sz="2400" dirty="0"/>
              <a:t>أراء أشخاص آخرين يتكلمون عن موضوع يهمه واسأله ما هو رده.</a:t>
            </a:r>
            <a:endParaRPr lang="en-US" sz="2400" dirty="0"/>
          </a:p>
          <a:p>
            <a:pPr lvl="0" algn="r" rtl="1"/>
            <a:r>
              <a:rPr lang="ar-SA" sz="2400" dirty="0"/>
              <a:t>توقف عن الحديث إذا كان جوابه غير كاف .. الانتظار من جانبك قد يدفعه إلى إعطاء المزيد من المعلومات.</a:t>
            </a:r>
            <a:endParaRPr lang="en-US" sz="2400" dirty="0"/>
          </a:p>
          <a:p>
            <a:pPr algn="r" rtl="1">
              <a:buNone/>
            </a:pPr>
            <a:endParaRPr lang="fr-FR" sz="2400" dirty="0">
              <a:latin typeface="Times New Roman" pitchFamily="18" charset="0"/>
              <a:cs typeface="Times New Roman" pitchFamily="18" charset="0"/>
            </a:endParaRPr>
          </a:p>
          <a:p>
            <a:endParaRPr lang="ar-SA" dirty="0"/>
          </a:p>
        </p:txBody>
      </p:sp>
    </p:spTree>
    <p:extLst>
      <p:ext uri="{BB962C8B-B14F-4D97-AF65-F5344CB8AC3E}">
        <p14:creationId xmlns:p14="http://schemas.microsoft.com/office/powerpoint/2010/main" val="16476565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ctr">
            <a:normAutofit/>
          </a:bodyPr>
          <a:lstStyle/>
          <a:p>
            <a:pPr algn="ctr" rtl="1"/>
            <a:r>
              <a:rPr lang="ar-SA" sz="5400" b="1" dirty="0"/>
              <a:t>التحقيق الصحفي</a:t>
            </a:r>
            <a:endParaRPr lang="en-US" sz="5400" dirty="0"/>
          </a:p>
        </p:txBody>
      </p:sp>
      <p:sp>
        <p:nvSpPr>
          <p:cNvPr id="3" name="عنصر نائب للمحتوى 2"/>
          <p:cNvSpPr>
            <a:spLocks noGrp="1"/>
          </p:cNvSpPr>
          <p:nvPr>
            <p:ph idx="1"/>
          </p:nvPr>
        </p:nvSpPr>
        <p:spPr>
          <a:xfrm>
            <a:off x="323528" y="1935480"/>
            <a:ext cx="8363272" cy="4661872"/>
          </a:xfrm>
        </p:spPr>
        <p:txBody>
          <a:bodyPr>
            <a:normAutofit fontScale="92500"/>
          </a:bodyPr>
          <a:lstStyle/>
          <a:p>
            <a:pPr algn="r" rtl="1"/>
            <a:r>
              <a:rPr lang="ar-SA" dirty="0"/>
              <a:t>هو الفن الصحفي الذي يقوم على خبر أو مشكلة أو ظاهرة، سياسية أو اقتصادية أو اجتماعية... الخ، فيعرض لها بالشرح والتفسير والتحليل، ويصدر الأحكام والاستنتاجات حولها.</a:t>
            </a:r>
            <a:endParaRPr lang="en-US" dirty="0"/>
          </a:p>
          <a:p>
            <a:pPr lvl="0" algn="r" rtl="1"/>
            <a:r>
              <a:rPr lang="ar-SA" dirty="0"/>
              <a:t>الخبر الصحفي يعنى بالإجابة على الأسئلة الست، بينما التحقيق الصحفي معنى بالإجابة على لماذا وكيف.</a:t>
            </a:r>
            <a:endParaRPr lang="en-US" dirty="0"/>
          </a:p>
          <a:p>
            <a:pPr lvl="0" algn="r" rtl="1"/>
            <a:r>
              <a:rPr lang="ar-SA" dirty="0"/>
              <a:t>انجازه يحتاج إلى وقت أطول من الفنون الصحفية الأخرى، فقد </a:t>
            </a:r>
            <a:r>
              <a:rPr lang="ar-SA" dirty="0" smtClean="0"/>
              <a:t>يتطلب عدة </a:t>
            </a:r>
            <a:r>
              <a:rPr lang="ar-SA" dirty="0"/>
              <a:t>شهور.</a:t>
            </a:r>
            <a:endParaRPr lang="en-US" dirty="0"/>
          </a:p>
          <a:p>
            <a:pPr lvl="0" algn="r" rtl="1"/>
            <a:r>
              <a:rPr lang="ar-SA" dirty="0"/>
              <a:t>من أكثر الفنون الصحفية حجماً، فقد يحتل صفحة في الصحيفة وربما أكثر.</a:t>
            </a:r>
            <a:endParaRPr lang="en-US" dirty="0"/>
          </a:p>
          <a:p>
            <a:pPr lvl="0" algn="r" rtl="1"/>
            <a:r>
              <a:rPr lang="ar-SA" dirty="0"/>
              <a:t>موضوع التحقيق قد يكون مشكلة من المشكلات، أو شخصية من الشخصيات، أو مكاناً من الأماكن.</a:t>
            </a:r>
            <a:endParaRPr lang="en-US" dirty="0"/>
          </a:p>
          <a:p>
            <a:pPr lvl="0" algn="r" rtl="1"/>
            <a:r>
              <a:rPr lang="ar-SA" dirty="0"/>
              <a:t>ينفذه أكثر الصحفيين خبرة، لأنه يحتل أهمية أكبر من غيره من فنون الكتابة الصحفية الأخرى.</a:t>
            </a:r>
            <a:endParaRPr lang="en-US" dirty="0"/>
          </a:p>
          <a:p>
            <a:pPr algn="r" rtl="1"/>
            <a:endParaRPr lang="ar-SA" dirty="0"/>
          </a:p>
        </p:txBody>
      </p:sp>
    </p:spTree>
    <p:extLst>
      <p:ext uri="{BB962C8B-B14F-4D97-AF65-F5344CB8AC3E}">
        <p14:creationId xmlns:p14="http://schemas.microsoft.com/office/powerpoint/2010/main" val="5965154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r"/>
            <a:r>
              <a:rPr lang="ar-TN" dirty="0" smtClean="0"/>
              <a:t>أهداف المقرر </a:t>
            </a:r>
            <a:endParaRPr lang="fr-FR" dirty="0"/>
          </a:p>
        </p:txBody>
      </p:sp>
      <p:sp>
        <p:nvSpPr>
          <p:cNvPr id="3" name="Espace réservé du contenu 2"/>
          <p:cNvSpPr>
            <a:spLocks noGrp="1"/>
          </p:cNvSpPr>
          <p:nvPr>
            <p:ph idx="1"/>
          </p:nvPr>
        </p:nvSpPr>
        <p:spPr>
          <a:xfrm>
            <a:off x="457200" y="1928802"/>
            <a:ext cx="8229600" cy="4714908"/>
          </a:xfrm>
        </p:spPr>
        <p:txBody>
          <a:bodyPr anchor="b">
            <a:normAutofit/>
          </a:bodyPr>
          <a:lstStyle/>
          <a:p>
            <a:pPr algn="r"/>
            <a:endParaRPr lang="ar-TN" dirty="0" smtClean="0"/>
          </a:p>
          <a:p>
            <a:pPr algn="r" rtl="1">
              <a:buNone/>
            </a:pPr>
            <a:r>
              <a:rPr lang="ar-SA" sz="2800" b="1" u="sng" dirty="0" smtClean="0">
                <a:latin typeface="Times New Roman" pitchFamily="18" charset="0"/>
                <a:cs typeface="Times New Roman" pitchFamily="18" charset="0"/>
              </a:rPr>
              <a:t>في نهاية هذا المقرر يصبح الطالب قادرا على : </a:t>
            </a:r>
            <a:endParaRPr lang="ar-TN" sz="2800" b="1" u="sng" dirty="0" smtClean="0">
              <a:latin typeface="Times New Roman" pitchFamily="18" charset="0"/>
              <a:cs typeface="Times New Roman" pitchFamily="18" charset="0"/>
            </a:endParaRPr>
          </a:p>
          <a:p>
            <a:pPr lvl="0" algn="r" rtl="1">
              <a:buNone/>
            </a:pPr>
            <a:endParaRPr lang="ar-TN" sz="2800" dirty="0" smtClean="0">
              <a:latin typeface="Times New Roman" pitchFamily="18" charset="0"/>
              <a:cs typeface="Times New Roman" pitchFamily="18" charset="0"/>
            </a:endParaRPr>
          </a:p>
          <a:p>
            <a:pPr lvl="0" algn="r" rtl="1"/>
            <a:r>
              <a:rPr lang="ar-SA" sz="2800" dirty="0">
                <a:latin typeface="Times New Roman" pitchFamily="18" charset="0"/>
                <a:cs typeface="Times New Roman" pitchFamily="18" charset="0"/>
              </a:rPr>
              <a:t>-	فهم التحرير الصحفي كعملية متكاملة ومستمرة.</a:t>
            </a:r>
          </a:p>
          <a:p>
            <a:pPr lvl="0" algn="r" rtl="1"/>
            <a:r>
              <a:rPr lang="ar-SA" sz="2800" dirty="0">
                <a:latin typeface="Times New Roman" pitchFamily="18" charset="0"/>
                <a:cs typeface="Times New Roman" pitchFamily="18" charset="0"/>
              </a:rPr>
              <a:t>-	التعرف على خطوات التحرير الصحفي.</a:t>
            </a:r>
          </a:p>
          <a:p>
            <a:pPr lvl="0" algn="r" rtl="1"/>
            <a:r>
              <a:rPr lang="ar-SA" sz="2800" dirty="0">
                <a:latin typeface="Times New Roman" pitchFamily="18" charset="0"/>
                <a:cs typeface="Times New Roman" pitchFamily="18" charset="0"/>
              </a:rPr>
              <a:t>-	فهم السياسة التحريرية والعوامل المؤثرة فيها.</a:t>
            </a:r>
          </a:p>
          <a:p>
            <a:pPr lvl="0" algn="r" rtl="1"/>
            <a:r>
              <a:rPr lang="ar-SA" sz="2800" dirty="0">
                <a:latin typeface="Times New Roman" pitchFamily="18" charset="0"/>
                <a:cs typeface="Times New Roman" pitchFamily="18" charset="0"/>
              </a:rPr>
              <a:t>-	التعرف على الأشكال الإخبارية وانماطها المختلفة.</a:t>
            </a:r>
          </a:p>
          <a:p>
            <a:pPr lvl="0" algn="r" rtl="1"/>
            <a:r>
              <a:rPr lang="ar-SA" sz="2800" dirty="0">
                <a:latin typeface="Times New Roman" pitchFamily="18" charset="0"/>
                <a:cs typeface="Times New Roman" pitchFamily="18" charset="0"/>
              </a:rPr>
              <a:t>-	التعرف على الأشكال التفسيرية والاستقصائية..</a:t>
            </a:r>
            <a:endParaRPr lang="fr-FR" sz="2800" dirty="0" smtClean="0">
              <a:latin typeface="Times New Roman" pitchFamily="18" charset="0"/>
              <a:cs typeface="Times New Roman" pitchFamily="18" charset="0"/>
            </a:endParaRPr>
          </a:p>
          <a:p>
            <a:pPr algn="r"/>
            <a:endParaRPr lang="fr-F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ctr">
            <a:normAutofit/>
          </a:bodyPr>
          <a:lstStyle/>
          <a:p>
            <a:pPr algn="ctr"/>
            <a:r>
              <a:rPr lang="ar-SA" sz="4400" b="1" dirty="0"/>
              <a:t>أنواع التحقيق الصحفي:</a:t>
            </a:r>
            <a:endParaRPr lang="ar-SA" sz="4400" b="1" dirty="0">
              <a:latin typeface="Times New Roman" pitchFamily="18" charset="0"/>
              <a:cs typeface="Times New Roman" pitchFamily="18" charset="0"/>
            </a:endParaRPr>
          </a:p>
        </p:txBody>
      </p:sp>
      <p:sp>
        <p:nvSpPr>
          <p:cNvPr id="3" name="عنصر نائب للمحتوى 2"/>
          <p:cNvSpPr>
            <a:spLocks noGrp="1"/>
          </p:cNvSpPr>
          <p:nvPr>
            <p:ph idx="1"/>
          </p:nvPr>
        </p:nvSpPr>
        <p:spPr>
          <a:xfrm>
            <a:off x="457200" y="2060848"/>
            <a:ext cx="8229600" cy="4263752"/>
          </a:xfrm>
        </p:spPr>
        <p:txBody>
          <a:bodyPr anchor="ctr"/>
          <a:lstStyle/>
          <a:p>
            <a:pPr lvl="0" algn="r" rtl="1"/>
            <a:r>
              <a:rPr lang="ar-SA" dirty="0" smtClean="0"/>
              <a:t>التحقيق </a:t>
            </a:r>
            <a:r>
              <a:rPr lang="ar-SA" dirty="0"/>
              <a:t>التفسيري</a:t>
            </a:r>
            <a:endParaRPr lang="en-US" dirty="0"/>
          </a:p>
          <a:p>
            <a:pPr lvl="0" algn="r" rtl="1"/>
            <a:r>
              <a:rPr lang="ar-SA" dirty="0"/>
              <a:t>تحقيق التحري (التحقيق الاستقصائي)</a:t>
            </a:r>
            <a:endParaRPr lang="en-US" dirty="0"/>
          </a:p>
          <a:p>
            <a:pPr lvl="0" algn="r" rtl="1"/>
            <a:r>
              <a:rPr lang="ar-SA" dirty="0"/>
              <a:t>التحقيق المصور</a:t>
            </a:r>
            <a:endParaRPr lang="en-US" dirty="0"/>
          </a:p>
          <a:p>
            <a:pPr marL="0" indent="0" algn="r" rtl="1">
              <a:buNone/>
            </a:pPr>
            <a:endParaRPr lang="ar-SA" dirty="0"/>
          </a:p>
        </p:txBody>
      </p:sp>
    </p:spTree>
    <p:extLst>
      <p:ext uri="{BB962C8B-B14F-4D97-AF65-F5344CB8AC3E}">
        <p14:creationId xmlns:p14="http://schemas.microsoft.com/office/powerpoint/2010/main" val="42915581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ctr">
            <a:normAutofit fontScale="90000"/>
          </a:bodyPr>
          <a:lstStyle/>
          <a:p>
            <a:pPr rtl="1"/>
            <a:r>
              <a:rPr lang="ar-SA" sz="4800" b="1" dirty="0"/>
              <a:t>يعرض التحقيق الصحفي وفق قالب الهرم المعتدل</a:t>
            </a:r>
            <a:r>
              <a:rPr lang="ar-SA" sz="4800" dirty="0"/>
              <a:t>:</a:t>
            </a:r>
            <a:endParaRPr lang="en-US" sz="4800" dirty="0"/>
          </a:p>
        </p:txBody>
      </p:sp>
      <p:sp>
        <p:nvSpPr>
          <p:cNvPr id="3" name="عنصر نائب للمحتوى 2"/>
          <p:cNvSpPr>
            <a:spLocks noGrp="1"/>
          </p:cNvSpPr>
          <p:nvPr>
            <p:ph idx="1"/>
          </p:nvPr>
        </p:nvSpPr>
        <p:spPr/>
        <p:txBody>
          <a:bodyPr anchor="ctr"/>
          <a:lstStyle/>
          <a:p>
            <a:pPr lvl="0" algn="r" rtl="1"/>
            <a:r>
              <a:rPr lang="ar-SA" dirty="0" smtClean="0"/>
              <a:t>المادة </a:t>
            </a:r>
            <a:r>
              <a:rPr lang="ar-SA" dirty="0"/>
              <a:t>معروضة بأسلوب سهل وألفاظ واضحة المعاني.</a:t>
            </a:r>
            <a:endParaRPr lang="en-US" dirty="0"/>
          </a:p>
          <a:p>
            <a:pPr lvl="0" algn="r" rtl="1"/>
            <a:r>
              <a:rPr lang="ar-SA" dirty="0"/>
              <a:t>البعد عن اللغة العامية</a:t>
            </a:r>
            <a:endParaRPr lang="en-US" dirty="0"/>
          </a:p>
          <a:p>
            <a:pPr lvl="0" algn="r" rtl="1"/>
            <a:r>
              <a:rPr lang="ar-SA" dirty="0"/>
              <a:t>البعد عن الحشو والإسهاب</a:t>
            </a:r>
            <a:endParaRPr lang="en-US" dirty="0"/>
          </a:p>
          <a:p>
            <a:pPr lvl="0" algn="r" rtl="1"/>
            <a:r>
              <a:rPr lang="ar-SA" dirty="0"/>
              <a:t>الموضوعية في نقل الآراء والاتجاهات</a:t>
            </a:r>
            <a:endParaRPr lang="en-US" dirty="0"/>
          </a:p>
          <a:p>
            <a:pPr lvl="0" algn="r" rtl="1"/>
            <a:r>
              <a:rPr lang="ar-SA" dirty="0"/>
              <a:t>الأمانة في تصوير أبعاد المشكلات</a:t>
            </a:r>
            <a:endParaRPr lang="en-US" dirty="0"/>
          </a:p>
          <a:p>
            <a:pPr algn="r" rtl="1"/>
            <a:endParaRPr lang="ar-SA" dirty="0"/>
          </a:p>
        </p:txBody>
      </p:sp>
    </p:spTree>
    <p:extLst>
      <p:ext uri="{BB962C8B-B14F-4D97-AF65-F5344CB8AC3E}">
        <p14:creationId xmlns:p14="http://schemas.microsoft.com/office/powerpoint/2010/main" val="1541781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548680"/>
            <a:ext cx="8229600" cy="432048"/>
          </a:xfrm>
        </p:spPr>
        <p:txBody>
          <a:bodyPr>
            <a:normAutofit fontScale="90000"/>
          </a:bodyPr>
          <a:lstStyle/>
          <a:p>
            <a:pPr algn="r" rtl="1"/>
            <a:endParaRPr lang="ar-SA" sz="4800" dirty="0"/>
          </a:p>
        </p:txBody>
      </p:sp>
      <p:sp>
        <p:nvSpPr>
          <p:cNvPr id="3" name="عنصر نائب للمحتوى 2"/>
          <p:cNvSpPr>
            <a:spLocks noGrp="1"/>
          </p:cNvSpPr>
          <p:nvPr>
            <p:ph idx="1"/>
          </p:nvPr>
        </p:nvSpPr>
        <p:spPr>
          <a:xfrm>
            <a:off x="457200" y="908720"/>
            <a:ext cx="8435280" cy="5832648"/>
          </a:xfrm>
        </p:spPr>
        <p:txBody>
          <a:bodyPr anchor="ctr"/>
          <a:lstStyle/>
          <a:p>
            <a:pPr lvl="0" algn="r" rtl="1"/>
            <a:r>
              <a:rPr lang="ar-SA" b="1" dirty="0"/>
              <a:t>مقدمة التحقيق الصحفي</a:t>
            </a:r>
            <a:r>
              <a:rPr lang="ar-SA" dirty="0"/>
              <a:t> تشبه مقدمة المقابلات الصحفية فإما أن تكون </a:t>
            </a:r>
            <a:r>
              <a:rPr lang="ar-SA" dirty="0" err="1"/>
              <a:t>تلخيصية</a:t>
            </a:r>
            <a:r>
              <a:rPr lang="ar-SA" dirty="0"/>
              <a:t> أو </a:t>
            </a:r>
            <a:r>
              <a:rPr lang="ar-SA" dirty="0" err="1"/>
              <a:t>تساؤلية</a:t>
            </a:r>
            <a:r>
              <a:rPr lang="ar-SA" dirty="0"/>
              <a:t> أو إخبارية </a:t>
            </a:r>
            <a:r>
              <a:rPr lang="ar-SA" dirty="0" smtClean="0"/>
              <a:t>وقد </a:t>
            </a:r>
            <a:r>
              <a:rPr lang="ar-SA" dirty="0"/>
              <a:t>تكون عرضاً لأهم اكتشاف برز في التحقيق، وقد تتضمن تعريفاً بالقضية</a:t>
            </a:r>
            <a:r>
              <a:rPr lang="ar-SA" dirty="0" smtClean="0"/>
              <a:t>.</a:t>
            </a:r>
          </a:p>
          <a:p>
            <a:pPr marL="0" lvl="0" indent="0" algn="r" rtl="1">
              <a:buNone/>
            </a:pPr>
            <a:endParaRPr lang="en-US" dirty="0"/>
          </a:p>
          <a:p>
            <a:pPr lvl="0" algn="r" rtl="1"/>
            <a:r>
              <a:rPr lang="ar-SA" b="1" dirty="0"/>
              <a:t>جسم التحقيق الصحفي:</a:t>
            </a:r>
            <a:r>
              <a:rPr lang="ar-SA" dirty="0"/>
              <a:t> يتضمن المقابلات وآراء الجمهور والمتخصصين والخبراء، وكافة البيانات والمعطيات، والصور والرسوم والجداول والخرائط وغيرها من الوسائل الإيضاحية</a:t>
            </a:r>
            <a:r>
              <a:rPr lang="ar-SA" dirty="0" smtClean="0"/>
              <a:t>.</a:t>
            </a:r>
          </a:p>
          <a:p>
            <a:pPr marL="0" lvl="0" indent="0" algn="r" rtl="1">
              <a:buNone/>
            </a:pPr>
            <a:endParaRPr lang="en-US" dirty="0"/>
          </a:p>
          <a:p>
            <a:pPr lvl="0" algn="r" rtl="1"/>
            <a:r>
              <a:rPr lang="ar-SA" b="1" dirty="0"/>
              <a:t>خاتمة التحقيق</a:t>
            </a:r>
            <a:r>
              <a:rPr lang="ar-SA" dirty="0"/>
              <a:t>: تعتمد على طبيعة الموضوع الذي يعالجه التحقيق، فهي تقدم حلولاً واقتراحات إذا كان التحقيق يتناول مشكلة عامة، أو تستخلص النتائج من الآراء والمعلومات، أو تحدد الآفاق المستقبلية للظاهرة.</a:t>
            </a:r>
            <a:endParaRPr lang="en-US" dirty="0"/>
          </a:p>
          <a:p>
            <a:pPr algn="r" rtl="1"/>
            <a:endParaRPr lang="ar-SA" dirty="0" smtClean="0"/>
          </a:p>
        </p:txBody>
      </p:sp>
    </p:spTree>
    <p:extLst>
      <p:ext uri="{BB962C8B-B14F-4D97-AF65-F5344CB8AC3E}">
        <p14:creationId xmlns:p14="http://schemas.microsoft.com/office/powerpoint/2010/main" val="398443500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lstStyle/>
          <a:p>
            <a:pPr algn="ctr" rtl="1"/>
            <a:r>
              <a:rPr lang="ar-SA" b="1" dirty="0"/>
              <a:t>أنواع </a:t>
            </a:r>
            <a:r>
              <a:rPr lang="ar-SA" b="1" dirty="0" smtClean="0"/>
              <a:t>العناوين الصحفية </a:t>
            </a:r>
            <a:endParaRPr lang="en-US" dirty="0"/>
          </a:p>
        </p:txBody>
      </p:sp>
      <p:sp>
        <p:nvSpPr>
          <p:cNvPr id="3" name="عنصر نائب للمحتوى 2"/>
          <p:cNvSpPr>
            <a:spLocks noGrp="1"/>
          </p:cNvSpPr>
          <p:nvPr>
            <p:ph idx="1"/>
          </p:nvPr>
        </p:nvSpPr>
        <p:spPr/>
        <p:txBody>
          <a:bodyPr>
            <a:normAutofit/>
          </a:bodyPr>
          <a:lstStyle/>
          <a:p>
            <a:pPr lvl="0" algn="r" rtl="1"/>
            <a:r>
              <a:rPr lang="ar-SA" b="1" dirty="0" smtClean="0"/>
              <a:t>وصفي</a:t>
            </a:r>
            <a:r>
              <a:rPr lang="ar-SA" dirty="0"/>
              <a:t>: يصف حالة الحدث ويجسده بكلمات وصفية.</a:t>
            </a:r>
            <a:endParaRPr lang="en-US" dirty="0"/>
          </a:p>
          <a:p>
            <a:pPr lvl="0" algn="r" rtl="1"/>
            <a:r>
              <a:rPr lang="ar-SA" b="1" dirty="0"/>
              <a:t>إخباري</a:t>
            </a:r>
            <a:r>
              <a:rPr lang="ar-SA" dirty="0"/>
              <a:t>: دال على مضمون الخبر، يعلن عن حدث أو معلومة جديدة.</a:t>
            </a:r>
            <a:endParaRPr lang="en-US" dirty="0"/>
          </a:p>
          <a:p>
            <a:pPr lvl="0" algn="r" rtl="1"/>
            <a:r>
              <a:rPr lang="ar-SA" b="1" dirty="0"/>
              <a:t>استفهامي</a:t>
            </a:r>
            <a:r>
              <a:rPr lang="ar-SA" dirty="0"/>
              <a:t>: يصاغ على شكل سؤال ويستفهم عن المشكلة بشكل يثير الاهتمام ويجذب القارئ.</a:t>
            </a:r>
            <a:endParaRPr lang="en-US" dirty="0"/>
          </a:p>
          <a:p>
            <a:pPr lvl="0" algn="r" rtl="1"/>
            <a:r>
              <a:rPr lang="ar-SA" b="1" dirty="0"/>
              <a:t>توجيهي</a:t>
            </a:r>
            <a:r>
              <a:rPr lang="ar-SA" dirty="0"/>
              <a:t>: يقترب من الصياغة الإنشائية في التوجيه والإرشاد.</a:t>
            </a:r>
            <a:endParaRPr lang="en-US" dirty="0"/>
          </a:p>
          <a:p>
            <a:pPr lvl="0" algn="r" rtl="1"/>
            <a:r>
              <a:rPr lang="ar-SA" b="1" dirty="0"/>
              <a:t>مقارن</a:t>
            </a:r>
            <a:r>
              <a:rPr lang="ar-SA" dirty="0"/>
              <a:t>: يوجه صيغة العنوان للمقارنة مع الحدث والزمن.</a:t>
            </a:r>
            <a:endParaRPr lang="en-US" dirty="0"/>
          </a:p>
          <a:p>
            <a:pPr lvl="0" algn="r" rtl="1"/>
            <a:r>
              <a:rPr lang="ar-SA" b="1" dirty="0"/>
              <a:t>الاقتباس</a:t>
            </a:r>
            <a:r>
              <a:rPr lang="ar-SA" dirty="0"/>
              <a:t>: يقتبس كلاما حرفيا أو محررا للقائل.</a:t>
            </a:r>
            <a:endParaRPr lang="en-US" dirty="0"/>
          </a:p>
          <a:p>
            <a:pPr lvl="0" algn="r" rtl="1"/>
            <a:r>
              <a:rPr lang="ar-SA" b="1" dirty="0"/>
              <a:t>توضيحي</a:t>
            </a:r>
            <a:r>
              <a:rPr lang="ar-SA" dirty="0"/>
              <a:t>: يشرح ويوضح موقف أو حدث أو معلومة.</a:t>
            </a:r>
            <a:endParaRPr lang="en-US" dirty="0"/>
          </a:p>
          <a:p>
            <a:pPr lvl="0" algn="r" rtl="1"/>
            <a:r>
              <a:rPr lang="ar-SA" b="1" dirty="0"/>
              <a:t>استنتاجي</a:t>
            </a:r>
            <a:r>
              <a:rPr lang="ar-SA" dirty="0"/>
              <a:t>: يؤخذ من الفهم العام وليس حرفيا من المادة.</a:t>
            </a:r>
            <a:endParaRPr lang="en-US" dirty="0"/>
          </a:p>
          <a:p>
            <a:endParaRPr lang="ar-SA" dirty="0"/>
          </a:p>
        </p:txBody>
      </p:sp>
    </p:spTree>
    <p:extLst>
      <p:ext uri="{BB962C8B-B14F-4D97-AF65-F5344CB8AC3E}">
        <p14:creationId xmlns:p14="http://schemas.microsoft.com/office/powerpoint/2010/main" val="235585695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chor="t">
            <a:normAutofit/>
          </a:bodyPr>
          <a:lstStyle/>
          <a:p>
            <a:pPr algn="ctr"/>
            <a:r>
              <a:rPr lang="ar-SA" b="1" dirty="0"/>
              <a:t>أمور يجب مراعاتها عند كتابة العناوين</a:t>
            </a:r>
            <a:r>
              <a:rPr lang="ar-SA" b="1" dirty="0" smtClean="0"/>
              <a:t>:</a:t>
            </a:r>
            <a:endParaRPr lang="ar-SA" dirty="0"/>
          </a:p>
        </p:txBody>
      </p:sp>
      <p:sp>
        <p:nvSpPr>
          <p:cNvPr id="3" name="عنصر نائب للمحتوى 2"/>
          <p:cNvSpPr>
            <a:spLocks noGrp="1"/>
          </p:cNvSpPr>
          <p:nvPr>
            <p:ph idx="1"/>
          </p:nvPr>
        </p:nvSpPr>
        <p:spPr>
          <a:xfrm>
            <a:off x="179512" y="1772816"/>
            <a:ext cx="8640960" cy="4824536"/>
          </a:xfrm>
        </p:spPr>
        <p:txBody>
          <a:bodyPr>
            <a:normAutofit fontScale="92500" lnSpcReduction="10000"/>
          </a:bodyPr>
          <a:lstStyle/>
          <a:p>
            <a:pPr lvl="0" algn="r" rtl="1"/>
            <a:r>
              <a:rPr lang="ar-SA" dirty="0"/>
              <a:t>من شروط العنوان الجيد أن يكون ناقلا لمحتوى المادة وواضحا ومفهوما وبسيطا دون تعقيد وموجزا ودقيقا وله سجع موسيقي ومتوازنا وسلسا وجاذبا.</a:t>
            </a:r>
            <a:endParaRPr lang="en-US" dirty="0"/>
          </a:p>
          <a:p>
            <a:pPr lvl="0" algn="r" rtl="1"/>
            <a:r>
              <a:rPr lang="ar-SA" dirty="0"/>
              <a:t>يفضل أن يتكون العنوان من كلمات معدودة جاذبة متناسقة.</a:t>
            </a:r>
            <a:endParaRPr lang="en-US" dirty="0"/>
          </a:p>
          <a:p>
            <a:pPr lvl="0" algn="r" rtl="1"/>
            <a:r>
              <a:rPr lang="ar-SA" dirty="0"/>
              <a:t>الفعل المضارع أقرب للاستعمال في العنوان والماضي يستخدم للضرورة وخاصة المرتبطة بالزمن.</a:t>
            </a:r>
            <a:endParaRPr lang="en-US" dirty="0"/>
          </a:p>
          <a:p>
            <a:pPr lvl="0" algn="r" rtl="1"/>
            <a:r>
              <a:rPr lang="ar-SA" dirty="0"/>
              <a:t>يختار العنوان من  المقدمة  بحيث يحتوي على معلومة حديثة أو يعلن عن جديد.</a:t>
            </a:r>
            <a:endParaRPr lang="en-US" dirty="0"/>
          </a:p>
          <a:p>
            <a:pPr lvl="0" algn="r" rtl="1"/>
            <a:r>
              <a:rPr lang="ar-SA" dirty="0" smtClean="0"/>
              <a:t>يتوجه </a:t>
            </a:r>
            <a:r>
              <a:rPr lang="ar-SA" dirty="0"/>
              <a:t>للجمهور الأوسع وأن </a:t>
            </a:r>
            <a:r>
              <a:rPr lang="ar-SA" dirty="0" smtClean="0"/>
              <a:t>يبرز </a:t>
            </a:r>
            <a:r>
              <a:rPr lang="ar-SA" dirty="0"/>
              <a:t>الشخصية الأهم أو الحدث المركزي، </a:t>
            </a:r>
            <a:r>
              <a:rPr lang="ar-SA" dirty="0" smtClean="0"/>
              <a:t>ويجيب </a:t>
            </a:r>
            <a:r>
              <a:rPr lang="ar-SA" dirty="0"/>
              <a:t>عن أهم العناصر، وألا تهول أو تضخم وأن تلتزم الدقة.</a:t>
            </a:r>
            <a:endParaRPr lang="en-US" dirty="0"/>
          </a:p>
          <a:p>
            <a:pPr lvl="0" algn="r" rtl="1"/>
            <a:r>
              <a:rPr lang="ar-SA" dirty="0"/>
              <a:t>يفضل عدم استخدام الصفات إلا للضرورة، وأن تبتعد عن الكلمات المبهمة والعامة.</a:t>
            </a:r>
            <a:endParaRPr lang="en-US" dirty="0"/>
          </a:p>
          <a:p>
            <a:pPr lvl="0" algn="r" rtl="1"/>
            <a:r>
              <a:rPr lang="ar-SA" dirty="0"/>
              <a:t>عدم تكرار الكلمة مرتين في العنوان.</a:t>
            </a:r>
            <a:endParaRPr lang="en-US" dirty="0"/>
          </a:p>
          <a:p>
            <a:pPr lvl="0" algn="r" rtl="1"/>
            <a:r>
              <a:rPr lang="ar-SA" dirty="0"/>
              <a:t>استخدام المختصرات والابتعاد عن التعميم.</a:t>
            </a:r>
            <a:endParaRPr lang="en-US" dirty="0"/>
          </a:p>
          <a:p>
            <a:pPr lvl="0" algn="r" rtl="1"/>
            <a:r>
              <a:rPr lang="ar-SA" dirty="0"/>
              <a:t>استكمال اللغة في العنوان فعل وفاعل، مبتدأ وخبر، مسند ومسند إليه.</a:t>
            </a:r>
            <a:endParaRPr lang="en-US" dirty="0"/>
          </a:p>
          <a:p>
            <a:endParaRPr lang="ar-SA" dirty="0"/>
          </a:p>
        </p:txBody>
      </p:sp>
    </p:spTree>
    <p:extLst>
      <p:ext uri="{BB962C8B-B14F-4D97-AF65-F5344CB8AC3E}">
        <p14:creationId xmlns:p14="http://schemas.microsoft.com/office/powerpoint/2010/main" val="34151162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pPr algn="ctr"/>
            <a:r>
              <a:rPr lang="en-US" b="1" dirty="0" smtClean="0"/>
              <a:t/>
            </a:r>
            <a:br>
              <a:rPr lang="en-US" b="1" dirty="0" smtClean="0"/>
            </a:br>
            <a:r>
              <a:rPr lang="en-US" b="1" dirty="0"/>
              <a:t/>
            </a:r>
            <a:br>
              <a:rPr lang="en-US" b="1" dirty="0"/>
            </a:br>
            <a:r>
              <a:rPr lang="ar-SA" b="1" dirty="0" smtClean="0"/>
              <a:t/>
            </a:r>
            <a:br>
              <a:rPr lang="ar-SA" b="1" dirty="0" smtClean="0"/>
            </a:br>
            <a:r>
              <a:rPr lang="ar-SA" b="1" dirty="0"/>
              <a:t/>
            </a:r>
            <a:br>
              <a:rPr lang="ar-SA" b="1" dirty="0"/>
            </a:br>
            <a:r>
              <a:rPr lang="ar-SA" b="1" dirty="0" smtClean="0"/>
              <a:t/>
            </a:r>
            <a:br>
              <a:rPr lang="ar-SA" b="1" dirty="0" smtClean="0"/>
            </a:br>
            <a:r>
              <a:rPr lang="en-US" b="1" dirty="0" smtClean="0"/>
              <a:t/>
            </a:r>
            <a:br>
              <a:rPr lang="en-US" b="1" dirty="0" smtClean="0"/>
            </a:br>
            <a:r>
              <a:rPr lang="ar-TN" b="1" dirty="0" smtClean="0"/>
              <a:t>الفصل الأول </a:t>
            </a:r>
            <a:r>
              <a:rPr lang="ar-TN" b="1" dirty="0"/>
              <a:t>: </a:t>
            </a:r>
            <a:r>
              <a:rPr lang="ar-EG" b="1" dirty="0"/>
              <a:t>مفهوم التحرير الصحفي </a:t>
            </a:r>
            <a:r>
              <a:rPr lang="ar-EG" b="1" dirty="0" smtClean="0"/>
              <a:t>وأدوات</a:t>
            </a:r>
            <a:r>
              <a:rPr lang="ar-SA" b="1" dirty="0" smtClean="0"/>
              <a:t>ه</a:t>
            </a:r>
            <a:br>
              <a:rPr lang="ar-SA" b="1" dirty="0" smtClean="0"/>
            </a:br>
            <a:endParaRPr lang="fr-FR" b="1" dirty="0"/>
          </a:p>
        </p:txBody>
      </p:sp>
      <p:sp>
        <p:nvSpPr>
          <p:cNvPr id="3" name="Espace réservé du contenu 2"/>
          <p:cNvSpPr>
            <a:spLocks noGrp="1"/>
          </p:cNvSpPr>
          <p:nvPr>
            <p:ph idx="1"/>
          </p:nvPr>
        </p:nvSpPr>
        <p:spPr/>
        <p:txBody>
          <a:bodyPr anchor="ctr">
            <a:normAutofit/>
          </a:bodyPr>
          <a:lstStyle/>
          <a:p>
            <a:pPr algn="r" rtl="1"/>
            <a:r>
              <a:rPr lang="ar-SA" sz="2800" dirty="0" smtClean="0">
                <a:latin typeface="Times New Roman" pitchFamily="18" charset="0"/>
                <a:cs typeface="Times New Roman" pitchFamily="18" charset="0"/>
              </a:rPr>
              <a:t>اختلاف المفاهيم بين الباحثين</a:t>
            </a:r>
          </a:p>
          <a:p>
            <a:pPr algn="r" rtl="1"/>
            <a:r>
              <a:rPr lang="ar-SA" sz="2800" dirty="0" smtClean="0">
                <a:latin typeface="Times New Roman" pitchFamily="18" charset="0"/>
                <a:cs typeface="Times New Roman" pitchFamily="18" charset="0"/>
              </a:rPr>
              <a:t>تحرير صحفي أم تحرير إعلامي</a:t>
            </a:r>
          </a:p>
          <a:p>
            <a:pPr algn="r" rtl="1"/>
            <a:r>
              <a:rPr lang="ar-SA" sz="2800" dirty="0" smtClean="0">
                <a:latin typeface="Times New Roman" pitchFamily="18" charset="0"/>
                <a:cs typeface="Times New Roman" pitchFamily="18" charset="0"/>
              </a:rPr>
              <a:t>تحرير صحفي أو كتابة صحفية</a:t>
            </a:r>
          </a:p>
          <a:p>
            <a:pPr algn="r" rtl="1"/>
            <a:r>
              <a:rPr lang="ar-SA" sz="2800" dirty="0" smtClean="0">
                <a:latin typeface="Times New Roman" pitchFamily="18" charset="0"/>
                <a:cs typeface="Times New Roman" pitchFamily="18" charset="0"/>
              </a:rPr>
              <a:t>فنون تحرير أو فنون كتابة</a:t>
            </a:r>
            <a:endParaRPr lang="fr-FR"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lvl="8" algn="ctr" rtl="0">
              <a:spcBef>
                <a:spcPct val="0"/>
              </a:spcBef>
            </a:pPr>
            <a:r>
              <a:rPr lang="ar-SA" sz="4400" b="1" dirty="0" smtClean="0">
                <a:solidFill>
                  <a:schemeClr val="tx2"/>
                </a:solidFill>
                <a:latin typeface="Times New Roman" pitchFamily="18" charset="0"/>
                <a:cs typeface="Times New Roman" pitchFamily="18" charset="0"/>
              </a:rPr>
              <a:t>مفهوم التحرير الصحفي </a:t>
            </a:r>
            <a:r>
              <a:rPr lang="fr-FR" b="1" dirty="0" smtClean="0"/>
              <a:t/>
            </a:r>
            <a:br>
              <a:rPr lang="fr-FR" b="1" dirty="0" smtClean="0"/>
            </a:br>
            <a:endParaRPr lang="fr-FR" dirty="0"/>
          </a:p>
        </p:txBody>
      </p:sp>
      <p:sp>
        <p:nvSpPr>
          <p:cNvPr id="3" name="Espace réservé du contenu 2"/>
          <p:cNvSpPr>
            <a:spLocks noGrp="1"/>
          </p:cNvSpPr>
          <p:nvPr>
            <p:ph idx="1"/>
          </p:nvPr>
        </p:nvSpPr>
        <p:spPr/>
        <p:txBody>
          <a:bodyPr>
            <a:normAutofit/>
          </a:bodyPr>
          <a:lstStyle/>
          <a:p>
            <a:pPr algn="r" rtl="1"/>
            <a:r>
              <a:rPr lang="ar-SA" sz="3000" dirty="0" smtClean="0">
                <a:latin typeface="Times New Roman" pitchFamily="18" charset="0"/>
                <a:cs typeface="Times New Roman" pitchFamily="18" charset="0"/>
              </a:rPr>
              <a:t>هو فن الكتابة للصحف والمجلات ووكالات الأنباء</a:t>
            </a:r>
          </a:p>
          <a:p>
            <a:pPr algn="r" rtl="1"/>
            <a:r>
              <a:rPr lang="ar-SA" sz="3000" dirty="0" smtClean="0">
                <a:latin typeface="Times New Roman" pitchFamily="18" charset="0"/>
                <a:cs typeface="Times New Roman" pitchFamily="18" charset="0"/>
              </a:rPr>
              <a:t>وضع المادة المتوفرة لدى الصحفي من مختلف المصادر في قالب تعبيري ولغة مناسبة لكي تصل إلى القراء في سهولة وتكون مفهومة من قبل القراء</a:t>
            </a:r>
          </a:p>
          <a:p>
            <a:pPr algn="r" rtl="1"/>
            <a:r>
              <a:rPr lang="ar-SA" sz="3000" dirty="0" smtClean="0">
                <a:latin typeface="Times New Roman" pitchFamily="18" charset="0"/>
                <a:cs typeface="Times New Roman" pitchFamily="18" charset="0"/>
              </a:rPr>
              <a:t>الكتابة للقراء على اختلافاتهم لتوصيل رسالة إعلامية صحفية</a:t>
            </a:r>
          </a:p>
          <a:p>
            <a:pPr algn="r" rtl="1"/>
            <a:r>
              <a:rPr lang="ar-SA" sz="3000" dirty="0" smtClean="0">
                <a:latin typeface="Times New Roman" pitchFamily="18" charset="0"/>
                <a:cs typeface="Times New Roman" pitchFamily="18" charset="0"/>
              </a:rPr>
              <a:t>فن التعبير على الأحداث والأفكار والآراء والمواقف والظواهر التي يعيشها المجتمع</a:t>
            </a:r>
          </a:p>
          <a:p>
            <a:pPr algn="r" rtl="1"/>
            <a:r>
              <a:rPr lang="ar-SA" sz="3000" dirty="0" smtClean="0">
                <a:latin typeface="Times New Roman" pitchFamily="18" charset="0"/>
                <a:cs typeface="Times New Roman" pitchFamily="18" charset="0"/>
              </a:rPr>
              <a:t>لغة مناسبة وأسلوب واضح حتى تكون قابلة للنشر</a:t>
            </a:r>
            <a:endParaRPr lang="fr-FR" sz="3000" dirty="0" smtClean="0">
              <a:latin typeface="Times New Roman" pitchFamily="18" charset="0"/>
              <a:cs typeface="Times New Roman" pitchFamily="18" charset="0"/>
            </a:endParaRPr>
          </a:p>
          <a:p>
            <a:endParaRPr lang="fr-F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ctr"/>
            <a:r>
              <a:rPr lang="ar-SA" sz="5400" b="1" dirty="0" smtClean="0">
                <a:latin typeface="Times New Roman" pitchFamily="18" charset="0"/>
                <a:cs typeface="Times New Roman" pitchFamily="18" charset="0"/>
              </a:rPr>
              <a:t>الهدف من </a:t>
            </a:r>
            <a:r>
              <a:rPr lang="ar-SA" sz="5400" b="1" dirty="0">
                <a:latin typeface="Times New Roman" pitchFamily="18" charset="0"/>
                <a:cs typeface="Times New Roman" pitchFamily="18" charset="0"/>
              </a:rPr>
              <a:t>التحرير الصحفي</a:t>
            </a:r>
            <a:endParaRPr lang="ar-SA" dirty="0"/>
          </a:p>
        </p:txBody>
      </p:sp>
      <p:sp>
        <p:nvSpPr>
          <p:cNvPr id="3" name="عنصر نائب للمحتوى 2"/>
          <p:cNvSpPr>
            <a:spLocks noGrp="1"/>
          </p:cNvSpPr>
          <p:nvPr>
            <p:ph idx="1"/>
          </p:nvPr>
        </p:nvSpPr>
        <p:spPr/>
        <p:txBody>
          <a:bodyPr anchor="ctr"/>
          <a:lstStyle/>
          <a:p>
            <a:pPr algn="r" rtl="1"/>
            <a:r>
              <a:rPr lang="ar-SA" dirty="0" smtClean="0"/>
              <a:t>التناغم مع سياسة وسيلة الإعلام</a:t>
            </a:r>
          </a:p>
          <a:p>
            <a:pPr algn="r" rtl="1"/>
            <a:r>
              <a:rPr lang="ar-SA" dirty="0" smtClean="0"/>
              <a:t>تقديم حقائق ثابتة</a:t>
            </a:r>
          </a:p>
          <a:p>
            <a:pPr algn="r" rtl="1"/>
            <a:r>
              <a:rPr lang="ar-SA" dirty="0" smtClean="0"/>
              <a:t>الالتزام بالحجم المطلوب</a:t>
            </a:r>
          </a:p>
          <a:p>
            <a:pPr algn="r" rtl="1"/>
            <a:r>
              <a:rPr lang="ar-SA" dirty="0" smtClean="0"/>
              <a:t>الوضوح في المعنى والأسلوب والعبارات</a:t>
            </a:r>
          </a:p>
          <a:p>
            <a:pPr algn="r" rtl="1"/>
            <a:r>
              <a:rPr lang="ar-SA" dirty="0" smtClean="0"/>
              <a:t>الاستجابة لتطلعات الجماهير</a:t>
            </a:r>
          </a:p>
        </p:txBody>
      </p:sp>
    </p:spTree>
    <p:extLst>
      <p:ext uri="{BB962C8B-B14F-4D97-AF65-F5344CB8AC3E}">
        <p14:creationId xmlns:p14="http://schemas.microsoft.com/office/powerpoint/2010/main" val="10296069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sz="4400" b="1" dirty="0" smtClean="0">
                <a:latin typeface="Times New Roman" pitchFamily="18" charset="0"/>
                <a:cs typeface="Times New Roman" pitchFamily="18" charset="0"/>
              </a:rPr>
              <a:t>الاعتبارات الواجب مراعاتها في الفكرة الصحفية</a:t>
            </a:r>
            <a:r>
              <a:rPr lang="ar-SA" sz="5400" b="1" dirty="0" smtClean="0">
                <a:latin typeface="Times New Roman" pitchFamily="18" charset="0"/>
                <a:cs typeface="Times New Roman" pitchFamily="18" charset="0"/>
              </a:rPr>
              <a:t> </a:t>
            </a:r>
            <a:endParaRPr lang="ar-SA" dirty="0"/>
          </a:p>
        </p:txBody>
      </p:sp>
      <p:sp>
        <p:nvSpPr>
          <p:cNvPr id="3" name="عنصر نائب للمحتوى 2"/>
          <p:cNvSpPr>
            <a:spLocks noGrp="1"/>
          </p:cNvSpPr>
          <p:nvPr>
            <p:ph idx="1"/>
          </p:nvPr>
        </p:nvSpPr>
        <p:spPr/>
        <p:txBody>
          <a:bodyPr/>
          <a:lstStyle/>
          <a:p>
            <a:pPr algn="r" rtl="1"/>
            <a:r>
              <a:rPr lang="ar-SA" dirty="0" smtClean="0"/>
              <a:t>وضوح الفكرة بالنسبة إلى الجمهور</a:t>
            </a:r>
          </a:p>
          <a:p>
            <a:pPr algn="r" rtl="1"/>
            <a:r>
              <a:rPr lang="ar-SA" dirty="0" smtClean="0"/>
              <a:t>امكانية تفاعل الجمهور مع الموضوع</a:t>
            </a:r>
          </a:p>
          <a:p>
            <a:pPr algn="r" rtl="1"/>
            <a:r>
              <a:rPr lang="ar-SA" dirty="0" smtClean="0"/>
              <a:t>تطلعات الجمهور</a:t>
            </a:r>
          </a:p>
          <a:p>
            <a:pPr algn="r" rtl="1"/>
            <a:r>
              <a:rPr lang="ar-SA" dirty="0" smtClean="0"/>
              <a:t>أهمية الموضوع (يخدم المصلحة العامة)</a:t>
            </a:r>
          </a:p>
          <a:p>
            <a:pPr algn="r" rtl="1"/>
            <a:r>
              <a:rPr lang="ar-SA" dirty="0" smtClean="0"/>
              <a:t>الأخذ بعين الاعتبار بالآراء المعارضة للموضوع</a:t>
            </a:r>
          </a:p>
          <a:p>
            <a:pPr algn="r" rtl="1"/>
            <a:r>
              <a:rPr lang="ar-SA" dirty="0" smtClean="0"/>
              <a:t>تجنب أسلوب التعالي على الجمهور</a:t>
            </a:r>
          </a:p>
          <a:p>
            <a:pPr algn="r" rtl="1"/>
            <a:r>
              <a:rPr lang="ar-SA" dirty="0" smtClean="0"/>
              <a:t>التأثير العاطفي في بعض المواضيع</a:t>
            </a:r>
          </a:p>
          <a:p>
            <a:pPr algn="r" rtl="1"/>
            <a:r>
              <a:rPr lang="ar-SA" dirty="0" smtClean="0"/>
              <a:t>البحث عن ردة فعل للجمهور </a:t>
            </a:r>
          </a:p>
          <a:p>
            <a:pPr algn="r" rtl="1"/>
            <a:r>
              <a:rPr lang="ar-SA" dirty="0" smtClean="0"/>
              <a:t>الواقعية والمنطقية </a:t>
            </a:r>
          </a:p>
        </p:txBody>
      </p:sp>
    </p:spTree>
    <p:extLst>
      <p:ext uri="{BB962C8B-B14F-4D97-AF65-F5344CB8AC3E}">
        <p14:creationId xmlns:p14="http://schemas.microsoft.com/office/powerpoint/2010/main" val="14222565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704088"/>
            <a:ext cx="8229600" cy="2004832"/>
          </a:xfrm>
        </p:spPr>
        <p:txBody>
          <a:bodyPr anchor="t">
            <a:normAutofit fontScale="90000"/>
          </a:bodyPr>
          <a:lstStyle/>
          <a:p>
            <a:pPr algn="ctr"/>
            <a:r>
              <a:rPr lang="ar-SA" sz="5300" b="1" dirty="0"/>
              <a:t>الفصل </a:t>
            </a:r>
            <a:r>
              <a:rPr lang="ar-SA" sz="5300" b="1" dirty="0" smtClean="0"/>
              <a:t>الثاني :العوامل المؤثرة في عملية التحرير </a:t>
            </a:r>
            <a:r>
              <a:rPr lang="en-US" sz="5300" b="1" dirty="0" smtClean="0"/>
              <a:t/>
            </a:r>
            <a:br>
              <a:rPr lang="en-US" sz="5300" b="1" dirty="0" smtClean="0"/>
            </a:br>
            <a:r>
              <a:rPr lang="ar-SA" sz="5300" b="1" dirty="0" smtClean="0"/>
              <a:t>الصحفي</a:t>
            </a:r>
            <a:r>
              <a:rPr lang="ar-SA" b="1" dirty="0" smtClean="0"/>
              <a:t/>
            </a:r>
            <a:br>
              <a:rPr lang="ar-SA" b="1" dirty="0" smtClean="0"/>
            </a:br>
            <a:r>
              <a:rPr lang="fr-FR" b="1" dirty="0" smtClean="0"/>
              <a:t/>
            </a:r>
            <a:br>
              <a:rPr lang="fr-FR" b="1" dirty="0" smtClean="0"/>
            </a:br>
            <a:endParaRPr lang="fr-FR" dirty="0"/>
          </a:p>
        </p:txBody>
      </p:sp>
      <p:sp>
        <p:nvSpPr>
          <p:cNvPr id="3" name="Espace réservé du contenu 2"/>
          <p:cNvSpPr>
            <a:spLocks noGrp="1"/>
          </p:cNvSpPr>
          <p:nvPr>
            <p:ph idx="1"/>
          </p:nvPr>
        </p:nvSpPr>
        <p:spPr>
          <a:xfrm>
            <a:off x="457200" y="3284984"/>
            <a:ext cx="8229600" cy="3039616"/>
          </a:xfrm>
        </p:spPr>
        <p:txBody>
          <a:bodyPr anchor="ctr"/>
          <a:lstStyle/>
          <a:p>
            <a:pPr algn="r" rtl="1"/>
            <a:r>
              <a:rPr lang="ar-SA" sz="2800" dirty="0" smtClean="0">
                <a:latin typeface="Times New Roman" pitchFamily="18" charset="0"/>
                <a:cs typeface="Times New Roman" pitchFamily="18" charset="0"/>
              </a:rPr>
              <a:t>درجة التجريد الذهني </a:t>
            </a:r>
          </a:p>
          <a:p>
            <a:pPr algn="r" rtl="1"/>
            <a:r>
              <a:rPr lang="ar-SA" sz="2800" dirty="0" smtClean="0">
                <a:latin typeface="Times New Roman" pitchFamily="18" charset="0"/>
                <a:cs typeface="Times New Roman" pitchFamily="18" charset="0"/>
              </a:rPr>
              <a:t>التخصص</a:t>
            </a:r>
            <a:endParaRPr lang="fr-FR"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ébit">
  <a:themeElements>
    <a:clrScheme name="Débit">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Débit">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Débit">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535</TotalTime>
  <Words>1918</Words>
  <Application>Microsoft Office PowerPoint</Application>
  <PresentationFormat>عرض على الشاشة (3:4)‏</PresentationFormat>
  <Paragraphs>296</Paragraphs>
  <Slides>44</Slides>
  <Notes>1</Notes>
  <HiddenSlides>0</HiddenSlides>
  <MMClips>0</MMClips>
  <ScaleCrop>false</ScaleCrop>
  <HeadingPairs>
    <vt:vector size="4" baseType="variant">
      <vt:variant>
        <vt:lpstr>نسق</vt:lpstr>
      </vt:variant>
      <vt:variant>
        <vt:i4>1</vt:i4>
      </vt:variant>
      <vt:variant>
        <vt:lpstr>عناوين الشرائح</vt:lpstr>
      </vt:variant>
      <vt:variant>
        <vt:i4>44</vt:i4>
      </vt:variant>
    </vt:vector>
  </HeadingPairs>
  <TitlesOfParts>
    <vt:vector size="45" baseType="lpstr">
      <vt:lpstr>Débit</vt:lpstr>
      <vt:lpstr>   مقرر  الفنون الصحفية  214تصل</vt:lpstr>
      <vt:lpstr>محتوى المقرر </vt:lpstr>
      <vt:lpstr>استراتيجيات التعليم </vt:lpstr>
      <vt:lpstr>أهداف المقرر </vt:lpstr>
      <vt:lpstr>      الفصل الأول : مفهوم التحرير الصحفي وأدواته </vt:lpstr>
      <vt:lpstr>مفهوم التحرير الصحفي  </vt:lpstr>
      <vt:lpstr>الهدف من التحرير الصحفي</vt:lpstr>
      <vt:lpstr>الاعتبارات الواجب مراعاتها في الفكرة الصحفية </vt:lpstr>
      <vt:lpstr>الفصل الثاني :العوامل المؤثرة في عملية التحرير  الصحفي  </vt:lpstr>
      <vt:lpstr>تحقيق أهداف التحرير الصحفي </vt:lpstr>
      <vt:lpstr>أسلوب التحرير الصحفي   </vt:lpstr>
      <vt:lpstr>أسلوب التحرير الصحفي</vt:lpstr>
      <vt:lpstr>عناصر الخبر الصحفي</vt:lpstr>
      <vt:lpstr>الفصل الثالث : القيم الإخبارية</vt:lpstr>
      <vt:lpstr>القيم الإخبارية</vt:lpstr>
      <vt:lpstr>القيم الإخبارية</vt:lpstr>
      <vt:lpstr>القيم الإخبارية</vt:lpstr>
      <vt:lpstr>أنـواع الخبـر </vt:lpstr>
      <vt:lpstr>التقسيم الزمني للخبر: </vt:lpstr>
      <vt:lpstr>الأخبار الخفيفة والأخبار الجادة: Softs news and hards news </vt:lpstr>
      <vt:lpstr>صفات الأخبار: </vt:lpstr>
      <vt:lpstr>مصادر الأخبار: </vt:lpstr>
      <vt:lpstr>مستويات المصادر الإخبارية:</vt:lpstr>
      <vt:lpstr>أنواع المصادر الإخبارية</vt:lpstr>
      <vt:lpstr>المصادر</vt:lpstr>
      <vt:lpstr>دور الصحفي في البحث عن الأخبار وكتابتها:</vt:lpstr>
      <vt:lpstr>الكتابة الصحفية</vt:lpstr>
      <vt:lpstr>  قوالب الكتابة الصحفية: قالب الهرم المعكوس (المقلوب): </vt:lpstr>
      <vt:lpstr>قالب الهرم المعتدل (التتابع الزمني): </vt:lpstr>
      <vt:lpstr>الفصل الرابع : الكتابة الصحفية الاستقصائية</vt:lpstr>
      <vt:lpstr>المقابلات:</vt:lpstr>
      <vt:lpstr>المقابلات</vt:lpstr>
      <vt:lpstr>المقابلة</vt:lpstr>
      <vt:lpstr>تقنيات المقابلة:</vt:lpstr>
      <vt:lpstr>أثناء المقابلة:</vt:lpstr>
      <vt:lpstr>نهاية المقابلة:</vt:lpstr>
      <vt:lpstr>بعض الأمور التي يجب مراعاتها </vt:lpstr>
      <vt:lpstr>بعض الأمور التي يجب مراعاتها</vt:lpstr>
      <vt:lpstr>التحقيق الصحفي</vt:lpstr>
      <vt:lpstr>أنواع التحقيق الصحفي:</vt:lpstr>
      <vt:lpstr>يعرض التحقيق الصحفي وفق قالب الهرم المعتدل:</vt:lpstr>
      <vt:lpstr>عرض تقديمي في PowerPoint</vt:lpstr>
      <vt:lpstr>أنواع العناوين الصحفية </vt:lpstr>
      <vt:lpstr>أمور يجب مراعاتها عند كتابة العناوين:</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توصيف مقرر  مناهج البحث الإعلامي 207تصل</dc:title>
  <dc:creator>kamel</dc:creator>
  <cp:lastModifiedBy>nahla</cp:lastModifiedBy>
  <cp:revision>57</cp:revision>
  <dcterms:created xsi:type="dcterms:W3CDTF">2016-02-20T06:49:28Z</dcterms:created>
  <dcterms:modified xsi:type="dcterms:W3CDTF">2017-09-27T06:08:28Z</dcterms:modified>
</cp:coreProperties>
</file>