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5"/>
  </p:notesMasterIdLst>
  <p:sldIdLst>
    <p:sldId id="256" r:id="rId2"/>
    <p:sldId id="257" r:id="rId3"/>
    <p:sldId id="258" r:id="rId4"/>
    <p:sldId id="259" r:id="rId5"/>
    <p:sldId id="266" r:id="rId6"/>
    <p:sldId id="260" r:id="rId7"/>
    <p:sldId id="267" r:id="rId8"/>
    <p:sldId id="261" r:id="rId9"/>
    <p:sldId id="262" r:id="rId10"/>
    <p:sldId id="263" r:id="rId11"/>
    <p:sldId id="264" r:id="rId12"/>
    <p:sldId id="265" r:id="rId13"/>
    <p:sldId id="268" r:id="rId1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735" autoAdjust="0"/>
    <p:restoredTop sz="94660"/>
  </p:normalViewPr>
  <p:slideViewPr>
    <p:cSldViewPr>
      <p:cViewPr varScale="1">
        <p:scale>
          <a:sx n="82" d="100"/>
          <a:sy n="82" d="100"/>
        </p:scale>
        <p:origin x="-1720" y="-11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notesMaster" Target="notesMasters/notesMaster1.xml"/><Relationship Id="rId16" Type="http://schemas.openxmlformats.org/officeDocument/2006/relationships/printerSettings" Target="printerSettings/printerSettings1.bin"/><Relationship Id="rId17" Type="http://schemas.openxmlformats.org/officeDocument/2006/relationships/presProps" Target="presProps.xml"/><Relationship Id="rId18" Type="http://schemas.openxmlformats.org/officeDocument/2006/relationships/viewProps" Target="viewProps.xml"/><Relationship Id="rId19" Type="http://schemas.openxmlformats.org/officeDocument/2006/relationships/theme" Target="theme/theme1.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E15C2F8-BF05-4171-A157-983FDC4AD36E}" type="datetimeFigureOut">
              <a:rPr lang="en-US" smtClean="0"/>
              <a:t>10/11/16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ABB8B8C-3211-4644-BEED-7FA6AF0CA852}" type="slidenum">
              <a:rPr lang="en-US" smtClean="0"/>
              <a:t>‹#›</a:t>
            </a:fld>
            <a:endParaRPr lang="en-US"/>
          </a:p>
        </p:txBody>
      </p:sp>
    </p:spTree>
    <p:extLst>
      <p:ext uri="{BB962C8B-B14F-4D97-AF65-F5344CB8AC3E}">
        <p14:creationId xmlns:p14="http://schemas.microsoft.com/office/powerpoint/2010/main" val="382630206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2.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3.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4ABB8B8C-3211-4644-BEED-7FA6AF0CA852}" type="slidenum">
              <a:rPr lang="en-US" smtClean="0"/>
              <a:t>12</a:t>
            </a:fld>
            <a:endParaRPr lang="en-US"/>
          </a:p>
        </p:txBody>
      </p:sp>
    </p:spTree>
    <p:extLst>
      <p:ext uri="{BB962C8B-B14F-4D97-AF65-F5344CB8AC3E}">
        <p14:creationId xmlns:p14="http://schemas.microsoft.com/office/powerpoint/2010/main" val="30073411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4ABB8B8C-3211-4644-BEED-7FA6AF0CA852}" type="slidenum">
              <a:rPr lang="en-US" smtClean="0"/>
              <a:t>13</a:t>
            </a:fld>
            <a:endParaRPr lang="en-US"/>
          </a:p>
        </p:txBody>
      </p:sp>
    </p:spTree>
    <p:extLst>
      <p:ext uri="{BB962C8B-B14F-4D97-AF65-F5344CB8AC3E}">
        <p14:creationId xmlns:p14="http://schemas.microsoft.com/office/powerpoint/2010/main" val="30073411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8466" y="-8468"/>
            <a:ext cx="9169804" cy="6874935"/>
            <a:chOff x="-8466" y="-8468"/>
            <a:chExt cx="9169804" cy="6874935"/>
          </a:xfrm>
        </p:grpSpPr>
        <p:cxnSp>
          <p:nvCxnSpPr>
            <p:cNvPr id="17" name="Straight Connector 16"/>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9" name="Freeform 18"/>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Freeform 19"/>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1" name="Freeform 20"/>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Freeform 21"/>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Freeform 22"/>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Freeform 23"/>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Freeform 24"/>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Freeform 2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F4879A53-85F6-4B38-AF94-EE9E4077DFBF}" type="datetimeFigureOut">
              <a:rPr lang="en-US" smtClean="0"/>
              <a:t>10/11/16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133351766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4879A53-85F6-4B38-AF94-EE9E4077DFBF}" type="datetimeFigureOut">
              <a:rPr lang="en-US" smtClean="0"/>
              <a:t>10/11/16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16309270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4879A53-85F6-4B38-AF94-EE9E4077DFBF}" type="datetimeFigureOut">
              <a:rPr lang="en-US" smtClean="0"/>
              <a:t>10/11/16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9209B0-3000-4DA9-877D-F78F76803CA4}" type="slidenum">
              <a:rPr lang="en-US" smtClean="0"/>
              <a:t>‹#›</a:t>
            </a:fld>
            <a:endParaRPr 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257125912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4879A53-85F6-4B38-AF94-EE9E4077DFBF}" type="datetimeFigureOut">
              <a:rPr lang="en-US" smtClean="0"/>
              <a:t>10/11/16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258149226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4879A53-85F6-4B38-AF94-EE9E4077DFBF}" type="datetimeFigureOut">
              <a:rPr lang="en-US" smtClean="0"/>
              <a:t>10/11/16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9209B0-3000-4DA9-877D-F78F76803CA4}" type="slidenum">
              <a:rPr lang="en-US" smtClean="0"/>
              <a:t>‹#›</a:t>
            </a:fld>
            <a:endParaRPr 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410834664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4879A53-85F6-4B38-AF94-EE9E4077DFBF}" type="datetimeFigureOut">
              <a:rPr lang="en-US" smtClean="0"/>
              <a:t>10/11/16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347074142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F4879A53-85F6-4B38-AF94-EE9E4077DFBF}" type="datetimeFigureOut">
              <a:rPr lang="en-US" smtClean="0"/>
              <a:t>10/11/16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37457669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F4879A53-85F6-4B38-AF94-EE9E4077DFBF}" type="datetimeFigureOut">
              <a:rPr lang="en-US" smtClean="0"/>
              <a:t>10/11/16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6956645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F4879A53-85F6-4B38-AF94-EE9E4077DFBF}" type="datetimeFigureOut">
              <a:rPr lang="en-US" smtClean="0"/>
              <a:t>10/11/16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240109229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4879A53-85F6-4B38-AF94-EE9E4077DFBF}" type="datetimeFigureOut">
              <a:rPr lang="en-US" smtClean="0"/>
              <a:t>10/11/16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15709302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F4879A53-85F6-4B38-AF94-EE9E4077DFBF}" type="datetimeFigureOut">
              <a:rPr lang="en-US" smtClean="0"/>
              <a:t>10/11/16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30162898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F4879A53-85F6-4B38-AF94-EE9E4077DFBF}" type="datetimeFigureOut">
              <a:rPr lang="en-US" smtClean="0"/>
              <a:t>10/11/16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138974751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F4879A53-85F6-4B38-AF94-EE9E4077DFBF}" type="datetimeFigureOut">
              <a:rPr lang="en-US" smtClean="0"/>
              <a:t>10/11/16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35816741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4879A53-85F6-4B38-AF94-EE9E4077DFBF}" type="datetimeFigureOut">
              <a:rPr lang="en-US" smtClean="0"/>
              <a:t>10/11/16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163837675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4879A53-85F6-4B38-AF94-EE9E4077DFBF}" type="datetimeFigureOut">
              <a:rPr lang="en-US" smtClean="0"/>
              <a:t>10/11/16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304690493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4879A53-85F6-4B38-AF94-EE9E4077DFBF}" type="datetimeFigureOut">
              <a:rPr lang="en-US" smtClean="0"/>
              <a:t>10/11/16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59209B0-3000-4DA9-877D-F78F76803CA4}" type="slidenum">
              <a:rPr lang="en-US" smtClean="0"/>
              <a:t>‹#›</a:t>
            </a:fld>
            <a:endParaRPr lang="en-US"/>
          </a:p>
        </p:txBody>
      </p:sp>
    </p:spTree>
    <p:extLst>
      <p:ext uri="{BB962C8B-B14F-4D97-AF65-F5344CB8AC3E}">
        <p14:creationId xmlns:p14="http://schemas.microsoft.com/office/powerpoint/2010/main" val="2498839708"/>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69805" cy="6874935"/>
            <a:chOff x="-8467" y="-8468"/>
            <a:chExt cx="9169805"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F4879A53-85F6-4B38-AF94-EE9E4077DFBF}" type="datetimeFigureOut">
              <a:rPr lang="en-US" smtClean="0"/>
              <a:t>10/11/16</a:t>
            </a:fld>
            <a:endParaRPr 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B59209B0-3000-4DA9-877D-F78F76803CA4}" type="slidenum">
              <a:rPr lang="en-US" smtClean="0"/>
              <a:t>‹#›</a:t>
            </a:fld>
            <a:endParaRPr lang="en-US"/>
          </a:p>
        </p:txBody>
      </p:sp>
    </p:spTree>
    <p:extLst>
      <p:ext uri="{BB962C8B-B14F-4D97-AF65-F5344CB8AC3E}">
        <p14:creationId xmlns:p14="http://schemas.microsoft.com/office/powerpoint/2010/main" val="2716770247"/>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x-none" b="1" dirty="0" smtClean="0">
                <a:solidFill>
                  <a:schemeClr val="accent2"/>
                </a:solidFill>
              </a:rPr>
              <a:t> </a:t>
            </a:r>
            <a:endParaRPr lang="en-US" b="1" dirty="0">
              <a:solidFill>
                <a:schemeClr val="accent2"/>
              </a:solidFill>
            </a:endParaRPr>
          </a:p>
        </p:txBody>
      </p:sp>
      <p:sp>
        <p:nvSpPr>
          <p:cNvPr id="3" name="Subtitle 2"/>
          <p:cNvSpPr>
            <a:spLocks noGrp="1"/>
          </p:cNvSpPr>
          <p:nvPr>
            <p:ph type="subTitle" idx="1"/>
          </p:nvPr>
        </p:nvSpPr>
        <p:spPr/>
        <p:txBody>
          <a:bodyPr>
            <a:normAutofit/>
          </a:bodyPr>
          <a:lstStyle/>
          <a:p>
            <a:r>
              <a:rPr lang="x-none" sz="3200" b="1" dirty="0" smtClean="0">
                <a:solidFill>
                  <a:srgbClr val="00B0F0"/>
                </a:solidFill>
              </a:rPr>
              <a:t>فنيات التعامل مع السلوك المشكل </a:t>
            </a:r>
            <a:endParaRPr lang="en-US" sz="3200" b="1" dirty="0">
              <a:solidFill>
                <a:srgbClr val="00B0F0"/>
              </a:solidFill>
            </a:endParaRPr>
          </a:p>
        </p:txBody>
      </p:sp>
    </p:spTree>
    <p:extLst>
      <p:ext uri="{BB962C8B-B14F-4D97-AF65-F5344CB8AC3E}">
        <p14:creationId xmlns:p14="http://schemas.microsoft.com/office/powerpoint/2010/main" val="1310008907"/>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x-none" b="1" dirty="0" smtClean="0">
                <a:solidFill>
                  <a:srgbClr val="FF0000"/>
                </a:solidFill>
              </a:rPr>
              <a:t>تغيير التوجه</a:t>
            </a:r>
            <a:endParaRPr lang="en-US" b="1" dirty="0">
              <a:solidFill>
                <a:srgbClr val="FF0000"/>
              </a:solidFill>
            </a:endParaRPr>
          </a:p>
        </p:txBody>
      </p:sp>
      <p:sp>
        <p:nvSpPr>
          <p:cNvPr id="3" name="Content Placeholder 2"/>
          <p:cNvSpPr>
            <a:spLocks noGrp="1"/>
          </p:cNvSpPr>
          <p:nvPr>
            <p:ph idx="1"/>
          </p:nvPr>
        </p:nvSpPr>
        <p:spPr/>
        <p:txBody>
          <a:bodyPr>
            <a:normAutofit/>
          </a:bodyPr>
          <a:lstStyle/>
          <a:p>
            <a:pPr marL="0" indent="0" algn="r">
              <a:lnSpc>
                <a:spcPct val="200000"/>
              </a:lnSpc>
              <a:buNone/>
            </a:pPr>
            <a:r>
              <a:rPr lang="x-none" sz="2400" b="1" dirty="0" smtClean="0"/>
              <a:t>هذه طريقة تستخدم مع الصغار في مرحلة ماقبل المدرسة وعلى وجه الخصوص من هم في عمر سنتين وذلك بتوجيه نشاط انتباه الطفل نحو نشاط آخر أو تقديم لعبة بديلة ففي هذا العمر الأطفال يفتقرون للمهارات الاجتماعية للتعامل مع متطلبات المدرسة لذا يحتاجون إلى  المساعدة بشكل تدريجي </a:t>
            </a:r>
            <a:r>
              <a:rPr lang="x-none" sz="2400" dirty="0" smtClean="0"/>
              <a:t>.</a:t>
            </a:r>
            <a:endParaRPr lang="en-US" sz="2400" dirty="0"/>
          </a:p>
        </p:txBody>
      </p:sp>
    </p:spTree>
    <p:extLst>
      <p:ext uri="{BB962C8B-B14F-4D97-AF65-F5344CB8AC3E}">
        <p14:creationId xmlns:p14="http://schemas.microsoft.com/office/powerpoint/2010/main" val="3258262768"/>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1" y="609600"/>
            <a:ext cx="6423912" cy="838200"/>
          </a:xfrm>
        </p:spPr>
        <p:txBody>
          <a:bodyPr/>
          <a:lstStyle/>
          <a:p>
            <a:r>
              <a:rPr lang="x-none" b="1" dirty="0" smtClean="0">
                <a:solidFill>
                  <a:srgbClr val="FF0000"/>
                </a:solidFill>
              </a:rPr>
              <a:t>المناقشة </a:t>
            </a:r>
            <a:endParaRPr lang="en-US" b="1" dirty="0">
              <a:solidFill>
                <a:srgbClr val="FF0000"/>
              </a:solidFill>
            </a:endParaRPr>
          </a:p>
        </p:txBody>
      </p:sp>
      <p:sp>
        <p:nvSpPr>
          <p:cNvPr id="3" name="Content Placeholder 2"/>
          <p:cNvSpPr>
            <a:spLocks noGrp="1"/>
          </p:cNvSpPr>
          <p:nvPr>
            <p:ph idx="1"/>
          </p:nvPr>
        </p:nvSpPr>
        <p:spPr>
          <a:xfrm>
            <a:off x="457200" y="1447800"/>
            <a:ext cx="6500113" cy="4593563"/>
          </a:xfrm>
        </p:spPr>
        <p:txBody>
          <a:bodyPr>
            <a:noAutofit/>
          </a:bodyPr>
          <a:lstStyle/>
          <a:p>
            <a:pPr marL="0" indent="0" algn="r">
              <a:lnSpc>
                <a:spcPct val="200000"/>
              </a:lnSpc>
              <a:buNone/>
            </a:pPr>
            <a:r>
              <a:rPr lang="x-none" sz="2400" dirty="0" smtClean="0"/>
              <a:t>تستخدم مع الأطفال الأكبر سنا ففي كثير من الأحيان يكون الطفل راغب في محاولة حل المشكلة السلوكية مع المعلمة أو الأم لأن الطفل ذو السلوك السيء لايشعر بالغبطة </a:t>
            </a:r>
            <a:r>
              <a:rPr lang="ar-sa" sz="2400" dirty="0" smtClean="0"/>
              <a:t>نحو</a:t>
            </a:r>
            <a:r>
              <a:rPr lang="x-none" sz="2400" dirty="0" smtClean="0"/>
              <a:t> نفسه ولو كان الطفل راغب في تغيير السلوك فان المعلمة أو الأم تستطيع مناقشة هذا السلوك معها فاذا بذلت الجهد للتغيير لابد أن تكوني جاهزة لمساعدتها حتى تجيد السلوك الجيد </a:t>
            </a:r>
            <a:endParaRPr lang="en-US" sz="2400" dirty="0"/>
          </a:p>
        </p:txBody>
      </p:sp>
    </p:spTree>
    <p:extLst>
      <p:ext uri="{BB962C8B-B14F-4D97-AF65-F5344CB8AC3E}">
        <p14:creationId xmlns:p14="http://schemas.microsoft.com/office/powerpoint/2010/main" val="3411129817"/>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x-none" b="1" dirty="0" smtClean="0">
                <a:solidFill>
                  <a:srgbClr val="FF0000"/>
                </a:solidFill>
              </a:rPr>
              <a:t>الوقت الخاص</a:t>
            </a:r>
            <a:endParaRPr lang="en-US" b="1" dirty="0">
              <a:solidFill>
                <a:srgbClr val="FF0000"/>
              </a:solidFill>
            </a:endParaRPr>
          </a:p>
        </p:txBody>
      </p:sp>
      <p:sp>
        <p:nvSpPr>
          <p:cNvPr id="3" name="Content Placeholder 2"/>
          <p:cNvSpPr>
            <a:spLocks noGrp="1"/>
          </p:cNvSpPr>
          <p:nvPr>
            <p:ph idx="1"/>
          </p:nvPr>
        </p:nvSpPr>
        <p:spPr>
          <a:xfrm>
            <a:off x="685800" y="1600200"/>
            <a:ext cx="6934200" cy="4441163"/>
          </a:xfrm>
        </p:spPr>
        <p:txBody>
          <a:bodyPr>
            <a:noAutofit/>
          </a:bodyPr>
          <a:lstStyle/>
          <a:p>
            <a:pPr marL="0" indent="0" algn="r">
              <a:lnSpc>
                <a:spcPct val="200000"/>
              </a:lnSpc>
              <a:buNone/>
            </a:pPr>
            <a:r>
              <a:rPr lang="x-none" sz="2400" b="1" dirty="0" smtClean="0"/>
              <a:t>هذه الطريقة تستخدم مع الطفل الذي يفرط في السلوك المثير للاهتمام وذلك بتخصيص وقت خاص . وحيث أن العائلات الآن مشغولة فالأطفال لايحصلون على مايحتاجونه من الاهتمام وقد تكون النتيجة إساءة السلوك أو التصرف بطريقة شاذة . نستطيع هنا سؤال الطفل عما يريد عمله ومن ثم نطبق الاقتراح وستكون النتائج مدهشة .</a:t>
            </a:r>
            <a:endParaRPr lang="ar-sa" sz="2400" b="1" dirty="0" smtClean="0"/>
          </a:p>
          <a:p>
            <a:pPr marL="0" indent="0" algn="r">
              <a:lnSpc>
                <a:spcPct val="200000"/>
              </a:lnSpc>
              <a:buNone/>
            </a:pPr>
            <a:r>
              <a:rPr lang="x-none" sz="2400" b="1" dirty="0" smtClean="0"/>
              <a:t> </a:t>
            </a:r>
          </a:p>
        </p:txBody>
      </p:sp>
    </p:spTree>
    <p:extLst>
      <p:ext uri="{BB962C8B-B14F-4D97-AF65-F5344CB8AC3E}">
        <p14:creationId xmlns:p14="http://schemas.microsoft.com/office/powerpoint/2010/main" val="3546750937"/>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smtClean="0">
                <a:solidFill>
                  <a:srgbClr val="FF0000"/>
                </a:solidFill>
              </a:rPr>
              <a:t>طريقة تطبيق </a:t>
            </a:r>
            <a:r>
              <a:rPr lang="x-none" b="1" dirty="0" smtClean="0">
                <a:solidFill>
                  <a:srgbClr val="FF0000"/>
                </a:solidFill>
              </a:rPr>
              <a:t>الوقت الخاص</a:t>
            </a:r>
            <a:endParaRPr lang="en-US" b="1" dirty="0">
              <a:solidFill>
                <a:srgbClr val="FF0000"/>
              </a:solidFill>
            </a:endParaRPr>
          </a:p>
        </p:txBody>
      </p:sp>
      <p:sp>
        <p:nvSpPr>
          <p:cNvPr id="3" name="Content Placeholder 2"/>
          <p:cNvSpPr>
            <a:spLocks noGrp="1"/>
          </p:cNvSpPr>
          <p:nvPr>
            <p:ph idx="1"/>
          </p:nvPr>
        </p:nvSpPr>
        <p:spPr>
          <a:xfrm>
            <a:off x="685800" y="1600200"/>
            <a:ext cx="6934200" cy="4441163"/>
          </a:xfrm>
        </p:spPr>
        <p:txBody>
          <a:bodyPr>
            <a:noAutofit/>
          </a:bodyPr>
          <a:lstStyle/>
          <a:p>
            <a:pPr marL="0" indent="0" algn="r">
              <a:lnSpc>
                <a:spcPct val="200000"/>
              </a:lnSpc>
              <a:buNone/>
            </a:pPr>
            <a:r>
              <a:rPr lang="ar-sa" sz="2400" b="1" dirty="0"/>
              <a:t>الوقت الخاص مع الطفل يكون منفردا مع المربي </a:t>
            </a:r>
            <a:r>
              <a:rPr lang="ar-sa" sz="2400" b="1" dirty="0" smtClean="0"/>
              <a:t>.</a:t>
            </a:r>
          </a:p>
          <a:p>
            <a:pPr marL="0" indent="0" algn="r">
              <a:lnSpc>
                <a:spcPct val="200000"/>
              </a:lnSpc>
              <a:buNone/>
            </a:pPr>
            <a:r>
              <a:rPr lang="ar-sa" sz="2400" b="1" dirty="0" smtClean="0"/>
              <a:t>اسألي الطفل عما يريد فعله في الوقت الخاص .</a:t>
            </a:r>
          </a:p>
          <a:p>
            <a:pPr marL="0" indent="0" algn="r">
              <a:lnSpc>
                <a:spcPct val="200000"/>
              </a:lnSpc>
              <a:buNone/>
            </a:pPr>
            <a:r>
              <a:rPr lang="ar-sa" sz="2400" b="1" dirty="0" smtClean="0"/>
              <a:t>طبقي الاقتراح .</a:t>
            </a:r>
          </a:p>
          <a:p>
            <a:pPr marL="0" indent="0" algn="r">
              <a:lnSpc>
                <a:spcPct val="200000"/>
              </a:lnSpc>
              <a:buNone/>
            </a:pPr>
            <a:endParaRPr lang="ar-sa" sz="2400" b="1" dirty="0"/>
          </a:p>
          <a:p>
            <a:pPr marL="0" indent="0" algn="r">
              <a:lnSpc>
                <a:spcPct val="200000"/>
              </a:lnSpc>
              <a:buNone/>
            </a:pPr>
            <a:r>
              <a:rPr lang="x-none" sz="2400" b="1" dirty="0" smtClean="0"/>
              <a:t> </a:t>
            </a:r>
          </a:p>
        </p:txBody>
      </p:sp>
    </p:spTree>
    <p:extLst>
      <p:ext uri="{BB962C8B-B14F-4D97-AF65-F5344CB8AC3E}">
        <p14:creationId xmlns:p14="http://schemas.microsoft.com/office/powerpoint/2010/main" val="1576161421"/>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533400"/>
            <a:ext cx="6347713" cy="1320800"/>
          </a:xfrm>
        </p:spPr>
        <p:txBody>
          <a:bodyPr/>
          <a:lstStyle/>
          <a:p>
            <a:r>
              <a:rPr lang="x-none" dirty="0" smtClean="0"/>
              <a:t>التعزيز </a:t>
            </a:r>
            <a:endParaRPr lang="en-US" dirty="0"/>
          </a:p>
        </p:txBody>
      </p:sp>
      <p:sp>
        <p:nvSpPr>
          <p:cNvPr id="3" name="Content Placeholder 2"/>
          <p:cNvSpPr>
            <a:spLocks noGrp="1"/>
          </p:cNvSpPr>
          <p:nvPr>
            <p:ph idx="1"/>
          </p:nvPr>
        </p:nvSpPr>
        <p:spPr>
          <a:xfrm>
            <a:off x="609599" y="1295400"/>
            <a:ext cx="6347714" cy="4745963"/>
          </a:xfrm>
        </p:spPr>
        <p:txBody>
          <a:bodyPr>
            <a:normAutofit lnSpcReduction="10000"/>
          </a:bodyPr>
          <a:lstStyle/>
          <a:p>
            <a:pPr marL="0" indent="0" algn="r">
              <a:buNone/>
            </a:pPr>
            <a:r>
              <a:rPr lang="x-none" sz="2800" dirty="0" smtClean="0"/>
              <a:t>أول وأهم تقنية تستعمل للتعامل مع الأطفال هي </a:t>
            </a:r>
            <a:r>
              <a:rPr lang="x-none" sz="2800" u="sng" dirty="0" smtClean="0">
                <a:solidFill>
                  <a:schemeClr val="tx1"/>
                </a:solidFill>
              </a:rPr>
              <a:t>التعزيز الايجابي </a:t>
            </a:r>
            <a:r>
              <a:rPr lang="x-none" sz="2800" dirty="0" smtClean="0"/>
              <a:t>. يجب استخدام هذه التقنية كثيرا ولكن في ظروف مناسبة . إضافة إلى ذلك فإنه يجب قرنها دائما مع الطرق الأخرى المستعملة لتغيير السلوك الخطأ .ويبقى السلوك المناسب </a:t>
            </a:r>
            <a:r>
              <a:rPr lang="x-none" sz="2800" u="sng" dirty="0" smtClean="0"/>
              <a:t>عندما يشعر الأطفال بأن هذا الذي يعملونه هو المتوقع منهم </a:t>
            </a:r>
            <a:r>
              <a:rPr lang="x-none" sz="2800" dirty="0" smtClean="0"/>
              <a:t>. ليس بالضروري عمل هذا بالكلام فيمكن اظهار القبول بطرق عدة كثيرا ماتكون غير ملحوظة </a:t>
            </a:r>
            <a:r>
              <a:rPr lang="x-none" sz="2800" u="sng" dirty="0" smtClean="0"/>
              <a:t>فالابتسامة والتربيت والاتصال بالنظر والضم </a:t>
            </a:r>
            <a:r>
              <a:rPr lang="x-none" sz="2800" dirty="0" smtClean="0"/>
              <a:t>.ولها نفس قوة التأكيد اللفظي في إشعار الأطفال بأن البالغين يستحسنون سلوكهم . ويستخدم هذا السلوك عندما تريد إظهار الاستحسان للطفل ولاتريد مقاطعة نشاط الأطفال .  </a:t>
            </a:r>
            <a:endParaRPr lang="en-US" sz="2800" dirty="0"/>
          </a:p>
        </p:txBody>
      </p:sp>
    </p:spTree>
    <p:extLst>
      <p:ext uri="{BB962C8B-B14F-4D97-AF65-F5344CB8AC3E}">
        <p14:creationId xmlns:p14="http://schemas.microsoft.com/office/powerpoint/2010/main" val="3280351376"/>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4294967295"/>
          </p:nvPr>
        </p:nvSpPr>
        <p:spPr>
          <a:xfrm>
            <a:off x="0" y="1600200"/>
            <a:ext cx="7696200" cy="4525963"/>
          </a:xfrm>
        </p:spPr>
        <p:txBody>
          <a:bodyPr>
            <a:normAutofit/>
          </a:bodyPr>
          <a:lstStyle/>
          <a:p>
            <a:pPr marL="0" indent="0" algn="r">
              <a:buNone/>
            </a:pPr>
            <a:r>
              <a:rPr lang="x-none" sz="2800" u="sng" dirty="0" smtClean="0"/>
              <a:t>من المهم تعزيز سلوك الطفل عند محاولة تغيير سلوك خط</a:t>
            </a:r>
            <a:r>
              <a:rPr lang="x-none" sz="2800" dirty="0" smtClean="0"/>
              <a:t>أ على المعلمات أن ينتبهن إلى أنه بإنقاص السلوك الغير مناسب فان شي سيؤخذ من الطفل هو ا</a:t>
            </a:r>
            <a:r>
              <a:rPr lang="x-none" sz="2800" u="sng" dirty="0" smtClean="0"/>
              <a:t>لاهتمام</a:t>
            </a:r>
            <a:r>
              <a:rPr lang="x-none" sz="2800" dirty="0" smtClean="0"/>
              <a:t> الذي كان يحصل عليه  بسبب ذلك السلوك من قبل . لهذا  فإنه من المهم عند تغيير السلوك الخطأ جعل الطفل يعرف ماهو مقبول من خلال عملية التعزيز وأن لا يكتفي بالاقتصار على إشعاره بما هو غير مقبول . </a:t>
            </a:r>
            <a:r>
              <a:rPr lang="x-none" sz="2800" u="sng" dirty="0" smtClean="0"/>
              <a:t>كل سلوك غيرمقبول له مضاد مقبول</a:t>
            </a:r>
            <a:r>
              <a:rPr lang="x-none" sz="2800" dirty="0" smtClean="0"/>
              <a:t> يجب </a:t>
            </a:r>
            <a:r>
              <a:rPr lang="ar-sa" sz="2800" dirty="0" smtClean="0"/>
              <a:t>تشجيعه </a:t>
            </a:r>
            <a:r>
              <a:rPr lang="x-none" sz="2800" dirty="0" smtClean="0"/>
              <a:t>ورعايته من خلال عملية التعزيز الايجابي .   </a:t>
            </a:r>
            <a:endParaRPr lang="en-US" sz="2800" dirty="0"/>
          </a:p>
        </p:txBody>
      </p:sp>
    </p:spTree>
    <p:extLst>
      <p:ext uri="{BB962C8B-B14F-4D97-AF65-F5344CB8AC3E}">
        <p14:creationId xmlns:p14="http://schemas.microsoft.com/office/powerpoint/2010/main" val="3308525647"/>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x-none" b="1" dirty="0" smtClean="0">
                <a:solidFill>
                  <a:srgbClr val="FF0000"/>
                </a:solidFill>
              </a:rPr>
              <a:t>التجاهل</a:t>
            </a:r>
            <a:endParaRPr lang="en-US" b="1" dirty="0">
              <a:solidFill>
                <a:srgbClr val="FF0000"/>
              </a:solidFill>
            </a:endParaRPr>
          </a:p>
        </p:txBody>
      </p:sp>
      <p:sp>
        <p:nvSpPr>
          <p:cNvPr id="3" name="Content Placeholder 2"/>
          <p:cNvSpPr>
            <a:spLocks noGrp="1"/>
          </p:cNvSpPr>
          <p:nvPr>
            <p:ph idx="1"/>
          </p:nvPr>
        </p:nvSpPr>
        <p:spPr>
          <a:xfrm>
            <a:off x="609599" y="1295400"/>
            <a:ext cx="6347714" cy="4745963"/>
          </a:xfrm>
        </p:spPr>
        <p:txBody>
          <a:bodyPr>
            <a:normAutofit fontScale="92500" lnSpcReduction="10000"/>
          </a:bodyPr>
          <a:lstStyle/>
          <a:p>
            <a:pPr marL="0" indent="0" algn="r">
              <a:lnSpc>
                <a:spcPct val="150000"/>
              </a:lnSpc>
              <a:buNone/>
            </a:pPr>
            <a:r>
              <a:rPr lang="x-none" sz="2800" b="1" dirty="0" smtClean="0"/>
              <a:t>التجاهل خطة فعالة جدا ولكنها صعبة الاستعمال . عندما يقوم طفل بتكرار عمل شيء يضايق</a:t>
            </a:r>
            <a:r>
              <a:rPr lang="ar-sa" sz="2800" b="1" dirty="0" smtClean="0"/>
              <a:t> </a:t>
            </a:r>
            <a:r>
              <a:rPr lang="x-none" sz="2800" b="1" dirty="0" smtClean="0"/>
              <a:t>المعلمة أو مثير للفوضى فان استعمال التجاهل هو الأسلوب الجيد . ولكن لايستخدم هذا الأسلوب </a:t>
            </a:r>
            <a:r>
              <a:rPr lang="x-none" sz="2800" b="1" u="sng" dirty="0" smtClean="0"/>
              <a:t>عندما يكون الطفل مصدر أذى حقيقي لنفسه أو لغيره </a:t>
            </a:r>
            <a:r>
              <a:rPr lang="x-none" sz="2800" b="1" dirty="0" smtClean="0"/>
              <a:t>. </a:t>
            </a:r>
            <a:r>
              <a:rPr lang="x-none" sz="2800" b="1" u="sng" dirty="0" smtClean="0"/>
              <a:t>التجاهل فعال إذا كان الطفل يطلب اهتمام الكبار بسلوكه</a:t>
            </a:r>
            <a:endParaRPr lang="ar-sa" sz="2800" b="1" u="sng" dirty="0" smtClean="0"/>
          </a:p>
          <a:p>
            <a:pPr marL="0" indent="0" algn="r">
              <a:lnSpc>
                <a:spcPct val="150000"/>
              </a:lnSpc>
              <a:buNone/>
            </a:pPr>
            <a:r>
              <a:rPr lang="x-none" sz="2800" b="1" dirty="0" smtClean="0"/>
              <a:t> الطفل الذي </a:t>
            </a:r>
            <a:r>
              <a:rPr lang="ar-sa" sz="2800" b="1" dirty="0" smtClean="0"/>
              <a:t>يجيد</a:t>
            </a:r>
            <a:r>
              <a:rPr lang="x-none" sz="2800" b="1" dirty="0" smtClean="0"/>
              <a:t> النظر ليرى من يشاهده قبل أن يعمد إلى أداء السلوك السيء هو بوضوح يريد الاهتمام . </a:t>
            </a:r>
          </a:p>
          <a:p>
            <a:pPr marL="0" indent="0" algn="r">
              <a:lnSpc>
                <a:spcPct val="150000"/>
              </a:lnSpc>
              <a:buNone/>
            </a:pPr>
            <a:endParaRPr lang="en-US" dirty="0"/>
          </a:p>
        </p:txBody>
      </p:sp>
    </p:spTree>
    <p:extLst>
      <p:ext uri="{BB962C8B-B14F-4D97-AF65-F5344CB8AC3E}">
        <p14:creationId xmlns:p14="http://schemas.microsoft.com/office/powerpoint/2010/main" val="112412498"/>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x-none" b="1" dirty="0" smtClean="0">
                <a:solidFill>
                  <a:srgbClr val="FF0000"/>
                </a:solidFill>
              </a:rPr>
              <a:t>التجاهل</a:t>
            </a:r>
            <a:endParaRPr lang="en-US" b="1" dirty="0">
              <a:solidFill>
                <a:srgbClr val="FF0000"/>
              </a:solidFill>
            </a:endParaRPr>
          </a:p>
        </p:txBody>
      </p:sp>
      <p:sp>
        <p:nvSpPr>
          <p:cNvPr id="3" name="Content Placeholder 2"/>
          <p:cNvSpPr>
            <a:spLocks noGrp="1"/>
          </p:cNvSpPr>
          <p:nvPr>
            <p:ph idx="1"/>
          </p:nvPr>
        </p:nvSpPr>
        <p:spPr>
          <a:xfrm>
            <a:off x="609599" y="1295400"/>
            <a:ext cx="6347714" cy="4745963"/>
          </a:xfrm>
        </p:spPr>
        <p:txBody>
          <a:bodyPr>
            <a:normAutofit/>
          </a:bodyPr>
          <a:lstStyle/>
          <a:p>
            <a:pPr marL="0" indent="0" algn="r">
              <a:lnSpc>
                <a:spcPct val="150000"/>
              </a:lnSpc>
              <a:buNone/>
            </a:pPr>
            <a:r>
              <a:rPr lang="x-none" sz="2800" b="1" dirty="0" smtClean="0"/>
              <a:t>التجاهل التام في كل مرة يحدث فيها السلوك السيء صعب جدا لكن ضروري لتحقيق الفعالية . </a:t>
            </a:r>
          </a:p>
          <a:p>
            <a:pPr marL="0" indent="0" algn="r">
              <a:lnSpc>
                <a:spcPct val="150000"/>
              </a:lnSpc>
              <a:buNone/>
            </a:pPr>
            <a:r>
              <a:rPr lang="x-none" sz="2800" b="1" dirty="0" smtClean="0"/>
              <a:t>رفع الحاجبين والتنهد والعلامات الغير لفظية ستفسر أن السلوك السيء يؤثر بالفعل على المعلمة </a:t>
            </a:r>
            <a:r>
              <a:rPr lang="ar-sa" sz="2800" b="1" dirty="0" smtClean="0"/>
              <a:t>مما يجعل الخطة عديمة الفائدة</a:t>
            </a:r>
            <a:r>
              <a:rPr lang="x-none" sz="2800" b="1" dirty="0" smtClean="0"/>
              <a:t>.</a:t>
            </a:r>
            <a:r>
              <a:rPr lang="x-none" sz="2800" dirty="0" smtClean="0"/>
              <a:t>  </a:t>
            </a:r>
            <a:endParaRPr lang="ar-sa" sz="2800" dirty="0" smtClean="0"/>
          </a:p>
          <a:p>
            <a:pPr marL="0" indent="0" algn="r">
              <a:lnSpc>
                <a:spcPct val="150000"/>
              </a:lnSpc>
              <a:buNone/>
            </a:pPr>
            <a:r>
              <a:rPr lang="ar-sa" sz="2800" b="1" dirty="0"/>
              <a:t>يتم استبدال السلوك الغير سوي بسلوك آخر جيد.</a:t>
            </a:r>
            <a:endParaRPr lang="en-US" sz="2800" b="1" dirty="0"/>
          </a:p>
        </p:txBody>
      </p:sp>
    </p:spTree>
    <p:extLst>
      <p:ext uri="{BB962C8B-B14F-4D97-AF65-F5344CB8AC3E}">
        <p14:creationId xmlns:p14="http://schemas.microsoft.com/office/powerpoint/2010/main" val="3810055071"/>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28600"/>
            <a:ext cx="6576313" cy="990600"/>
          </a:xfrm>
        </p:spPr>
        <p:txBody>
          <a:bodyPr/>
          <a:lstStyle/>
          <a:p>
            <a:r>
              <a:rPr lang="x-none" b="1" dirty="0" smtClean="0">
                <a:solidFill>
                  <a:srgbClr val="FF0000"/>
                </a:solidFill>
              </a:rPr>
              <a:t>العزل</a:t>
            </a:r>
            <a:r>
              <a:rPr lang="x-none" dirty="0" smtClean="0"/>
              <a:t> </a:t>
            </a:r>
            <a:endParaRPr lang="en-US" dirty="0"/>
          </a:p>
        </p:txBody>
      </p:sp>
      <p:sp>
        <p:nvSpPr>
          <p:cNvPr id="3" name="Content Placeholder 2"/>
          <p:cNvSpPr>
            <a:spLocks noGrp="1"/>
          </p:cNvSpPr>
          <p:nvPr>
            <p:ph idx="1"/>
          </p:nvPr>
        </p:nvSpPr>
        <p:spPr>
          <a:xfrm>
            <a:off x="457200" y="990600"/>
            <a:ext cx="7010399" cy="5410200"/>
          </a:xfrm>
        </p:spPr>
        <p:txBody>
          <a:bodyPr>
            <a:noAutofit/>
          </a:bodyPr>
          <a:lstStyle/>
          <a:p>
            <a:pPr marL="0" indent="0" algn="r">
              <a:lnSpc>
                <a:spcPct val="150000"/>
              </a:lnSpc>
              <a:buNone/>
            </a:pPr>
            <a:r>
              <a:rPr lang="x-none" sz="2400" dirty="0" smtClean="0"/>
              <a:t>العزل طريقة يلزم استعمالها باقتصاد وعناية </a:t>
            </a:r>
          </a:p>
          <a:p>
            <a:pPr marL="0" indent="0" algn="r">
              <a:lnSpc>
                <a:spcPct val="150000"/>
              </a:lnSpc>
              <a:buNone/>
            </a:pPr>
            <a:r>
              <a:rPr lang="x-none" sz="2400" dirty="0" smtClean="0"/>
              <a:t>. </a:t>
            </a:r>
            <a:r>
              <a:rPr lang="x-none" sz="2400" dirty="0"/>
              <a:t>يجب استعمالها عندما يسبب الطفل أذى حقيقي أو محتمل للآخرين أو لنفسه</a:t>
            </a:r>
            <a:r>
              <a:rPr lang="x-none" sz="2400" dirty="0" smtClean="0"/>
              <a:t>. فهناك حاجة لايقاف السلوك في أسرع وقت ممكن ولكن ليس أفضل طريقة ويستخدم العزل عنما يكرر الطفل السلوك وتكون المعلمة قد شرحت له أن هذا السلوك غير مقبول . </a:t>
            </a:r>
          </a:p>
          <a:p>
            <a:pPr marL="0" indent="0" algn="r">
              <a:lnSpc>
                <a:spcPct val="150000"/>
              </a:lnSpc>
              <a:buNone/>
            </a:pPr>
            <a:r>
              <a:rPr lang="x-none" sz="2400" dirty="0" smtClean="0"/>
              <a:t>وقبل اتخاذ قرار العزل فلابد أن تتفق جميع المعلمات على استعمال هذه الطريقة بانتظام وبنفس الطريقة . من المهم أن تقوم المعلمات بمناقشة كيفية تنفيذه ومكان التنفيذ والسلوك الذي من أجله سيستعمل العزل . </a:t>
            </a:r>
            <a:endParaRPr lang="en-US" sz="2400" dirty="0"/>
          </a:p>
        </p:txBody>
      </p:sp>
    </p:spTree>
    <p:extLst>
      <p:ext uri="{BB962C8B-B14F-4D97-AF65-F5344CB8AC3E}">
        <p14:creationId xmlns:p14="http://schemas.microsoft.com/office/powerpoint/2010/main" val="990199946"/>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28600"/>
            <a:ext cx="6576313" cy="990600"/>
          </a:xfrm>
        </p:spPr>
        <p:txBody>
          <a:bodyPr/>
          <a:lstStyle/>
          <a:p>
            <a:r>
              <a:rPr lang="x-none" b="1" dirty="0" smtClean="0">
                <a:solidFill>
                  <a:srgbClr val="FF0000"/>
                </a:solidFill>
              </a:rPr>
              <a:t>العزل</a:t>
            </a:r>
            <a:r>
              <a:rPr lang="x-none" dirty="0" smtClean="0"/>
              <a:t> </a:t>
            </a:r>
            <a:endParaRPr lang="en-US" dirty="0"/>
          </a:p>
        </p:txBody>
      </p:sp>
      <p:sp>
        <p:nvSpPr>
          <p:cNvPr id="3" name="Content Placeholder 2"/>
          <p:cNvSpPr>
            <a:spLocks noGrp="1"/>
          </p:cNvSpPr>
          <p:nvPr>
            <p:ph idx="1"/>
          </p:nvPr>
        </p:nvSpPr>
        <p:spPr>
          <a:xfrm>
            <a:off x="457200" y="990600"/>
            <a:ext cx="7010399" cy="5410200"/>
          </a:xfrm>
        </p:spPr>
        <p:txBody>
          <a:bodyPr>
            <a:noAutofit/>
          </a:bodyPr>
          <a:lstStyle/>
          <a:p>
            <a:pPr marL="0" indent="0" algn="r">
              <a:lnSpc>
                <a:spcPct val="150000"/>
              </a:lnSpc>
              <a:buNone/>
            </a:pPr>
            <a:r>
              <a:rPr lang="ar-sa" sz="2400" dirty="0" smtClean="0"/>
              <a:t>لطريقه المستخدمة  لحل المشكله السلوكيه:</a:t>
            </a:r>
          </a:p>
          <a:p>
            <a:pPr marL="457200" indent="-457200" algn="r">
              <a:lnSpc>
                <a:spcPct val="150000"/>
              </a:lnSpc>
              <a:buAutoNum type="arabicPeriod"/>
            </a:pPr>
            <a:r>
              <a:rPr lang="ar-sa" sz="2400" dirty="0" smtClean="0"/>
              <a:t>تاكدي من سلامة الطفل الضحيه او المعتدى عليه .</a:t>
            </a:r>
          </a:p>
          <a:p>
            <a:pPr marL="457200" indent="-457200" algn="r">
              <a:lnSpc>
                <a:spcPct val="150000"/>
              </a:lnSpc>
              <a:buAutoNum type="arabicPeriod"/>
            </a:pPr>
            <a:r>
              <a:rPr lang="ar-sa" sz="2400" dirty="0" smtClean="0"/>
              <a:t>اخبرى الطفل المعتدى عليه بانه لن نسمح لاحد بإيذاءك .</a:t>
            </a:r>
          </a:p>
          <a:p>
            <a:pPr marL="457200" indent="-457200" algn="r">
              <a:lnSpc>
                <a:spcPct val="150000"/>
              </a:lnSpc>
              <a:buAutoNum type="arabicPeriod"/>
            </a:pPr>
            <a:r>
              <a:rPr lang="ar-sa" sz="2400" dirty="0" smtClean="0"/>
              <a:t>اذهبي الى الطفل المعتدى واخبريه بصوت منخفض (لن اسمح لك بإيذاء الاطفال الآخرين) .</a:t>
            </a:r>
          </a:p>
          <a:p>
            <a:pPr marL="457200" indent="-457200" algn="r">
              <a:lnSpc>
                <a:spcPct val="150000"/>
              </a:lnSpc>
              <a:buAutoNum type="arabicPeriod"/>
            </a:pPr>
            <a:r>
              <a:rPr lang="ar-sa" sz="2400" dirty="0" smtClean="0"/>
              <a:t>دعيه يذهب ليعتذر من الطفل الضحيه بعد مناقشته في الموضوع بهدوء.</a:t>
            </a:r>
          </a:p>
          <a:p>
            <a:pPr marL="457200" indent="-457200" algn="r">
              <a:lnSpc>
                <a:spcPct val="150000"/>
              </a:lnSpc>
              <a:buAutoNum type="arabicPeriod"/>
            </a:pPr>
            <a:r>
              <a:rPr lang="ar-sa" sz="2400" dirty="0" smtClean="0"/>
              <a:t>تابعي الطفل المعتدى للتأكد من عدم ايذاء نفسه او الآخرين .</a:t>
            </a:r>
          </a:p>
          <a:p>
            <a:pPr marL="457200" indent="-457200" algn="r">
              <a:lnSpc>
                <a:spcPct val="150000"/>
              </a:lnSpc>
              <a:buAutoNum type="arabicPeriod"/>
            </a:pPr>
            <a:endParaRPr lang="ar-sa" sz="2400" dirty="0" smtClean="0"/>
          </a:p>
          <a:p>
            <a:pPr marL="457200" indent="-457200" algn="r">
              <a:lnSpc>
                <a:spcPct val="150000"/>
              </a:lnSpc>
              <a:buAutoNum type="arabicPeriod"/>
            </a:pPr>
            <a:endParaRPr lang="ar-sa" sz="2400" dirty="0" smtClean="0"/>
          </a:p>
          <a:p>
            <a:pPr marL="457200" indent="-457200" algn="r">
              <a:lnSpc>
                <a:spcPct val="150000"/>
              </a:lnSpc>
              <a:buAutoNum type="arabicPeriod"/>
            </a:pPr>
            <a:endParaRPr lang="en-US" sz="2400" dirty="0"/>
          </a:p>
        </p:txBody>
      </p:sp>
    </p:spTree>
    <p:extLst>
      <p:ext uri="{BB962C8B-B14F-4D97-AF65-F5344CB8AC3E}">
        <p14:creationId xmlns:p14="http://schemas.microsoft.com/office/powerpoint/2010/main" val="1799474640"/>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x-none" b="1" dirty="0" smtClean="0">
                <a:solidFill>
                  <a:srgbClr val="FF0000"/>
                </a:solidFill>
              </a:rPr>
              <a:t>العزل الخياري</a:t>
            </a:r>
            <a:endParaRPr lang="en-US" b="1" dirty="0">
              <a:solidFill>
                <a:srgbClr val="FF0000"/>
              </a:solidFill>
            </a:endParaRPr>
          </a:p>
        </p:txBody>
      </p:sp>
      <p:sp>
        <p:nvSpPr>
          <p:cNvPr id="3" name="Content Placeholder 2"/>
          <p:cNvSpPr>
            <a:spLocks noGrp="1"/>
          </p:cNvSpPr>
          <p:nvPr>
            <p:ph idx="1"/>
          </p:nvPr>
        </p:nvSpPr>
        <p:spPr>
          <a:xfrm>
            <a:off x="609598" y="1524000"/>
            <a:ext cx="6400801" cy="4517363"/>
          </a:xfrm>
        </p:spPr>
        <p:txBody>
          <a:bodyPr>
            <a:noAutofit/>
          </a:bodyPr>
          <a:lstStyle/>
          <a:p>
            <a:pPr marL="0" indent="0" algn="r">
              <a:lnSpc>
                <a:spcPct val="200000"/>
              </a:lnSpc>
              <a:buNone/>
            </a:pPr>
            <a:r>
              <a:rPr lang="x-none" sz="2800" dirty="0" smtClean="0"/>
              <a:t>إحدى الطرق التي استخدمت بنجاح فقد يجد الأطفال أحيانا أنفسهم وقد غمرتهم الضوضاء ومستوى  </a:t>
            </a:r>
            <a:r>
              <a:rPr lang="x-none" sz="2800" dirty="0"/>
              <a:t>ا</a:t>
            </a:r>
            <a:r>
              <a:rPr lang="x-none" sz="2800" dirty="0" smtClean="0"/>
              <a:t>لنشاط والتأثير العام للفصل ويحتاجون إلى فرصة للابتعاد . </a:t>
            </a:r>
          </a:p>
          <a:p>
            <a:pPr marL="0" indent="0" algn="r">
              <a:lnSpc>
                <a:spcPct val="200000"/>
              </a:lnSpc>
              <a:buNone/>
            </a:pPr>
            <a:r>
              <a:rPr lang="x-none" sz="2800" dirty="0" smtClean="0"/>
              <a:t>ويتطلب هذا تخصيص مكان هاديء قليل الاثارة وقد يكون داخل الفصل أو خارجه .</a:t>
            </a:r>
          </a:p>
          <a:p>
            <a:pPr marL="0" indent="0" algn="r">
              <a:lnSpc>
                <a:spcPct val="150000"/>
              </a:lnSpc>
              <a:buNone/>
            </a:pPr>
            <a:endParaRPr lang="en-US" sz="2800" dirty="0"/>
          </a:p>
        </p:txBody>
      </p:sp>
    </p:spTree>
    <p:extLst>
      <p:ext uri="{BB962C8B-B14F-4D97-AF65-F5344CB8AC3E}">
        <p14:creationId xmlns:p14="http://schemas.microsoft.com/office/powerpoint/2010/main" val="2869451794"/>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x-none" b="1" dirty="0" smtClean="0">
                <a:solidFill>
                  <a:srgbClr val="FF0000"/>
                </a:solidFill>
              </a:rPr>
              <a:t>الوقاية</a:t>
            </a:r>
            <a:endParaRPr lang="en-US" b="1" dirty="0">
              <a:solidFill>
                <a:srgbClr val="FF0000"/>
              </a:solidFill>
            </a:endParaRPr>
          </a:p>
        </p:txBody>
      </p:sp>
      <p:sp>
        <p:nvSpPr>
          <p:cNvPr id="3" name="Content Placeholder 2"/>
          <p:cNvSpPr>
            <a:spLocks noGrp="1"/>
          </p:cNvSpPr>
          <p:nvPr>
            <p:ph idx="1"/>
          </p:nvPr>
        </p:nvSpPr>
        <p:spPr>
          <a:xfrm>
            <a:off x="609599" y="1524000"/>
            <a:ext cx="6347714" cy="4724400"/>
          </a:xfrm>
        </p:spPr>
        <p:txBody>
          <a:bodyPr>
            <a:noAutofit/>
          </a:bodyPr>
          <a:lstStyle/>
          <a:p>
            <a:pPr marL="0" indent="0" algn="r">
              <a:lnSpc>
                <a:spcPct val="200000"/>
              </a:lnSpc>
              <a:buNone/>
            </a:pPr>
            <a:r>
              <a:rPr lang="x-none" sz="2400" b="1" dirty="0" smtClean="0"/>
              <a:t>أفضل طريقة تتبع هي إيقاف السلوك قبل حدوثه . أسلوب الوقاية يعني أن الكبار راقبوا الطفل وتكون لديهم فكرة جيدة عما يسبب السلوك السيء .</a:t>
            </a:r>
          </a:p>
          <a:p>
            <a:pPr marL="0" indent="0" algn="r">
              <a:lnSpc>
                <a:spcPct val="200000"/>
              </a:lnSpc>
              <a:buNone/>
            </a:pPr>
            <a:r>
              <a:rPr lang="x-none" sz="2400" b="1" dirty="0" smtClean="0"/>
              <a:t>الوقاية فعالة مع الأطفال الأصغر سنا من مرحلة ماقبل المدرسة الذين لم تتطور لديهم بعد السيطرة على الذات أو القدرة على التعبير عن أنفسهم .</a:t>
            </a:r>
            <a:endParaRPr lang="en-US" sz="2400" b="1" dirty="0"/>
          </a:p>
        </p:txBody>
      </p:sp>
    </p:spTree>
    <p:extLst>
      <p:ext uri="{BB962C8B-B14F-4D97-AF65-F5344CB8AC3E}">
        <p14:creationId xmlns:p14="http://schemas.microsoft.com/office/powerpoint/2010/main" val="1952847794"/>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 xmlns:thm15="http://schemas.microsoft.com/office/thememl/2012/main" name="Facet" id="{C0C680CD-088A-49FC-A102-D699147F32B2}" vid="{CFBC31BA-B70F-4F30-BCAA-4F3011E16C4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Facet</Template>
  <TotalTime>221</TotalTime>
  <Words>730</Words>
  <Application>Microsoft Macintosh PowerPoint</Application>
  <PresentationFormat>On-screen Show (4:3)</PresentationFormat>
  <Paragraphs>45</Paragraphs>
  <Slides>13</Slides>
  <Notes>2</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Facet</vt:lpstr>
      <vt:lpstr> </vt:lpstr>
      <vt:lpstr>التعزيز </vt:lpstr>
      <vt:lpstr>PowerPoint Presentation</vt:lpstr>
      <vt:lpstr>التجاهل</vt:lpstr>
      <vt:lpstr>التجاهل</vt:lpstr>
      <vt:lpstr>العزل </vt:lpstr>
      <vt:lpstr>العزل </vt:lpstr>
      <vt:lpstr>العزل الخياري</vt:lpstr>
      <vt:lpstr>الوقاية</vt:lpstr>
      <vt:lpstr>تغيير التوجه</vt:lpstr>
      <vt:lpstr>المناقشة </vt:lpstr>
      <vt:lpstr>الوقت الخاص</vt:lpstr>
      <vt:lpstr>طريقة تطبيق الوقت الخاص</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المحاضرة الرابعة</dc:title>
  <dc:creator>aljawhara-asus</dc:creator>
  <cp:lastModifiedBy>lubna</cp:lastModifiedBy>
  <cp:revision>20</cp:revision>
  <dcterms:created xsi:type="dcterms:W3CDTF">2015-02-21T19:47:35Z</dcterms:created>
  <dcterms:modified xsi:type="dcterms:W3CDTF">2016-10-11T19:11:29Z</dcterms:modified>
</cp:coreProperties>
</file>

<file path=docProps/thumbnail.jpeg>
</file>