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14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76891-8D8B-42E7-97EF-316C88DD054E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9888-DBBC-4BF0-AEB0-3D0750AE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66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study of the microorganisms that inhabit, create, or contaminate food, including the study of microorganisms causing food spoilage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9888-DBBC-4BF0-AEB0-3D0750AE52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71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 of probiotics: 1- increasing the absorption of mineral and vitamins and it also can improve digestion system 2-support out immune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9888-DBBC-4BF0-AEB0-3D0750AE52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2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FOOD MICROBIOLOGY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193" y="4717418"/>
            <a:ext cx="8915399" cy="1126283"/>
          </a:xfrm>
        </p:spPr>
        <p:txBody>
          <a:bodyPr/>
          <a:lstStyle/>
          <a:p>
            <a:r>
              <a:rPr lang="en-US" smtClean="0"/>
              <a:t>CLS 416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010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Principle of food microbiology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514" y="1669961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Food supply consists basically of plants and animals or product derived from them, it is understandable that our food supply can contain microorganism in interaction with food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These microorganisms use food supply as a source of nutrients for their own growth. These will cause 2 possibilities: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Deterioration </a:t>
            </a:r>
            <a:r>
              <a:rPr lang="en-US" sz="2400" dirty="0">
                <a:latin typeface="Calibri" panose="020F0502020204030204" pitchFamily="34" charset="0"/>
              </a:rPr>
              <a:t>of food (“</a:t>
            </a:r>
            <a:r>
              <a:rPr lang="en-US" sz="2400" dirty="0" smtClean="0">
                <a:latin typeface="Calibri" panose="020F0502020204030204" pitchFamily="34" charset="0"/>
              </a:rPr>
              <a:t>spoilage”) 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OR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Food </a:t>
            </a:r>
            <a:r>
              <a:rPr lang="en-US" sz="2400" dirty="0" err="1" smtClean="0">
                <a:latin typeface="Calibri" panose="020F0502020204030204" pitchFamily="34" charset="0"/>
              </a:rPr>
              <a:t>industry,beneficial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to human</a:t>
            </a:r>
          </a:p>
        </p:txBody>
      </p:sp>
    </p:spTree>
    <p:extLst>
      <p:ext uri="{BB962C8B-B14F-4D97-AF65-F5344CB8AC3E}">
        <p14:creationId xmlns="" xmlns:p14="http://schemas.microsoft.com/office/powerpoint/2010/main" val="34689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84" y="524079"/>
            <a:ext cx="10045521" cy="79505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What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is the impact of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microorganisms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on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food?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5432375"/>
              </p:ext>
            </p:extLst>
          </p:nvPr>
        </p:nvGraphicFramePr>
        <p:xfrm>
          <a:off x="2602088" y="1364104"/>
          <a:ext cx="7237370" cy="191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685"/>
                <a:gridCol w="3618685"/>
              </a:tblGrid>
              <a:tr h="479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Good (desirable)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Bad (undesirable)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796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Food bioprocessing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Foodborne disease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796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Food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biopreservation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Food spoilage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796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Probiotics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5925" y="3282971"/>
            <a:ext cx="991660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Good (desirable</a:t>
            </a:r>
            <a:r>
              <a:rPr lang="en-US" sz="2400" b="1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):</a:t>
            </a:r>
          </a:p>
          <a:p>
            <a:endParaRPr lang="en-US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Food </a:t>
            </a:r>
            <a:r>
              <a:rPr lang="en-US" sz="24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bioprocessing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- food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Foods </a:t>
            </a:r>
            <a:r>
              <a:rPr lang="en-US" sz="2000" dirty="0" smtClean="0">
                <a:latin typeface="Calibri" panose="020F0502020204030204" pitchFamily="34" charset="0"/>
              </a:rPr>
              <a:t>produced </a:t>
            </a:r>
            <a:r>
              <a:rPr lang="en-US" sz="2000" dirty="0">
                <a:latin typeface="Calibri" panose="020F0502020204030204" pitchFamily="34" charset="0"/>
              </a:rPr>
              <a:t>by using biological </a:t>
            </a:r>
            <a:r>
              <a:rPr lang="en-US" sz="2000" dirty="0" smtClean="0">
                <a:latin typeface="Calibri" panose="020F0502020204030204" pitchFamily="34" charset="0"/>
              </a:rPr>
              <a:t>processes. </a:t>
            </a:r>
            <a:r>
              <a:rPr lang="en-US" sz="2000" dirty="0">
                <a:latin typeface="Calibri" panose="020F0502020204030204" pitchFamily="34" charset="0"/>
              </a:rPr>
              <a:t>In this </a:t>
            </a:r>
            <a:r>
              <a:rPr lang="en-US" sz="2000" dirty="0" smtClean="0">
                <a:latin typeface="Calibri" panose="020F0502020204030204" pitchFamily="34" charset="0"/>
              </a:rPr>
              <a:t>process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Microorganisms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are used to produce different types of fermented food using raw materials from animal and plant sources (this process known as “starter culture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Microbial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enzymes </a:t>
            </a:r>
            <a:r>
              <a:rPr lang="en-US" sz="2000" dirty="0">
                <a:latin typeface="Calibri" panose="020F0502020204030204" pitchFamily="34" charset="0"/>
              </a:rPr>
              <a:t>are also being used to produce food and food additives</a:t>
            </a:r>
            <a:endParaRPr lang="en-US" sz="20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7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007" y="928301"/>
            <a:ext cx="9361564" cy="5748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>
                <a:solidFill>
                  <a:schemeClr val="accent1"/>
                </a:solidFill>
                <a:latin typeface="Calibri" panose="020F0502020204030204" pitchFamily="34" charset="0"/>
              </a:rPr>
              <a:t>Food </a:t>
            </a:r>
            <a:r>
              <a:rPr lang="en-US" sz="2400" i="1" u="sng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biopreservation</a:t>
            </a:r>
            <a:r>
              <a:rPr lang="en-US" sz="2400" i="1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Is adding food biological preservative, </a:t>
            </a:r>
            <a:r>
              <a:rPr lang="en-US" sz="2400" dirty="0">
                <a:latin typeface="Calibri" panose="020F0502020204030204" pitchFamily="34" charset="0"/>
              </a:rPr>
              <a:t>by using antimicrobial metabolites (taken from certain microorganisms in order to control pathogenic and spoilage microorganisms in foods).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Probiotics 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Is a concentrated supplement of beneficial live cells of </a:t>
            </a:r>
            <a:r>
              <a:rPr lang="en-US" sz="2400" dirty="0" smtClean="0">
                <a:latin typeface="Calibri" panose="020F0502020204030204" pitchFamily="34" charset="0"/>
              </a:rPr>
              <a:t>bacterial </a:t>
            </a:r>
            <a:r>
              <a:rPr lang="en-US" sz="2400" dirty="0">
                <a:latin typeface="Calibri" panose="020F0502020204030204" pitchFamily="34" charset="0"/>
              </a:rPr>
              <a:t>(friendly bacteria) culture taken orally intended to improve our health by promoting our body’s natural immunity and improving </a:t>
            </a:r>
            <a:r>
              <a:rPr lang="en-US" sz="2400" dirty="0" smtClean="0">
                <a:latin typeface="Calibri" panose="020F0502020204030204" pitchFamily="34" charset="0"/>
              </a:rPr>
              <a:t>digestion.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Increase absorption of minerals &amp; vitamins.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Example of probiotics in food: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Calibri" panose="020F0502020204030204" pitchFamily="34" charset="0"/>
              </a:rPr>
              <a:t>foodMilk</a:t>
            </a:r>
            <a:r>
              <a:rPr lang="en-US" sz="2400" dirty="0">
                <a:latin typeface="Calibri" panose="020F0502020204030204" pitchFamily="34" charset="0"/>
              </a:rPr>
              <a:t>- baby milk nowadays is added with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Lactobacillus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acidophilus and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Bifidus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bacteria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</a:rPr>
              <a:t>Cheese- </a:t>
            </a:r>
            <a:r>
              <a:rPr lang="en-US" sz="2400" dirty="0">
                <a:latin typeface="Calibri" panose="020F0502020204030204" pitchFamily="34" charset="0"/>
              </a:rPr>
              <a:t>friendly bacteria that is added in cheese is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Lactobacillus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298" y="601014"/>
            <a:ext cx="8915400" cy="5529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BAD (UNDESIRABLE) </a:t>
            </a:r>
            <a:endParaRPr lang="en-US" sz="2400" b="1" u="sng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Foodborne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Is a disease cause by consumption of contaminate during various stage of handling between production and consumption by many pathogenic microorganisms (bacteria, molds and viruses</a:t>
            </a:r>
            <a:r>
              <a:rPr lang="en-US" sz="2400" dirty="0" smtClean="0">
                <a:latin typeface="Calibri" panose="020F0502020204030204" pitchFamily="34" charset="0"/>
              </a:rPr>
              <a:t>).</a:t>
            </a:r>
            <a:endParaRPr lang="en-US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Food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spoilage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Contamination  of </a:t>
            </a:r>
            <a:r>
              <a:rPr lang="en-US" sz="2400" dirty="0">
                <a:latin typeface="Calibri" panose="020F0502020204030204" pitchFamily="34" charset="0"/>
              </a:rPr>
              <a:t>food due to: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Growth </a:t>
            </a:r>
            <a:r>
              <a:rPr lang="en-US" sz="2400" dirty="0">
                <a:latin typeface="Calibri" panose="020F0502020204030204" pitchFamily="34" charset="0"/>
              </a:rPr>
              <a:t>of microorganisms in food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OR 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The action of microbial heat stable enzymes 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• Microorganisms use food as a source of nutrients for their own growth. </a:t>
            </a:r>
            <a:endParaRPr lang="en-US" sz="2400" u="sng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6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How microorganisms can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cause spoilage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of the 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66948"/>
            <a:ext cx="3785830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microorganisms use the food as their source of nutrients for growth. By increasing their numbers, utilizing nutrients, producing enzymatic changes and contributing off </a:t>
            </a:r>
            <a:r>
              <a:rPr lang="en-US" sz="2400" dirty="0" err="1">
                <a:latin typeface="Calibri" panose="020F0502020204030204" pitchFamily="34" charset="0"/>
              </a:rPr>
              <a:t>flavours</a:t>
            </a:r>
            <a:r>
              <a:rPr lang="en-US" sz="2400" dirty="0">
                <a:latin typeface="Calibri" panose="020F0502020204030204" pitchFamily="34" charset="0"/>
              </a:rPr>
              <a:t> by means of breakdown of a product or synthesis of new compounds; microorganisms can spoil the food.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65" t="15785" r="472" b="-2191"/>
          <a:stretch/>
        </p:blipFill>
        <p:spPr>
          <a:xfrm>
            <a:off x="6375042" y="1532586"/>
            <a:ext cx="5653826" cy="513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" y="290780"/>
            <a:ext cx="2601535" cy="1731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" y="2358498"/>
            <a:ext cx="2601535" cy="1731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" y="4309997"/>
            <a:ext cx="2573943" cy="1712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FOOD SPOILAGE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726" y="1729012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Food spoilage can be </a:t>
            </a:r>
            <a:r>
              <a:rPr lang="en-US" sz="2400" b="1" dirty="0">
                <a:latin typeface="Calibri" panose="020F0502020204030204" pitchFamily="34" charset="0"/>
              </a:rPr>
              <a:t>defined as </a:t>
            </a:r>
            <a:r>
              <a:rPr lang="en-US" sz="2400" dirty="0">
                <a:latin typeface="Calibri" panose="020F0502020204030204" pitchFamily="34" charset="0"/>
              </a:rPr>
              <a:t>any changes in the visual, smell and texture of food that makes it unacceptable for consumption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Foods </a:t>
            </a:r>
            <a:r>
              <a:rPr lang="en-US" sz="2400" dirty="0">
                <a:latin typeface="Calibri" panose="020F0502020204030204" pitchFamily="34" charset="0"/>
              </a:rPr>
              <a:t>are subject to attack by microorganisms in a variety of ways. Such attack is harmful to the quality of </a:t>
            </a:r>
            <a:r>
              <a:rPr lang="en-US" sz="2400" dirty="0" smtClean="0">
                <a:latin typeface="Calibri" panose="020F0502020204030204" pitchFamily="34" charset="0"/>
              </a:rPr>
              <a:t>food</a:t>
            </a:r>
          </a:p>
          <a:p>
            <a:r>
              <a:rPr lang="en-US" sz="2400" dirty="0">
                <a:latin typeface="Calibri" panose="020F0502020204030204" pitchFamily="34" charset="0"/>
              </a:rPr>
              <a:t>Foods are organic substance and hence provide adequate nutrients for the growth of wide varieties of </a:t>
            </a:r>
            <a:r>
              <a:rPr lang="en-US" sz="2400" dirty="0" smtClean="0">
                <a:latin typeface="Calibri" panose="020F0502020204030204" pitchFamily="34" charset="0"/>
              </a:rPr>
              <a:t>microbes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The physical and chemical characteristics of food and how it is stored determine the susceptibility to microbial attack.</a:t>
            </a:r>
          </a:p>
        </p:txBody>
      </p:sp>
      <p:pic>
        <p:nvPicPr>
          <p:cNvPr id="3076" name="Picture 4" descr="http://3.bp.blogspot.com/-4k4bQ444DRE/U1Fmz3efNoI/AAAAAAAAACo/bKCdN2daHi8/s1600/spoiled+strawbe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651" cy="3192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78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TYPE OF FOOD SPOILAGE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6818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a. Physical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spoilage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Dehydration of </a:t>
            </a:r>
            <a:r>
              <a:rPr lang="en-US" sz="2400" dirty="0" smtClean="0">
                <a:latin typeface="Calibri" panose="020F0502020204030204" pitchFamily="34" charset="0"/>
              </a:rPr>
              <a:t>vegetable</a:t>
            </a: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b. Chemical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spoilage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• </a:t>
            </a:r>
            <a:r>
              <a:rPr lang="en-US" sz="2400" dirty="0">
                <a:latin typeface="Calibri" panose="020F0502020204030204" pitchFamily="34" charset="0"/>
              </a:rPr>
              <a:t>Oxidation of fat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• </a:t>
            </a:r>
            <a:r>
              <a:rPr lang="en-US" sz="2400" dirty="0">
                <a:latin typeface="Calibri" panose="020F0502020204030204" pitchFamily="34" charset="0"/>
              </a:rPr>
              <a:t>Browning of fruits </a:t>
            </a:r>
            <a:r>
              <a:rPr lang="en-US" sz="2400" dirty="0" smtClean="0">
                <a:latin typeface="Calibri" panose="020F0502020204030204" pitchFamily="34" charset="0"/>
              </a:rPr>
              <a:t>and vegetables</a:t>
            </a: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Microbial spoilage 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• </a:t>
            </a:r>
            <a:r>
              <a:rPr lang="en-US" sz="2400" dirty="0">
                <a:latin typeface="Calibri" panose="020F0502020204030204" pitchFamily="34" charset="0"/>
              </a:rPr>
              <a:t>Growth of </a:t>
            </a:r>
            <a:r>
              <a:rPr lang="en-US" sz="2400" dirty="0" smtClean="0">
                <a:latin typeface="Calibri" panose="020F0502020204030204" pitchFamily="34" charset="0"/>
              </a:rPr>
              <a:t>microorganisms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• Enzyme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04" y="992907"/>
            <a:ext cx="2926669" cy="244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46" y="4022411"/>
            <a:ext cx="3347584" cy="250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619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CRITERIA / PARAMETERS ASSOCITED WITH FOOD SPOILAGE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Odour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Texture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Shape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Formation </a:t>
            </a:r>
            <a:r>
              <a:rPr lang="en-US" sz="2400" dirty="0">
                <a:latin typeface="Calibri" panose="020F0502020204030204" pitchFamily="34" charset="0"/>
              </a:rPr>
              <a:t>of slime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Colour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Flavour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Gas production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0" y="1186822"/>
            <a:ext cx="3425371" cy="2646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1981815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12" y="4645583"/>
            <a:ext cx="4799693" cy="2376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79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1929</TotalTime>
  <Words>566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FOOD MICROBIOLOGY</vt:lpstr>
      <vt:lpstr>Principle of food microbiology</vt:lpstr>
      <vt:lpstr>What is the impact of microorganisms on food?</vt:lpstr>
      <vt:lpstr>Slide 4</vt:lpstr>
      <vt:lpstr>Slide 5</vt:lpstr>
      <vt:lpstr>How microorganisms can cause spoilage of the food?</vt:lpstr>
      <vt:lpstr>FOOD SPOILAGE</vt:lpstr>
      <vt:lpstr>TYPE OF FOOD SPOILAGE</vt:lpstr>
      <vt:lpstr>CRITERIA / PARAMETERS ASSOCITED WITH FOOD SPOILAGE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MICROBIOLOGY</dc:title>
  <dc:creator>halad</dc:creator>
  <cp:lastModifiedBy>HP</cp:lastModifiedBy>
  <cp:revision>86</cp:revision>
  <dcterms:created xsi:type="dcterms:W3CDTF">2016-02-14T15:16:28Z</dcterms:created>
  <dcterms:modified xsi:type="dcterms:W3CDTF">2017-11-28T21:28:20Z</dcterms:modified>
</cp:coreProperties>
</file>