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1"/>
  </p:notesMasterIdLst>
  <p:sldIdLst>
    <p:sldId id="256" r:id="rId2"/>
    <p:sldId id="257" r:id="rId3"/>
    <p:sldId id="258" r:id="rId4"/>
    <p:sldId id="259" r:id="rId5"/>
    <p:sldId id="261" r:id="rId6"/>
    <p:sldId id="263" r:id="rId7"/>
    <p:sldId id="264" r:id="rId8"/>
    <p:sldId id="260" r:id="rId9"/>
    <p:sldId id="295" r:id="rId10"/>
    <p:sldId id="316" r:id="rId11"/>
    <p:sldId id="317" r:id="rId12"/>
    <p:sldId id="296" r:id="rId13"/>
    <p:sldId id="315" r:id="rId14"/>
    <p:sldId id="297" r:id="rId15"/>
    <p:sldId id="298" r:id="rId16"/>
    <p:sldId id="299" r:id="rId17"/>
    <p:sldId id="291" r:id="rId18"/>
    <p:sldId id="293" r:id="rId19"/>
    <p:sldId id="29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53" autoAdjust="0"/>
    <p:restoredTop sz="94660"/>
  </p:normalViewPr>
  <p:slideViewPr>
    <p:cSldViewPr snapToGrid="0">
      <p:cViewPr>
        <p:scale>
          <a:sx n="71" d="100"/>
          <a:sy n="71" d="100"/>
        </p:scale>
        <p:origin x="108" y="6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04T10:40:19.009" idx="5">
    <p:pos x="3526" y="4093"/>
    <p:text>A variety of agents can cause foodborne illnesses. Although most of the foodborne illnesses are caused by bacterial or viral pathogens, there are certain non-infectious causes such as, chemicals and toxins. Approximately 67% of all foodborne illnesses caused by pathogens have viral etiology. Most commonly implicated viruses in foodborne illnesses are norovirus, hepatitis A virus, hepatitis E virus, rotavirus, and astrovirus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562162-D925-4402-946C-D689B91BB450}" type="datetimeFigureOut">
              <a:rPr lang="en-US" smtClean="0"/>
              <a:pPr/>
              <a:t>4/25/2017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9ADA1-EB99-4FDE-925B-E2F222D4FAA9}" type="slidenum">
              <a:rPr lang="en-US" smtClean="0"/>
              <a:pPr/>
              <a:t>‹#›</a:t>
            </a:fld>
            <a:endParaRPr lang="en-US"/>
          </a:p>
        </p:txBody>
      </p:sp>
    </p:spTree>
    <p:extLst>
      <p:ext uri="{BB962C8B-B14F-4D97-AF65-F5344CB8AC3E}">
        <p14:creationId xmlns:p14="http://schemas.microsoft.com/office/powerpoint/2010/main" xmlns="" val="3871086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9ADA1-EB99-4FDE-925B-E2F222D4FAA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0BE3A9-6C86-434D-A9D4-687C087948CF}" type="slidenum">
              <a:rPr lang="sw-KE" altLang="en-US"/>
              <a:pPr>
                <a:spcBef>
                  <a:spcPct val="0"/>
                </a:spcBef>
              </a:pPr>
              <a:t>5</a:t>
            </a:fld>
            <a:endParaRPr lang="sw-KE" altLang="en-US"/>
          </a:p>
        </p:txBody>
      </p:sp>
    </p:spTree>
    <p:extLst>
      <p:ext uri="{BB962C8B-B14F-4D97-AF65-F5344CB8AC3E}">
        <p14:creationId xmlns:p14="http://schemas.microsoft.com/office/powerpoint/2010/main" xmlns="" val="2735004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9ADA1-EB99-4FDE-925B-E2F222D4FAA9}"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F9ADA1-EB99-4FDE-925B-E2F222D4FAA9}"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kuru had a long incubation period; it was years or even decades before an infected person showed symptoms. Because kuru mainly affected the cerebellum, which is responsible for coordination, the usual first symptoms were an unsteady gait, tremors, and slurred speech. (Kuru is the Fore word for shiver.) Unlike most of the other TSEs, dementia was either minimal or absent. Mood changes were often present. Eventually, individuals became unable to stand or eat, and they died in a comatose state from 6 to 12 months after the first appearance of symptoms.</a:t>
            </a:r>
            <a:endParaRPr lang="en-US" dirty="0"/>
          </a:p>
        </p:txBody>
      </p:sp>
      <p:sp>
        <p:nvSpPr>
          <p:cNvPr id="4" name="Slide Number Placeholder 3"/>
          <p:cNvSpPr>
            <a:spLocks noGrp="1"/>
          </p:cNvSpPr>
          <p:nvPr>
            <p:ph type="sldNum" sz="quarter" idx="10"/>
          </p:nvPr>
        </p:nvSpPr>
        <p:spPr/>
        <p:txBody>
          <a:bodyPr/>
          <a:lstStyle/>
          <a:p>
            <a:fld id="{BCF9ADA1-EB99-4FDE-925B-E2F222D4FAA9}" type="slidenum">
              <a:rPr lang="en-US" smtClean="0"/>
              <a:pPr/>
              <a:t>16</a:t>
            </a:fld>
            <a:endParaRPr lang="en-US"/>
          </a:p>
        </p:txBody>
      </p:sp>
    </p:spTree>
    <p:extLst>
      <p:ext uri="{BB962C8B-B14F-4D97-AF65-F5344CB8AC3E}">
        <p14:creationId xmlns:p14="http://schemas.microsoft.com/office/powerpoint/2010/main" xmlns="" val="359478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4"/>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80D083-AF39-409A-B97B-8862A11C697F}"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0D083-AF39-409A-B97B-8862A11C697F}"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7"/>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7"/>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0D083-AF39-409A-B97B-8862A11C697F}"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80D083-AF39-409A-B97B-8862A11C697F}"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9"/>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80D083-AF39-409A-B97B-8862A11C697F}" type="datetimeFigureOut">
              <a:rPr lang="en-US" smtClean="0"/>
              <a:pPr/>
              <a:t>4/25/2017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80D083-AF39-409A-B97B-8862A11C697F}"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80D083-AF39-409A-B97B-8862A11C697F}" type="datetimeFigureOut">
              <a:rPr lang="en-US" smtClean="0"/>
              <a:pPr/>
              <a:t>4/25/2017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0D083-AF39-409A-B97B-8862A11C697F}" type="datetimeFigureOut">
              <a:rPr lang="en-US" smtClean="0"/>
              <a:pPr/>
              <a:t>4/25/2017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0D083-AF39-409A-B97B-8862A11C697F}" type="datetimeFigureOut">
              <a:rPr lang="en-US" smtClean="0"/>
              <a:pPr/>
              <a:t>4/25/2017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0D083-AF39-409A-B97B-8862A11C697F}"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80D083-AF39-409A-B97B-8862A11C697F}" type="datetimeFigureOut">
              <a:rPr lang="en-US" smtClean="0"/>
              <a:pPr/>
              <a:t>4/25/2017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A508A-C92C-4ECC-9A3F-08522210AC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0D083-AF39-409A-B97B-8862A11C697F}" type="datetimeFigureOut">
              <a:rPr lang="en-US" smtClean="0"/>
              <a:pPr/>
              <a:t>4/25/2017</a:t>
            </a:fld>
            <a:endParaRPr lang="en-US"/>
          </a:p>
        </p:txBody>
      </p:sp>
      <p:sp>
        <p:nvSpPr>
          <p:cNvPr id="5" name="Footer Placeholder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A508A-C92C-4ECC-9A3F-08522210AC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1885950"/>
          </a:xfrm>
        </p:spPr>
        <p:txBody>
          <a:bodyPr>
            <a:normAutofit/>
          </a:bodyPr>
          <a:lstStyle/>
          <a:p>
            <a:pPr algn="ctr"/>
            <a:r>
              <a:rPr lang="en-US" sz="4000" dirty="0" smtClean="0"/>
              <a:t>FOOD-BORNE DISEASE</a:t>
            </a:r>
            <a:r>
              <a:rPr lang="en-US" sz="5400" dirty="0" smtClean="0"/>
              <a:t>s</a:t>
            </a:r>
            <a:endParaRPr lang="en-US" sz="5400" dirty="0"/>
          </a:p>
        </p:txBody>
      </p:sp>
      <p:sp>
        <p:nvSpPr>
          <p:cNvPr id="3" name="Subtitle 2"/>
          <p:cNvSpPr>
            <a:spLocks noGrp="1"/>
          </p:cNvSpPr>
          <p:nvPr>
            <p:ph type="subTitle" idx="1"/>
          </p:nvPr>
        </p:nvSpPr>
        <p:spPr/>
        <p:txBody>
          <a:bodyPr/>
          <a:lstStyle/>
          <a:p>
            <a:pPr algn="ctr"/>
            <a:r>
              <a:rPr lang="en-US" dirty="0" smtClean="0">
                <a:latin typeface="AR BLANCA" panose="02000000000000000000" pitchFamily="2" charset="0"/>
              </a:rPr>
              <a:t>              </a:t>
            </a:r>
          </a:p>
          <a:p>
            <a:pPr algn="ctr"/>
            <a:r>
              <a:rPr lang="en-US" dirty="0" err="1" smtClean="0">
                <a:solidFill>
                  <a:schemeClr val="tx1">
                    <a:lumMod val="65000"/>
                    <a:lumOff val="35000"/>
                  </a:schemeClr>
                </a:solidFill>
                <a:latin typeface="AR BLANCA" panose="02000000000000000000" pitchFamily="2" charset="0"/>
              </a:rPr>
              <a:t>Cls</a:t>
            </a:r>
            <a:r>
              <a:rPr lang="en-US" dirty="0" smtClean="0">
                <a:solidFill>
                  <a:schemeClr val="tx1">
                    <a:lumMod val="65000"/>
                    <a:lumOff val="35000"/>
                  </a:schemeClr>
                </a:solidFill>
                <a:latin typeface="AR BLANCA" panose="02000000000000000000" pitchFamily="2" charset="0"/>
              </a:rPr>
              <a:t> 416</a:t>
            </a:r>
            <a:endParaRPr lang="en-US" dirty="0" smtClean="0">
              <a:solidFill>
                <a:schemeClr val="tx1">
                  <a:lumMod val="65000"/>
                  <a:lumOff val="35000"/>
                </a:schemeClr>
              </a:solidFill>
              <a:latin typeface="AR BLANCA" panose="02000000000000000000" pitchFamily="2" charset="0"/>
            </a:endParaRPr>
          </a:p>
        </p:txBody>
      </p:sp>
    </p:spTree>
    <p:extLst>
      <p:ext uri="{BB962C8B-B14F-4D97-AF65-F5344CB8AC3E}">
        <p14:creationId xmlns:p14="http://schemas.microsoft.com/office/powerpoint/2010/main" xmlns="" val="102365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484094"/>
          </a:xfrm>
        </p:spPr>
        <p:txBody>
          <a:bodyPr>
            <a:normAutofit fontScale="90000"/>
          </a:bodyPr>
          <a:lstStyle/>
          <a:p>
            <a:r>
              <a:rPr lang="en-US" dirty="0" smtClean="0"/>
              <a:t>Food Infections</a:t>
            </a:r>
            <a:endParaRPr lang="en-US" dirty="0"/>
          </a:p>
        </p:txBody>
      </p:sp>
      <p:graphicFrame>
        <p:nvGraphicFramePr>
          <p:cNvPr id="4" name="Content Placeholder 3"/>
          <p:cNvGraphicFramePr>
            <a:graphicFrameLocks noGrp="1"/>
          </p:cNvGraphicFramePr>
          <p:nvPr>
            <p:ph idx="1"/>
          </p:nvPr>
        </p:nvGraphicFramePr>
        <p:xfrm>
          <a:off x="609600" y="1855690"/>
          <a:ext cx="10972800" cy="3913269"/>
        </p:xfrm>
        <a:graphic>
          <a:graphicData uri="http://schemas.openxmlformats.org/drawingml/2006/table">
            <a:tbl>
              <a:tblPr firstRow="1" bandRow="1">
                <a:tableStyleId>{5C22544A-7EE6-4342-B048-85BDC9FD1C3A}</a:tableStyleId>
              </a:tblPr>
              <a:tblGrid>
                <a:gridCol w="2743200"/>
                <a:gridCol w="2743200"/>
                <a:gridCol w="2743200"/>
                <a:gridCol w="2743200"/>
              </a:tblGrid>
              <a:tr h="572903">
                <a:tc>
                  <a:txBody>
                    <a:bodyPr/>
                    <a:lstStyle/>
                    <a:p>
                      <a:r>
                        <a:rPr lang="en-US" dirty="0" smtClean="0">
                          <a:solidFill>
                            <a:schemeClr val="bg1"/>
                          </a:solidFill>
                        </a:rPr>
                        <a:t>Etiology</a:t>
                      </a:r>
                      <a:endParaRPr lang="en-US" dirty="0">
                        <a:solidFill>
                          <a:schemeClr val="bg1"/>
                        </a:solidFill>
                      </a:endParaRPr>
                    </a:p>
                  </a:txBody>
                  <a:tcPr/>
                </a:tc>
                <a:tc>
                  <a:txBody>
                    <a:bodyPr/>
                    <a:lstStyle/>
                    <a:p>
                      <a:r>
                        <a:rPr lang="en-US" dirty="0" smtClean="0"/>
                        <a:t>Incubation period</a:t>
                      </a:r>
                      <a:endParaRPr lang="en-US" dirty="0"/>
                    </a:p>
                  </a:txBody>
                  <a:tcPr/>
                </a:tc>
                <a:tc>
                  <a:txBody>
                    <a:bodyPr/>
                    <a:lstStyle/>
                    <a:p>
                      <a:r>
                        <a:rPr lang="en-US" dirty="0" smtClean="0"/>
                        <a:t>Clinical  findings</a:t>
                      </a:r>
                      <a:endParaRPr lang="en-US" dirty="0"/>
                    </a:p>
                  </a:txBody>
                  <a:tcPr/>
                </a:tc>
                <a:tc>
                  <a:txBody>
                    <a:bodyPr/>
                    <a:lstStyle/>
                    <a:p>
                      <a:r>
                        <a:rPr lang="en-US" dirty="0" smtClean="0"/>
                        <a:t>Characteristic food</a:t>
                      </a:r>
                      <a:endParaRPr lang="en-US" dirty="0"/>
                    </a:p>
                  </a:txBody>
                  <a:tcPr/>
                </a:tc>
              </a:tr>
              <a:tr h="572903">
                <a:tc>
                  <a:txBody>
                    <a:bodyPr/>
                    <a:lstStyle/>
                    <a:p>
                      <a:r>
                        <a:rPr lang="en-US" dirty="0" smtClean="0"/>
                        <a:t>Bacillus cereus</a:t>
                      </a:r>
                      <a:endParaRPr lang="en-US" dirty="0"/>
                    </a:p>
                  </a:txBody>
                  <a:tcPr/>
                </a:tc>
                <a:tc>
                  <a:txBody>
                    <a:bodyPr/>
                    <a:lstStyle/>
                    <a:p>
                      <a:r>
                        <a:rPr lang="en-US" dirty="0" smtClean="0"/>
                        <a:t>6-24 hours</a:t>
                      </a:r>
                      <a:endParaRPr lang="en-US" dirty="0"/>
                    </a:p>
                  </a:txBody>
                  <a:tcPr/>
                </a:tc>
                <a:tc>
                  <a:txBody>
                    <a:bodyPr/>
                    <a:lstStyle/>
                    <a:p>
                      <a:r>
                        <a:rPr lang="en-US" dirty="0" smtClean="0"/>
                        <a:t> watery </a:t>
                      </a:r>
                      <a:r>
                        <a:rPr lang="en-US" dirty="0" err="1" smtClean="0"/>
                        <a:t>diarrhoea</a:t>
                      </a:r>
                      <a:endParaRPr lang="en-US" dirty="0"/>
                    </a:p>
                  </a:txBody>
                  <a:tcPr/>
                </a:tc>
                <a:tc>
                  <a:txBody>
                    <a:bodyPr/>
                    <a:lstStyle/>
                    <a:p>
                      <a:r>
                        <a:rPr lang="en-US" dirty="0" smtClean="0"/>
                        <a:t>Meat, poultry, rice</a:t>
                      </a:r>
                      <a:endParaRPr lang="en-US" dirty="0"/>
                    </a:p>
                  </a:txBody>
                  <a:tcPr/>
                </a:tc>
              </a:tr>
              <a:tr h="572903">
                <a:tc>
                  <a:txBody>
                    <a:bodyPr/>
                    <a:lstStyle/>
                    <a:p>
                      <a:r>
                        <a:rPr lang="en-US" dirty="0" smtClean="0"/>
                        <a:t>Clostridium </a:t>
                      </a:r>
                      <a:r>
                        <a:rPr lang="en-US" dirty="0" err="1" smtClean="0"/>
                        <a:t>perfringens</a:t>
                      </a:r>
                      <a:endParaRPr lang="en-US" dirty="0"/>
                    </a:p>
                  </a:txBody>
                  <a:tcPr/>
                </a:tc>
                <a:tc>
                  <a:txBody>
                    <a:bodyPr/>
                    <a:lstStyle/>
                    <a:p>
                      <a:r>
                        <a:rPr lang="en-US" dirty="0" smtClean="0"/>
                        <a:t>10-15 </a:t>
                      </a:r>
                      <a:r>
                        <a:rPr lang="en-US" dirty="0" smtClean="0"/>
                        <a:t> hours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watery </a:t>
                      </a:r>
                      <a:r>
                        <a:rPr lang="en-US" dirty="0" err="1" smtClean="0"/>
                        <a:t>diarrhoea</a:t>
                      </a:r>
                      <a:endParaRPr lang="en-US" dirty="0" smtClean="0"/>
                    </a:p>
                    <a:p>
                      <a:endParaRPr lang="en-US" dirty="0"/>
                    </a:p>
                  </a:txBody>
                  <a:tcPr/>
                </a:tc>
                <a:tc>
                  <a:txBody>
                    <a:bodyPr/>
                    <a:lstStyle/>
                    <a:p>
                      <a:r>
                        <a:rPr lang="en-US" dirty="0" smtClean="0"/>
                        <a:t>Meat, poultry, pie, stews </a:t>
                      </a:r>
                      <a:endParaRPr lang="en-US" dirty="0"/>
                    </a:p>
                  </a:txBody>
                  <a:tcPr/>
                </a:tc>
              </a:tr>
              <a:tr h="572903">
                <a:tc>
                  <a:txBody>
                    <a:bodyPr/>
                    <a:lstStyle/>
                    <a:p>
                      <a:r>
                        <a:rPr lang="en-US" dirty="0" smtClean="0"/>
                        <a:t>Salmonella sp.</a:t>
                      </a:r>
                      <a:endParaRPr lang="en-US" dirty="0"/>
                    </a:p>
                  </a:txBody>
                  <a:tcPr/>
                </a:tc>
                <a:tc>
                  <a:txBody>
                    <a:bodyPr/>
                    <a:lstStyle/>
                    <a:p>
                      <a:r>
                        <a:rPr lang="en-US" dirty="0" smtClean="0"/>
                        <a:t>12-48</a:t>
                      </a:r>
                      <a:r>
                        <a:rPr lang="en-US" dirty="0" smtClean="0"/>
                        <a:t> hours</a:t>
                      </a:r>
                      <a:endParaRPr lang="en-US" dirty="0"/>
                    </a:p>
                  </a:txBody>
                  <a:tcPr/>
                </a:tc>
                <a:tc>
                  <a:txBody>
                    <a:bodyPr/>
                    <a:lstStyle/>
                    <a:p>
                      <a:r>
                        <a:rPr lang="en-US" dirty="0" smtClean="0"/>
                        <a:t>Enteritis, </a:t>
                      </a:r>
                      <a:r>
                        <a:rPr lang="en-US" dirty="0" err="1" smtClean="0"/>
                        <a:t>enterotoxin</a:t>
                      </a:r>
                      <a:endParaRPr lang="en-US" dirty="0"/>
                    </a:p>
                  </a:txBody>
                  <a:tcPr/>
                </a:tc>
                <a:tc>
                  <a:txBody>
                    <a:bodyPr/>
                    <a:lstStyle/>
                    <a:p>
                      <a:r>
                        <a:rPr lang="en-US" dirty="0" smtClean="0"/>
                        <a:t>Poultry, eggs, meat</a:t>
                      </a:r>
                      <a:endParaRPr lang="en-US" dirty="0"/>
                    </a:p>
                  </a:txBody>
                  <a:tcPr/>
                </a:tc>
              </a:tr>
              <a:tr h="801216">
                <a:tc>
                  <a:txBody>
                    <a:bodyPr/>
                    <a:lstStyle/>
                    <a:p>
                      <a:r>
                        <a:rPr lang="en-US" dirty="0" smtClean="0"/>
                        <a:t>Salmonella </a:t>
                      </a:r>
                      <a:r>
                        <a:rPr lang="en-US" dirty="0" err="1" smtClean="0"/>
                        <a:t>typhi</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Salmonella </a:t>
                      </a:r>
                      <a:r>
                        <a:rPr lang="en-US" dirty="0" err="1" smtClean="0"/>
                        <a:t>paratyphi</a:t>
                      </a:r>
                      <a:endParaRPr lang="en-US" dirty="0" smtClean="0"/>
                    </a:p>
                    <a:p>
                      <a:endParaRPr lang="en-US" dirty="0"/>
                    </a:p>
                  </a:txBody>
                  <a:tcPr/>
                </a:tc>
                <a:tc>
                  <a:txBody>
                    <a:bodyPr/>
                    <a:lstStyle/>
                    <a:p>
                      <a:r>
                        <a:rPr lang="en-US" dirty="0" smtClean="0"/>
                        <a:t>14-21 days</a:t>
                      </a:r>
                      <a:endParaRPr lang="en-US" dirty="0"/>
                    </a:p>
                  </a:txBody>
                  <a:tcPr/>
                </a:tc>
                <a:tc>
                  <a:txBody>
                    <a:bodyPr/>
                    <a:lstStyle/>
                    <a:p>
                      <a:r>
                        <a:rPr lang="en-US" dirty="0" smtClean="0"/>
                        <a:t>Enteric fever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Fecal-oral, (human)</a:t>
                      </a:r>
                    </a:p>
                    <a:p>
                      <a:r>
                        <a:rPr lang="en-US" dirty="0" smtClean="0"/>
                        <a:t>Carriers, water, food</a:t>
                      </a:r>
                      <a:endParaRPr lang="en-US" dirty="0"/>
                    </a:p>
                  </a:txBody>
                  <a:tcPr/>
                </a:tc>
              </a:tr>
              <a:tr h="572903">
                <a:tc>
                  <a:txBody>
                    <a:bodyPr/>
                    <a:lstStyle/>
                    <a:p>
                      <a:r>
                        <a:rPr lang="en-US" dirty="0" err="1" smtClean="0"/>
                        <a:t>Shigella</a:t>
                      </a:r>
                      <a:r>
                        <a:rPr lang="en-US" dirty="0" smtClean="0"/>
                        <a:t> sp.</a:t>
                      </a:r>
                      <a:endParaRPr lang="en-US" dirty="0"/>
                    </a:p>
                  </a:txBody>
                  <a:tcPr/>
                </a:tc>
                <a:tc>
                  <a:txBody>
                    <a:bodyPr/>
                    <a:lstStyle/>
                    <a:p>
                      <a:r>
                        <a:rPr lang="en-US" dirty="0" smtClean="0"/>
                        <a:t>12-48 hours</a:t>
                      </a:r>
                      <a:endParaRPr lang="en-US" dirty="0"/>
                    </a:p>
                  </a:txBody>
                  <a:tcPr/>
                </a:tc>
                <a:tc>
                  <a:txBody>
                    <a:bodyPr/>
                    <a:lstStyle/>
                    <a:p>
                      <a:r>
                        <a:rPr lang="en-US" dirty="0" smtClean="0"/>
                        <a:t>Dysentery, invasion,</a:t>
                      </a:r>
                    </a:p>
                    <a:p>
                      <a:r>
                        <a:rPr lang="en-US" dirty="0" err="1" smtClean="0"/>
                        <a:t>enterotoxin</a:t>
                      </a:r>
                      <a:endParaRPr lang="en-US" dirty="0"/>
                    </a:p>
                  </a:txBody>
                  <a:tcPr/>
                </a:tc>
                <a:tc>
                  <a:txBody>
                    <a:bodyPr/>
                    <a:lstStyle/>
                    <a:p>
                      <a:r>
                        <a:rPr lang="en-US" dirty="0" smtClean="0"/>
                        <a:t>Fecal-oral, (human) </a:t>
                      </a:r>
                    </a:p>
                    <a:p>
                      <a:r>
                        <a:rPr lang="en-US" dirty="0" smtClean="0"/>
                        <a:t>water</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Infection</a:t>
            </a:r>
            <a:r>
              <a:rPr lang="en-US" sz="3600" dirty="0" smtClean="0"/>
              <a:t>----cont</a:t>
            </a:r>
            <a:endParaRPr lang="en-US" sz="3600" dirty="0"/>
          </a:p>
        </p:txBody>
      </p:sp>
      <p:graphicFrame>
        <p:nvGraphicFramePr>
          <p:cNvPr id="4" name="Content Placeholder 3"/>
          <p:cNvGraphicFramePr>
            <a:graphicFrameLocks noGrp="1"/>
          </p:cNvGraphicFramePr>
          <p:nvPr>
            <p:ph idx="1"/>
          </p:nvPr>
        </p:nvGraphicFramePr>
        <p:xfrm>
          <a:off x="609600" y="1358153"/>
          <a:ext cx="10972800" cy="5728447"/>
        </p:xfrm>
        <a:graphic>
          <a:graphicData uri="http://schemas.openxmlformats.org/drawingml/2006/table">
            <a:tbl>
              <a:tblPr firstRow="1" bandRow="1">
                <a:tableStyleId>{5C22544A-7EE6-4342-B048-85BDC9FD1C3A}</a:tableStyleId>
              </a:tblPr>
              <a:tblGrid>
                <a:gridCol w="2743200"/>
                <a:gridCol w="2743200"/>
                <a:gridCol w="2743200"/>
                <a:gridCol w="2743200"/>
              </a:tblGrid>
              <a:tr h="9816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Etiology</a:t>
                      </a:r>
                    </a:p>
                    <a:p>
                      <a:endParaRPr lang="en-US" dirty="0"/>
                    </a:p>
                  </a:txBody>
                  <a:tcPr/>
                </a:tc>
                <a:tc>
                  <a:txBody>
                    <a:bodyPr/>
                    <a:lstStyle/>
                    <a:p>
                      <a:r>
                        <a:rPr lang="en-US" dirty="0" smtClean="0"/>
                        <a:t>Incubation period</a:t>
                      </a:r>
                      <a:endParaRPr lang="en-US" dirty="0"/>
                    </a:p>
                  </a:txBody>
                  <a:tcPr/>
                </a:tc>
                <a:tc>
                  <a:txBody>
                    <a:bodyPr/>
                    <a:lstStyle/>
                    <a:p>
                      <a:r>
                        <a:rPr lang="en-US" dirty="0" smtClean="0"/>
                        <a:t>Clinical findings</a:t>
                      </a:r>
                      <a:endParaRPr lang="en-US" dirty="0"/>
                    </a:p>
                  </a:txBody>
                  <a:tcPr/>
                </a:tc>
                <a:tc>
                  <a:txBody>
                    <a:bodyPr/>
                    <a:lstStyle/>
                    <a:p>
                      <a:r>
                        <a:rPr lang="en-US" dirty="0" smtClean="0"/>
                        <a:t>Characteristic food</a:t>
                      </a:r>
                      <a:endParaRPr lang="en-US" dirty="0"/>
                    </a:p>
                  </a:txBody>
                  <a:tcPr/>
                </a:tc>
              </a:tr>
              <a:tr h="9816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err="1" smtClean="0"/>
                        <a:t>Vibrio</a:t>
                      </a:r>
                      <a:r>
                        <a:rPr lang="en-US" i="1" dirty="0" smtClean="0"/>
                        <a:t> </a:t>
                      </a:r>
                      <a:r>
                        <a:rPr lang="en-US" i="1" dirty="0" err="1" smtClean="0"/>
                        <a:t>parahemolyticus</a:t>
                      </a:r>
                      <a:endParaRPr lang="en-US" i="1" dirty="0" smtClean="0"/>
                    </a:p>
                    <a:p>
                      <a:endParaRPr lang="en-US" dirty="0"/>
                    </a:p>
                  </a:txBody>
                  <a:tcPr/>
                </a:tc>
                <a:tc>
                  <a:txBody>
                    <a:bodyPr/>
                    <a:lstStyle/>
                    <a:p>
                      <a:r>
                        <a:rPr lang="en-US" dirty="0" smtClean="0"/>
                        <a:t> 10-24 hours</a:t>
                      </a:r>
                      <a:endParaRPr lang="en-US" dirty="0"/>
                    </a:p>
                  </a:txBody>
                  <a:tcPr/>
                </a:tc>
                <a:tc>
                  <a:txBody>
                    <a:bodyPr/>
                    <a:lstStyle/>
                    <a:p>
                      <a:r>
                        <a:rPr lang="en-US" dirty="0" smtClean="0"/>
                        <a:t> watery </a:t>
                      </a:r>
                      <a:r>
                        <a:rPr lang="en-US" dirty="0" err="1" smtClean="0"/>
                        <a:t>diarrhoea</a:t>
                      </a:r>
                      <a:endParaRPr lang="en-US" dirty="0"/>
                    </a:p>
                  </a:txBody>
                  <a:tcPr/>
                </a:tc>
                <a:tc>
                  <a:txBody>
                    <a:bodyPr/>
                    <a:lstStyle/>
                    <a:p>
                      <a:r>
                        <a:rPr lang="en-US" dirty="0" smtClean="0"/>
                        <a:t> shellfish</a:t>
                      </a:r>
                      <a:endParaRPr lang="en-US" dirty="0"/>
                    </a:p>
                  </a:txBody>
                  <a:tcPr/>
                </a:tc>
              </a:tr>
              <a:tr h="968188">
                <a:tc>
                  <a:txBody>
                    <a:bodyPr/>
                    <a:lstStyle/>
                    <a:p>
                      <a:r>
                        <a:rPr lang="en-US" i="1" dirty="0" err="1" smtClean="0"/>
                        <a:t>Vibrio</a:t>
                      </a:r>
                      <a:r>
                        <a:rPr lang="en-US" i="1" dirty="0" smtClean="0"/>
                        <a:t> </a:t>
                      </a:r>
                      <a:r>
                        <a:rPr lang="en-US" i="1" dirty="0" err="1" smtClean="0"/>
                        <a:t>cholerae</a:t>
                      </a:r>
                      <a:endParaRPr lang="en-US" i="1" dirty="0"/>
                    </a:p>
                  </a:txBody>
                  <a:tcPr/>
                </a:tc>
                <a:tc>
                  <a:txBody>
                    <a:bodyPr/>
                    <a:lstStyle/>
                    <a:p>
                      <a:r>
                        <a:rPr lang="en-US" dirty="0" smtClean="0"/>
                        <a:t>12-36 hours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dirty="0" err="1" smtClean="0"/>
                        <a:t>enterotoxin</a:t>
                      </a:r>
                      <a:r>
                        <a:rPr lang="en-US" dirty="0" smtClean="0"/>
                        <a:t>(</a:t>
                      </a:r>
                      <a:r>
                        <a:rPr lang="en-US" sz="1400" dirty="0" smtClean="0"/>
                        <a:t>rice water stool</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watery </a:t>
                      </a:r>
                      <a:r>
                        <a:rPr lang="en-US" dirty="0" err="1" smtClean="0"/>
                        <a:t>diarrhoea</a:t>
                      </a:r>
                      <a:r>
                        <a:rPr lang="en-US" dirty="0" smtClean="0"/>
                        <a:t>, </a:t>
                      </a:r>
                    </a:p>
                    <a:p>
                      <a:r>
                        <a:rPr lang="en-US" dirty="0" smtClean="0"/>
                        <a:t> dehydration, </a:t>
                      </a:r>
                      <a:r>
                        <a:rPr lang="en-US" dirty="0" smtClean="0"/>
                        <a:t>vomiting</a:t>
                      </a:r>
                      <a:endParaRPr lang="en-US" dirty="0"/>
                    </a:p>
                  </a:txBody>
                  <a:tcPr/>
                </a:tc>
                <a:tc>
                  <a:txBody>
                    <a:bodyPr/>
                    <a:lstStyle/>
                    <a:p>
                      <a:r>
                        <a:rPr lang="en-US" dirty="0" smtClean="0"/>
                        <a:t> water</a:t>
                      </a:r>
                    </a:p>
                    <a:p>
                      <a:r>
                        <a:rPr lang="en-US" dirty="0" smtClean="0"/>
                        <a:t>(Fecal oral)</a:t>
                      </a:r>
                      <a:endParaRPr lang="en-US" dirty="0"/>
                    </a:p>
                  </a:txBody>
                  <a:tcPr/>
                </a:tc>
              </a:tr>
              <a:tr h="968188">
                <a:tc>
                  <a:txBody>
                    <a:bodyPr/>
                    <a:lstStyle/>
                    <a:p>
                      <a:r>
                        <a:rPr lang="en-US" dirty="0" smtClean="0"/>
                        <a:t>Campylobacter sp.</a:t>
                      </a:r>
                      <a:endParaRPr lang="en-US" dirty="0"/>
                    </a:p>
                  </a:txBody>
                  <a:tcPr/>
                </a:tc>
                <a:tc>
                  <a:txBody>
                    <a:bodyPr/>
                    <a:lstStyle/>
                    <a:p>
                      <a:r>
                        <a:rPr lang="en-US" dirty="0" smtClean="0"/>
                        <a:t>3-5 days</a:t>
                      </a:r>
                      <a:endParaRPr lang="en-US" dirty="0"/>
                    </a:p>
                  </a:txBody>
                  <a:tcPr/>
                </a:tc>
                <a:tc>
                  <a:txBody>
                    <a:bodyPr/>
                    <a:lstStyle/>
                    <a:p>
                      <a:r>
                        <a:rPr lang="en-US" dirty="0" err="1" smtClean="0"/>
                        <a:t>Enterotoxin</a:t>
                      </a:r>
                      <a:endParaRPr lang="en-US" dirty="0" smtClean="0"/>
                    </a:p>
                    <a:p>
                      <a:r>
                        <a:rPr lang="en-US" dirty="0" err="1" smtClean="0"/>
                        <a:t>dysentary</a:t>
                      </a:r>
                      <a:endParaRPr lang="en-US" dirty="0"/>
                    </a:p>
                  </a:txBody>
                  <a:tcPr/>
                </a:tc>
                <a:tc>
                  <a:txBody>
                    <a:bodyPr/>
                    <a:lstStyle/>
                    <a:p>
                      <a:r>
                        <a:rPr lang="en-US" dirty="0" smtClean="0"/>
                        <a:t>Poultry, milk</a:t>
                      </a:r>
                      <a:endParaRPr lang="en-US" dirty="0"/>
                    </a:p>
                  </a:txBody>
                  <a:tcPr/>
                </a:tc>
              </a:tr>
              <a:tr h="887506">
                <a:tc>
                  <a:txBody>
                    <a:bodyPr/>
                    <a:lstStyle/>
                    <a:p>
                      <a:r>
                        <a:rPr lang="en-US" i="1" dirty="0" err="1" smtClean="0"/>
                        <a:t>Yersinia</a:t>
                      </a:r>
                      <a:r>
                        <a:rPr lang="en-US" i="1" dirty="0" smtClean="0"/>
                        <a:t> </a:t>
                      </a:r>
                      <a:r>
                        <a:rPr lang="en-US" i="1" dirty="0" err="1" smtClean="0"/>
                        <a:t>enterocolytica</a:t>
                      </a:r>
                      <a:endParaRPr lang="en-US" i="1" dirty="0"/>
                    </a:p>
                  </a:txBody>
                  <a:tcPr/>
                </a:tc>
                <a:tc>
                  <a:txBody>
                    <a:bodyPr/>
                    <a:lstStyle/>
                    <a:p>
                      <a:r>
                        <a:rPr lang="en-US" dirty="0" smtClean="0"/>
                        <a:t>1-2 days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Vomiting , </a:t>
                      </a:r>
                      <a:r>
                        <a:rPr lang="en-US" dirty="0" err="1" smtClean="0"/>
                        <a:t>diarrhoea</a:t>
                      </a:r>
                      <a:r>
                        <a:rPr lang="en-US" dirty="0" smtClean="0"/>
                        <a:t>, </a:t>
                      </a:r>
                    </a:p>
                    <a:p>
                      <a:r>
                        <a:rPr lang="en-US" dirty="0" smtClean="0"/>
                        <a:t> </a:t>
                      </a:r>
                      <a:r>
                        <a:rPr lang="en-US" dirty="0" err="1" smtClean="0"/>
                        <a:t>bacterimia</a:t>
                      </a:r>
                      <a:endParaRPr lang="en-US" dirty="0" smtClean="0"/>
                    </a:p>
                    <a:p>
                      <a:endParaRPr lang="en-US" dirty="0"/>
                    </a:p>
                  </a:txBody>
                  <a:tcPr/>
                </a:tc>
                <a:tc>
                  <a:txBody>
                    <a:bodyPr/>
                    <a:lstStyle/>
                    <a:p>
                      <a:r>
                        <a:rPr lang="en-US" dirty="0" smtClean="0"/>
                        <a:t>Pork &amp; meat, raw milk,</a:t>
                      </a:r>
                    </a:p>
                    <a:p>
                      <a:r>
                        <a:rPr lang="en-US" dirty="0" smtClean="0"/>
                        <a:t> leftover foods</a:t>
                      </a:r>
                      <a:endParaRPr lang="en-US" dirty="0"/>
                    </a:p>
                  </a:txBody>
                  <a:tcPr/>
                </a:tc>
              </a:tr>
              <a:tr h="887506">
                <a:tc>
                  <a:txBody>
                    <a:bodyPr/>
                    <a:lstStyle/>
                    <a:p>
                      <a:r>
                        <a:rPr lang="en-US" i="1" dirty="0" err="1" smtClean="0"/>
                        <a:t>E.Coli</a:t>
                      </a:r>
                      <a:r>
                        <a:rPr lang="en-US" i="1" dirty="0" smtClean="0"/>
                        <a:t>  (ETEC,)</a:t>
                      </a:r>
                    </a:p>
                    <a:p>
                      <a:r>
                        <a:rPr lang="en-US" i="1" dirty="0" smtClean="0"/>
                        <a:t>            ( EHEC)</a:t>
                      </a:r>
                      <a:endParaRPr lang="en-US" i="1" dirty="0"/>
                    </a:p>
                  </a:txBody>
                  <a:tcPr/>
                </a:tc>
                <a:tc>
                  <a:txBody>
                    <a:bodyPr/>
                    <a:lstStyle/>
                    <a:p>
                      <a:r>
                        <a:rPr lang="en-US" dirty="0" smtClean="0"/>
                        <a:t> 12-24 hours</a:t>
                      </a:r>
                      <a:endParaRPr lang="en-US" dirty="0"/>
                    </a:p>
                  </a:txBody>
                  <a:tcPr/>
                </a:tc>
                <a:tc>
                  <a:txBody>
                    <a:bodyPr/>
                    <a:lstStyle/>
                    <a:p>
                      <a:r>
                        <a:rPr lang="en-US" dirty="0" err="1" smtClean="0"/>
                        <a:t>Travelars</a:t>
                      </a:r>
                      <a:r>
                        <a:rPr lang="en-US" dirty="0" smtClean="0"/>
                        <a:t> </a:t>
                      </a:r>
                      <a:r>
                        <a:rPr lang="en-US" dirty="0" err="1" smtClean="0"/>
                        <a:t>diarrhoea</a:t>
                      </a:r>
                      <a:endParaRPr lang="en-US" dirty="0" smtClean="0"/>
                    </a:p>
                    <a:p>
                      <a:r>
                        <a:rPr lang="en-US" sz="1800" dirty="0" err="1" smtClean="0">
                          <a:latin typeface="Calibri" panose="020F0502020204030204" pitchFamily="34" charset="0"/>
                        </a:rPr>
                        <a:t>Haemorrhagic</a:t>
                      </a:r>
                      <a:r>
                        <a:rPr lang="en-US" sz="1800" dirty="0" smtClean="0">
                          <a:latin typeface="Calibri" panose="020F0502020204030204" pitchFamily="34" charset="0"/>
                        </a:rPr>
                        <a:t> colitis ,</a:t>
                      </a:r>
                    </a:p>
                    <a:p>
                      <a:r>
                        <a:rPr lang="en-US" sz="1800" dirty="0" smtClean="0">
                          <a:latin typeface="Calibri" panose="020F0502020204030204" pitchFamily="34" charset="0"/>
                        </a:rPr>
                        <a:t>Kidney failure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water,</a:t>
                      </a:r>
                      <a:r>
                        <a:rPr lang="en-US" sz="1800" dirty="0" smtClean="0">
                          <a:latin typeface="Calibri" panose="020F0502020204030204" pitchFamily="34" charset="0"/>
                        </a:rPr>
                        <a:t>, raw vegetables,</a:t>
                      </a:r>
                      <a:r>
                        <a:rPr lang="en-US" dirty="0" smtClean="0"/>
                        <a:t> meat, </a:t>
                      </a:r>
                      <a:r>
                        <a:rPr lang="en-US" sz="1800" dirty="0" smtClean="0">
                          <a:latin typeface="Calibri" panose="020F0502020204030204" pitchFamily="34" charset="0"/>
                        </a:rPr>
                        <a:t>water</a:t>
                      </a:r>
                      <a:endParaRPr lang="en-US" dirty="0" smtClean="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FOOD BORNE INTOXICATIONS</a:t>
            </a:r>
            <a:r>
              <a:rPr lang="en-US" dirty="0"/>
              <a:t/>
            </a:r>
            <a:br>
              <a:rPr lang="en-US" dirty="0"/>
            </a:br>
            <a:endParaRPr lang="en-US" dirty="0"/>
          </a:p>
        </p:txBody>
      </p:sp>
      <p:sp>
        <p:nvSpPr>
          <p:cNvPr id="3" name="Content Placeholder 2"/>
          <p:cNvSpPr>
            <a:spLocks noGrp="1"/>
          </p:cNvSpPr>
          <p:nvPr>
            <p:ph idx="1"/>
          </p:nvPr>
        </p:nvSpPr>
        <p:spPr>
          <a:xfrm>
            <a:off x="2589212" y="1905002"/>
            <a:ext cx="8915400" cy="4350327"/>
          </a:xfrm>
        </p:spPr>
        <p:txBody>
          <a:bodyPr>
            <a:normAutofit/>
          </a:bodyPr>
          <a:lstStyle/>
          <a:p>
            <a:pPr marL="0" indent="0">
              <a:buNone/>
            </a:pPr>
            <a:r>
              <a:rPr lang="en-US" sz="2400" dirty="0">
                <a:latin typeface="Calibri" panose="020F0502020204030204" pitchFamily="34" charset="0"/>
              </a:rPr>
              <a:t>Food borne intoxications have short incubation periods (minutes to hours) and are characterized by lack of fever.</a:t>
            </a:r>
          </a:p>
          <a:p>
            <a:pPr marL="0" indent="0">
              <a:buNone/>
            </a:pPr>
            <a:r>
              <a:rPr lang="en-US" sz="2400" dirty="0">
                <a:latin typeface="Calibri" panose="020F0502020204030204" pitchFamily="34" charset="0"/>
              </a:rPr>
              <a:t>Food borne intoxications can be classified into</a:t>
            </a:r>
            <a:r>
              <a:rPr lang="en-US" sz="2400" dirty="0" smtClean="0">
                <a:latin typeface="Calibri" panose="020F0502020204030204" pitchFamily="34" charset="0"/>
              </a:rPr>
              <a:t>:</a:t>
            </a:r>
            <a:endParaRPr lang="en-US" sz="2400" dirty="0">
              <a:latin typeface="Calibri" panose="020F0502020204030204" pitchFamily="34" charset="0"/>
            </a:endParaRPr>
          </a:p>
          <a:p>
            <a:r>
              <a:rPr lang="en-US" sz="2400" dirty="0">
                <a:latin typeface="Calibri" panose="020F0502020204030204" pitchFamily="34" charset="0"/>
              </a:rPr>
              <a:t>Bacterial intoxications	</a:t>
            </a:r>
          </a:p>
          <a:p>
            <a:r>
              <a:rPr lang="en-US" sz="2400" dirty="0">
                <a:latin typeface="Calibri" panose="020F0502020204030204" pitchFamily="34" charset="0"/>
              </a:rPr>
              <a:t>Fungal intoxications	</a:t>
            </a:r>
          </a:p>
          <a:p>
            <a:r>
              <a:rPr lang="en-US" sz="2400" dirty="0">
                <a:latin typeface="Calibri" panose="020F0502020204030204" pitchFamily="34" charset="0"/>
              </a:rPr>
              <a:t>Chemical intoxication	</a:t>
            </a:r>
          </a:p>
          <a:p>
            <a:r>
              <a:rPr lang="en-US" sz="2400" dirty="0">
                <a:latin typeface="Calibri" panose="020F0502020204030204" pitchFamily="34" charset="0"/>
              </a:rPr>
              <a:t>Plant toxicants, and </a:t>
            </a:r>
          </a:p>
          <a:p>
            <a:r>
              <a:rPr lang="en-US" sz="2400" dirty="0">
                <a:latin typeface="Calibri" panose="020F0502020204030204" pitchFamily="34" charset="0"/>
              </a:rPr>
              <a:t>Poisonous animals.</a:t>
            </a:r>
          </a:p>
          <a:p>
            <a:endParaRPr lang="en-US" sz="2400" dirty="0">
              <a:latin typeface="Calibri" panose="020F0502020204030204" pitchFamily="34" charset="0"/>
            </a:endParaRPr>
          </a:p>
        </p:txBody>
      </p:sp>
    </p:spTree>
    <p:extLst>
      <p:ext uri="{BB962C8B-B14F-4D97-AF65-F5344CB8AC3E}">
        <p14:creationId xmlns:p14="http://schemas.microsoft.com/office/powerpoint/2010/main" xmlns="" val="13090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Food (Bacterial) intoxication</a:t>
            </a:r>
            <a:br>
              <a:rPr lang="en-US" dirty="0" smtClean="0"/>
            </a:br>
            <a:r>
              <a:rPr lang="en-US" dirty="0" smtClean="0"/>
              <a:t>poisoning</a:t>
            </a:r>
            <a:endParaRPr lang="en-US" dirty="0"/>
          </a:p>
        </p:txBody>
      </p:sp>
      <p:graphicFrame>
        <p:nvGraphicFramePr>
          <p:cNvPr id="6" name="Content Placeholder 5"/>
          <p:cNvGraphicFramePr>
            <a:graphicFrameLocks noGrp="1"/>
          </p:cNvGraphicFramePr>
          <p:nvPr>
            <p:ph idx="1"/>
          </p:nvPr>
        </p:nvGraphicFramePr>
        <p:xfrm>
          <a:off x="242048" y="1371601"/>
          <a:ext cx="11949952" cy="4187414"/>
        </p:xfrm>
        <a:graphic>
          <a:graphicData uri="http://schemas.openxmlformats.org/drawingml/2006/table">
            <a:tbl>
              <a:tblPr firstRow="1" bandRow="1">
                <a:tableStyleId>{5C22544A-7EE6-4342-B048-85BDC9FD1C3A}</a:tableStyleId>
              </a:tblPr>
              <a:tblGrid>
                <a:gridCol w="2987488"/>
                <a:gridCol w="2987488"/>
                <a:gridCol w="2987488"/>
                <a:gridCol w="2987488"/>
              </a:tblGrid>
              <a:tr h="976684">
                <a:tc>
                  <a:txBody>
                    <a:bodyPr/>
                    <a:lstStyle/>
                    <a:p>
                      <a:pPr algn="ctr"/>
                      <a:r>
                        <a:rPr lang="en-US" dirty="0" smtClean="0">
                          <a:solidFill>
                            <a:schemeClr val="bg1"/>
                          </a:solidFill>
                        </a:rPr>
                        <a:t>Etiology</a:t>
                      </a:r>
                      <a:endParaRPr lang="en-US" dirty="0">
                        <a:solidFill>
                          <a:schemeClr val="bg1"/>
                        </a:solidFill>
                      </a:endParaRPr>
                    </a:p>
                  </a:txBody>
                  <a:tcPr/>
                </a:tc>
                <a:tc>
                  <a:txBody>
                    <a:bodyPr/>
                    <a:lstStyle/>
                    <a:p>
                      <a:r>
                        <a:rPr lang="en-US" dirty="0" smtClean="0"/>
                        <a:t>Incubation  </a:t>
                      </a:r>
                      <a:r>
                        <a:rPr lang="en-US" dirty="0" smtClean="0"/>
                        <a:t>period</a:t>
                      </a:r>
                      <a:endParaRPr lang="en-US" dirty="0"/>
                    </a:p>
                  </a:txBody>
                  <a:tcPr/>
                </a:tc>
                <a:tc>
                  <a:txBody>
                    <a:bodyPr/>
                    <a:lstStyle/>
                    <a:p>
                      <a:r>
                        <a:rPr lang="en-US" dirty="0" smtClean="0"/>
                        <a:t>Clinical Findings</a:t>
                      </a:r>
                      <a:endParaRPr lang="en-US" dirty="0"/>
                    </a:p>
                  </a:txBody>
                  <a:tcPr/>
                </a:tc>
                <a:tc>
                  <a:txBody>
                    <a:bodyPr/>
                    <a:lstStyle/>
                    <a:p>
                      <a:r>
                        <a:rPr lang="en-US" dirty="0" smtClean="0"/>
                        <a:t>Characteristic Food</a:t>
                      </a:r>
                      <a:endParaRPr lang="en-US" dirty="0"/>
                    </a:p>
                  </a:txBody>
                  <a:tcPr/>
                </a:tc>
              </a:tr>
              <a:tr h="976684">
                <a:tc>
                  <a:txBody>
                    <a:bodyPr/>
                    <a:lstStyle/>
                    <a:p>
                      <a:pPr algn="ctr"/>
                      <a:r>
                        <a:rPr lang="en-US" i="1" dirty="0" smtClean="0">
                          <a:solidFill>
                            <a:schemeClr val="tx1"/>
                          </a:solidFill>
                        </a:rPr>
                        <a:t>Bacillus cereus</a:t>
                      </a:r>
                      <a:endParaRPr lang="en-US" i="1" dirty="0">
                        <a:solidFill>
                          <a:schemeClr val="tx1"/>
                        </a:solidFill>
                      </a:endParaRPr>
                    </a:p>
                  </a:txBody>
                  <a:tcPr/>
                </a:tc>
                <a:tc>
                  <a:txBody>
                    <a:bodyPr/>
                    <a:lstStyle/>
                    <a:p>
                      <a:pPr algn="ctr"/>
                      <a:r>
                        <a:rPr lang="en-US" dirty="0" smtClean="0"/>
                        <a:t>   1-6 hours</a:t>
                      </a:r>
                      <a:endParaRPr lang="en-US" dirty="0"/>
                    </a:p>
                  </a:txBody>
                  <a:tcPr/>
                </a:tc>
                <a:tc>
                  <a:txBody>
                    <a:bodyPr/>
                    <a:lstStyle/>
                    <a:p>
                      <a:pPr algn="ctr"/>
                      <a:r>
                        <a:rPr lang="en-US" dirty="0" smtClean="0"/>
                        <a:t>Vomiting, </a:t>
                      </a:r>
                      <a:r>
                        <a:rPr lang="en-US" dirty="0" err="1" smtClean="0"/>
                        <a:t>Diarroea</a:t>
                      </a:r>
                      <a:endParaRPr lang="en-US" dirty="0"/>
                    </a:p>
                  </a:txBody>
                  <a:tcPr/>
                </a:tc>
                <a:tc>
                  <a:txBody>
                    <a:bodyPr/>
                    <a:lstStyle/>
                    <a:p>
                      <a:pPr algn="ctr"/>
                      <a:r>
                        <a:rPr lang="en-US" dirty="0" smtClean="0"/>
                        <a:t>Fried rice</a:t>
                      </a:r>
                      <a:endParaRPr lang="en-US" dirty="0"/>
                    </a:p>
                  </a:txBody>
                  <a:tcPr/>
                </a:tc>
              </a:tr>
              <a:tr h="976684">
                <a:tc>
                  <a:txBody>
                    <a:bodyPr/>
                    <a:lstStyle/>
                    <a:p>
                      <a:pPr algn="ctr"/>
                      <a:r>
                        <a:rPr lang="en-US" i="1" dirty="0" smtClean="0"/>
                        <a:t>Staph </a:t>
                      </a:r>
                      <a:r>
                        <a:rPr lang="en-US" i="1" dirty="0" err="1" smtClean="0"/>
                        <a:t>aureus</a:t>
                      </a:r>
                      <a:endParaRPr lang="en-US"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1-8 hours</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Vomiting, </a:t>
                      </a:r>
                      <a:r>
                        <a:rPr lang="en-US" dirty="0" err="1" smtClean="0"/>
                        <a:t>Diarroea</a:t>
                      </a:r>
                      <a:endParaRPr lang="en-US" dirty="0" smtClean="0"/>
                    </a:p>
                    <a:p>
                      <a:pPr algn="ctr"/>
                      <a:endParaRPr lang="en-US" dirty="0"/>
                    </a:p>
                  </a:txBody>
                  <a:tcPr/>
                </a:tc>
                <a:tc>
                  <a:txBody>
                    <a:bodyPr/>
                    <a:lstStyle/>
                    <a:p>
                      <a:pPr algn="ctr"/>
                      <a:r>
                        <a:rPr lang="en-US" dirty="0" err="1" smtClean="0"/>
                        <a:t>Meat,custards</a:t>
                      </a:r>
                      <a:r>
                        <a:rPr lang="en-US" dirty="0" smtClean="0"/>
                        <a:t>, </a:t>
                      </a:r>
                      <a:r>
                        <a:rPr lang="en-US" dirty="0" err="1" smtClean="0"/>
                        <a:t>mayonaise</a:t>
                      </a:r>
                      <a:endParaRPr lang="en-US" dirty="0"/>
                    </a:p>
                  </a:txBody>
                  <a:tcPr/>
                </a:tc>
              </a:tr>
              <a:tr h="1257362">
                <a:tc>
                  <a:txBody>
                    <a:bodyPr/>
                    <a:lstStyle/>
                    <a:p>
                      <a:pPr algn="ctr"/>
                      <a:r>
                        <a:rPr lang="en-US" i="1" dirty="0" smtClean="0"/>
                        <a:t>Clostridium </a:t>
                      </a:r>
                      <a:r>
                        <a:rPr lang="en-US" i="1" dirty="0" err="1" smtClean="0"/>
                        <a:t>botulinum</a:t>
                      </a:r>
                      <a:endParaRPr lang="en-US" i="1" dirty="0"/>
                    </a:p>
                  </a:txBody>
                  <a:tcPr/>
                </a:tc>
                <a:tc>
                  <a:txBody>
                    <a:bodyPr/>
                    <a:lstStyle/>
                    <a:p>
                      <a:pPr algn="ctr"/>
                      <a:r>
                        <a:rPr lang="en-US" dirty="0" smtClean="0"/>
                        <a:t>1-4 days</a:t>
                      </a:r>
                      <a:endParaRPr lang="en-US" dirty="0"/>
                    </a:p>
                  </a:txBody>
                  <a:tcPr/>
                </a:tc>
                <a:tc>
                  <a:txBody>
                    <a:bodyPr/>
                    <a:lstStyle/>
                    <a:p>
                      <a:pPr algn="ctr"/>
                      <a:r>
                        <a:rPr lang="en-US" dirty="0" smtClean="0"/>
                        <a:t>Neuromuscular paralysis</a:t>
                      </a:r>
                      <a:endParaRPr lang="en-US" dirty="0"/>
                    </a:p>
                  </a:txBody>
                  <a:tcPr/>
                </a:tc>
                <a:tc>
                  <a:txBody>
                    <a:bodyPr/>
                    <a:lstStyle/>
                    <a:p>
                      <a:pPr algn="ctr"/>
                      <a:r>
                        <a:rPr lang="en-US" dirty="0" smtClean="0"/>
                        <a:t>Canned food</a:t>
                      </a:r>
                    </a:p>
                    <a:p>
                      <a:pPr algn="ctr"/>
                      <a:r>
                        <a:rPr lang="en-US" dirty="0" smtClean="0"/>
                        <a:t>Vegetables, fruits, </a:t>
                      </a:r>
                      <a:r>
                        <a:rPr lang="en-US" dirty="0" err="1" smtClean="0"/>
                        <a:t>meat,fish</a:t>
                      </a:r>
                      <a:endParaRPr lang="en-US" dirty="0" smtClean="0"/>
                    </a:p>
                    <a:p>
                      <a:pPr algn="ctr"/>
                      <a:r>
                        <a:rPr lang="en-US" dirty="0" smtClean="0"/>
                        <a:t>(alkaline pH)</a:t>
                      </a:r>
                    </a:p>
                    <a:p>
                      <a:pPr algn="ctr"/>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Food- </a:t>
            </a:r>
            <a:r>
              <a:rPr lang="en-US" dirty="0">
                <a:solidFill>
                  <a:schemeClr val="accent1"/>
                </a:solidFill>
              </a:rPr>
              <a:t>borne infection</a:t>
            </a:r>
            <a:br>
              <a:rPr lang="en-US" dirty="0">
                <a:solidFill>
                  <a:schemeClr val="accent1"/>
                </a:solidFill>
              </a:rPr>
            </a:br>
            <a:r>
              <a:rPr lang="en-US" dirty="0">
                <a:solidFill>
                  <a:srgbClr val="FF0000"/>
                </a:solidFill>
              </a:rPr>
              <a:t>Prions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rPr>
              <a:t>Prions-</a:t>
            </a:r>
            <a:r>
              <a:rPr lang="en-US" sz="2400" dirty="0">
                <a:solidFill>
                  <a:srgbClr val="0070C0"/>
                </a:solidFill>
                <a:latin typeface="Calibri" panose="020F0502020204030204" pitchFamily="34" charset="0"/>
              </a:rPr>
              <a:t>proteinaceous</a:t>
            </a:r>
            <a:r>
              <a:rPr lang="en-US" sz="2400" dirty="0">
                <a:latin typeface="Calibri" panose="020F0502020204030204" pitchFamily="34" charset="0"/>
              </a:rPr>
              <a:t> infectious particles. </a:t>
            </a:r>
          </a:p>
          <a:p>
            <a:r>
              <a:rPr lang="en-US" sz="2400" dirty="0">
                <a:latin typeface="Calibri" panose="020F0502020204030204" pitchFamily="34" charset="0"/>
              </a:rPr>
              <a:t>They contain proteins but no DNA, and are linked to a group of diseases called the </a:t>
            </a:r>
            <a:r>
              <a:rPr lang="en-US" sz="2400" dirty="0" smtClean="0">
                <a:solidFill>
                  <a:schemeClr val="accent2"/>
                </a:solidFill>
                <a:latin typeface="Calibri" panose="020F0502020204030204" pitchFamily="34" charset="0"/>
              </a:rPr>
              <a:t>TRANSMISSIBLE  </a:t>
            </a:r>
            <a:r>
              <a:rPr lang="en-US" sz="2400" dirty="0">
                <a:solidFill>
                  <a:schemeClr val="accent2"/>
                </a:solidFill>
                <a:latin typeface="Calibri" panose="020F0502020204030204" pitchFamily="34" charset="0"/>
              </a:rPr>
              <a:t>SPONGIFORM </a:t>
            </a:r>
            <a:r>
              <a:rPr lang="en-US" sz="2400" dirty="0" smtClean="0">
                <a:solidFill>
                  <a:schemeClr val="accent2"/>
                </a:solidFill>
                <a:latin typeface="Calibri" panose="020F0502020204030204" pitchFamily="34" charset="0"/>
              </a:rPr>
              <a:t> ENCEPHALOPATHIES</a:t>
            </a:r>
            <a:r>
              <a:rPr lang="en-US" sz="2400" dirty="0">
                <a:latin typeface="Calibri" panose="020F0502020204030204" pitchFamily="34" charset="0"/>
              </a:rPr>
              <a:t>= cause breakdown of the nerve cells.</a:t>
            </a:r>
          </a:p>
          <a:p>
            <a:r>
              <a:rPr lang="en-US" sz="2400" dirty="0">
                <a:latin typeface="Calibri" panose="020F0502020204030204" pitchFamily="34" charset="0"/>
              </a:rPr>
              <a:t>A prion is essentially a variation on a </a:t>
            </a:r>
            <a:r>
              <a:rPr lang="en-US" sz="2400" dirty="0">
                <a:solidFill>
                  <a:srgbClr val="0070C0"/>
                </a:solidFill>
                <a:latin typeface="Calibri" panose="020F0502020204030204" pitchFamily="34" charset="0"/>
              </a:rPr>
              <a:t>normal protein which is folded in an unusual way. </a:t>
            </a:r>
          </a:p>
          <a:p>
            <a:r>
              <a:rPr lang="en-US" sz="2400" dirty="0">
                <a:latin typeface="Calibri" panose="020F0502020204030204" pitchFamily="34" charset="0"/>
              </a:rPr>
              <a:t>It causes disease not by replicating, but by triggering other proteins to also turn into prions </a:t>
            </a:r>
          </a:p>
          <a:p>
            <a:r>
              <a:rPr lang="en-US" sz="2400" dirty="0">
                <a:latin typeface="Calibri" panose="020F0502020204030204" pitchFamily="34" charset="0"/>
              </a:rPr>
              <a:t>This chain reaction of changes eventually leads to the </a:t>
            </a:r>
            <a:r>
              <a:rPr lang="en-US" sz="2400" dirty="0">
                <a:solidFill>
                  <a:srgbClr val="FF0000"/>
                </a:solidFill>
                <a:latin typeface="Calibri" panose="020F0502020204030204" pitchFamily="34" charset="0"/>
              </a:rPr>
              <a:t>build up of plaques in the nervous system, and the symptoms of spongiform disease. </a:t>
            </a:r>
          </a:p>
          <a:p>
            <a:endParaRPr lang="en-US" dirty="0">
              <a:latin typeface="Calibri" panose="020F0502020204030204" pitchFamily="34" charset="0"/>
            </a:endParaRPr>
          </a:p>
        </p:txBody>
      </p:sp>
    </p:spTree>
    <p:extLst>
      <p:ext uri="{BB962C8B-B14F-4D97-AF65-F5344CB8AC3E}">
        <p14:creationId xmlns:p14="http://schemas.microsoft.com/office/powerpoint/2010/main" xmlns="" val="1906970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Food borne infection</a:t>
            </a:r>
            <a:br>
              <a:rPr lang="en-US" dirty="0">
                <a:solidFill>
                  <a:schemeClr val="accent1"/>
                </a:solidFill>
              </a:rPr>
            </a:br>
            <a:r>
              <a:rPr lang="en-US" sz="2400" dirty="0"/>
              <a:t>Prions</a:t>
            </a:r>
          </a:p>
        </p:txBody>
      </p:sp>
      <p:pic>
        <p:nvPicPr>
          <p:cNvPr id="4" name="image1.jpeg" descr="Fig_2"/>
          <p:cNvPicPr/>
          <p:nvPr/>
        </p:nvPicPr>
        <p:blipFill>
          <a:blip r:embed="rId2">
            <a:extLst/>
          </a:blip>
          <a:stretch>
            <a:fillRect/>
          </a:stretch>
        </p:blipFill>
        <p:spPr>
          <a:xfrm>
            <a:off x="2452257" y="1637092"/>
            <a:ext cx="7010399" cy="4722144"/>
          </a:xfrm>
          <a:prstGeom prst="rect">
            <a:avLst/>
          </a:prstGeom>
          <a:ln w="12700">
            <a:miter lim="400000"/>
          </a:ln>
        </p:spPr>
      </p:pic>
      <p:sp>
        <p:nvSpPr>
          <p:cNvPr id="5" name="Shape 268"/>
          <p:cNvSpPr/>
          <p:nvPr/>
        </p:nvSpPr>
        <p:spPr>
          <a:xfrm flipH="1">
            <a:off x="8157657" y="3941807"/>
            <a:ext cx="2151305" cy="353204"/>
          </a:xfrm>
          <a:prstGeom prst="line">
            <a:avLst/>
          </a:prstGeom>
          <a:ln w="76200">
            <a:solidFill>
              <a:srgbClr val="FF3300"/>
            </a:solidFill>
            <a:round/>
            <a:tailEnd type="triangle"/>
          </a:ln>
        </p:spPr>
        <p:txBody>
          <a:bodyPr lIns="45718" tIns="45718" rIns="45718" bIns="45718"/>
          <a:lstStyle/>
          <a:p>
            <a:pPr lvl="0" algn="l" defTabSz="457200">
              <a:defRPr sz="1200">
                <a:latin typeface="Helvetica"/>
                <a:ea typeface="Helvetica"/>
                <a:cs typeface="Helvetica"/>
                <a:sym typeface="Helvetica"/>
              </a:defRPr>
            </a:pPr>
            <a:endParaRPr/>
          </a:p>
        </p:txBody>
      </p:sp>
      <p:sp>
        <p:nvSpPr>
          <p:cNvPr id="6" name="Rectangle 5"/>
          <p:cNvSpPr/>
          <p:nvPr/>
        </p:nvSpPr>
        <p:spPr>
          <a:xfrm>
            <a:off x="10400941" y="3833346"/>
            <a:ext cx="1791059" cy="923330"/>
          </a:xfrm>
          <a:prstGeom prst="rect">
            <a:avLst/>
          </a:prstGeom>
        </p:spPr>
        <p:txBody>
          <a:bodyPr wrap="square">
            <a:spAutoFit/>
          </a:bodyPr>
          <a:lstStyle/>
          <a:p>
            <a:r>
              <a:rPr lang="en-US" dirty="0"/>
              <a:t>Vacuoles in affected brain tissue</a:t>
            </a:r>
          </a:p>
        </p:txBody>
      </p:sp>
    </p:spTree>
    <p:extLst>
      <p:ext uri="{BB962C8B-B14F-4D97-AF65-F5344CB8AC3E}">
        <p14:creationId xmlns:p14="http://schemas.microsoft.com/office/powerpoint/2010/main" xmlns="" val="1023271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KURU</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a:t>
            </a:r>
            <a:r>
              <a:rPr lang="en-US" sz="2400" dirty="0">
                <a:latin typeface="Calibri" panose="020F0502020204030204" pitchFamily="34" charset="0"/>
              </a:rPr>
              <a:t>It is caused by an </a:t>
            </a:r>
            <a:r>
              <a:rPr lang="en-US" sz="2400" dirty="0">
                <a:solidFill>
                  <a:srgbClr val="0070C0"/>
                </a:solidFill>
                <a:latin typeface="Calibri" panose="020F0502020204030204" pitchFamily="34" charset="0"/>
              </a:rPr>
              <a:t>infectious </a:t>
            </a:r>
            <a:r>
              <a:rPr lang="en-US" sz="2400" dirty="0" smtClean="0">
                <a:solidFill>
                  <a:srgbClr val="0070C0"/>
                </a:solidFill>
                <a:latin typeface="Calibri" panose="020F0502020204030204" pitchFamily="34" charset="0"/>
              </a:rPr>
              <a:t>protein(Prion) </a:t>
            </a:r>
            <a:r>
              <a:rPr lang="en-US" sz="2400" dirty="0">
                <a:latin typeface="Calibri" panose="020F0502020204030204" pitchFamily="34" charset="0"/>
              </a:rPr>
              <a:t>found in contaminated human </a:t>
            </a:r>
            <a:r>
              <a:rPr lang="en-US" sz="2400" dirty="0">
                <a:solidFill>
                  <a:srgbClr val="FF0000"/>
                </a:solidFill>
                <a:latin typeface="Calibri" panose="020F0502020204030204" pitchFamily="34" charset="0"/>
              </a:rPr>
              <a:t>brain tissue</a:t>
            </a:r>
            <a:r>
              <a:rPr lang="en-US" sz="2400" dirty="0" smtClean="0">
                <a:solidFill>
                  <a:srgbClr val="FF0000"/>
                </a:solidFill>
                <a:latin typeface="Calibri" panose="020F0502020204030204" pitchFamily="34" charset="0"/>
              </a:rPr>
              <a:t>.</a:t>
            </a:r>
          </a:p>
          <a:p>
            <a:r>
              <a:rPr lang="en-US" sz="2400" dirty="0">
                <a:latin typeface="Calibri" panose="020F0502020204030204" pitchFamily="34" charset="0"/>
              </a:rPr>
              <a:t>First </a:t>
            </a:r>
            <a:r>
              <a:rPr lang="en-US" sz="2400" dirty="0" err="1">
                <a:latin typeface="Calibri" panose="020F0502020204030204" pitchFamily="34" charset="0"/>
              </a:rPr>
              <a:t>recognised</a:t>
            </a:r>
            <a:r>
              <a:rPr lang="en-US" sz="2400" dirty="0">
                <a:latin typeface="Calibri" panose="020F0502020204030204" pitchFamily="34" charset="0"/>
              </a:rPr>
              <a:t> among New Guinea tribesman in the 1950s. </a:t>
            </a:r>
          </a:p>
          <a:p>
            <a:r>
              <a:rPr lang="en-US" sz="2400" dirty="0">
                <a:latin typeface="Calibri" panose="020F0502020204030204" pitchFamily="34" charset="0"/>
              </a:rPr>
              <a:t>In the local language, kuru means ‘shivering’ or ‘trembling’ </a:t>
            </a:r>
            <a:r>
              <a:rPr lang="en-US" sz="2400" dirty="0" smtClean="0">
                <a:latin typeface="Calibri" panose="020F0502020204030204" pitchFamily="34" charset="0"/>
              </a:rPr>
              <a:t> </a:t>
            </a:r>
            <a:r>
              <a:rPr lang="en-US" sz="2400" dirty="0">
                <a:latin typeface="Calibri" panose="020F0502020204030204" pitchFamily="34" charset="0"/>
              </a:rPr>
              <a:t>this reflected the severe loss of coordination associated with the disease, which was fatal within 2 years of onset. </a:t>
            </a:r>
            <a:endParaRPr lang="en-US" sz="2400" dirty="0" smtClean="0">
              <a:latin typeface="Calibri" panose="020F0502020204030204" pitchFamily="34" charset="0"/>
            </a:endParaRPr>
          </a:p>
          <a:p>
            <a:r>
              <a:rPr lang="en-US" sz="2400" dirty="0">
                <a:latin typeface="Calibri" panose="020F0502020204030204" pitchFamily="34" charset="0"/>
              </a:rPr>
              <a:t>The disease is caused by ritual cannibalism, particularly by women and children, who consume the brains of dead relatives. </a:t>
            </a:r>
          </a:p>
          <a:p>
            <a:endParaRPr lang="en-US" sz="2400" dirty="0">
              <a:latin typeface="Calibri" panose="020F0502020204030204" pitchFamily="34" charset="0"/>
            </a:endParaRPr>
          </a:p>
          <a:p>
            <a:endParaRPr lang="en-US" dirty="0"/>
          </a:p>
        </p:txBody>
      </p:sp>
    </p:spTree>
    <p:extLst>
      <p:ext uri="{BB962C8B-B14F-4D97-AF65-F5344CB8AC3E}">
        <p14:creationId xmlns:p14="http://schemas.microsoft.com/office/powerpoint/2010/main" xmlns="" val="323867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VIRAL </a:t>
            </a:r>
            <a:r>
              <a:rPr lang="en-US" dirty="0" smtClean="0">
                <a:solidFill>
                  <a:schemeClr val="accent1"/>
                </a:solidFill>
              </a:rPr>
              <a:t>FOOD-BORNE </a:t>
            </a:r>
            <a:r>
              <a:rPr lang="en-US" dirty="0">
                <a:solidFill>
                  <a:schemeClr val="accent1"/>
                </a:solidFill>
              </a:rPr>
              <a:t>INFECTIONS</a:t>
            </a:r>
          </a:p>
        </p:txBody>
      </p:sp>
      <p:sp>
        <p:nvSpPr>
          <p:cNvPr id="3" name="Content Placeholder 2"/>
          <p:cNvSpPr>
            <a:spLocks noGrp="1"/>
          </p:cNvSpPr>
          <p:nvPr>
            <p:ph idx="1"/>
          </p:nvPr>
        </p:nvSpPr>
        <p:spPr/>
        <p:txBody>
          <a:bodyPr>
            <a:normAutofit/>
          </a:bodyPr>
          <a:lstStyle/>
          <a:p>
            <a:r>
              <a:rPr lang="en-US" sz="2800" dirty="0">
                <a:latin typeface="Calibri" panose="020F0502020204030204" pitchFamily="34" charset="0"/>
              </a:rPr>
              <a:t>Viruses are common pathogens transmitted through food.</a:t>
            </a:r>
          </a:p>
          <a:p>
            <a:r>
              <a:rPr lang="en-US" sz="2800" dirty="0">
                <a:solidFill>
                  <a:schemeClr val="accent2"/>
                </a:solidFill>
                <a:latin typeface="Calibri" panose="020F0502020204030204" pitchFamily="34" charset="0"/>
              </a:rPr>
              <a:t>Hepatitis A </a:t>
            </a:r>
            <a:r>
              <a:rPr lang="en-US" sz="2800" dirty="0">
                <a:latin typeface="Calibri" panose="020F0502020204030204" pitchFamily="34" charset="0"/>
              </a:rPr>
              <a:t>and </a:t>
            </a:r>
            <a:r>
              <a:rPr lang="en-US" sz="2800" dirty="0">
                <a:solidFill>
                  <a:schemeClr val="accent2"/>
                </a:solidFill>
                <a:latin typeface="Calibri" panose="020F0502020204030204" pitchFamily="34" charset="0"/>
              </a:rPr>
              <a:t>Norwalk-like virus </a:t>
            </a:r>
            <a:r>
              <a:rPr lang="en-US" sz="2800" dirty="0">
                <a:latin typeface="Calibri" panose="020F0502020204030204" pitchFamily="34" charset="0"/>
              </a:rPr>
              <a:t>(</a:t>
            </a:r>
            <a:r>
              <a:rPr lang="en-US" sz="2800" dirty="0" err="1">
                <a:latin typeface="Calibri" panose="020F0502020204030204" pitchFamily="34" charset="0"/>
              </a:rPr>
              <a:t>Novovirus</a:t>
            </a:r>
            <a:r>
              <a:rPr lang="en-US" sz="2800" dirty="0">
                <a:latin typeface="Calibri" panose="020F0502020204030204" pitchFamily="34" charset="0"/>
              </a:rPr>
              <a:t>) are the most important viral food borne pathogens.</a:t>
            </a:r>
          </a:p>
          <a:p>
            <a:r>
              <a:rPr lang="en-US" sz="2800" dirty="0">
                <a:latin typeface="Calibri" panose="020F0502020204030204" pitchFamily="34" charset="0"/>
              </a:rPr>
              <a:t>These viruses are highly infectious and may lead to widespread outbreaks</a:t>
            </a:r>
          </a:p>
          <a:p>
            <a:endParaRPr lang="en-US" sz="2800" dirty="0">
              <a:latin typeface="Calibri" panose="020F0502020204030204" pitchFamily="34" charset="0"/>
            </a:endParaRPr>
          </a:p>
        </p:txBody>
      </p:sp>
    </p:spTree>
    <p:extLst>
      <p:ext uri="{BB962C8B-B14F-4D97-AF65-F5344CB8AC3E}">
        <p14:creationId xmlns:p14="http://schemas.microsoft.com/office/powerpoint/2010/main" xmlns="" val="2591698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Infectious hepatitis A</a:t>
            </a:r>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rPr>
              <a:t>The incubation period is long, being an average of 30 days (range 15-50 days). </a:t>
            </a:r>
          </a:p>
          <a:p>
            <a:r>
              <a:rPr lang="en-US" sz="2400" dirty="0">
                <a:latin typeface="Calibri" panose="020F0502020204030204" pitchFamily="34" charset="0"/>
              </a:rPr>
              <a:t>It is a </a:t>
            </a:r>
            <a:r>
              <a:rPr lang="en-US" sz="2400" dirty="0">
                <a:solidFill>
                  <a:schemeClr val="accent2"/>
                </a:solidFill>
                <a:latin typeface="Calibri" panose="020F0502020204030204" pitchFamily="34" charset="0"/>
              </a:rPr>
              <a:t>systemic infection </a:t>
            </a:r>
            <a:r>
              <a:rPr lang="en-US" sz="2400" dirty="0">
                <a:latin typeface="Calibri" panose="020F0502020204030204" pitchFamily="34" charset="0"/>
              </a:rPr>
              <a:t>characterized by gastrointestinal manifestations and liver injury, fever, malaise anorexia, nausea, abdominal discomfort, bile in urine and jaundice. </a:t>
            </a:r>
          </a:p>
          <a:p>
            <a:r>
              <a:rPr lang="en-US" sz="2400" dirty="0">
                <a:latin typeface="Calibri" panose="020F0502020204030204" pitchFamily="34" charset="0"/>
              </a:rPr>
              <a:t>The duration of the disease could be from a few weeks to several months</a:t>
            </a:r>
          </a:p>
        </p:txBody>
      </p:sp>
    </p:spTree>
    <p:extLst>
      <p:ext uri="{BB962C8B-B14F-4D97-AF65-F5344CB8AC3E}">
        <p14:creationId xmlns:p14="http://schemas.microsoft.com/office/powerpoint/2010/main" xmlns="" val="3437997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Norwalk-like virus (</a:t>
            </a:r>
            <a:r>
              <a:rPr lang="en-US" dirty="0" err="1">
                <a:solidFill>
                  <a:schemeClr val="accent1"/>
                </a:solidFill>
              </a:rPr>
              <a:t>Novovirus</a:t>
            </a:r>
            <a:r>
              <a:rPr lang="en-US" dirty="0">
                <a:solidFill>
                  <a:schemeClr val="accent1"/>
                </a:solidFill>
              </a:rPr>
              <a:t>) </a:t>
            </a:r>
            <a:br>
              <a:rPr lang="en-US" dirty="0">
                <a:solidFill>
                  <a:schemeClr val="accent1"/>
                </a:solidFill>
              </a:rPr>
            </a:br>
            <a:r>
              <a:rPr lang="en-US" dirty="0">
                <a:solidFill>
                  <a:schemeClr val="accent1"/>
                </a:solidFill>
              </a:rPr>
              <a:t>food borne infection</a:t>
            </a:r>
          </a:p>
        </p:txBody>
      </p:sp>
      <p:sp>
        <p:nvSpPr>
          <p:cNvPr id="3" name="Content Placeholder 2"/>
          <p:cNvSpPr>
            <a:spLocks noGrp="1"/>
          </p:cNvSpPr>
          <p:nvPr>
            <p:ph idx="1"/>
          </p:nvPr>
        </p:nvSpPr>
        <p:spPr>
          <a:xfrm>
            <a:off x="2138836" y="2628331"/>
            <a:ext cx="8915400" cy="3777622"/>
          </a:xfrm>
        </p:spPr>
        <p:txBody>
          <a:bodyPr>
            <a:normAutofit/>
          </a:bodyPr>
          <a:lstStyle/>
          <a:p>
            <a:r>
              <a:rPr lang="en-US" sz="2400" dirty="0">
                <a:latin typeface="Calibri" panose="020F0502020204030204" pitchFamily="34" charset="0"/>
              </a:rPr>
              <a:t>Novovirus infection is relatively mild with an  incubation period of 3 days.</a:t>
            </a:r>
          </a:p>
          <a:p>
            <a:r>
              <a:rPr lang="en-US" sz="2400" dirty="0">
                <a:solidFill>
                  <a:schemeClr val="accent2"/>
                </a:solidFill>
                <a:latin typeface="Calibri" panose="020F0502020204030204" pitchFamily="34" charset="0"/>
              </a:rPr>
              <a:t>Clinical manifestations/symptoms </a:t>
            </a:r>
            <a:r>
              <a:rPr lang="en-US" sz="2400" dirty="0">
                <a:latin typeface="Calibri" panose="020F0502020204030204" pitchFamily="34" charset="0"/>
              </a:rPr>
              <a:t>include vomiting and diarrhea, and rarely convulsions. </a:t>
            </a:r>
          </a:p>
          <a:p>
            <a:r>
              <a:rPr lang="en-US" sz="2400" dirty="0">
                <a:solidFill>
                  <a:schemeClr val="accent2"/>
                </a:solidFill>
                <a:latin typeface="Calibri" panose="020F0502020204030204" pitchFamily="34" charset="0"/>
              </a:rPr>
              <a:t>Asymptomatic infection </a:t>
            </a:r>
            <a:r>
              <a:rPr lang="en-US" sz="2400" dirty="0">
                <a:latin typeface="Calibri" panose="020F0502020204030204" pitchFamily="34" charset="0"/>
              </a:rPr>
              <a:t>are common and may contribute to the spread of the infection.</a:t>
            </a:r>
          </a:p>
          <a:p>
            <a:r>
              <a:rPr lang="en-US" sz="2400" dirty="0">
                <a:latin typeface="Calibri" panose="020F0502020204030204" pitchFamily="34" charset="0"/>
              </a:rPr>
              <a:t>Infections have resulted from consumption of </a:t>
            </a:r>
            <a:r>
              <a:rPr lang="en-US" sz="2400" dirty="0">
                <a:solidFill>
                  <a:schemeClr val="accent1"/>
                </a:solidFill>
                <a:latin typeface="Calibri" panose="020F0502020204030204" pitchFamily="34" charset="0"/>
              </a:rPr>
              <a:t>raw </a:t>
            </a:r>
            <a:r>
              <a:rPr lang="en-US" sz="2400" dirty="0" err="1">
                <a:solidFill>
                  <a:schemeClr val="accent1"/>
                </a:solidFill>
                <a:latin typeface="Calibri" panose="020F0502020204030204" pitchFamily="34" charset="0"/>
              </a:rPr>
              <a:t>oyesters</a:t>
            </a:r>
            <a:r>
              <a:rPr lang="en-US" sz="2400" dirty="0">
                <a:solidFill>
                  <a:schemeClr val="accent1"/>
                </a:solidFill>
                <a:latin typeface="Calibri" panose="020F0502020204030204" pitchFamily="34" charset="0"/>
              </a:rPr>
              <a:t>.</a:t>
            </a:r>
          </a:p>
          <a:p>
            <a:endParaRPr lang="en-US" sz="2400" dirty="0">
              <a:latin typeface="Calibri" panose="020F0502020204030204" pitchFamily="34" charset="0"/>
            </a:endParaRPr>
          </a:p>
        </p:txBody>
      </p:sp>
      <p:pic>
        <p:nvPicPr>
          <p:cNvPr id="1026" name="Picture 2" descr="http://image.shutterstock.com/z/stock-photo-raw-oysters-with-ice-on-a-white-background-105419966.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r="1414" b="13136"/>
          <a:stretch/>
        </p:blipFill>
        <p:spPr bwMode="auto">
          <a:xfrm>
            <a:off x="9395113" y="759049"/>
            <a:ext cx="2492089" cy="160997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347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1"/>
                </a:solidFill>
              </a:rPr>
              <a:t>FOOD-BORNE  DISEASE</a:t>
            </a:r>
            <a:r>
              <a:rPr lang="en-US" sz="4800" dirty="0" smtClean="0">
                <a:solidFill>
                  <a:schemeClr val="accent1"/>
                </a:solidFill>
              </a:rPr>
              <a:t>s</a:t>
            </a:r>
            <a:endParaRPr lang="en-US" sz="4800" dirty="0">
              <a:solidFill>
                <a:schemeClr val="accent1"/>
              </a:solidFill>
            </a:endParaRPr>
          </a:p>
        </p:txBody>
      </p:sp>
      <p:sp>
        <p:nvSpPr>
          <p:cNvPr id="3" name="Content Placeholder 2"/>
          <p:cNvSpPr>
            <a:spLocks noGrp="1"/>
          </p:cNvSpPr>
          <p:nvPr>
            <p:ph idx="1"/>
          </p:nvPr>
        </p:nvSpPr>
        <p:spPr/>
        <p:txBody>
          <a:bodyPr>
            <a:normAutofit/>
          </a:bodyPr>
          <a:lstStyle/>
          <a:p>
            <a:r>
              <a:rPr lang="en-US" sz="2400" dirty="0" smtClean="0"/>
              <a:t>Food-borne </a:t>
            </a:r>
            <a:r>
              <a:rPr lang="en-US" sz="2400" dirty="0"/>
              <a:t>illness is defined as any illness </a:t>
            </a:r>
            <a:r>
              <a:rPr lang="en-US" sz="2400" dirty="0" err="1" smtClean="0"/>
              <a:t>occures</a:t>
            </a:r>
            <a:r>
              <a:rPr lang="en-US" sz="2400" dirty="0" smtClean="0"/>
              <a:t> due to the </a:t>
            </a:r>
            <a:r>
              <a:rPr lang="en-US" sz="2400" dirty="0"/>
              <a:t>consumption of contaminated </a:t>
            </a:r>
            <a:r>
              <a:rPr lang="en-US" sz="2400" dirty="0" smtClean="0"/>
              <a:t>food</a:t>
            </a:r>
            <a:r>
              <a:rPr lang="en-US" sz="2400" dirty="0"/>
              <a:t> </a:t>
            </a:r>
            <a:r>
              <a:rPr lang="en-US" sz="2400" dirty="0" smtClean="0"/>
              <a:t>or beverages. </a:t>
            </a:r>
          </a:p>
          <a:p>
            <a:pPr marL="0" indent="0">
              <a:buNone/>
            </a:pPr>
            <a:endParaRPr lang="en-US" sz="2400" dirty="0" smtClean="0"/>
          </a:p>
          <a:p>
            <a:r>
              <a:rPr lang="en-US" sz="2400" dirty="0"/>
              <a:t> food borne </a:t>
            </a:r>
            <a:r>
              <a:rPr lang="en-US" sz="2400" dirty="0">
                <a:solidFill>
                  <a:srgbClr val="0070C0"/>
                </a:solidFill>
              </a:rPr>
              <a:t>microbial pathogen</a:t>
            </a:r>
            <a:r>
              <a:rPr lang="en-US" sz="2400" dirty="0"/>
              <a:t>, or a </a:t>
            </a:r>
            <a:r>
              <a:rPr lang="en-US" sz="2400" dirty="0">
                <a:solidFill>
                  <a:srgbClr val="0070C0"/>
                </a:solidFill>
              </a:rPr>
              <a:t>preformed microbial </a:t>
            </a:r>
            <a:r>
              <a:rPr lang="en-US" sz="2400" dirty="0" smtClean="0">
                <a:solidFill>
                  <a:srgbClr val="0070C0"/>
                </a:solidFill>
              </a:rPr>
              <a:t>toxin</a:t>
            </a:r>
            <a:r>
              <a:rPr lang="en-US" sz="2400" dirty="0" smtClean="0"/>
              <a:t>, </a:t>
            </a:r>
            <a:r>
              <a:rPr lang="en-US" sz="2400" dirty="0"/>
              <a:t>or another poison such as a poisonous </a:t>
            </a:r>
            <a:r>
              <a:rPr lang="en-US" sz="2400" dirty="0">
                <a:solidFill>
                  <a:srgbClr val="0070C0"/>
                </a:solidFill>
              </a:rPr>
              <a:t>chemical</a:t>
            </a:r>
            <a:r>
              <a:rPr lang="en-US" sz="2400" dirty="0"/>
              <a:t> that </a:t>
            </a:r>
            <a:r>
              <a:rPr lang="en-US" sz="2400" dirty="0" smtClean="0"/>
              <a:t>contaminated </a:t>
            </a:r>
            <a:r>
              <a:rPr lang="en-US" sz="2400" dirty="0"/>
              <a:t>the food and/or beverage, leads to one of the many different food borne illnesses. </a:t>
            </a:r>
          </a:p>
        </p:txBody>
      </p:sp>
    </p:spTree>
    <p:extLst>
      <p:ext uri="{BB962C8B-B14F-4D97-AF65-F5344CB8AC3E}">
        <p14:creationId xmlns:p14="http://schemas.microsoft.com/office/powerpoint/2010/main" xmlns="" val="835925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FOOD-BORNE </a:t>
            </a:r>
            <a:r>
              <a:rPr lang="en-US" dirty="0">
                <a:solidFill>
                  <a:schemeClr val="accent1"/>
                </a:solidFill>
              </a:rPr>
              <a:t>DISEASE</a:t>
            </a:r>
          </a:p>
        </p:txBody>
      </p:sp>
      <p:sp>
        <p:nvSpPr>
          <p:cNvPr id="3" name="Content Placeholder 2"/>
          <p:cNvSpPr>
            <a:spLocks noGrp="1"/>
          </p:cNvSpPr>
          <p:nvPr>
            <p:ph idx="1"/>
          </p:nvPr>
        </p:nvSpPr>
        <p:spPr/>
        <p:txBody>
          <a:bodyPr>
            <a:normAutofit/>
          </a:bodyPr>
          <a:lstStyle/>
          <a:p>
            <a:r>
              <a:rPr lang="en-US" sz="2400" dirty="0"/>
              <a:t>More than 250 different food borne diseases have been described. </a:t>
            </a:r>
            <a:endParaRPr lang="en-US" sz="2400" dirty="0" smtClean="0"/>
          </a:p>
          <a:p>
            <a:r>
              <a:rPr lang="en-US" sz="2400" dirty="0" smtClean="0"/>
              <a:t> </a:t>
            </a:r>
            <a:r>
              <a:rPr lang="en-US" sz="2400" dirty="0"/>
              <a:t>Most of these diseases are </a:t>
            </a:r>
            <a:r>
              <a:rPr lang="en-US" sz="2400" b="1" dirty="0"/>
              <a:t>infections</a:t>
            </a:r>
            <a:r>
              <a:rPr lang="en-US" sz="2400" dirty="0"/>
              <a:t>, caused by a variety of bacteria, viruses, and parasites.  Other diseases are </a:t>
            </a:r>
            <a:r>
              <a:rPr lang="en-US" sz="2400" b="1" dirty="0"/>
              <a:t>poisonings</a:t>
            </a:r>
            <a:r>
              <a:rPr lang="en-US" sz="2400" dirty="0"/>
              <a:t>, caused by harmful toxins or chemicals that have contaminated the food, for example, poisonous mushrooms or heavy metal contamination. </a:t>
            </a:r>
          </a:p>
        </p:txBody>
      </p:sp>
    </p:spTree>
    <p:extLst>
      <p:ext uri="{BB962C8B-B14F-4D97-AF65-F5344CB8AC3E}">
        <p14:creationId xmlns:p14="http://schemas.microsoft.com/office/powerpoint/2010/main" xmlns="" val="959287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FOOD-BORNE </a:t>
            </a:r>
            <a:r>
              <a:rPr lang="en-US" dirty="0">
                <a:solidFill>
                  <a:schemeClr val="accent1"/>
                </a:solidFill>
              </a:rPr>
              <a:t>PATHOGENS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51868319"/>
              </p:ext>
            </p:extLst>
          </p:nvPr>
        </p:nvGraphicFramePr>
        <p:xfrm>
          <a:off x="2592925" y="1455312"/>
          <a:ext cx="7375323" cy="5031790"/>
        </p:xfrm>
        <a:graphic>
          <a:graphicData uri="http://schemas.openxmlformats.org/drawingml/2006/table">
            <a:tbl>
              <a:tblPr firstRow="1" bandRow="1">
                <a:tableStyleId>{5C22544A-7EE6-4342-B048-85BDC9FD1C3A}</a:tableStyleId>
              </a:tblPr>
              <a:tblGrid>
                <a:gridCol w="7375323"/>
              </a:tblGrid>
              <a:tr h="412866">
                <a:tc>
                  <a:txBody>
                    <a:bodyPr/>
                    <a:lstStyle/>
                    <a:p>
                      <a:r>
                        <a:rPr lang="en-US" dirty="0" smtClean="0">
                          <a:solidFill>
                            <a:schemeClr val="accent1"/>
                          </a:solidFill>
                          <a:latin typeface="Calibri" panose="020F0502020204030204" pitchFamily="34" charset="0"/>
                        </a:rPr>
                        <a:t>Protozoa</a:t>
                      </a:r>
                      <a:endParaRPr lang="en-US" dirty="0">
                        <a:solidFill>
                          <a:schemeClr val="accent1"/>
                        </a:solidFill>
                        <a:latin typeface="Calibri" panose="020F0502020204030204" pitchFamily="34" charset="0"/>
                      </a:endParaRPr>
                    </a:p>
                  </a:txBody>
                  <a:tcPr>
                    <a:solidFill>
                      <a:schemeClr val="bg1">
                        <a:lumMod val="95000"/>
                      </a:schemeClr>
                    </a:solidFill>
                  </a:tcPr>
                </a:tc>
              </a:tr>
              <a:tr h="712619">
                <a:tc>
                  <a:txBody>
                    <a:bodyPr/>
                    <a:lstStyle/>
                    <a:p>
                      <a:r>
                        <a:rPr lang="en-US" dirty="0" smtClean="0">
                          <a:latin typeface="Calibri" panose="020F0502020204030204" pitchFamily="34" charset="0"/>
                        </a:rPr>
                        <a:t>     Giardia lamblia</a:t>
                      </a:r>
                    </a:p>
                    <a:p>
                      <a:r>
                        <a:rPr lang="en-US" dirty="0" smtClean="0">
                          <a:latin typeface="Calibri" panose="020F0502020204030204" pitchFamily="34" charset="0"/>
                        </a:rPr>
                        <a:t>     Entamoeba</a:t>
                      </a:r>
                      <a:r>
                        <a:rPr lang="en-US" baseline="0" dirty="0" smtClean="0">
                          <a:latin typeface="Calibri" panose="020F0502020204030204" pitchFamily="34" charset="0"/>
                        </a:rPr>
                        <a:t> </a:t>
                      </a:r>
                      <a:r>
                        <a:rPr lang="en-US" dirty="0" err="1" smtClean="0">
                          <a:latin typeface="Calibri" panose="020F0502020204030204" pitchFamily="34" charset="0"/>
                        </a:rPr>
                        <a:t>histolytica</a:t>
                      </a:r>
                      <a:endParaRPr lang="en-US" dirty="0">
                        <a:latin typeface="Calibri" panose="020F0502020204030204" pitchFamily="34" charset="0"/>
                      </a:endParaRPr>
                    </a:p>
                  </a:txBody>
                  <a:tcPr/>
                </a:tc>
              </a:tr>
              <a:tr h="712619">
                <a:tc>
                  <a:txBody>
                    <a:bodyPr/>
                    <a:lstStyle/>
                    <a:p>
                      <a:r>
                        <a:rPr lang="en-US" b="1" dirty="0" smtClean="0">
                          <a:solidFill>
                            <a:schemeClr val="accent1"/>
                          </a:solidFill>
                          <a:latin typeface="Calibri" panose="020F0502020204030204" pitchFamily="34" charset="0"/>
                        </a:rPr>
                        <a:t>Helminthes</a:t>
                      </a:r>
                    </a:p>
                    <a:p>
                      <a:r>
                        <a:rPr lang="en-US" b="1" baseline="0" dirty="0" smtClean="0">
                          <a:solidFill>
                            <a:schemeClr val="accent1"/>
                          </a:solidFill>
                          <a:latin typeface="Calibri" panose="020F0502020204030204" pitchFamily="34" charset="0"/>
                        </a:rPr>
                        <a:t>    </a:t>
                      </a:r>
                      <a:r>
                        <a:rPr lang="en-US" b="0" dirty="0" err="1" smtClean="0">
                          <a:solidFill>
                            <a:schemeClr val="tx1"/>
                          </a:solidFill>
                          <a:latin typeface="Calibri" panose="020F0502020204030204" pitchFamily="34" charset="0"/>
                        </a:rPr>
                        <a:t>Taenia</a:t>
                      </a:r>
                      <a:r>
                        <a:rPr lang="en-US" b="0" dirty="0" smtClean="0">
                          <a:solidFill>
                            <a:schemeClr val="tx1"/>
                          </a:solidFill>
                          <a:latin typeface="Calibri" panose="020F0502020204030204" pitchFamily="34" charset="0"/>
                        </a:rPr>
                        <a:t> </a:t>
                      </a:r>
                      <a:r>
                        <a:rPr lang="en-US" b="0" dirty="0" err="1" smtClean="0">
                          <a:solidFill>
                            <a:schemeClr val="tx1"/>
                          </a:solidFill>
                          <a:latin typeface="Calibri" panose="020F0502020204030204" pitchFamily="34" charset="0"/>
                        </a:rPr>
                        <a:t>spp</a:t>
                      </a:r>
                      <a:r>
                        <a:rPr lang="en-US" b="0" dirty="0" smtClean="0">
                          <a:solidFill>
                            <a:schemeClr val="tx1"/>
                          </a:solidFill>
                          <a:latin typeface="Calibri" panose="020F0502020204030204" pitchFamily="34" charset="0"/>
                        </a:rPr>
                        <a:t> </a:t>
                      </a:r>
                      <a:endParaRPr lang="en-US" b="0" dirty="0">
                        <a:solidFill>
                          <a:schemeClr val="tx1"/>
                        </a:solidFill>
                        <a:latin typeface="Calibri" panose="020F0502020204030204" pitchFamily="34" charset="0"/>
                      </a:endParaRPr>
                    </a:p>
                  </a:txBody>
                  <a:tcPr/>
                </a:tc>
              </a:tr>
              <a:tr h="1018027">
                <a:tc>
                  <a:txBody>
                    <a:bodyPr/>
                    <a:lstStyle/>
                    <a:p>
                      <a:r>
                        <a:rPr lang="en-US" b="1" dirty="0" smtClean="0">
                          <a:solidFill>
                            <a:schemeClr val="accent1"/>
                          </a:solidFill>
                          <a:latin typeface="Calibri" panose="020F0502020204030204" pitchFamily="34" charset="0"/>
                        </a:rPr>
                        <a:t>Viruses</a:t>
                      </a:r>
                    </a:p>
                    <a:p>
                      <a:r>
                        <a:rPr lang="en-US" b="0" dirty="0" smtClean="0">
                          <a:solidFill>
                            <a:schemeClr val="tx1"/>
                          </a:solidFill>
                          <a:latin typeface="Calibri" panose="020F0502020204030204" pitchFamily="34" charset="0"/>
                        </a:rPr>
                        <a:t>     Norwalk virus</a:t>
                      </a:r>
                    </a:p>
                    <a:p>
                      <a:r>
                        <a:rPr lang="en-US" b="0" dirty="0" smtClean="0">
                          <a:solidFill>
                            <a:schemeClr val="tx1"/>
                          </a:solidFill>
                          <a:latin typeface="Calibri" panose="020F0502020204030204" pitchFamily="34" charset="0"/>
                        </a:rPr>
                        <a:t>     Hepatitis A virus</a:t>
                      </a:r>
                      <a:endParaRPr lang="en-US" b="0" dirty="0">
                        <a:solidFill>
                          <a:schemeClr val="tx1"/>
                        </a:solidFill>
                        <a:latin typeface="Calibri" panose="020F0502020204030204" pitchFamily="34" charset="0"/>
                      </a:endParaRPr>
                    </a:p>
                  </a:txBody>
                  <a:tcPr/>
                </a:tc>
              </a:tr>
              <a:tr h="712619">
                <a:tc>
                  <a:txBody>
                    <a:bodyPr/>
                    <a:lstStyle/>
                    <a:p>
                      <a:r>
                        <a:rPr lang="en-US" b="1" dirty="0" smtClean="0">
                          <a:solidFill>
                            <a:schemeClr val="accent1"/>
                          </a:solidFill>
                          <a:latin typeface="Calibri" panose="020F0502020204030204" pitchFamily="34" charset="0"/>
                        </a:rPr>
                        <a:t>Prions</a:t>
                      </a:r>
                    </a:p>
                    <a:p>
                      <a:r>
                        <a:rPr lang="en-US" baseline="0" dirty="0" smtClean="0">
                          <a:latin typeface="Calibri" panose="020F0502020204030204" pitchFamily="34" charset="0"/>
                        </a:rPr>
                        <a:t>     </a:t>
                      </a:r>
                      <a:r>
                        <a:rPr lang="en-US" dirty="0" smtClean="0">
                          <a:latin typeface="Calibri" panose="020F0502020204030204" pitchFamily="34" charset="0"/>
                        </a:rPr>
                        <a:t>new variant CJD </a:t>
                      </a:r>
                      <a:endParaRPr lang="en-US" dirty="0">
                        <a:latin typeface="Calibri" panose="020F0502020204030204" pitchFamily="34" charset="0"/>
                      </a:endParaRPr>
                    </a:p>
                  </a:txBody>
                  <a:tcPr/>
                </a:tc>
              </a:tr>
              <a:tr h="1323434">
                <a:tc>
                  <a:txBody>
                    <a:bodyPr/>
                    <a:lstStyle/>
                    <a:p>
                      <a:r>
                        <a:rPr lang="en-US" b="1" dirty="0" smtClean="0">
                          <a:solidFill>
                            <a:schemeClr val="accent1"/>
                          </a:solidFill>
                          <a:latin typeface="Calibri" panose="020F0502020204030204" pitchFamily="34" charset="0"/>
                        </a:rPr>
                        <a:t>Bacteria</a:t>
                      </a:r>
                    </a:p>
                    <a:p>
                      <a:r>
                        <a:rPr lang="en-US" dirty="0" smtClean="0">
                          <a:latin typeface="Calibri" panose="020F0502020204030204" pitchFamily="34" charset="0"/>
                        </a:rPr>
                        <a:t>   Toxin producing:</a:t>
                      </a:r>
                      <a:r>
                        <a:rPr lang="en-US" baseline="0" dirty="0" smtClean="0">
                          <a:latin typeface="Calibri" panose="020F0502020204030204" pitchFamily="34" charset="0"/>
                        </a:rPr>
                        <a:t> </a:t>
                      </a:r>
                      <a:r>
                        <a:rPr lang="en-US" i="1" dirty="0" smtClean="0">
                          <a:latin typeface="Calibri" panose="020F0502020204030204" pitchFamily="34" charset="0"/>
                        </a:rPr>
                        <a:t>Clostridium botulinum</a:t>
                      </a:r>
                      <a:r>
                        <a:rPr lang="en-US" dirty="0" smtClean="0">
                          <a:latin typeface="Calibri" panose="020F0502020204030204" pitchFamily="34" charset="0"/>
                        </a:rPr>
                        <a:t>,</a:t>
                      </a:r>
                      <a:r>
                        <a:rPr lang="en-US" baseline="0" dirty="0" smtClean="0">
                          <a:latin typeface="Calibri" panose="020F0502020204030204" pitchFamily="34" charset="0"/>
                        </a:rPr>
                        <a:t> </a:t>
                      </a:r>
                      <a:r>
                        <a:rPr lang="en-US" i="1" dirty="0" smtClean="0">
                          <a:latin typeface="Calibri" panose="020F0502020204030204" pitchFamily="34" charset="0"/>
                        </a:rPr>
                        <a:t>Staphylococcus aureus</a:t>
                      </a:r>
                    </a:p>
                    <a:p>
                      <a:r>
                        <a:rPr lang="en-US" dirty="0" smtClean="0">
                          <a:latin typeface="Calibri" panose="020F0502020204030204" pitchFamily="34" charset="0"/>
                        </a:rPr>
                        <a:t>    Infectious: Salmonella spp., </a:t>
                      </a:r>
                      <a:r>
                        <a:rPr lang="en-US" i="1" dirty="0" err="1" smtClean="0">
                          <a:latin typeface="Calibri" panose="020F0502020204030204" pitchFamily="34" charset="0"/>
                        </a:rPr>
                        <a:t>Listeria</a:t>
                      </a:r>
                      <a:r>
                        <a:rPr lang="en-US" i="1" dirty="0" smtClean="0">
                          <a:latin typeface="Calibri" panose="020F0502020204030204" pitchFamily="34" charset="0"/>
                        </a:rPr>
                        <a:t> </a:t>
                      </a:r>
                      <a:r>
                        <a:rPr lang="en-US" i="1" dirty="0" err="1" smtClean="0">
                          <a:latin typeface="Calibri" panose="020F0502020204030204" pitchFamily="34" charset="0"/>
                        </a:rPr>
                        <a:t>monocytogenes</a:t>
                      </a:r>
                      <a:r>
                        <a:rPr lang="en-US" dirty="0" smtClean="0">
                          <a:latin typeface="Calibri" panose="020F0502020204030204" pitchFamily="34" charset="0"/>
                        </a:rPr>
                        <a:t>, </a:t>
                      </a:r>
                      <a:r>
                        <a:rPr lang="en-US" dirty="0" err="1" smtClean="0">
                          <a:latin typeface="Calibri" panose="020F0502020204030204" pitchFamily="34" charset="0"/>
                        </a:rPr>
                        <a:t>shigella</a:t>
                      </a:r>
                      <a:r>
                        <a:rPr lang="en-US" dirty="0" smtClean="0">
                          <a:latin typeface="Calibri" panose="020F0502020204030204" pitchFamily="34" charset="0"/>
                        </a:rPr>
                        <a:t>, </a:t>
                      </a:r>
                      <a:r>
                        <a:rPr lang="en-US" i="1" dirty="0" err="1" smtClean="0">
                          <a:latin typeface="Calibri" panose="020F0502020204030204" pitchFamily="34" charset="0"/>
                        </a:rPr>
                        <a:t>E.coli</a:t>
                      </a:r>
                      <a:r>
                        <a:rPr lang="en-US" dirty="0" smtClean="0">
                          <a:latin typeface="Calibri" panose="020F0502020204030204" pitchFamily="34" charset="0"/>
                        </a:rPr>
                        <a:t>, </a:t>
                      </a:r>
                    </a:p>
                    <a:p>
                      <a:r>
                        <a:rPr lang="en-US" i="1" dirty="0" smtClean="0">
                          <a:latin typeface="Calibri" panose="020F0502020204030204" pitchFamily="34" charset="0"/>
                        </a:rPr>
                        <a:t>                        Salmonella </a:t>
                      </a:r>
                      <a:r>
                        <a:rPr lang="en-US" i="1" dirty="0" err="1" smtClean="0">
                          <a:latin typeface="Calibri" panose="020F0502020204030204" pitchFamily="34" charset="0"/>
                        </a:rPr>
                        <a:t>typhi</a:t>
                      </a:r>
                      <a:r>
                        <a:rPr lang="en-US" i="1" dirty="0" smtClean="0">
                          <a:latin typeface="Calibri" panose="020F0502020204030204" pitchFamily="34" charset="0"/>
                        </a:rPr>
                        <a:t> </a:t>
                      </a:r>
                    </a:p>
                    <a:p>
                      <a:endParaRPr lang="en-US" dirty="0"/>
                    </a:p>
                  </a:txBody>
                  <a:tcPr/>
                </a:tc>
              </a:tr>
            </a:tbl>
          </a:graphicData>
        </a:graphic>
      </p:graphicFrame>
    </p:spTree>
    <p:extLst>
      <p:ext uri="{BB962C8B-B14F-4D97-AF65-F5344CB8AC3E}">
        <p14:creationId xmlns:p14="http://schemas.microsoft.com/office/powerpoint/2010/main" xmlns="" val="414623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altLang="en-US">
                <a:solidFill>
                  <a:srgbClr val="C00000"/>
                </a:solidFill>
                <a:latin typeface="Aharoni" pitchFamily="2" charset="-79"/>
                <a:cs typeface="Aharoni" pitchFamily="2" charset="-79"/>
              </a:rPr>
              <a:t>C</a:t>
            </a:r>
            <a:r>
              <a:rPr lang="en-US" altLang="en-US" smtClean="0">
                <a:solidFill>
                  <a:srgbClr val="C00000"/>
                </a:solidFill>
                <a:latin typeface="Aharoni" pitchFamily="2" charset="-79"/>
                <a:cs typeface="Aharoni" pitchFamily="2" charset="-79"/>
              </a:rPr>
              <a:t>lassification of food borne diseases</a:t>
            </a:r>
            <a:endParaRPr lang="sw-KE" altLang="en-US" smtClean="0">
              <a:solidFill>
                <a:srgbClr val="C00000"/>
              </a:solidFill>
              <a:latin typeface="Aharoni" pitchFamily="2" charset="-79"/>
              <a:cs typeface="Aharoni" pitchFamily="2" charset="-79"/>
            </a:endParaRPr>
          </a:p>
        </p:txBody>
      </p:sp>
      <p:sp>
        <p:nvSpPr>
          <p:cNvPr id="6147" name="Content Placeholder 2"/>
          <p:cNvSpPr>
            <a:spLocks noGrp="1"/>
          </p:cNvSpPr>
          <p:nvPr>
            <p:ph idx="1"/>
          </p:nvPr>
        </p:nvSpPr>
        <p:spPr>
          <a:xfrm>
            <a:off x="1981200" y="1828801"/>
            <a:ext cx="8229600" cy="4297363"/>
          </a:xfrm>
        </p:spPr>
        <p:txBody>
          <a:bodyPr/>
          <a:lstStyle/>
          <a:p>
            <a:pPr eaLnBrk="1" hangingPunct="1">
              <a:buFont typeface="Arial" panose="020B0604020202020204" pitchFamily="34" charset="0"/>
              <a:buNone/>
            </a:pPr>
            <a:r>
              <a:rPr lang="en-US" altLang="en-US" sz="4400"/>
              <a:t>Food borne diseases are classified into:</a:t>
            </a:r>
          </a:p>
          <a:p>
            <a:pPr marL="914400" lvl="1" indent="-514350">
              <a:buFont typeface="Calibri" panose="020F0502020204030204" pitchFamily="34" charset="0"/>
              <a:buAutoNum type="arabicPeriod"/>
            </a:pPr>
            <a:r>
              <a:rPr lang="en-US" altLang="en-US" sz="4000"/>
              <a:t>Food borne infections and</a:t>
            </a:r>
          </a:p>
          <a:p>
            <a:pPr marL="914400" lvl="1" indent="-514350">
              <a:buFont typeface="Calibri" panose="020F0502020204030204" pitchFamily="34" charset="0"/>
              <a:buAutoNum type="arabicPeriod"/>
            </a:pPr>
            <a:r>
              <a:rPr lang="en-US" altLang="en-US" sz="4000"/>
              <a:t>Food borne intoxications</a:t>
            </a:r>
          </a:p>
          <a:p>
            <a:pPr eaLnBrk="1" hangingPunct="1">
              <a:buFont typeface="Arial" panose="020B0604020202020204" pitchFamily="34" charset="0"/>
              <a:buNone/>
            </a:pPr>
            <a:endParaRPr lang="sw-KE" altLang="en-US" smtClean="0"/>
          </a:p>
        </p:txBody>
      </p:sp>
    </p:spTree>
    <p:extLst>
      <p:ext uri="{BB962C8B-B14F-4D97-AF65-F5344CB8AC3E}">
        <p14:creationId xmlns:p14="http://schemas.microsoft.com/office/powerpoint/2010/main" xmlns="" val="245829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idx="4294967295"/>
          </p:nvPr>
        </p:nvSpPr>
        <p:spPr>
          <a:xfrm>
            <a:off x="0" y="285750"/>
            <a:ext cx="8229600" cy="476250"/>
          </a:xfrm>
        </p:spPr>
        <p:txBody>
          <a:bodyPr>
            <a:normAutofit fontScale="90000"/>
          </a:bodyPr>
          <a:lstStyle/>
          <a:p>
            <a:r>
              <a:rPr lang="en-US" altLang="en-US" sz="3200">
                <a:cs typeface="Times New Roman" panose="02020603050405020304" pitchFamily="18" charset="0"/>
              </a:rPr>
              <a:t> Food borne infections vs. intoxication</a:t>
            </a:r>
          </a:p>
        </p:txBody>
      </p:sp>
      <p:sp>
        <p:nvSpPr>
          <p:cNvPr id="10243" name="Rectangle 5"/>
          <p:cNvSpPr>
            <a:spLocks noGrp="1" noChangeArrowheads="1"/>
          </p:cNvSpPr>
          <p:nvPr>
            <p:ph type="body" sz="half" idx="4294967295"/>
          </p:nvPr>
        </p:nvSpPr>
        <p:spPr>
          <a:xfrm>
            <a:off x="0" y="1250950"/>
            <a:ext cx="4205288" cy="5054600"/>
          </a:xfrm>
        </p:spPr>
        <p:txBody>
          <a:bodyPr>
            <a:normAutofit lnSpcReduction="10000"/>
          </a:bodyPr>
          <a:lstStyle/>
          <a:p>
            <a:pPr algn="l" rtl="0">
              <a:buFont typeface="Wingdings" panose="05000000000000000000" pitchFamily="2" charset="2"/>
              <a:buNone/>
            </a:pPr>
            <a:r>
              <a:rPr lang="en-US" altLang="en-US" sz="2000" b="1" dirty="0">
                <a:solidFill>
                  <a:srgbClr val="663300"/>
                </a:solidFill>
                <a:cs typeface="Arial" panose="020B0604020202020204" pitchFamily="34" charset="0"/>
              </a:rPr>
              <a:t>          </a:t>
            </a:r>
            <a:r>
              <a:rPr lang="en-US" altLang="en-US" sz="2800" b="1" u="sng" dirty="0">
                <a:solidFill>
                  <a:srgbClr val="663300"/>
                </a:solidFill>
                <a:cs typeface="Arial" panose="020B0604020202020204" pitchFamily="34" charset="0"/>
              </a:rPr>
              <a:t>Infections</a:t>
            </a:r>
          </a:p>
          <a:p>
            <a:pPr algn="l" rtl="0"/>
            <a:r>
              <a:rPr lang="en-US" altLang="en-US" sz="2000" b="1" dirty="0">
                <a:cs typeface="Arial" panose="020B0604020202020204" pitchFamily="34" charset="0"/>
              </a:rPr>
              <a:t>Bacterial / Viral / parasite</a:t>
            </a:r>
          </a:p>
          <a:p>
            <a:pPr algn="l" rtl="0">
              <a:buFont typeface="Wingdings" panose="05000000000000000000" pitchFamily="2" charset="2"/>
              <a:buNone/>
            </a:pPr>
            <a:endParaRPr lang="en-US" altLang="en-US" sz="2000" b="1" dirty="0">
              <a:cs typeface="Arial" panose="020B0604020202020204" pitchFamily="34" charset="0"/>
            </a:endParaRPr>
          </a:p>
          <a:p>
            <a:pPr algn="l" rtl="0"/>
            <a:r>
              <a:rPr lang="en-US" altLang="en-US" sz="2000" b="1" dirty="0">
                <a:solidFill>
                  <a:srgbClr val="FF0000"/>
                </a:solidFill>
                <a:cs typeface="Arial" panose="020B0604020202020204" pitchFamily="34" charset="0"/>
              </a:rPr>
              <a:t>Invade  and  or  multiply </a:t>
            </a:r>
            <a:r>
              <a:rPr lang="en-US" altLang="en-US" sz="2000" b="1" dirty="0">
                <a:cs typeface="Arial" panose="020B0604020202020204" pitchFamily="34" charset="0"/>
              </a:rPr>
              <a:t>in lining  of  </a:t>
            </a:r>
            <a:r>
              <a:rPr lang="en-US" altLang="en-US" sz="2000" b="1" dirty="0" smtClean="0">
                <a:cs typeface="Arial" panose="020B0604020202020204" pitchFamily="34" charset="0"/>
              </a:rPr>
              <a:t>intestine  or </a:t>
            </a:r>
          </a:p>
          <a:p>
            <a:pPr algn="l" rtl="0"/>
            <a:r>
              <a:rPr lang="en-US" altLang="en-US" sz="2000" b="1" dirty="0" err="1" smtClean="0">
                <a:solidFill>
                  <a:srgbClr val="FF0000"/>
                </a:solidFill>
                <a:cs typeface="Arial" panose="020B0604020202020204" pitchFamily="34" charset="0"/>
              </a:rPr>
              <a:t>secerte</a:t>
            </a:r>
            <a:r>
              <a:rPr lang="en-US" altLang="en-US" sz="2000" b="1" dirty="0" smtClean="0">
                <a:solidFill>
                  <a:srgbClr val="FF0000"/>
                </a:solidFill>
                <a:cs typeface="Arial" panose="020B0604020202020204" pitchFamily="34" charset="0"/>
              </a:rPr>
              <a:t> an </a:t>
            </a:r>
            <a:r>
              <a:rPr lang="en-US" altLang="en-US" sz="2000" b="1" dirty="0" err="1" smtClean="0">
                <a:solidFill>
                  <a:srgbClr val="FF0000"/>
                </a:solidFill>
                <a:cs typeface="Arial" panose="020B0604020202020204" pitchFamily="34" charset="0"/>
              </a:rPr>
              <a:t>enterotoxin</a:t>
            </a:r>
            <a:endParaRPr lang="en-US" altLang="en-US" sz="2000" b="1" dirty="0">
              <a:solidFill>
                <a:srgbClr val="FF0000"/>
              </a:solidFill>
              <a:cs typeface="Arial" panose="020B0604020202020204" pitchFamily="34" charset="0"/>
            </a:endParaRPr>
          </a:p>
          <a:p>
            <a:pPr algn="l" rtl="0">
              <a:buFont typeface="Arial" panose="020B0604020202020204" pitchFamily="34" charset="0"/>
              <a:buNone/>
            </a:pPr>
            <a:endParaRPr lang="en-US" altLang="en-US" sz="2000" b="1" dirty="0">
              <a:cs typeface="Arial" panose="020B0604020202020204" pitchFamily="34" charset="0"/>
            </a:endParaRPr>
          </a:p>
          <a:p>
            <a:pPr algn="l" rtl="0"/>
            <a:r>
              <a:rPr lang="en-US" altLang="en-US" sz="2000" b="1" dirty="0">
                <a:solidFill>
                  <a:srgbClr val="663300"/>
                </a:solidFill>
                <a:cs typeface="Arial" panose="020B0604020202020204" pitchFamily="34" charset="0"/>
              </a:rPr>
              <a:t>S/s –  </a:t>
            </a:r>
            <a:r>
              <a:rPr lang="en-US" altLang="en-US" sz="2000" b="1" dirty="0">
                <a:cs typeface="Arial" panose="020B0604020202020204" pitchFamily="34" charset="0"/>
              </a:rPr>
              <a:t>Diarrhea , nausea, vomiting , abdominal cramps, fever</a:t>
            </a:r>
          </a:p>
          <a:p>
            <a:pPr algn="l" rtl="0"/>
            <a:endParaRPr lang="en-US" altLang="en-US" sz="2000" b="1" dirty="0">
              <a:solidFill>
                <a:srgbClr val="663300"/>
              </a:solidFill>
              <a:cs typeface="Arial" panose="020B0604020202020204" pitchFamily="34" charset="0"/>
            </a:endParaRPr>
          </a:p>
          <a:p>
            <a:pPr algn="l" rtl="0"/>
            <a:r>
              <a:rPr lang="en-US" altLang="en-US" sz="2000" b="1" dirty="0">
                <a:solidFill>
                  <a:srgbClr val="663300"/>
                </a:solidFill>
                <a:cs typeface="Arial" panose="020B0604020202020204" pitchFamily="34" charset="0"/>
              </a:rPr>
              <a:t>Communicable</a:t>
            </a:r>
            <a:r>
              <a:rPr lang="en-US" altLang="en-US" sz="2000" b="1" dirty="0">
                <a:cs typeface="Arial" panose="020B0604020202020204" pitchFamily="34" charset="0"/>
              </a:rPr>
              <a:t>-spreads from person to person</a:t>
            </a:r>
          </a:p>
          <a:p>
            <a:pPr algn="l" rtl="0"/>
            <a:r>
              <a:rPr lang="en-US" altLang="en-US" sz="2000" b="1" dirty="0">
                <a:solidFill>
                  <a:srgbClr val="663300"/>
                </a:solidFill>
                <a:cs typeface="Arial" panose="020B0604020202020204" pitchFamily="34" charset="0"/>
              </a:rPr>
              <a:t>Factors</a:t>
            </a:r>
            <a:r>
              <a:rPr lang="en-US" altLang="en-US" sz="2000" b="1" dirty="0">
                <a:cs typeface="Arial" panose="020B0604020202020204" pitchFamily="34" charset="0"/>
              </a:rPr>
              <a:t>-inadequate cooking, cross contamination , poor personal hygiene , bare hand contact</a:t>
            </a:r>
          </a:p>
        </p:txBody>
      </p:sp>
      <p:sp>
        <p:nvSpPr>
          <p:cNvPr id="10244" name="Rectangle 6"/>
          <p:cNvSpPr>
            <a:spLocks noGrp="1" noChangeArrowheads="1"/>
          </p:cNvSpPr>
          <p:nvPr>
            <p:ph type="body" sz="half" idx="4294967295"/>
          </p:nvPr>
        </p:nvSpPr>
        <p:spPr>
          <a:xfrm>
            <a:off x="6131859" y="1129553"/>
            <a:ext cx="6060141" cy="5079160"/>
          </a:xfrm>
        </p:spPr>
        <p:txBody>
          <a:bodyPr>
            <a:normAutofit/>
          </a:bodyPr>
          <a:lstStyle/>
          <a:p>
            <a:pPr algn="l" rtl="0">
              <a:buFont typeface="Wingdings" panose="05000000000000000000" pitchFamily="2" charset="2"/>
              <a:buNone/>
            </a:pPr>
            <a:r>
              <a:rPr lang="en-US" altLang="en-US" sz="2000" b="1" dirty="0">
                <a:solidFill>
                  <a:srgbClr val="663300"/>
                </a:solidFill>
                <a:cs typeface="Arial" panose="020B0604020202020204" pitchFamily="34" charset="0"/>
              </a:rPr>
              <a:t>          </a:t>
            </a:r>
            <a:r>
              <a:rPr lang="en-US" altLang="en-US" sz="2000" b="1" u="sng" dirty="0">
                <a:solidFill>
                  <a:srgbClr val="663300"/>
                </a:solidFill>
                <a:cs typeface="Arial" panose="020B0604020202020204" pitchFamily="34" charset="0"/>
              </a:rPr>
              <a:t> </a:t>
            </a:r>
            <a:r>
              <a:rPr lang="en-US" altLang="en-US" sz="2800" b="1" u="sng" dirty="0" smtClean="0">
                <a:solidFill>
                  <a:srgbClr val="663300"/>
                </a:solidFill>
                <a:cs typeface="Arial" panose="020B0604020202020204" pitchFamily="34" charset="0"/>
              </a:rPr>
              <a:t>Intoxications</a:t>
            </a:r>
            <a:endParaRPr lang="en-US" altLang="en-US" sz="2800" b="1" u="sng" dirty="0">
              <a:cs typeface="Arial" panose="020B0604020202020204" pitchFamily="34" charset="0"/>
            </a:endParaRPr>
          </a:p>
          <a:p>
            <a:pPr algn="l" rtl="0"/>
            <a:r>
              <a:rPr lang="en-US" altLang="en-US" sz="2000" b="1" dirty="0">
                <a:cs typeface="Arial" panose="020B0604020202020204" pitchFamily="34" charset="0"/>
              </a:rPr>
              <a:t>toxins </a:t>
            </a:r>
            <a:r>
              <a:rPr lang="en-US" altLang="en-US" sz="2000" b="1" dirty="0" smtClean="0">
                <a:cs typeface="Arial" panose="020B0604020202020204" pitchFamily="34" charset="0"/>
              </a:rPr>
              <a:t>( </a:t>
            </a:r>
            <a:r>
              <a:rPr lang="en-US" altLang="en-US" sz="2000" b="1" dirty="0">
                <a:cs typeface="Arial" panose="020B0604020202020204" pitchFamily="34" charset="0"/>
              </a:rPr>
              <a:t>natural / preformed bacterial / chemical</a:t>
            </a:r>
            <a:r>
              <a:rPr lang="en-US" altLang="en-US" sz="2000" b="1" dirty="0" smtClean="0">
                <a:cs typeface="Arial" panose="020B0604020202020204" pitchFamily="34" charset="0"/>
              </a:rPr>
              <a:t>)</a:t>
            </a:r>
          </a:p>
          <a:p>
            <a:pPr algn="l" rtl="0"/>
            <a:endParaRPr lang="en-US" altLang="en-US" sz="2000" b="1" dirty="0">
              <a:cs typeface="Arial" panose="020B0604020202020204" pitchFamily="34" charset="0"/>
            </a:endParaRPr>
          </a:p>
          <a:p>
            <a:pPr algn="l" rtl="0"/>
            <a:r>
              <a:rPr lang="en-US" altLang="en-US" sz="2000" b="1" dirty="0">
                <a:solidFill>
                  <a:srgbClr val="FF0000"/>
                </a:solidFill>
                <a:cs typeface="Arial" panose="020B0604020202020204" pitchFamily="34" charset="0"/>
              </a:rPr>
              <a:t>No invasion  </a:t>
            </a:r>
            <a:r>
              <a:rPr lang="en-US" altLang="en-US" sz="2000" b="1" dirty="0">
                <a:cs typeface="Arial" panose="020B0604020202020204" pitchFamily="34" charset="0"/>
              </a:rPr>
              <a:t>or  </a:t>
            </a:r>
            <a:r>
              <a:rPr lang="en-US" altLang="en-US" sz="2000" b="1" dirty="0" smtClean="0">
                <a:cs typeface="Arial" panose="020B0604020202020204" pitchFamily="34" charset="0"/>
              </a:rPr>
              <a:t>multiplication</a:t>
            </a:r>
            <a:endParaRPr lang="en-US" altLang="en-US" sz="2000" b="1" dirty="0" smtClean="0">
              <a:solidFill>
                <a:srgbClr val="663300"/>
              </a:solidFill>
              <a:cs typeface="Arial" panose="020B0604020202020204" pitchFamily="34" charset="0"/>
            </a:endParaRPr>
          </a:p>
          <a:p>
            <a:pPr algn="l" rtl="0"/>
            <a:endParaRPr lang="en-US" altLang="en-US" sz="2000" b="1" dirty="0" smtClean="0">
              <a:solidFill>
                <a:srgbClr val="663300"/>
              </a:solidFill>
              <a:cs typeface="Arial" panose="020B0604020202020204" pitchFamily="34" charset="0"/>
            </a:endParaRPr>
          </a:p>
          <a:p>
            <a:pPr algn="l" rtl="0">
              <a:buNone/>
            </a:pPr>
            <a:endParaRPr lang="en-US" altLang="en-US" sz="2000" b="1" dirty="0" smtClean="0">
              <a:solidFill>
                <a:srgbClr val="663300"/>
              </a:solidFill>
              <a:cs typeface="Arial" panose="020B0604020202020204" pitchFamily="34" charset="0"/>
            </a:endParaRPr>
          </a:p>
          <a:p>
            <a:pPr algn="l" rtl="0"/>
            <a:r>
              <a:rPr lang="en-US" altLang="en-US" sz="2000" b="1" dirty="0" smtClean="0">
                <a:solidFill>
                  <a:srgbClr val="663300"/>
                </a:solidFill>
                <a:cs typeface="Arial" panose="020B0604020202020204" pitchFamily="34" charset="0"/>
              </a:rPr>
              <a:t>S/s </a:t>
            </a:r>
            <a:r>
              <a:rPr lang="en-US" altLang="en-US" sz="2000" b="1" dirty="0">
                <a:solidFill>
                  <a:srgbClr val="663300"/>
                </a:solidFill>
                <a:cs typeface="Arial" panose="020B0604020202020204" pitchFamily="34" charset="0"/>
              </a:rPr>
              <a:t>–</a:t>
            </a:r>
            <a:r>
              <a:rPr lang="en-US" altLang="en-US" sz="2000" b="1" dirty="0">
                <a:cs typeface="Arial" panose="020B0604020202020204" pitchFamily="34" charset="0"/>
              </a:rPr>
              <a:t> Vomiting , nausea, </a:t>
            </a:r>
            <a:r>
              <a:rPr lang="en-US" altLang="en-US" sz="2000" b="1" dirty="0" smtClean="0">
                <a:cs typeface="Arial" panose="020B0604020202020204" pitchFamily="34" charset="0"/>
              </a:rPr>
              <a:t>diarrhea, </a:t>
            </a:r>
            <a:r>
              <a:rPr lang="en-US" altLang="en-US" sz="2000" b="1" dirty="0">
                <a:cs typeface="Arial" panose="020B0604020202020204" pitchFamily="34" charset="0"/>
              </a:rPr>
              <a:t>weakness, resp. failure , numbness, sensory/motor </a:t>
            </a:r>
            <a:r>
              <a:rPr lang="en-US" altLang="en-US" sz="2000" b="1" dirty="0" smtClean="0">
                <a:cs typeface="Arial" panose="020B0604020202020204" pitchFamily="34" charset="0"/>
              </a:rPr>
              <a:t>dysfunction</a:t>
            </a:r>
          </a:p>
          <a:p>
            <a:pPr algn="l" rtl="0"/>
            <a:endParaRPr lang="en-US" altLang="en-US" sz="2000" b="1" dirty="0">
              <a:cs typeface="Arial" panose="020B0604020202020204" pitchFamily="34" charset="0"/>
            </a:endParaRPr>
          </a:p>
          <a:p>
            <a:pPr algn="l" rtl="0"/>
            <a:r>
              <a:rPr lang="en-US" altLang="en-US" sz="2000" b="1" dirty="0">
                <a:solidFill>
                  <a:srgbClr val="663300"/>
                </a:solidFill>
                <a:cs typeface="Arial" panose="020B0604020202020204" pitchFamily="34" charset="0"/>
              </a:rPr>
              <a:t>Not communicable</a:t>
            </a:r>
          </a:p>
          <a:p>
            <a:pPr algn="l" rtl="0"/>
            <a:endParaRPr lang="en-US" altLang="en-US" sz="2000" b="1" dirty="0" smtClean="0">
              <a:solidFill>
                <a:srgbClr val="663300"/>
              </a:solidFill>
              <a:cs typeface="Arial" panose="020B0604020202020204" pitchFamily="34" charset="0"/>
            </a:endParaRPr>
          </a:p>
          <a:p>
            <a:pPr algn="l" rtl="0"/>
            <a:r>
              <a:rPr lang="en-US" altLang="en-US" sz="2000" b="1" dirty="0" smtClean="0">
                <a:solidFill>
                  <a:srgbClr val="663300"/>
                </a:solidFill>
                <a:cs typeface="Arial" panose="020B0604020202020204" pitchFamily="34" charset="0"/>
              </a:rPr>
              <a:t>Factors</a:t>
            </a:r>
            <a:r>
              <a:rPr lang="en-US" altLang="en-US" sz="2000" b="1" dirty="0" smtClean="0">
                <a:cs typeface="Arial" panose="020B0604020202020204" pitchFamily="34" charset="0"/>
              </a:rPr>
              <a:t>-inadequate </a:t>
            </a:r>
            <a:r>
              <a:rPr lang="en-US" altLang="en-US" sz="2000" b="1" dirty="0">
                <a:cs typeface="Arial" panose="020B0604020202020204" pitchFamily="34" charset="0"/>
              </a:rPr>
              <a:t>cooking , improper handling temperatures</a:t>
            </a:r>
          </a:p>
        </p:txBody>
      </p:sp>
    </p:spTree>
    <p:extLst>
      <p:ext uri="{BB962C8B-B14F-4D97-AF65-F5344CB8AC3E}">
        <p14:creationId xmlns:p14="http://schemas.microsoft.com/office/powerpoint/2010/main" xmlns="" val="2823425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p:nvPr/>
        </p:nvSpPr>
        <p:spPr>
          <a:xfrm>
            <a:off x="2263913" y="724104"/>
            <a:ext cx="6086923" cy="389466"/>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a:defRPr b="1"/>
            </a:lvl1pPr>
          </a:lstStyle>
          <a:p>
            <a:pPr lvl="0">
              <a:defRPr sz="1800" b="0"/>
            </a:pPr>
            <a:r>
              <a:rPr sz="2531"/>
              <a:t>Organisms associated with food borne disease</a:t>
            </a:r>
          </a:p>
        </p:txBody>
      </p:sp>
      <p:sp>
        <p:nvSpPr>
          <p:cNvPr id="210" name="Shape 210"/>
          <p:cNvSpPr/>
          <p:nvPr/>
        </p:nvSpPr>
        <p:spPr>
          <a:xfrm>
            <a:off x="2487706" y="2030505"/>
            <a:ext cx="2476921" cy="2812950"/>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defRPr sz="1800"/>
            </a:pPr>
            <a:r>
              <a:rPr lang="en-US" sz="1828" b="1" dirty="0" smtClean="0">
                <a:solidFill>
                  <a:srgbClr val="C82506"/>
                </a:solidFill>
              </a:rPr>
              <a:t>      </a:t>
            </a:r>
            <a:r>
              <a:rPr lang="en-US" sz="1828" b="1" dirty="0" smtClean="0">
                <a:solidFill>
                  <a:srgbClr val="C82506"/>
                </a:solidFill>
              </a:rPr>
              <a:t>Intoxication</a:t>
            </a:r>
          </a:p>
          <a:p>
            <a:pPr lvl="0">
              <a:defRPr sz="1800"/>
            </a:pPr>
            <a:r>
              <a:rPr lang="en-US" sz="1828" b="1" dirty="0" smtClean="0">
                <a:solidFill>
                  <a:srgbClr val="C82506"/>
                </a:solidFill>
              </a:rPr>
              <a:t>      poisoning</a:t>
            </a:r>
            <a:endParaRPr sz="1828" b="1">
              <a:solidFill>
                <a:srgbClr val="C82506"/>
              </a:solidFill>
            </a:endParaRPr>
          </a:p>
          <a:p>
            <a:pPr lvl="0" algn="l">
              <a:buFont typeface="Arial" pitchFamily="34" charset="0"/>
              <a:buChar char="•"/>
              <a:defRPr sz="1800"/>
            </a:pPr>
            <a:r>
              <a:rPr lang="en-US" sz="1828" b="1" dirty="0" smtClean="0"/>
              <a:t>     Bacteria</a:t>
            </a:r>
            <a:endParaRPr sz="1828" b="1"/>
          </a:p>
          <a:p>
            <a:pPr marL="313492" indent="-313492">
              <a:buSzPct val="75000"/>
              <a:buChar char="-"/>
              <a:defRPr sz="1800"/>
            </a:pPr>
            <a:r>
              <a:rPr lang="en-US" sz="1828" i="1" dirty="0" smtClean="0"/>
              <a:t>- </a:t>
            </a:r>
            <a:r>
              <a:rPr sz="1828" i="1" smtClean="0"/>
              <a:t>Staph</a:t>
            </a:r>
            <a:r>
              <a:rPr lang="en-US" sz="1828" i="1" dirty="0" smtClean="0"/>
              <a:t> </a:t>
            </a:r>
            <a:r>
              <a:rPr sz="1828" i="1" smtClean="0"/>
              <a:t>aureus</a:t>
            </a:r>
            <a:endParaRPr sz="1828" i="1"/>
          </a:p>
          <a:p>
            <a:pPr marL="313492" indent="-313492">
              <a:buSzPct val="75000"/>
              <a:defRPr sz="1800"/>
            </a:pPr>
            <a:r>
              <a:rPr lang="en-US" sz="1828" i="1" dirty="0" smtClean="0"/>
              <a:t>      -</a:t>
            </a:r>
            <a:r>
              <a:rPr lang="en-US" sz="1828" i="1" dirty="0" smtClean="0"/>
              <a:t>C. </a:t>
            </a:r>
            <a:r>
              <a:rPr lang="en-US" sz="1828" i="1" dirty="0" err="1" smtClean="0"/>
              <a:t>botulinum</a:t>
            </a:r>
            <a:endParaRPr sz="1828" i="1"/>
          </a:p>
          <a:p>
            <a:pPr marL="313492" indent="-313492">
              <a:buSzPct val="75000"/>
              <a:buChar char="-"/>
              <a:defRPr sz="1800"/>
            </a:pPr>
            <a:r>
              <a:rPr lang="en-US" sz="1828" i="1" dirty="0" smtClean="0"/>
              <a:t>- </a:t>
            </a:r>
            <a:r>
              <a:rPr sz="1828" i="1" smtClean="0"/>
              <a:t>Bacillus </a:t>
            </a:r>
            <a:r>
              <a:rPr sz="1828" i="1"/>
              <a:t>cereus</a:t>
            </a:r>
          </a:p>
          <a:p>
            <a:pPr marL="313492" indent="-313492">
              <a:buSzPct val="75000"/>
              <a:buFont typeface="Arial" pitchFamily="34" charset="0"/>
              <a:buChar char="•"/>
              <a:defRPr sz="1800"/>
            </a:pPr>
            <a:r>
              <a:rPr sz="1828" b="1" smtClean="0"/>
              <a:t>Fungi</a:t>
            </a:r>
            <a:r>
              <a:rPr lang="en-US" sz="1828" b="1" dirty="0" smtClean="0"/>
              <a:t> </a:t>
            </a:r>
            <a:r>
              <a:rPr lang="en-US" sz="1828" dirty="0" smtClean="0"/>
              <a:t>(</a:t>
            </a:r>
            <a:r>
              <a:rPr lang="en-US" sz="1828" dirty="0" err="1" smtClean="0"/>
              <a:t>mycotoxins</a:t>
            </a:r>
            <a:r>
              <a:rPr lang="en-US" sz="1828" dirty="0" smtClean="0"/>
              <a:t>)</a:t>
            </a:r>
            <a:endParaRPr sz="1828" b="1"/>
          </a:p>
          <a:p>
            <a:pPr lvl="0" algn="l">
              <a:defRPr sz="1800"/>
            </a:pPr>
            <a:r>
              <a:rPr sz="1828"/>
              <a:t>    </a:t>
            </a:r>
            <a:r>
              <a:rPr lang="en-US" sz="1828" dirty="0" smtClean="0"/>
              <a:t>  </a:t>
            </a:r>
            <a:r>
              <a:rPr sz="1828" smtClean="0"/>
              <a:t> </a:t>
            </a:r>
            <a:r>
              <a:rPr lang="en-US" sz="1828" dirty="0" smtClean="0"/>
              <a:t>-</a:t>
            </a:r>
            <a:r>
              <a:rPr sz="1828" smtClean="0"/>
              <a:t>Aspergillus,</a:t>
            </a:r>
            <a:endParaRPr lang="en-US" sz="1828" dirty="0" smtClean="0"/>
          </a:p>
          <a:p>
            <a:pPr lvl="0" algn="l">
              <a:defRPr sz="1800"/>
            </a:pPr>
            <a:r>
              <a:rPr lang="en-US" sz="1828" dirty="0" smtClean="0"/>
              <a:t> </a:t>
            </a:r>
            <a:r>
              <a:rPr lang="en-US" sz="1828" dirty="0" smtClean="0"/>
              <a:t>     - </a:t>
            </a:r>
            <a:r>
              <a:rPr sz="1828" smtClean="0"/>
              <a:t>Fusarium</a:t>
            </a:r>
            <a:r>
              <a:rPr sz="1828"/>
              <a:t>,</a:t>
            </a:r>
          </a:p>
          <a:p>
            <a:pPr lvl="0" algn="l">
              <a:defRPr sz="1800"/>
            </a:pPr>
            <a:r>
              <a:rPr sz="1828"/>
              <a:t>    </a:t>
            </a:r>
            <a:r>
              <a:rPr lang="en-US" sz="1828" dirty="0" smtClean="0"/>
              <a:t>  - </a:t>
            </a:r>
            <a:r>
              <a:rPr sz="1828" smtClean="0"/>
              <a:t>penicillium</a:t>
            </a:r>
            <a:r>
              <a:rPr lang="en-US" sz="1828" dirty="0" smtClean="0"/>
              <a:t>  </a:t>
            </a:r>
            <a:endParaRPr sz="1828"/>
          </a:p>
        </p:txBody>
      </p:sp>
      <p:sp>
        <p:nvSpPr>
          <p:cNvPr id="211" name="Shape 211"/>
          <p:cNvSpPr/>
          <p:nvPr/>
        </p:nvSpPr>
        <p:spPr>
          <a:xfrm>
            <a:off x="6898341" y="1936376"/>
            <a:ext cx="3491291" cy="3656835"/>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lvl="0">
              <a:defRPr sz="1800"/>
            </a:pPr>
            <a:r>
              <a:rPr lang="en-US" sz="1828" b="1" dirty="0" smtClean="0">
                <a:solidFill>
                  <a:srgbClr val="C82506"/>
                </a:solidFill>
              </a:rPr>
              <a:t>      </a:t>
            </a:r>
            <a:r>
              <a:rPr sz="1828" b="1" smtClean="0">
                <a:solidFill>
                  <a:srgbClr val="C82506"/>
                </a:solidFill>
              </a:rPr>
              <a:t>Infection</a:t>
            </a:r>
            <a:endParaRPr lang="en-US" sz="1828" b="1" dirty="0" smtClean="0">
              <a:solidFill>
                <a:srgbClr val="C82506"/>
              </a:solidFill>
            </a:endParaRPr>
          </a:p>
          <a:p>
            <a:pPr lvl="0">
              <a:defRPr sz="1800"/>
            </a:pPr>
            <a:endParaRPr sz="1828" b="1" dirty="0">
              <a:solidFill>
                <a:srgbClr val="C82506"/>
              </a:solidFill>
            </a:endParaRPr>
          </a:p>
          <a:p>
            <a:pPr lvl="0">
              <a:buFont typeface="Arial" pitchFamily="34" charset="0"/>
              <a:buChar char="•"/>
              <a:defRPr sz="1800"/>
            </a:pPr>
            <a:r>
              <a:rPr lang="en-US" sz="1828" b="1" dirty="0" smtClean="0"/>
              <a:t>     Bacteria</a:t>
            </a:r>
            <a:endParaRPr sz="1828" b="1" dirty="0"/>
          </a:p>
          <a:p>
            <a:pPr lvl="0">
              <a:defRPr sz="1800"/>
            </a:pPr>
            <a:r>
              <a:rPr lang="en-US" sz="1828" i="1" dirty="0" smtClean="0"/>
              <a:t>       </a:t>
            </a:r>
            <a:r>
              <a:rPr lang="en-US" sz="1828" dirty="0" smtClean="0"/>
              <a:t>-</a:t>
            </a:r>
            <a:r>
              <a:rPr sz="1828" smtClean="0"/>
              <a:t>Campylobacter</a:t>
            </a:r>
            <a:endParaRPr lang="en-US" sz="1828" dirty="0" smtClean="0"/>
          </a:p>
          <a:p>
            <a:pPr>
              <a:defRPr sz="1800"/>
            </a:pPr>
            <a:r>
              <a:rPr lang="en-US" sz="1828" dirty="0" smtClean="0"/>
              <a:t> </a:t>
            </a:r>
            <a:r>
              <a:rPr lang="en-US" sz="1828" dirty="0" smtClean="0"/>
              <a:t>      -Salmonella</a:t>
            </a:r>
            <a:endParaRPr lang="en-US" sz="1828" dirty="0" smtClean="0"/>
          </a:p>
          <a:p>
            <a:pPr>
              <a:defRPr sz="1800"/>
            </a:pPr>
            <a:r>
              <a:rPr lang="en-US" sz="1828" dirty="0" smtClean="0"/>
              <a:t>  </a:t>
            </a:r>
            <a:r>
              <a:rPr lang="en-US" sz="1828" dirty="0" smtClean="0"/>
              <a:t>     -</a:t>
            </a:r>
            <a:r>
              <a:rPr lang="en-US" sz="1828" dirty="0" err="1" smtClean="0"/>
              <a:t>Vibrio</a:t>
            </a:r>
            <a:endParaRPr lang="en-US" sz="1828" dirty="0" smtClean="0"/>
          </a:p>
          <a:p>
            <a:pPr lvl="0">
              <a:defRPr sz="1800"/>
            </a:pPr>
            <a:r>
              <a:rPr lang="en-US" sz="1828" dirty="0" smtClean="0"/>
              <a:t>       -L</a:t>
            </a:r>
            <a:r>
              <a:rPr lang="it-IT" sz="1828" i="1" dirty="0" smtClean="0"/>
              <a:t>isteria monocytogenes</a:t>
            </a:r>
          </a:p>
          <a:p>
            <a:pPr lvl="0">
              <a:defRPr sz="1800"/>
            </a:pPr>
            <a:r>
              <a:rPr lang="it-IT" sz="1828" i="1" dirty="0" smtClean="0"/>
              <a:t> </a:t>
            </a:r>
            <a:r>
              <a:rPr lang="it-IT" sz="1828" i="1" dirty="0" smtClean="0"/>
              <a:t>      -Yersinina </a:t>
            </a:r>
            <a:r>
              <a:rPr lang="it-IT" sz="1828" i="1" dirty="0" smtClean="0"/>
              <a:t>enterocolitica</a:t>
            </a:r>
          </a:p>
          <a:p>
            <a:pPr lvl="0">
              <a:defRPr sz="1800"/>
            </a:pPr>
            <a:r>
              <a:rPr lang="en-US" sz="1828" dirty="0" smtClean="0"/>
              <a:t>      -</a:t>
            </a:r>
            <a:r>
              <a:rPr lang="en-US" sz="1828" dirty="0" err="1" smtClean="0"/>
              <a:t>Shigella</a:t>
            </a:r>
            <a:endParaRPr lang="en-US" sz="1828" dirty="0" smtClean="0"/>
          </a:p>
          <a:p>
            <a:pPr>
              <a:buFont typeface="Arial" pitchFamily="34" charset="0"/>
              <a:buChar char="•"/>
              <a:defRPr sz="1800"/>
            </a:pPr>
            <a:r>
              <a:rPr lang="en-US" sz="1828" dirty="0" smtClean="0"/>
              <a:t> </a:t>
            </a:r>
            <a:r>
              <a:rPr lang="en-US" sz="1828" dirty="0" smtClean="0"/>
              <a:t>    </a:t>
            </a:r>
            <a:r>
              <a:rPr lang="en-US" sz="1828" b="1" dirty="0" smtClean="0"/>
              <a:t>Viruses</a:t>
            </a:r>
          </a:p>
          <a:p>
            <a:pPr lvl="0">
              <a:defRPr sz="1800"/>
            </a:pPr>
            <a:r>
              <a:rPr lang="en-US" sz="1828" dirty="0" smtClean="0"/>
              <a:t>       -</a:t>
            </a:r>
            <a:r>
              <a:rPr lang="en-US" sz="1828" dirty="0" smtClean="0"/>
              <a:t> </a:t>
            </a:r>
            <a:r>
              <a:rPr lang="en-US" sz="1828" dirty="0" err="1" smtClean="0"/>
              <a:t>Norovirus</a:t>
            </a:r>
            <a:endParaRPr lang="en-US" sz="1828" dirty="0" smtClean="0"/>
          </a:p>
          <a:p>
            <a:pPr lvl="0">
              <a:defRPr sz="1800"/>
            </a:pPr>
            <a:r>
              <a:rPr lang="en-US" sz="1828" dirty="0" smtClean="0"/>
              <a:t> </a:t>
            </a:r>
            <a:r>
              <a:rPr lang="en-US" sz="1828" dirty="0" smtClean="0"/>
              <a:t>      -Rotaviruses</a:t>
            </a:r>
          </a:p>
          <a:p>
            <a:pPr lvl="0">
              <a:defRPr sz="1800"/>
            </a:pPr>
            <a:r>
              <a:rPr lang="en-US" sz="1828" dirty="0" smtClean="0"/>
              <a:t> </a:t>
            </a:r>
            <a:r>
              <a:rPr lang="en-US" sz="1828" dirty="0" smtClean="0"/>
              <a:t>      -Hepatitis </a:t>
            </a:r>
            <a:r>
              <a:rPr lang="en-US" sz="1828" dirty="0" err="1" smtClean="0"/>
              <a:t>Avirus</a:t>
            </a:r>
            <a:r>
              <a:rPr lang="en-US" sz="1828" dirty="0" smtClean="0"/>
              <a:t> </a:t>
            </a:r>
          </a:p>
        </p:txBody>
      </p:sp>
    </p:spTree>
    <p:extLst>
      <p:ext uri="{BB962C8B-B14F-4D97-AF65-F5344CB8AC3E}">
        <p14:creationId xmlns:p14="http://schemas.microsoft.com/office/powerpoint/2010/main" xmlns="" val="328139832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solidFill>
              </a:rPr>
              <a:t>Food- </a:t>
            </a:r>
            <a:r>
              <a:rPr lang="en-US" dirty="0">
                <a:solidFill>
                  <a:schemeClr val="accent1"/>
                </a:solidFill>
              </a:rPr>
              <a:t>borne infection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400" dirty="0">
                <a:latin typeface="Calibri" panose="020F0502020204030204" pitchFamily="34" charset="0"/>
              </a:rPr>
              <a:t>Food borne infections are caused by the </a:t>
            </a:r>
            <a:r>
              <a:rPr lang="en-US" sz="2400" b="1" dirty="0">
                <a:solidFill>
                  <a:schemeClr val="tx1"/>
                </a:solidFill>
                <a:latin typeface="Calibri" panose="020F0502020204030204" pitchFamily="34" charset="0"/>
              </a:rPr>
              <a:t>entrance of pathogenic microorganisms contaminating food into the body</a:t>
            </a:r>
            <a:r>
              <a:rPr lang="en-US" sz="2400" dirty="0">
                <a:latin typeface="Calibri" panose="020F0502020204030204" pitchFamily="34" charset="0"/>
              </a:rPr>
              <a:t>, and the reaction of the body tissues to their presence. </a:t>
            </a:r>
          </a:p>
          <a:p>
            <a:r>
              <a:rPr lang="en-US" sz="2400" dirty="0">
                <a:latin typeface="Calibri" panose="020F0502020204030204" pitchFamily="34" charset="0"/>
              </a:rPr>
              <a:t>These can either be fungal, bacterial, viral or parasitic</a:t>
            </a:r>
          </a:p>
          <a:p>
            <a:r>
              <a:rPr lang="en-US" sz="2400" dirty="0" smtClean="0">
                <a:solidFill>
                  <a:schemeClr val="accent1"/>
                </a:solidFill>
                <a:latin typeface="Calibri" panose="020F0502020204030204" pitchFamily="34" charset="0"/>
              </a:rPr>
              <a:t>Mycotic </a:t>
            </a:r>
            <a:r>
              <a:rPr lang="en-US" sz="2400" dirty="0">
                <a:solidFill>
                  <a:schemeClr val="accent1"/>
                </a:solidFill>
                <a:latin typeface="Calibri" panose="020F0502020204030204" pitchFamily="34" charset="0"/>
              </a:rPr>
              <a:t>food borne infections </a:t>
            </a:r>
            <a:r>
              <a:rPr lang="en-US" sz="2400" dirty="0">
                <a:latin typeface="Calibri" panose="020F0502020204030204" pitchFamily="34" charset="0"/>
              </a:rPr>
              <a:t>include Candida spp., </a:t>
            </a:r>
            <a:r>
              <a:rPr lang="en-US" sz="2400" dirty="0" err="1">
                <a:latin typeface="Calibri" panose="020F0502020204030204" pitchFamily="34" charset="0"/>
              </a:rPr>
              <a:t>Sporothrix</a:t>
            </a:r>
            <a:r>
              <a:rPr lang="en-US" sz="2400" dirty="0">
                <a:latin typeface="Calibri" panose="020F0502020204030204" pitchFamily="34" charset="0"/>
              </a:rPr>
              <a:t> spp</a:t>
            </a:r>
            <a:r>
              <a:rPr lang="en-US" sz="2400" dirty="0" smtClean="0">
                <a:latin typeface="Calibri" panose="020F0502020204030204" pitchFamily="34" charset="0"/>
              </a:rPr>
              <a:t>. etc..</a:t>
            </a:r>
            <a:endParaRPr lang="en-US" sz="2400" dirty="0">
              <a:latin typeface="Calibri" panose="020F0502020204030204" pitchFamily="34" charset="0"/>
            </a:endParaRPr>
          </a:p>
          <a:p>
            <a:r>
              <a:rPr lang="en-US" sz="2400" dirty="0">
                <a:solidFill>
                  <a:schemeClr val="accent1"/>
                </a:solidFill>
                <a:latin typeface="Calibri" panose="020F0502020204030204" pitchFamily="34" charset="0"/>
              </a:rPr>
              <a:t>Viral food borne infections </a:t>
            </a:r>
            <a:r>
              <a:rPr lang="en-US" sz="2400" dirty="0">
                <a:latin typeface="Calibri" panose="020F0502020204030204" pitchFamily="34" charset="0"/>
              </a:rPr>
              <a:t>include hepatitis A , </a:t>
            </a:r>
            <a:r>
              <a:rPr lang="en-US" sz="2400" dirty="0" err="1">
                <a:latin typeface="Calibri" panose="020F0502020204030204" pitchFamily="34" charset="0"/>
              </a:rPr>
              <a:t>Norwak</a:t>
            </a:r>
            <a:r>
              <a:rPr lang="en-US" sz="2400" dirty="0">
                <a:latin typeface="Calibri" panose="020F0502020204030204" pitchFamily="34" charset="0"/>
              </a:rPr>
              <a:t> virus and poliomyelitis virus</a:t>
            </a:r>
          </a:p>
          <a:p>
            <a:endParaRPr lang="en-US" sz="2400" dirty="0">
              <a:latin typeface="Calibri" panose="020F0502020204030204" pitchFamily="34" charset="0"/>
            </a:endParaRPr>
          </a:p>
        </p:txBody>
      </p:sp>
    </p:spTree>
    <p:extLst>
      <p:ext uri="{BB962C8B-B14F-4D97-AF65-F5344CB8AC3E}">
        <p14:creationId xmlns:p14="http://schemas.microsoft.com/office/powerpoint/2010/main" xmlns="" val="3073781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solidFill>
              </a:rPr>
              <a:t>FOOD BORNE INTOXICATIONS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2400" dirty="0">
                <a:latin typeface="Calibri" panose="020F0502020204030204" pitchFamily="34" charset="0"/>
              </a:rPr>
              <a:t>These are diseases caused by consumption of food containing: </a:t>
            </a:r>
          </a:p>
          <a:p>
            <a:r>
              <a:rPr lang="en-US" sz="2400" dirty="0" err="1">
                <a:solidFill>
                  <a:schemeClr val="accent1"/>
                </a:solidFill>
                <a:latin typeface="Calibri" panose="020F0502020204030204" pitchFamily="34" charset="0"/>
              </a:rPr>
              <a:t>Biotoxicants</a:t>
            </a:r>
            <a:r>
              <a:rPr lang="en-US" sz="2400" dirty="0">
                <a:latin typeface="Calibri" panose="020F0502020204030204" pitchFamily="34" charset="0"/>
              </a:rPr>
              <a:t> which are found in tissues of certain plants and animals.</a:t>
            </a:r>
          </a:p>
          <a:p>
            <a:r>
              <a:rPr lang="en-US" sz="2400" dirty="0">
                <a:solidFill>
                  <a:schemeClr val="accent1"/>
                </a:solidFill>
                <a:latin typeface="Calibri" panose="020F0502020204030204" pitchFamily="34" charset="0"/>
              </a:rPr>
              <a:t>Metabolic products (toxins) </a:t>
            </a:r>
            <a:r>
              <a:rPr lang="en-US" sz="2400" dirty="0">
                <a:latin typeface="Calibri" panose="020F0502020204030204" pitchFamily="34" charset="0"/>
              </a:rPr>
              <a:t>formed and excreted by microorganisms (such as bacteria, fungi and algae), while they multiply in food, or in gastrointestinal tract of man.</a:t>
            </a:r>
          </a:p>
          <a:p>
            <a:r>
              <a:rPr lang="en-US" sz="2400" dirty="0">
                <a:solidFill>
                  <a:schemeClr val="accent1"/>
                </a:solidFill>
                <a:latin typeface="Calibri" panose="020F0502020204030204" pitchFamily="34" charset="0"/>
              </a:rPr>
              <a:t>Poisonous substances</a:t>
            </a:r>
            <a:r>
              <a:rPr lang="en-US" sz="2400" dirty="0">
                <a:latin typeface="Calibri" panose="020F0502020204030204" pitchFamily="34" charset="0"/>
              </a:rPr>
              <a:t>, which may be intentionally or unintentionally added to food during production, processing, transportation or storage. </a:t>
            </a:r>
          </a:p>
          <a:p>
            <a:endParaRPr lang="en-US" sz="2400" dirty="0">
              <a:latin typeface="Calibri" panose="020F0502020204030204" pitchFamily="34" charset="0"/>
            </a:endParaRPr>
          </a:p>
        </p:txBody>
      </p:sp>
    </p:spTree>
    <p:extLst>
      <p:ext uri="{BB962C8B-B14F-4D97-AF65-F5344CB8AC3E}">
        <p14:creationId xmlns:p14="http://schemas.microsoft.com/office/powerpoint/2010/main" xmlns="" val="543673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1495</TotalTime>
  <Words>1228</Words>
  <Application>Microsoft Office PowerPoint</Application>
  <PresentationFormat>Custom</PresentationFormat>
  <Paragraphs>207</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FOOD-BORNE DISEASEs</vt:lpstr>
      <vt:lpstr>FOOD-BORNE  DISEASEs</vt:lpstr>
      <vt:lpstr>FOOD-BORNE DISEASE</vt:lpstr>
      <vt:lpstr>FOOD-BORNE PATHOGENS </vt:lpstr>
      <vt:lpstr>Classification of food borne diseases</vt:lpstr>
      <vt:lpstr> Food borne infections vs. intoxication</vt:lpstr>
      <vt:lpstr>Slide 7</vt:lpstr>
      <vt:lpstr>Food- borne infection </vt:lpstr>
      <vt:lpstr>FOOD BORNE INTOXICATIONS </vt:lpstr>
      <vt:lpstr>Food Infections</vt:lpstr>
      <vt:lpstr>Food Infection----cont</vt:lpstr>
      <vt:lpstr>FOOD BORNE INTOXICATIONS </vt:lpstr>
      <vt:lpstr>Food (Bacterial) intoxication poisoning</vt:lpstr>
      <vt:lpstr>Food- borne infection Prions </vt:lpstr>
      <vt:lpstr>Food borne infection Prions</vt:lpstr>
      <vt:lpstr>KURU </vt:lpstr>
      <vt:lpstr>VIRAL FOOD-BORNE INFECTIONS</vt:lpstr>
      <vt:lpstr>Infectious hepatitis A</vt:lpstr>
      <vt:lpstr>Norwalk-like virus (Novovirus)  food borne infection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FOODBORNE DISEASE</dc:title>
  <dc:creator>halad</dc:creator>
  <cp:lastModifiedBy>HP</cp:lastModifiedBy>
  <cp:revision>53</cp:revision>
  <dcterms:created xsi:type="dcterms:W3CDTF">2016-02-20T18:19:00Z</dcterms:created>
  <dcterms:modified xsi:type="dcterms:W3CDTF">2017-04-25T22:12:41Z</dcterms:modified>
</cp:coreProperties>
</file>