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277" r:id="rId3"/>
    <p:sldId id="281" r:id="rId4"/>
    <p:sldId id="282" r:id="rId5"/>
    <p:sldId id="284" r:id="rId6"/>
    <p:sldId id="275" r:id="rId7"/>
    <p:sldId id="276" r:id="rId8"/>
    <p:sldId id="280" r:id="rId9"/>
    <p:sldId id="278" r:id="rId10"/>
    <p:sldId id="256" r:id="rId11"/>
    <p:sldId id="266" r:id="rId12"/>
    <p:sldId id="270" r:id="rId13"/>
    <p:sldId id="271" r:id="rId14"/>
    <p:sldId id="272" r:id="rId15"/>
    <p:sldId id="273" r:id="rId16"/>
    <p:sldId id="279" r:id="rId17"/>
    <p:sldId id="283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5" r:id="rId31"/>
    <p:sldId id="301" r:id="rId32"/>
    <p:sldId id="302" r:id="rId33"/>
    <p:sldId id="303" r:id="rId34"/>
    <p:sldId id="304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971" autoAdjust="0"/>
  </p:normalViewPr>
  <p:slideViewPr>
    <p:cSldViewPr>
      <p:cViewPr varScale="1">
        <p:scale>
          <a:sx n="78" d="100"/>
          <a:sy n="78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0"/>
          <c:order val="0"/>
          <c:yVal>
            <c:numRef>
              <c:f>Sheet1!$A$2:$K$2</c:f>
              <c:numCache>
                <c:formatCode>General</c:formatCode>
                <c:ptCount val="11"/>
                <c:pt idx="0">
                  <c:v>7</c:v>
                </c:pt>
                <c:pt idx="1">
                  <c:v>9</c:v>
                </c:pt>
                <c:pt idx="2">
                  <c:v>5</c:v>
                </c:pt>
                <c:pt idx="3">
                  <c:v>9</c:v>
                </c:pt>
                <c:pt idx="4">
                  <c:v>13</c:v>
                </c:pt>
                <c:pt idx="5">
                  <c:v>0</c:v>
                </c:pt>
                <c:pt idx="6">
                  <c:v>12</c:v>
                </c:pt>
                <c:pt idx="7">
                  <c:v>13</c:v>
                </c:pt>
                <c:pt idx="8">
                  <c:v>0</c:v>
                </c:pt>
                <c:pt idx="9">
                  <c:v>11</c:v>
                </c:pt>
                <c:pt idx="10">
                  <c:v>7</c:v>
                </c:pt>
              </c:numCache>
            </c:numRef>
          </c:yVal>
        </c:ser>
        <c:axId val="77106176"/>
        <c:axId val="77258752"/>
      </c:scatterChart>
      <c:valAx>
        <c:axId val="77106176"/>
        <c:scaling>
          <c:orientation val="minMax"/>
          <c:max val="11"/>
          <c:min val="0"/>
        </c:scaling>
        <c:axPos val="b"/>
        <c:tickLblPos val="nextTo"/>
        <c:crossAx val="77258752"/>
        <c:crosses val="autoZero"/>
        <c:crossBetween val="midCat"/>
        <c:majorUnit val="1"/>
      </c:valAx>
      <c:valAx>
        <c:axId val="77258752"/>
        <c:scaling>
          <c:orientation val="minMax"/>
        </c:scaling>
        <c:axPos val="l"/>
        <c:majorGridlines/>
        <c:numFmt formatCode="General" sourceLinked="1"/>
        <c:tickLblPos val="nextTo"/>
        <c:crossAx val="77106176"/>
        <c:crosses val="autoZero"/>
        <c:crossBetween val="midCat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1CF25-0743-42BD-B28F-65D159815980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1966D-7C5D-454D-AE16-50CFB2A219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763082A-A6F6-4D54-A205-2592FA1D296D}" type="slidenum">
              <a:rPr lang="en-US"/>
              <a:pPr/>
              <a:t>2</a:t>
            </a:fld>
            <a:endParaRPr lang="en-US"/>
          </a:p>
        </p:txBody>
      </p:sp>
      <p:sp>
        <p:nvSpPr>
          <p:cNvPr id="819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0236" y="694171"/>
            <a:ext cx="4437529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BA03FB7-FC69-4FE8-8AB2-882412316294}" type="slidenum">
              <a:rPr lang="en-US"/>
              <a:pPr/>
              <a:t>6</a:t>
            </a:fld>
            <a:endParaRPr lang="en-US"/>
          </a:p>
        </p:txBody>
      </p:sp>
      <p:sp>
        <p:nvSpPr>
          <p:cNvPr id="71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0236" y="694171"/>
            <a:ext cx="4437529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1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4EF58D1-AF03-4B9B-9E88-DA9AF56D4AF5}" type="slidenum">
              <a:rPr lang="en-US"/>
              <a:pPr/>
              <a:t>9</a:t>
            </a:fld>
            <a:endParaRPr lang="en-US"/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0236" y="694171"/>
            <a:ext cx="4437529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1DF4F24-7FDA-457B-86A8-10C3DBF78B3F}" type="slidenum">
              <a:rPr lang="en-US"/>
              <a:pPr/>
              <a:t>16</a:t>
            </a:fld>
            <a:endParaRPr lang="en-US"/>
          </a:p>
        </p:txBody>
      </p:sp>
      <p:sp>
        <p:nvSpPr>
          <p:cNvPr id="1024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0236" y="694171"/>
            <a:ext cx="4437529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24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9CAEEF6-FBC1-4C0E-ACE6-A60FB2170156}" type="slidenum">
              <a:rPr lang="en-US"/>
              <a:pPr/>
              <a:t>19</a:t>
            </a:fld>
            <a:endParaRPr lang="en-US"/>
          </a:p>
        </p:txBody>
      </p:sp>
      <p:sp>
        <p:nvSpPr>
          <p:cNvPr id="819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0236" y="694171"/>
            <a:ext cx="4437529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602712A-9469-45DF-85D2-D595A6ADBEDC}" type="slidenum">
              <a:rPr lang="en-US"/>
              <a:pPr/>
              <a:t>25</a:t>
            </a:fld>
            <a:endParaRPr lang="en-US"/>
          </a:p>
        </p:txBody>
      </p:sp>
      <p:sp>
        <p:nvSpPr>
          <p:cNvPr id="71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0236" y="694171"/>
            <a:ext cx="4437529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1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DEF4F-C991-4E49-96F9-9BBAE42E1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package" Target="../embeddings/Microsoft_Office_Excel_Worksheet3.xls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package" Target="../embeddings/Microsoft_Office_Excel_Worksheet4.xls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package" Target="../embeddings/Microsoft_Office_Excel_Worksheet5.xls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package" Target="../embeddings/Microsoft_Office_Excel_Worksheet6.xls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package" Target="../embeddings/Microsoft_Office_Excel_Worksheet7.xls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package" Target="../embeddings/Microsoft_Office_Excel_Worksheet8.xls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package" Target="../embeddings/Microsoft_Office_Excel_Worksheet9.xlsx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package" Target="../embeddings/Microsoft_Office_Excel_Worksheet10.xlsx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4" Type="http://schemas.openxmlformats.org/officeDocument/2006/relationships/package" Target="../embeddings/Microsoft_Office_Excel_Worksheet11.xlsx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4" Type="http://schemas.openxmlformats.org/officeDocument/2006/relationships/package" Target="../embeddings/Microsoft_Office_Excel_Worksheet12.xlsx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7.jpeg"/><Relationship Id="rId4" Type="http://schemas.openxmlformats.org/officeDocument/2006/relationships/package" Target="../embeddings/Microsoft_Office_Excel_Worksheet13.xlsx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4" Type="http://schemas.openxmlformats.org/officeDocument/2006/relationships/package" Target="../embeddings/Microsoft_Office_Excel_Worksheet14.xlsx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4" Type="http://schemas.openxmlformats.org/officeDocument/2006/relationships/package" Target="../embeddings/Microsoft_Office_Excel_Worksheet15.xlsx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4" Type="http://schemas.openxmlformats.org/officeDocument/2006/relationships/package" Target="../embeddings/Microsoft_Office_Excel_Worksheet16.xlsx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4" Type="http://schemas.openxmlformats.org/officeDocument/2006/relationships/package" Target="../embeddings/Microsoft_Office_Excel_Worksheet17.xlsx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package" Target="../embeddings/Microsoft_Office_Excel_Worksheet18.xlsx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Excel_Worksheet1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Microsoft_Office_Excel_Worksheet2.xls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uppe 15"/>
          <p:cNvGrpSpPr/>
          <p:nvPr/>
        </p:nvGrpSpPr>
        <p:grpSpPr>
          <a:xfrm>
            <a:off x="1586" y="0"/>
            <a:ext cx="9142414" cy="1524000"/>
            <a:chOff x="-1" y="4286250"/>
            <a:chExt cx="9142414" cy="214757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Gruppe 13"/>
            <p:cNvGrpSpPr/>
            <p:nvPr/>
          </p:nvGrpSpPr>
          <p:grpSpPr>
            <a:xfrm>
              <a:off x="-1" y="4286250"/>
              <a:ext cx="9142414" cy="2014220"/>
              <a:chOff x="-1" y="4286250"/>
              <a:chExt cx="9142414" cy="2014220"/>
            </a:xfrm>
          </p:grpSpPr>
          <p:sp>
            <p:nvSpPr>
              <p:cNvPr id="41" name="Rektangel 40"/>
              <p:cNvSpPr>
                <a:spLocks noChangeArrowheads="1"/>
              </p:cNvSpPr>
              <p:nvPr/>
            </p:nvSpPr>
            <p:spPr bwMode="auto">
              <a:xfrm>
                <a:off x="-1" y="4427220"/>
                <a:ext cx="9142413" cy="1873250"/>
              </a:xfrm>
              <a:prstGeom prst="rect">
                <a:avLst/>
              </a:prstGeom>
              <a:gradFill flip="none" rotWithShape="1">
                <a:gsLst>
                  <a:gs pos="0">
                    <a:srgbClr val="171717">
                      <a:alpha val="50000"/>
                    </a:srgbClr>
                  </a:gs>
                  <a:gs pos="100000">
                    <a:srgbClr val="232323">
                      <a:alpha val="86000"/>
                    </a:srgbClr>
                  </a:gs>
                </a:gsLst>
                <a:lin ang="10800000" scaled="1"/>
                <a:tileRect/>
              </a:gradFill>
              <a:ln w="9525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</a:endParaRPr>
              </a:p>
            </p:txBody>
          </p:sp>
          <p:sp>
            <p:nvSpPr>
              <p:cNvPr id="42" name="Rektangel 41"/>
              <p:cNvSpPr/>
              <p:nvPr/>
            </p:nvSpPr>
            <p:spPr>
              <a:xfrm>
                <a:off x="0" y="4286250"/>
                <a:ext cx="9142413" cy="14097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75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</a:endParaRPr>
              </a:p>
            </p:txBody>
          </p:sp>
        </p:grpSp>
        <p:sp>
          <p:nvSpPr>
            <p:cNvPr id="40" name="Rektangel 39"/>
            <p:cNvSpPr/>
            <p:nvPr/>
          </p:nvSpPr>
          <p:spPr>
            <a:xfrm>
              <a:off x="0" y="6292850"/>
              <a:ext cx="9142413" cy="14097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rgbClr val="FFFFFF"/>
                </a:solidFill>
                <a:latin typeface="Arial Narrow" pitchFamily="-97" charset="0"/>
                <a:ea typeface="ＭＳ Ｐゴシック" pitchFamily="-97" charset="-128"/>
              </a:endParaRPr>
            </a:p>
          </p:txBody>
        </p:sp>
      </p:grpSp>
      <p:sp>
        <p:nvSpPr>
          <p:cNvPr id="18436" name="Rectangle 4"/>
          <p:cNvSpPr>
            <a:spLocks noChangeArrowheads="1"/>
          </p:cNvSpPr>
          <p:nvPr/>
        </p:nvSpPr>
        <p:spPr bwMode="gray">
          <a:xfrm>
            <a:off x="381000" y="838200"/>
            <a:ext cx="6237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da-DK" sz="2500" dirty="0" smtClean="0">
                <a:solidFill>
                  <a:srgbClr val="FFFFFF"/>
                </a:solidFill>
                <a:latin typeface="Arial Narrow" pitchFamily="-108" charset="0"/>
              </a:rPr>
              <a:t>Forecasting</a:t>
            </a:r>
            <a:endParaRPr lang="da-DK" sz="2500" dirty="0">
              <a:solidFill>
                <a:srgbClr val="FFFFFF"/>
              </a:solidFill>
              <a:latin typeface="Arial Narrow" pitchFamily="-108" charset="0"/>
            </a:endParaRPr>
          </a:p>
          <a:p>
            <a:pPr defTabSz="801688"/>
            <a:endParaRPr lang="en-US" dirty="0">
              <a:solidFill>
                <a:srgbClr val="FFFFFF"/>
              </a:solidFill>
              <a:latin typeface="Arial Narrow" pitchFamily="-108" charset="0"/>
            </a:endParaRPr>
          </a:p>
        </p:txBody>
      </p:sp>
      <p:sp>
        <p:nvSpPr>
          <p:cNvPr id="18437" name="Rectangle 5"/>
          <p:cNvSpPr txBox="1">
            <a:spLocks noChangeArrowheads="1"/>
          </p:cNvSpPr>
          <p:nvPr/>
        </p:nvSpPr>
        <p:spPr bwMode="gray">
          <a:xfrm>
            <a:off x="381000" y="152400"/>
            <a:ext cx="738028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IE 214: Operations Management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4" name="Group 10"/>
          <p:cNvGrpSpPr/>
          <p:nvPr/>
        </p:nvGrpSpPr>
        <p:grpSpPr>
          <a:xfrm>
            <a:off x="7894749" y="0"/>
            <a:ext cx="1249251" cy="1171977"/>
            <a:chOff x="7629525" y="44450"/>
            <a:chExt cx="1317625" cy="1300163"/>
          </a:xfrm>
        </p:grpSpPr>
        <p:sp>
          <p:nvSpPr>
            <p:cNvPr id="12" name="Rectangle 24"/>
            <p:cNvSpPr>
              <a:spLocks noChangeArrowheads="1"/>
            </p:cNvSpPr>
            <p:nvPr/>
          </p:nvSpPr>
          <p:spPr bwMode="auto">
            <a:xfrm>
              <a:off x="7785100" y="1104900"/>
              <a:ext cx="1027113" cy="23971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dirty="0" smtClean="0">
                  <a:solidFill>
                    <a:schemeClr val="accent2"/>
                  </a:solidFill>
                </a:rPr>
                <a:t>KAMAL</a:t>
              </a:r>
              <a:endParaRPr lang="en-US" sz="1400" dirty="0">
                <a:solidFill>
                  <a:schemeClr val="accent2"/>
                </a:solidFill>
              </a:endParaRPr>
            </a:p>
          </p:txBody>
        </p:sp>
        <p:pic>
          <p:nvPicPr>
            <p:cNvPr id="13" name="Picture 31" descr="iStock_000001597092Small"/>
            <p:cNvPicPr>
              <a:picLocks noChangeAspect="1" noChangeArrowheads="1"/>
            </p:cNvPicPr>
            <p:nvPr/>
          </p:nvPicPr>
          <p:blipFill>
            <a:blip r:embed="rId3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7629525" y="44450"/>
              <a:ext cx="1317625" cy="1127125"/>
            </a:xfrm>
            <a:prstGeom prst="rect">
              <a:avLst/>
            </a:prstGeom>
            <a:noFill/>
          </p:spPr>
        </p:pic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7859713" y="620713"/>
              <a:ext cx="527050" cy="188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900" dirty="0" smtClean="0">
                  <a:solidFill>
                    <a:schemeClr val="bg1"/>
                  </a:solidFill>
                </a:rPr>
                <a:t>Lecture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5" name="Oval 33"/>
            <p:cNvSpPr>
              <a:spLocks noChangeArrowheads="1"/>
            </p:cNvSpPr>
            <p:nvPr/>
          </p:nvSpPr>
          <p:spPr bwMode="auto">
            <a:xfrm>
              <a:off x="8337550" y="633413"/>
              <a:ext cx="395288" cy="395287"/>
            </a:xfrm>
            <a:prstGeom prst="ellipse">
              <a:avLst/>
            </a:prstGeom>
            <a:noFill/>
            <a:ln w="9525">
              <a:solidFill>
                <a:srgbClr val="9F9F9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de-DE" dirty="0" smtClean="0">
                  <a:solidFill>
                    <a:schemeClr val="bg1"/>
                  </a:solidFill>
                </a:rPr>
                <a:t>3</a:t>
              </a:r>
              <a:endParaRPr lang="de-DE" noProof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1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4.8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3810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371600" y="1905000"/>
            <a:ext cx="6237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3600" b="1" u="sng" dirty="0" smtClean="0"/>
              <a:t>Given: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1219200" y="2743200"/>
          <a:ext cx="6996113" cy="1587500"/>
        </p:xfrm>
        <a:graphic>
          <a:graphicData uri="http://schemas.openxmlformats.org/presentationml/2006/ole">
            <p:oleObj spid="_x0000_s1026" name="Worksheet" r:id="rId4" imgW="4352797" imgH="1076225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1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4.8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3810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371600" y="1905000"/>
            <a:ext cx="6237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3600" b="1" u="sng" dirty="0" smtClean="0"/>
              <a:t>Solution: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533400" y="2743200"/>
          <a:ext cx="7715250" cy="1811338"/>
        </p:xfrm>
        <a:graphic>
          <a:graphicData uri="http://schemas.openxmlformats.org/presentationml/2006/ole">
            <p:oleObj spid="_x0000_s2050" name="Worksheet" r:id="rId4" imgW="4800628" imgH="1228738" progId="Excel.Sheet.12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19200" y="52578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a) Ft = (96+88+90)/3 = 91.3333</a:t>
            </a:r>
            <a:endParaRPr lang="en-US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05600" y="40386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91.3333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1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4.8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3810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533400" y="2743200"/>
          <a:ext cx="7715250" cy="1516063"/>
        </p:xfrm>
        <a:graphic>
          <a:graphicData uri="http://schemas.openxmlformats.org/presentationml/2006/ole">
            <p:oleObj spid="_x0000_s6146" name="Worksheet" r:id="rId4" imgW="4800628" imgH="1028717" progId="Excel.Sheet.12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19200" y="52578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b) Ft = (88+90)/2 = 89</a:t>
            </a:r>
            <a:endParaRPr lang="en-US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239000" y="37338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89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1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4.8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3810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152400" y="2286000"/>
          <a:ext cx="8618538" cy="2006600"/>
        </p:xfrm>
        <a:graphic>
          <a:graphicData uri="http://schemas.openxmlformats.org/presentationml/2006/ole">
            <p:oleObj spid="_x0000_s7170" name="Worksheet" r:id="rId4" imgW="5362645" imgH="1362085" progId="Excel.Sheet.12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19200" y="52578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c) MAD = ∑|At-Ft|/n = 13.5/5 = 2.7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1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4.8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3810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0" y="2286000"/>
          <a:ext cx="9170988" cy="2386013"/>
        </p:xfrm>
        <a:graphic>
          <a:graphicData uri="http://schemas.openxmlformats.org/presentationml/2006/ole">
            <p:oleObj spid="_x0000_s8194" name="Worksheet" r:id="rId4" imgW="5705470" imgH="1619332" progId="Excel.Sheet.12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19200" y="52578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d) MSE = ∑(At-Ft)^2/n = 66.75/5 = 13.35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1" y="6858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4.8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3810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600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0" y="2286000"/>
          <a:ext cx="8680450" cy="2566988"/>
        </p:xfrm>
        <a:graphic>
          <a:graphicData uri="http://schemas.openxmlformats.org/presentationml/2006/ole">
            <p:oleObj spid="_x0000_s9218" name="Worksheet" r:id="rId4" imgW="5400707" imgH="1742961" progId="Excel.Sheet.12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57200" y="5105400"/>
            <a:ext cx="838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e) MAPE = (∑|At-Ft|/At)*100/n 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	       = 0.149449*100/5 = 2.98897%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84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51146"/>
            <a:ext cx="9144000" cy="228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76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0" y="3810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4.19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219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76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52401" y="12954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 smtClean="0"/>
              <a:t>Solution: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2000" y="1981200"/>
            <a:ext cx="8382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</a:t>
            </a:r>
            <a:r>
              <a:rPr lang="en-US" sz="2400" b="1" dirty="0" smtClean="0"/>
              <a:t>t</a:t>
            </a:r>
            <a:r>
              <a:rPr lang="en-US" sz="3200" b="1" dirty="0" smtClean="0"/>
              <a:t> = F </a:t>
            </a:r>
            <a:r>
              <a:rPr lang="en-US" sz="2400" b="1" dirty="0" smtClean="0"/>
              <a:t>t-</a:t>
            </a:r>
            <a:r>
              <a:rPr lang="en-US" sz="2200" b="1" dirty="0" smtClean="0"/>
              <a:t>1</a:t>
            </a:r>
            <a:r>
              <a:rPr lang="en-US" sz="3200" b="1" dirty="0" smtClean="0"/>
              <a:t> + </a:t>
            </a:r>
            <a:r>
              <a:rPr lang="el-GR" sz="3200" b="1" dirty="0" smtClean="0"/>
              <a:t>α</a:t>
            </a:r>
            <a:r>
              <a:rPr lang="en-US" sz="3200" b="1" dirty="0" smtClean="0"/>
              <a:t>(A</a:t>
            </a:r>
            <a:r>
              <a:rPr lang="en-US" sz="2400" b="1" dirty="0" smtClean="0"/>
              <a:t>t-</a:t>
            </a:r>
            <a:r>
              <a:rPr lang="en-US" sz="2200" b="1" dirty="0" smtClean="0"/>
              <a:t>1</a:t>
            </a:r>
            <a:r>
              <a:rPr lang="en-US" sz="3200" b="1" dirty="0" smtClean="0"/>
              <a:t> – F</a:t>
            </a:r>
            <a:r>
              <a:rPr lang="en-US" sz="2400" b="1" dirty="0" smtClean="0"/>
              <a:t>t-</a:t>
            </a:r>
            <a:r>
              <a:rPr lang="en-US" sz="2200" b="1" dirty="0" smtClean="0"/>
              <a:t>1</a:t>
            </a:r>
            <a:r>
              <a:rPr lang="en-US" sz="3200" b="1" dirty="0" smtClean="0"/>
              <a:t>)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F</a:t>
            </a:r>
            <a:r>
              <a:rPr lang="en-US" sz="2400" b="1" dirty="0" smtClean="0"/>
              <a:t>3</a:t>
            </a:r>
            <a:r>
              <a:rPr lang="en-US" sz="3200" b="1" dirty="0" smtClean="0"/>
              <a:t> = 48 = 50 + </a:t>
            </a:r>
            <a:r>
              <a:rPr lang="el-GR" sz="3200" b="1" dirty="0" smtClean="0"/>
              <a:t>α</a:t>
            </a:r>
            <a:r>
              <a:rPr lang="en-US" sz="3200" b="1" dirty="0" smtClean="0"/>
              <a:t>(42 - 50) → -8</a:t>
            </a:r>
            <a:r>
              <a:rPr lang="el-GR" sz="3200" b="1" dirty="0" smtClean="0"/>
              <a:t>α </a:t>
            </a:r>
            <a:r>
              <a:rPr lang="en-US" sz="3200" b="1" dirty="0" smtClean="0"/>
              <a:t>= -2 → </a:t>
            </a:r>
            <a:r>
              <a:rPr lang="el-GR" sz="3200" b="1" dirty="0" smtClean="0"/>
              <a:t>α </a:t>
            </a:r>
            <a:r>
              <a:rPr lang="en-US" sz="3200" b="1" dirty="0" smtClean="0"/>
              <a:t>= 0.25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F</a:t>
            </a:r>
            <a:r>
              <a:rPr lang="en-US" sz="2400" b="1" dirty="0" smtClean="0"/>
              <a:t>5</a:t>
            </a:r>
            <a:r>
              <a:rPr lang="en-US" sz="3200" b="1" dirty="0" smtClean="0"/>
              <a:t> = F</a:t>
            </a:r>
            <a:r>
              <a:rPr lang="en-US" sz="2400" b="1" dirty="0" smtClean="0"/>
              <a:t>4</a:t>
            </a:r>
            <a:r>
              <a:rPr lang="en-US" sz="3200" b="1" dirty="0" smtClean="0"/>
              <a:t> + </a:t>
            </a:r>
            <a:r>
              <a:rPr lang="el-GR" sz="3200" b="1" dirty="0" smtClean="0"/>
              <a:t>α</a:t>
            </a:r>
            <a:r>
              <a:rPr lang="en-US" sz="3200" b="1" dirty="0" smtClean="0"/>
              <a:t>(A</a:t>
            </a:r>
            <a:r>
              <a:rPr lang="en-US" sz="2400" b="1" dirty="0" smtClean="0"/>
              <a:t>4</a:t>
            </a:r>
            <a:r>
              <a:rPr lang="en-US" sz="3200" b="1" dirty="0" smtClean="0"/>
              <a:t> – F</a:t>
            </a:r>
            <a:r>
              <a:rPr lang="en-US" sz="2400" b="1" dirty="0" smtClean="0"/>
              <a:t>4</a:t>
            </a:r>
            <a:r>
              <a:rPr lang="en-US" sz="3200" b="1" dirty="0" smtClean="0"/>
              <a:t>) = 50 + 0.25*(46 - 50) = 49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76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0" y="3810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HW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219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76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381000" y="1447800"/>
            <a:ext cx="838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4.1</a:t>
            </a:r>
          </a:p>
          <a:p>
            <a:pPr algn="ctr"/>
            <a:endParaRPr lang="en-US" sz="4800" b="1" dirty="0" smtClean="0"/>
          </a:p>
          <a:p>
            <a:pPr algn="ctr"/>
            <a:r>
              <a:rPr lang="en-US" sz="4800" b="1" dirty="0" smtClean="0"/>
              <a:t>4.4</a:t>
            </a:r>
          </a:p>
          <a:p>
            <a:pPr algn="ctr"/>
            <a:endParaRPr lang="en-US" sz="4800" b="1" dirty="0" smtClean="0"/>
          </a:p>
          <a:p>
            <a:pPr algn="ctr"/>
            <a:r>
              <a:rPr lang="en-US" sz="4800" b="1" dirty="0" smtClean="0"/>
              <a:t>4.14</a:t>
            </a:r>
          </a:p>
          <a:p>
            <a:pPr algn="ctr"/>
            <a:endParaRPr lang="en-US" sz="4800" b="1" dirty="0" smtClean="0"/>
          </a:p>
          <a:p>
            <a:pPr algn="ctr"/>
            <a:r>
              <a:rPr lang="en-US" sz="4800" b="1" dirty="0" smtClean="0"/>
              <a:t>4.45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467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226309"/>
            <a:ext cx="9144000" cy="1494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160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84442"/>
            <a:ext cx="9144000" cy="417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2" y="685801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5" rIns="0" bIns="45715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4.20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3810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1" y="1600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371600" y="1905000"/>
            <a:ext cx="6237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3600" b="1" u="sng" dirty="0" smtClean="0"/>
              <a:t>Given: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09600" y="2743200"/>
          <a:ext cx="7805738" cy="1027113"/>
        </p:xfrm>
        <a:graphic>
          <a:graphicData uri="http://schemas.openxmlformats.org/presentationml/2006/ole">
            <p:oleObj spid="_x0000_s53250" name="Worksheet" r:id="rId4" imgW="4857856" imgH="695349" progId="Excel.Sheet.12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447800" y="4343401"/>
            <a:ext cx="4800600" cy="58476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l-GR" sz="3200" dirty="0" smtClean="0"/>
              <a:t>α</a:t>
            </a:r>
            <a:r>
              <a:rPr lang="en-US" sz="3200" dirty="0" smtClean="0"/>
              <a:t> = 0.1 , ß = 0.2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2" y="685801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5" rIns="0" bIns="45715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4.20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3810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1" y="1600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228600" y="1752600"/>
            <a:ext cx="6237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 smtClean="0"/>
              <a:t>Solution: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81000" y="2667000"/>
            <a:ext cx="8534400" cy="3276600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sz="4400" dirty="0" smtClean="0"/>
              <a:t>F</a:t>
            </a:r>
            <a:r>
              <a:rPr lang="en-US" sz="2900" dirty="0" smtClean="0"/>
              <a:t>t</a:t>
            </a:r>
            <a:r>
              <a:rPr lang="en-US" sz="4400" dirty="0" smtClean="0"/>
              <a:t>= </a:t>
            </a:r>
            <a:r>
              <a:rPr lang="el-GR" sz="4400" dirty="0" smtClean="0"/>
              <a:t>α</a:t>
            </a:r>
            <a:r>
              <a:rPr lang="en-US" sz="4400" dirty="0" smtClean="0"/>
              <a:t>(A</a:t>
            </a:r>
            <a:r>
              <a:rPr lang="en-US" sz="2900" dirty="0" smtClean="0"/>
              <a:t>t-1</a:t>
            </a:r>
            <a:r>
              <a:rPr lang="en-US" sz="4400" dirty="0" smtClean="0"/>
              <a:t>) + (1-</a:t>
            </a:r>
            <a:r>
              <a:rPr lang="el-GR" sz="4400" dirty="0" smtClean="0"/>
              <a:t> α</a:t>
            </a:r>
            <a:r>
              <a:rPr lang="en-US" sz="4400" dirty="0" smtClean="0"/>
              <a:t>)(F</a:t>
            </a:r>
            <a:r>
              <a:rPr lang="en-US" sz="2900" dirty="0" smtClean="0"/>
              <a:t>t-1</a:t>
            </a:r>
            <a:r>
              <a:rPr lang="en-US" sz="4400" dirty="0" smtClean="0"/>
              <a:t> + T</a:t>
            </a:r>
            <a:r>
              <a:rPr lang="en-US" sz="2500" dirty="0" smtClean="0"/>
              <a:t>t-1</a:t>
            </a:r>
            <a:r>
              <a:rPr lang="en-US" sz="4400" dirty="0" smtClean="0"/>
              <a:t>)</a:t>
            </a:r>
          </a:p>
          <a:p>
            <a:pPr lvl="0">
              <a:spcBef>
                <a:spcPct val="20000"/>
              </a:spcBef>
              <a:defRPr/>
            </a:pPr>
            <a:r>
              <a:rPr lang="en-US" sz="4400" dirty="0" err="1" smtClean="0"/>
              <a:t>T</a:t>
            </a:r>
            <a:r>
              <a:rPr lang="en-US" sz="3300" dirty="0" err="1" smtClean="0"/>
              <a:t>t</a:t>
            </a:r>
            <a:r>
              <a:rPr lang="en-US" sz="4400" dirty="0" smtClean="0"/>
              <a:t>= ß(F</a:t>
            </a:r>
            <a:r>
              <a:rPr lang="en-US" sz="2900" dirty="0" smtClean="0"/>
              <a:t>t</a:t>
            </a:r>
            <a:r>
              <a:rPr lang="en-US" sz="4400" dirty="0" smtClean="0"/>
              <a:t> - F</a:t>
            </a:r>
            <a:r>
              <a:rPr lang="en-US" sz="2900" dirty="0" smtClean="0"/>
              <a:t>t-1</a:t>
            </a:r>
            <a:r>
              <a:rPr lang="en-US" sz="4400" dirty="0" smtClean="0"/>
              <a:t>) + (1- ß)*T</a:t>
            </a:r>
            <a:r>
              <a:rPr lang="en-US" sz="2900" dirty="0" smtClean="0"/>
              <a:t>t-1</a:t>
            </a:r>
            <a:endParaRPr lang="en-US" sz="4400" dirty="0" smtClean="0"/>
          </a:p>
          <a:p>
            <a:pPr lvl="0">
              <a:spcBef>
                <a:spcPct val="20000"/>
              </a:spcBef>
              <a:defRPr/>
            </a:pPr>
            <a:r>
              <a:rPr lang="en-US" sz="4400" dirty="0" smtClean="0"/>
              <a:t>FIT = F</a:t>
            </a:r>
            <a:r>
              <a:rPr lang="en-US" sz="3300" dirty="0" smtClean="0"/>
              <a:t>t</a:t>
            </a:r>
            <a:r>
              <a:rPr lang="en-US" sz="4400" dirty="0" smtClean="0"/>
              <a:t> + </a:t>
            </a:r>
            <a:r>
              <a:rPr lang="en-US" sz="4400" dirty="0" err="1" smtClean="0"/>
              <a:t>T</a:t>
            </a:r>
            <a:r>
              <a:rPr lang="en-US" sz="3300" dirty="0" err="1" smtClean="0"/>
              <a:t>t</a:t>
            </a:r>
            <a:endParaRPr lang="en-US" sz="4400" dirty="0" smtClean="0"/>
          </a:p>
          <a:p>
            <a:pPr lvl="0">
              <a:spcBef>
                <a:spcPct val="20000"/>
              </a:spcBef>
              <a:defRPr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2286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2" y="457201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5" rIns="0" bIns="45715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4.20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1524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1" y="13716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-39688" y="1600201"/>
          <a:ext cx="9183688" cy="2786063"/>
        </p:xfrm>
        <a:graphic>
          <a:graphicData uri="http://schemas.openxmlformats.org/presentationml/2006/ole">
            <p:oleObj spid="_x0000_s54274" name="Worksheet" r:id="rId4" imgW="5714918" imgH="1886026" progId="Excel.Sheet.12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33400" y="4876802"/>
            <a:ext cx="6553200" cy="1766627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sz="3200" dirty="0" smtClean="0"/>
              <a:t>Ft= 0.1*(70) + (0.9)(65 + 0) = 65.5</a:t>
            </a:r>
          </a:p>
          <a:p>
            <a:pPr lvl="0">
              <a:spcBef>
                <a:spcPct val="20000"/>
              </a:spcBef>
              <a:defRPr/>
            </a:pPr>
            <a:r>
              <a:rPr lang="en-US" sz="3200" dirty="0" err="1" smtClean="0"/>
              <a:t>Tt</a:t>
            </a:r>
            <a:r>
              <a:rPr lang="en-US" sz="3200" dirty="0" smtClean="0"/>
              <a:t>= 0.2(65.5 - 65) + (0.8)*0 = 0.1</a:t>
            </a:r>
          </a:p>
          <a:p>
            <a:pPr lvl="0">
              <a:spcBef>
                <a:spcPct val="20000"/>
              </a:spcBef>
              <a:defRPr/>
            </a:pPr>
            <a:r>
              <a:rPr lang="en-US" sz="3200" dirty="0" smtClean="0"/>
              <a:t>FIT = 65.5 + 0.1 = 65.6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28801" y="2590800"/>
            <a:ext cx="914400" cy="5232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sz="2800" dirty="0" smtClean="0"/>
              <a:t>65.5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905000" y="3048000"/>
            <a:ext cx="838200" cy="5232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sz="2800" dirty="0" smtClean="0"/>
              <a:t>0.1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676400" y="3886200"/>
            <a:ext cx="990600" cy="5232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sz="2800" dirty="0" smtClean="0"/>
              <a:t>65.6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2286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2" y="457201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5" rIns="0" bIns="45715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4.20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1524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1" y="13716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0" y="2209192"/>
          <a:ext cx="9144000" cy="2786693"/>
        </p:xfrm>
        <a:graphic>
          <a:graphicData uri="http://schemas.openxmlformats.org/presentationml/2006/ole">
            <p:oleObj spid="_x0000_s55298" name="Worksheet" r:id="rId4" imgW="6648374" imgH="1886026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2286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2" y="457201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5" rIns="0" bIns="45715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4.21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1524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1" y="13716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0" y="1631691"/>
          <a:ext cx="9144000" cy="3688228"/>
        </p:xfrm>
        <a:graphic>
          <a:graphicData uri="http://schemas.openxmlformats.org/presentationml/2006/ole">
            <p:oleObj spid="_x0000_s56322" name="Worksheet" r:id="rId4" imgW="6715049" imgH="2495536" progId="Excel.Sheet.12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07120" y="5710199"/>
            <a:ext cx="6553200" cy="58476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sz="3200" dirty="0" smtClean="0"/>
              <a:t>MSE= ∑(Error^2)/n = 12.7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457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28" name="Rectangle 5"/>
          <p:cNvSpPr txBox="1">
            <a:spLocks noChangeArrowheads="1"/>
          </p:cNvSpPr>
          <p:nvPr/>
        </p:nvSpPr>
        <p:spPr bwMode="gray">
          <a:xfrm>
            <a:off x="1981201" y="685801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5" rIns="0" bIns="45715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>
                <a:solidFill>
                  <a:srgbClr val="FFFFFF"/>
                </a:solidFill>
                <a:latin typeface="Calibri" pitchFamily="34" charset="0"/>
              </a:rPr>
              <a:t>EXERCISE </a:t>
            </a: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4.26 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3810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1" y="1600201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57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304801" y="18288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>
                <a:latin typeface="Calibri" pitchFamily="34" charset="0"/>
              </a:rPr>
              <a:t>Given:</a:t>
            </a: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1461600" y="2530346"/>
          <a:ext cx="3611563" cy="1770063"/>
        </p:xfrm>
        <a:graphic>
          <a:graphicData uri="http://schemas.openxmlformats.org/presentationml/2006/ole">
            <p:oleObj spid="_x0000_s57346" name="Worksheet" r:id="rId4" imgW="2247798" imgH="1200125" progId="Excel.Sheet.12">
              <p:embed/>
            </p:oleObj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gray">
          <a:xfrm>
            <a:off x="609600" y="4724400"/>
            <a:ext cx="7848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endParaRPr lang="en-US" sz="2400" b="1" dirty="0" smtClean="0">
              <a:latin typeface="Calibri" pitchFamily="34" charset="0"/>
            </a:endParaRPr>
          </a:p>
          <a:p>
            <a:endParaRPr lang="en-US" sz="2400" b="1" dirty="0">
              <a:latin typeface="Calibri" pitchFamily="34" charset="0"/>
            </a:endParaRPr>
          </a:p>
          <a:p>
            <a:r>
              <a:rPr lang="en-US" sz="2400" b="1" dirty="0">
                <a:latin typeface="Calibri" pitchFamily="34" charset="0"/>
              </a:rPr>
              <a:t>a</a:t>
            </a:r>
            <a:r>
              <a:rPr lang="en-US" sz="2400" b="1" dirty="0" smtClean="0">
                <a:latin typeface="Calibri" pitchFamily="34" charset="0"/>
              </a:rPr>
              <a:t>= y – b x</a:t>
            </a:r>
            <a:endParaRPr lang="en-US" sz="2400" b="1" dirty="0">
              <a:latin typeface="Calibri" pitchFamily="34" charset="0"/>
            </a:endParaRPr>
          </a:p>
          <a:p>
            <a:endParaRPr lang="en-US" sz="2400" b="1" dirty="0">
              <a:latin typeface="Calibri" pitchFamily="34" charset="0"/>
            </a:endParaRPr>
          </a:p>
          <a:p>
            <a:r>
              <a:rPr lang="en-US" sz="2400" b="1" dirty="0">
                <a:latin typeface="Calibri" pitchFamily="34" charset="0"/>
              </a:rPr>
              <a:t>Y = a + b x = 5 + (20)(5) = 105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977760" y="5641072"/>
            <a:ext cx="13824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1599840" y="5641072"/>
            <a:ext cx="13824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493920" y="6055836"/>
            <a:ext cx="414720" cy="422310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en-US" sz="2200" b="1" dirty="0" smtClean="0"/>
              <a:t>^</a:t>
            </a:r>
            <a:endParaRPr lang="en-US" sz="2200" b="1" dirty="0"/>
          </a:p>
        </p:txBody>
      </p:sp>
      <p:pic>
        <p:nvPicPr>
          <p:cNvPr id="2" name="Picture 4" descr="C:\Users\Kamal\Downloads\photo 1 (1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4800" y="4465909"/>
            <a:ext cx="3742560" cy="898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2286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2052" name="Rectangle 5"/>
          <p:cNvSpPr txBox="1">
            <a:spLocks noChangeArrowheads="1"/>
          </p:cNvSpPr>
          <p:nvPr/>
        </p:nvSpPr>
        <p:spPr bwMode="gray">
          <a:xfrm>
            <a:off x="1981201" y="457201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5" rIns="0" bIns="45715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>
                <a:solidFill>
                  <a:srgbClr val="FFFFFF"/>
                </a:solidFill>
                <a:latin typeface="Calibri" pitchFamily="34" charset="0"/>
              </a:rPr>
              <a:t>EXERCISE </a:t>
            </a: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4.26 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1524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1" y="13716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438401" y="2667000"/>
          <a:ext cx="5340350" cy="3121025"/>
        </p:xfrm>
        <a:graphic>
          <a:graphicData uri="http://schemas.openxmlformats.org/presentationml/2006/ole">
            <p:oleObj spid="_x0000_s58370" name="Worksheet" r:id="rId4" imgW="3324322" imgH="2114660" progId="Excel.Sheet.12">
              <p:embed/>
            </p:oleObj>
          </a:graphicData>
        </a:graphic>
      </p:graphicFrame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304801" y="18288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>
                <a:latin typeface="Calibri" pitchFamily="34" charset="0"/>
              </a:rPr>
              <a:t>Solution: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2286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3076" name="Rectangle 5"/>
          <p:cNvSpPr txBox="1">
            <a:spLocks noChangeArrowheads="1"/>
          </p:cNvSpPr>
          <p:nvPr/>
        </p:nvSpPr>
        <p:spPr bwMode="gray">
          <a:xfrm>
            <a:off x="1981201" y="457201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5" rIns="0" bIns="45715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>
                <a:solidFill>
                  <a:srgbClr val="FFFFFF"/>
                </a:solidFill>
                <a:latin typeface="Calibri" pitchFamily="34" charset="0"/>
              </a:rPr>
              <a:t>EXERCISE </a:t>
            </a: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4.26 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1524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1" y="13716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30" tIns="45715" rIns="91430" bIns="45715" anchor="ctr"/>
          <a:lstStyle/>
          <a:p>
            <a:pPr algn="ctr"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886201" y="1905000"/>
          <a:ext cx="4578350" cy="2674938"/>
        </p:xfrm>
        <a:graphic>
          <a:graphicData uri="http://schemas.openxmlformats.org/presentationml/2006/ole">
            <p:oleObj spid="_x0000_s59394" name="Worksheet" r:id="rId4" imgW="3324322" imgH="2114660" progId="Excel.Sheet.12">
              <p:embed/>
            </p:oleObj>
          </a:graphicData>
        </a:graphic>
      </p:graphicFrame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304801" y="16764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>
                <a:latin typeface="Calibri" pitchFamily="34" charset="0"/>
              </a:rPr>
              <a:t>Solution: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gray">
          <a:xfrm>
            <a:off x="609600" y="4724400"/>
            <a:ext cx="7848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2400" b="1" dirty="0">
                <a:latin typeface="Calibri" pitchFamily="34" charset="0"/>
              </a:rPr>
              <a:t>b= (650)-(4)(2.5)(55)/[(30)-(4*(2.5^2))] = 100/5 = 20</a:t>
            </a:r>
          </a:p>
          <a:p>
            <a:endParaRPr lang="en-US" sz="2400" b="1" dirty="0">
              <a:latin typeface="Calibri" pitchFamily="34" charset="0"/>
            </a:endParaRPr>
          </a:p>
          <a:p>
            <a:r>
              <a:rPr lang="en-US" sz="2400" b="1" dirty="0">
                <a:latin typeface="Calibri" pitchFamily="34" charset="0"/>
              </a:rPr>
              <a:t>a= 55 – (20*2.5) = 5</a:t>
            </a:r>
          </a:p>
          <a:p>
            <a:endParaRPr lang="en-US" sz="2400" b="1" dirty="0">
              <a:latin typeface="Calibri" pitchFamily="34" charset="0"/>
            </a:endParaRPr>
          </a:p>
          <a:p>
            <a:r>
              <a:rPr lang="en-US" sz="2400" b="1" dirty="0">
                <a:latin typeface="Calibri" pitchFamily="34" charset="0"/>
              </a:rPr>
              <a:t>Y = a + b x = 5 + (20)(5) = 105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33400" y="6172201"/>
            <a:ext cx="304800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r>
              <a:rPr lang="en-US"/>
              <a:t>^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76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0" y="3810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HW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219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76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381000" y="2514600"/>
            <a:ext cx="838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4.38</a:t>
            </a:r>
          </a:p>
          <a:p>
            <a:pPr algn="ctr"/>
            <a:endParaRPr lang="en-US" sz="4800" b="1" dirty="0" smtClean="0"/>
          </a:p>
          <a:p>
            <a:pPr algn="ctr"/>
            <a:r>
              <a:rPr lang="en-US" sz="4800" b="1" dirty="0" smtClean="0"/>
              <a:t>4.48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76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0" y="3810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4.3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219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76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52401" y="12954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 smtClean="0"/>
              <a:t>Solution: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5105400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3200" dirty="0" smtClean="0"/>
              <a:t>a) There is no pattern of any kind</a:t>
            </a:r>
            <a:endParaRPr lang="en-US" sz="3200" dirty="0"/>
          </a:p>
        </p:txBody>
      </p:sp>
      <p:graphicFrame>
        <p:nvGraphicFramePr>
          <p:cNvPr id="14" name="Chart 13"/>
          <p:cNvGraphicFramePr/>
          <p:nvPr/>
        </p:nvGraphicFramePr>
        <p:xfrm>
          <a:off x="147637" y="2057400"/>
          <a:ext cx="88487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Graphic spid="14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2286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4100" name="Rectangle 5"/>
          <p:cNvSpPr txBox="1">
            <a:spLocks noChangeArrowheads="1"/>
          </p:cNvSpPr>
          <p:nvPr/>
        </p:nvSpPr>
        <p:spPr bwMode="gray">
          <a:xfrm>
            <a:off x="1981200" y="4572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>
                <a:solidFill>
                  <a:srgbClr val="FFFFFF"/>
                </a:solidFill>
                <a:latin typeface="Calibri" pitchFamily="34" charset="0"/>
              </a:rPr>
              <a:t>EXERCISE </a:t>
            </a: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4.30 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1524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3716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286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938338"/>
            <a:ext cx="9144000" cy="37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2286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4100" name="Rectangle 5"/>
          <p:cNvSpPr txBox="1">
            <a:spLocks noChangeArrowheads="1"/>
          </p:cNvSpPr>
          <p:nvPr/>
        </p:nvSpPr>
        <p:spPr bwMode="gray">
          <a:xfrm>
            <a:off x="1981200" y="4572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>
                <a:solidFill>
                  <a:srgbClr val="FFFFFF"/>
                </a:solidFill>
                <a:latin typeface="Calibri" pitchFamily="34" charset="0"/>
              </a:rPr>
              <a:t>EXERCISE </a:t>
            </a: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4.30 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1524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3716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2051" name="Object 2"/>
          <p:cNvGraphicFramePr>
            <a:graphicFrameLocks noChangeAspect="1"/>
          </p:cNvGraphicFramePr>
          <p:nvPr/>
        </p:nvGraphicFramePr>
        <p:xfrm>
          <a:off x="2133600" y="2895600"/>
          <a:ext cx="3321050" cy="1811338"/>
        </p:xfrm>
        <a:graphic>
          <a:graphicData uri="http://schemas.openxmlformats.org/presentationml/2006/ole">
            <p:oleObj spid="_x0000_s69634" name="Worksheet" r:id="rId4" imgW="2066937" imgH="1228738" progId="Excel.Sheet.12">
              <p:embed/>
            </p:oleObj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gray">
          <a:xfrm>
            <a:off x="304800" y="18288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>
                <a:latin typeface="Calibri" pitchFamily="34" charset="0"/>
              </a:rPr>
              <a:t>Given: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762000" y="5181600"/>
            <a:ext cx="623728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1000 radials produced each year.</a:t>
            </a:r>
          </a:p>
          <a:p>
            <a:pPr>
              <a:buFont typeface="Arial" charset="0"/>
              <a:buChar char="•"/>
            </a:pPr>
            <a:endParaRPr lang="en-US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Production planned to be 1200 radials next year.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2286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5124" name="Rectangle 5"/>
          <p:cNvSpPr txBox="1">
            <a:spLocks noChangeArrowheads="1"/>
          </p:cNvSpPr>
          <p:nvPr/>
        </p:nvSpPr>
        <p:spPr bwMode="gray">
          <a:xfrm>
            <a:off x="1981200" y="4572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>
                <a:solidFill>
                  <a:srgbClr val="FFFFFF"/>
                </a:solidFill>
                <a:latin typeface="Calibri" pitchFamily="34" charset="0"/>
              </a:rPr>
              <a:t>EXERCISE </a:t>
            </a: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4.30 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1524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3716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2051" name="Object 2"/>
          <p:cNvGraphicFramePr>
            <a:graphicFrameLocks noChangeAspect="1"/>
          </p:cNvGraphicFramePr>
          <p:nvPr/>
        </p:nvGraphicFramePr>
        <p:xfrm>
          <a:off x="685800" y="2667000"/>
          <a:ext cx="7818438" cy="2147888"/>
        </p:xfrm>
        <a:graphic>
          <a:graphicData uri="http://schemas.openxmlformats.org/presentationml/2006/ole">
            <p:oleObj spid="_x0000_s70658" name="Worksheet" r:id="rId4" imgW="4867304" imgH="1457371" progId="Excel.Sheet.12">
              <p:embed/>
            </p:oleObj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gray">
          <a:xfrm>
            <a:off x="304800" y="18288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>
                <a:latin typeface="Calibri" pitchFamily="34" charset="0"/>
              </a:rPr>
              <a:t>Solution: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762000" y="5181600"/>
            <a:ext cx="8001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2400">
                <a:latin typeface="Calibri" pitchFamily="34" charset="0"/>
              </a:rPr>
              <a:t>1200 / 4 = 300 radials planned to be sold each season next year</a:t>
            </a:r>
          </a:p>
          <a:p>
            <a:endParaRPr lang="en-US" sz="2400">
              <a:latin typeface="Calibri" pitchFamily="34" charset="0"/>
            </a:endParaRPr>
          </a:p>
          <a:p>
            <a:r>
              <a:rPr lang="en-US" sz="2400">
                <a:latin typeface="Calibri" pitchFamily="34" charset="0"/>
              </a:rPr>
              <a:t>300 * </a:t>
            </a:r>
            <a:r>
              <a:rPr lang="en-US" sz="2400">
                <a:latin typeface="Felix Titling" pitchFamily="82" charset="0"/>
              </a:rPr>
              <a:t>I</a:t>
            </a:r>
            <a:r>
              <a:rPr lang="en-US" sz="2000">
                <a:latin typeface="Calibri" pitchFamily="34" charset="0"/>
              </a:rPr>
              <a:t>s </a:t>
            </a:r>
            <a:r>
              <a:rPr lang="en-US" sz="2400">
                <a:latin typeface="Calibri" pitchFamily="34" charset="0"/>
              </a:rPr>
              <a:t>= Forecast for next year’s season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2286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6148" name="Rectangle 5"/>
          <p:cNvSpPr txBox="1">
            <a:spLocks noChangeArrowheads="1"/>
          </p:cNvSpPr>
          <p:nvPr/>
        </p:nvSpPr>
        <p:spPr bwMode="gray">
          <a:xfrm>
            <a:off x="1981200" y="4572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>
                <a:solidFill>
                  <a:srgbClr val="FFFFFF"/>
                </a:solidFill>
                <a:latin typeface="Calibri" pitchFamily="34" charset="0"/>
              </a:rPr>
              <a:t>EXERCISE </a:t>
            </a:r>
            <a:r>
              <a:rPr lang="en-US" sz="4000" b="1" dirty="0" smtClean="0">
                <a:solidFill>
                  <a:srgbClr val="FFFFFF"/>
                </a:solidFill>
                <a:latin typeface="Calibri" pitchFamily="34" charset="0"/>
              </a:rPr>
              <a:t>4.30 </a:t>
            </a:r>
            <a:endParaRPr lang="en-US" sz="4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1524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3716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2051" name="Object 2"/>
          <p:cNvGraphicFramePr>
            <a:graphicFrameLocks noChangeAspect="1"/>
          </p:cNvGraphicFramePr>
          <p:nvPr/>
        </p:nvGraphicFramePr>
        <p:xfrm>
          <a:off x="685800" y="2667000"/>
          <a:ext cx="7437438" cy="2147888"/>
        </p:xfrm>
        <a:graphic>
          <a:graphicData uri="http://schemas.openxmlformats.org/presentationml/2006/ole">
            <p:oleObj spid="_x0000_s71682" name="Worksheet" r:id="rId4" imgW="4629216" imgH="1457371" progId="Excel.Sheet.12">
              <p:embed/>
            </p:oleObj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gray">
          <a:xfrm>
            <a:off x="304800" y="18288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>
                <a:latin typeface="Calibri" pitchFamily="34" charset="0"/>
              </a:rPr>
              <a:t>Solution: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2286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243" name="Rectangle 5"/>
          <p:cNvSpPr txBox="1">
            <a:spLocks noChangeArrowheads="1"/>
          </p:cNvSpPr>
          <p:nvPr/>
        </p:nvSpPr>
        <p:spPr bwMode="gray">
          <a:xfrm>
            <a:off x="1981200" y="4572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>
                <a:solidFill>
                  <a:srgbClr val="FFFFFF"/>
                </a:solidFill>
                <a:latin typeface="Calibri" pitchFamily="34" charset="0"/>
              </a:rPr>
              <a:t>HW PROBLEMS</a:t>
            </a:r>
            <a:endParaRPr lang="en-US" sz="4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8" y="152400"/>
            <a:ext cx="9142412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371600"/>
            <a:ext cx="9142413" cy="1000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286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Rectangle 4"/>
          <p:cNvSpPr>
            <a:spLocks noChangeArrowheads="1"/>
          </p:cNvSpPr>
          <p:nvPr/>
        </p:nvSpPr>
        <p:spPr bwMode="gray">
          <a:xfrm>
            <a:off x="533400" y="2438400"/>
            <a:ext cx="623728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742950" indent="-742950">
              <a:buFont typeface="Calibri" pitchFamily="34" charset="0"/>
              <a:buAutoNum type="arabicPeriod"/>
            </a:pPr>
            <a:r>
              <a:rPr lang="en-US" sz="3600" b="1" dirty="0" smtClean="0">
                <a:latin typeface="Calibri" pitchFamily="34" charset="0"/>
              </a:rPr>
              <a:t>4.27</a:t>
            </a:r>
            <a:endParaRPr lang="en-US" sz="3600" b="1" dirty="0">
              <a:latin typeface="Calibri" pitchFamily="34" charset="0"/>
            </a:endParaRPr>
          </a:p>
          <a:p>
            <a:pPr marL="742950" indent="-742950">
              <a:buFont typeface="Calibri" pitchFamily="34" charset="0"/>
              <a:buAutoNum type="arabicPeriod"/>
            </a:pPr>
            <a:endParaRPr lang="en-US" sz="3600" b="1" dirty="0">
              <a:latin typeface="Calibri" pitchFamily="34" charset="0"/>
            </a:endParaRPr>
          </a:p>
          <a:p>
            <a:pPr marL="742950" indent="-742950">
              <a:buFont typeface="Calibri" pitchFamily="34" charset="0"/>
              <a:buAutoNum type="arabicPeriod"/>
            </a:pPr>
            <a:r>
              <a:rPr lang="en-US" sz="3600" b="1" dirty="0" smtClean="0">
                <a:latin typeface="Calibri" pitchFamily="34" charset="0"/>
              </a:rPr>
              <a:t>4.29</a:t>
            </a:r>
            <a:endParaRPr lang="en-US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76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0" y="3810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4.3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219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76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52401" y="12954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 smtClean="0"/>
              <a:t>Solution: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609602" y="2286000"/>
          <a:ext cx="7924798" cy="2590800"/>
        </p:xfrm>
        <a:graphic>
          <a:graphicData uri="http://schemas.openxmlformats.org/drawingml/2006/table">
            <a:tbl>
              <a:tblPr/>
              <a:tblGrid>
                <a:gridCol w="421542"/>
                <a:gridCol w="1494182"/>
                <a:gridCol w="341199"/>
                <a:gridCol w="343286"/>
                <a:gridCol w="325548"/>
                <a:gridCol w="475800"/>
                <a:gridCol w="525885"/>
                <a:gridCol w="575970"/>
                <a:gridCol w="575970"/>
                <a:gridCol w="538406"/>
                <a:gridCol w="513364"/>
                <a:gridCol w="502931"/>
                <a:gridCol w="550928"/>
                <a:gridCol w="739787"/>
              </a:tblGrid>
              <a:tr h="647700">
                <a:tc>
                  <a:txBody>
                    <a:bodyPr/>
                    <a:lstStyle/>
                    <a:p>
                      <a:pPr marL="0" marR="0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en-US" sz="800" b="1" dirty="0">
                        <a:latin typeface="Frutiger"/>
                        <a:ea typeface="MS Mincho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 dirty="0">
                          <a:latin typeface="+mn-lt"/>
                          <a:ea typeface="MS Mincho"/>
                          <a:cs typeface="Times New Roman"/>
                        </a:rPr>
                        <a:t>Year</a:t>
                      </a:r>
                      <a:endParaRPr lang="en-US" sz="2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latin typeface="+mn-lt"/>
                          <a:ea typeface="MS Mincho"/>
                          <a:cs typeface="Times New Roman"/>
                        </a:rPr>
                        <a:t>1</a:t>
                      </a:r>
                      <a:endParaRPr lang="en-US" sz="2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latin typeface="+mn-lt"/>
                          <a:ea typeface="MS Mincho"/>
                          <a:cs typeface="Times New Roman"/>
                        </a:rPr>
                        <a:t>2</a:t>
                      </a:r>
                      <a:endParaRPr lang="en-US" sz="2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latin typeface="+mn-lt"/>
                          <a:ea typeface="MS Mincho"/>
                          <a:cs typeface="Times New Roman"/>
                        </a:rPr>
                        <a:t>3</a:t>
                      </a:r>
                      <a:endParaRPr lang="en-US" sz="2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latin typeface="+mn-lt"/>
                          <a:ea typeface="MS Mincho"/>
                          <a:cs typeface="Times New Roman"/>
                        </a:rPr>
                        <a:t>4</a:t>
                      </a:r>
                      <a:endParaRPr lang="en-US" sz="2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latin typeface="+mn-lt"/>
                          <a:ea typeface="MS Mincho"/>
                          <a:cs typeface="Times New Roman"/>
                        </a:rPr>
                        <a:t>5</a:t>
                      </a:r>
                      <a:endParaRPr lang="en-US" sz="2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latin typeface="+mn-lt"/>
                          <a:ea typeface="MS Mincho"/>
                          <a:cs typeface="Times New Roman"/>
                        </a:rPr>
                        <a:t>6</a:t>
                      </a:r>
                      <a:endParaRPr lang="en-US" sz="2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latin typeface="+mn-lt"/>
                          <a:ea typeface="MS Mincho"/>
                          <a:cs typeface="Times New Roman"/>
                        </a:rPr>
                        <a:t>7</a:t>
                      </a:r>
                      <a:endParaRPr lang="en-US" sz="2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latin typeface="+mn-lt"/>
                          <a:ea typeface="MS Mincho"/>
                          <a:cs typeface="Times New Roman"/>
                        </a:rPr>
                        <a:t>8</a:t>
                      </a:r>
                      <a:endParaRPr lang="en-US" sz="2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latin typeface="+mn-lt"/>
                          <a:ea typeface="MS Mincho"/>
                          <a:cs typeface="Times New Roman"/>
                        </a:rPr>
                        <a:t>9</a:t>
                      </a:r>
                      <a:endParaRPr lang="en-US" sz="2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latin typeface="+mn-lt"/>
                          <a:ea typeface="MS Mincho"/>
                          <a:cs typeface="Times New Roman"/>
                        </a:rPr>
                        <a:t>10</a:t>
                      </a:r>
                      <a:endParaRPr lang="en-US" sz="2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latin typeface="+mn-lt"/>
                          <a:ea typeface="MS Mincho"/>
                          <a:cs typeface="Times New Roman"/>
                        </a:rPr>
                        <a:t>11</a:t>
                      </a:r>
                      <a:endParaRPr lang="en-US" sz="2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 dirty="0" err="1" smtClean="0">
                          <a:latin typeface="+mn-lt"/>
                          <a:ea typeface="MS Mincho"/>
                          <a:cs typeface="Times New Roman"/>
                        </a:rPr>
                        <a:t>Frcast</a:t>
                      </a:r>
                      <a:endParaRPr lang="en-US" sz="2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Demand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7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9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5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9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13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 </a:t>
                      </a: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8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12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13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 </a:t>
                      </a: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9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11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 </a:t>
                      </a: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7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+mn-lt"/>
                          <a:ea typeface="MS Mincho"/>
                          <a:cs typeface="Times New Roman"/>
                        </a:rPr>
                        <a:t>(b)</a:t>
                      </a:r>
                      <a:endParaRPr lang="en-US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3-year moving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7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 7.7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 </a:t>
                      </a: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9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10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11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11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11.3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11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9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+mn-lt"/>
                          <a:ea typeface="MS Mincho"/>
                          <a:cs typeface="Times New Roman"/>
                        </a:rPr>
                        <a:t>(c)</a:t>
                      </a:r>
                      <a:endParaRPr lang="en-US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3-year </a:t>
                      </a:r>
                    </a:p>
                    <a:p>
                      <a:pPr marL="0" marR="0" algn="just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endParaRPr lang="en-US" sz="2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weighted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endParaRPr lang="en-US" sz="200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endParaRPr lang="en-US" sz="200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endParaRPr lang="en-US" sz="200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6.4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2000">
                          <a:latin typeface="+mn-lt"/>
                          <a:ea typeface="MS Mincho"/>
                          <a:cs typeface="Times New Roman"/>
                        </a:rPr>
                        <a:t> 7.8</a:t>
                      </a:r>
                      <a:endParaRPr lang="en-US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 smtClean="0">
                          <a:latin typeface="+mn-lt"/>
                          <a:ea typeface="MS Mincho"/>
                          <a:cs typeface="Times New Roman"/>
                        </a:rPr>
                        <a:t>11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 9.6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10.9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12.2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10.5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10.6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>
                          <a:latin typeface="+mn-lt"/>
                          <a:ea typeface="MS Mincho"/>
                          <a:cs typeface="Times New Roman"/>
                        </a:rPr>
                        <a:t>8.4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76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0" y="3810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4.3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219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76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52401" y="12954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 smtClean="0"/>
              <a:t>Solution: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5867400"/>
            <a:ext cx="899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2800" dirty="0" smtClean="0"/>
              <a:t>d) The 3-year moving average method gives better results</a:t>
            </a:r>
            <a:endParaRPr lang="en-US" sz="2800" dirty="0"/>
          </a:p>
        </p:txBody>
      </p:sp>
      <p:pic>
        <p:nvPicPr>
          <p:cNvPr id="39938" name="Picture 2" descr="FG04_002_01315855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05000"/>
            <a:ext cx="80933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76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0" y="3810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4.5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219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76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52401" y="12954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 smtClean="0"/>
              <a:t>Solution: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2514600" y="1524000"/>
          <a:ext cx="3457575" cy="3489325"/>
        </p:xfrm>
        <a:graphic>
          <a:graphicData uri="http://schemas.openxmlformats.org/presentationml/2006/ole">
            <p:oleObj spid="_x0000_s25602" name="Worksheet" r:id="rId4" imgW="2152778" imgH="2362189" progId="Excel.Sheet.12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2400" y="5105400"/>
            <a:ext cx="899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LcParenR"/>
            </a:pPr>
            <a:r>
              <a:rPr lang="en-US" sz="3200" dirty="0" smtClean="0"/>
              <a:t>(381+368+374)/3 = 374.33</a:t>
            </a:r>
          </a:p>
          <a:p>
            <a:pPr marL="514350" indent="-514350">
              <a:buAutoNum type="alphaLcParenR"/>
            </a:pPr>
            <a:endParaRPr lang="en-US" sz="3200" dirty="0" smtClean="0"/>
          </a:p>
          <a:p>
            <a:pPr marL="514350" indent="-514350"/>
            <a:r>
              <a:rPr lang="en-US" sz="3200" dirty="0" smtClean="0"/>
              <a:t>b) (381*0.1)+(368*0.3)+(374*0.6) = 372.9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3"/>
          <p:cNvSpPr>
            <a:spLocks noChangeArrowheads="1"/>
          </p:cNvSpPr>
          <p:nvPr/>
        </p:nvSpPr>
        <p:spPr bwMode="auto">
          <a:xfrm>
            <a:off x="0" y="76200"/>
            <a:ext cx="9144000" cy="1168400"/>
          </a:xfrm>
          <a:prstGeom prst="rect">
            <a:avLst/>
          </a:prstGeom>
          <a:gradFill rotWithShape="1">
            <a:gsLst>
              <a:gs pos="0">
                <a:srgbClr val="171717"/>
              </a:gs>
              <a:gs pos="100000">
                <a:srgbClr val="353637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2987" dir="5400000" algn="tl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gray">
          <a:xfrm>
            <a:off x="1981200" y="381000"/>
            <a:ext cx="5638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en-US" sz="4000" b="1" dirty="0" smtClean="0">
                <a:solidFill>
                  <a:srgbClr val="FFFFFF"/>
                </a:solidFill>
                <a:cs typeface="Arial" charset="0"/>
              </a:rPr>
              <a:t>EXERCISE 4.5 </a:t>
            </a:r>
            <a:endParaRPr lang="en-US" sz="4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ktangel 41"/>
          <p:cNvSpPr/>
          <p:nvPr/>
        </p:nvSpPr>
        <p:spPr>
          <a:xfrm>
            <a:off x="1587" y="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10" name="Rektangel 39"/>
          <p:cNvSpPr/>
          <p:nvPr/>
        </p:nvSpPr>
        <p:spPr>
          <a:xfrm>
            <a:off x="0" y="1219200"/>
            <a:ext cx="9142413" cy="1000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rgbClr val="FFFFFF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pic>
        <p:nvPicPr>
          <p:cNvPr id="7" name="Picture 6" descr="business_analysis1_x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76200"/>
            <a:ext cx="1549400" cy="116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52401" y="12954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 smtClean="0"/>
              <a:t>Solution: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762000" y="2590800"/>
          <a:ext cx="5262563" cy="3983038"/>
        </p:xfrm>
        <a:graphic>
          <a:graphicData uri="http://schemas.openxmlformats.org/presentationml/2006/ole">
            <p:oleObj spid="_x0000_s26626" name="Worksheet" r:id="rId4" imgW="3276542" imgH="2695557" progId="Excel.Sheet.12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2400" y="1905000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3200" dirty="0" smtClean="0"/>
              <a:t>c) F</a:t>
            </a:r>
            <a:r>
              <a:rPr lang="en-US" sz="2400" dirty="0" smtClean="0"/>
              <a:t>t</a:t>
            </a:r>
            <a:r>
              <a:rPr lang="en-US" sz="3200" dirty="0" smtClean="0"/>
              <a:t> = F </a:t>
            </a:r>
            <a:r>
              <a:rPr lang="en-US" sz="2400" dirty="0" smtClean="0"/>
              <a:t>t-</a:t>
            </a:r>
            <a:r>
              <a:rPr lang="en-US" sz="2200" dirty="0" smtClean="0"/>
              <a:t>1</a:t>
            </a:r>
            <a:r>
              <a:rPr lang="en-US" sz="3200" dirty="0" smtClean="0"/>
              <a:t> + </a:t>
            </a:r>
            <a:r>
              <a:rPr lang="el-GR" sz="3200" dirty="0" smtClean="0"/>
              <a:t>α</a:t>
            </a:r>
            <a:r>
              <a:rPr lang="en-US" sz="3200" dirty="0" smtClean="0"/>
              <a:t>(A</a:t>
            </a:r>
            <a:r>
              <a:rPr lang="en-US" sz="2400" dirty="0" smtClean="0"/>
              <a:t>t-</a:t>
            </a:r>
            <a:r>
              <a:rPr lang="en-US" sz="2200" dirty="0" smtClean="0"/>
              <a:t>1</a:t>
            </a:r>
            <a:r>
              <a:rPr lang="en-US" sz="3200" dirty="0" smtClean="0"/>
              <a:t> – F</a:t>
            </a:r>
            <a:r>
              <a:rPr lang="en-US" sz="2400" dirty="0" smtClean="0"/>
              <a:t>t-</a:t>
            </a:r>
            <a:r>
              <a:rPr lang="en-US" sz="2200" dirty="0" smtClean="0"/>
              <a:t>1</a:t>
            </a:r>
            <a:r>
              <a:rPr lang="en-US" sz="3200" dirty="0" smtClean="0"/>
              <a:t>) ; </a:t>
            </a:r>
            <a:r>
              <a:rPr lang="el-GR" sz="3200" dirty="0" smtClean="0"/>
              <a:t>α</a:t>
            </a:r>
            <a:r>
              <a:rPr lang="en-US" sz="3200" dirty="0" smtClean="0"/>
              <a:t> = 0.2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513</Words>
  <Application>Microsoft Office PowerPoint</Application>
  <PresentationFormat>On-screen Show (4:3)</PresentationFormat>
  <Paragraphs>165</Paragraphs>
  <Slides>34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Office Theme</vt:lpstr>
      <vt:lpstr>Worksheet</vt:lpstr>
      <vt:lpstr>Microsoft Office Excel Worksheet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Kamal</cp:lastModifiedBy>
  <cp:revision>22</cp:revision>
  <dcterms:created xsi:type="dcterms:W3CDTF">2006-08-16T00:00:00Z</dcterms:created>
  <dcterms:modified xsi:type="dcterms:W3CDTF">2014-03-07T08:07:40Z</dcterms:modified>
</cp:coreProperties>
</file>