
<file path=[Content_Types].xml><?xml version="1.0" encoding="utf-8"?>
<Types xmlns="http://schemas.openxmlformats.org/package/2006/content-types">
  <Override PartName="/ppt/diagrams/layout2.xml" ContentType="application/vnd.openxmlformats-officedocument.drawingml.diagramLayout+xml"/>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Override PartName="/ppt/diagrams/colors1.xml" ContentType="application/vnd.openxmlformats-officedocument.drawingml.diagramColors+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diagrams/layout1.xml" ContentType="application/vnd.openxmlformats-officedocument.drawingml.diagramLayout+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27.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diagrams/data2.xml" ContentType="application/vnd.openxmlformats-officedocument.drawingml.diagramData+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diagrams/quickStyle2.xml" ContentType="application/vnd.openxmlformats-officedocument.drawingml.diagramStyle+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diagrams/data1.xml" ContentType="application/vnd.openxmlformats-officedocument.drawingml.diagramData+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diagrams/quickStyle1.xml" ContentType="application/vnd.openxmlformats-officedocument.drawingml.diagramStyle+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Layouts/slideLayout11.xml" ContentType="application/vnd.openxmlformats-officedocument.presentationml.slideLayout+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Default Extension="tiff" ContentType="image/tiff"/>
  <Override PartName="/ppt/notesSlides/notesSlide17.xml" ContentType="application/vnd.openxmlformats-officedocument.presentationml.notesSlide+xml"/>
  <Override PartName="/ppt/diagrams/colors2.xml" ContentType="application/vnd.openxmlformats-officedocument.drawingml.diagramColors+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Default Extension="gif" ContentType="image/gif"/>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39"/>
  </p:notesMasterIdLst>
  <p:sldIdLst>
    <p:sldId id="293" r:id="rId2"/>
    <p:sldId id="266" r:id="rId3"/>
    <p:sldId id="267" r:id="rId4"/>
    <p:sldId id="268" r:id="rId5"/>
    <p:sldId id="269" r:id="rId6"/>
    <p:sldId id="270" r:id="rId7"/>
    <p:sldId id="273" r:id="rId8"/>
    <p:sldId id="278" r:id="rId9"/>
    <p:sldId id="276" r:id="rId10"/>
    <p:sldId id="280" r:id="rId11"/>
    <p:sldId id="283" r:id="rId12"/>
    <p:sldId id="284" r:id="rId13"/>
    <p:sldId id="281" r:id="rId14"/>
    <p:sldId id="292" r:id="rId15"/>
    <p:sldId id="275" r:id="rId16"/>
    <p:sldId id="257" r:id="rId17"/>
    <p:sldId id="256" r:id="rId18"/>
    <p:sldId id="262" r:id="rId19"/>
    <p:sldId id="260" r:id="rId20"/>
    <p:sldId id="258" r:id="rId21"/>
    <p:sldId id="259" r:id="rId22"/>
    <p:sldId id="265" r:id="rId23"/>
    <p:sldId id="261" r:id="rId24"/>
    <p:sldId id="263" r:id="rId25"/>
    <p:sldId id="264" r:id="rId26"/>
    <p:sldId id="285" r:id="rId27"/>
    <p:sldId id="286" r:id="rId28"/>
    <p:sldId id="287" r:id="rId29"/>
    <p:sldId id="288" r:id="rId30"/>
    <p:sldId id="289" r:id="rId31"/>
    <p:sldId id="290" r:id="rId32"/>
    <p:sldId id="291" r:id="rId33"/>
    <p:sldId id="294" r:id="rId34"/>
    <p:sldId id="274" r:id="rId35"/>
    <p:sldId id="297" r:id="rId36"/>
    <p:sldId id="295" r:id="rId37"/>
    <p:sldId id="296"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89785" autoAdjust="0"/>
  </p:normalViewPr>
  <p:slideViewPr>
    <p:cSldViewPr snapToObjects="1">
      <p:cViewPr varScale="1">
        <p:scale>
          <a:sx n="98" d="100"/>
          <a:sy n="98" d="100"/>
        </p:scale>
        <p:origin x="-640"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CB8F36-1A46-DE41-9BEC-17A42B1447D5}" type="doc">
      <dgm:prSet loTypeId="urn:microsoft.com/office/officeart/2005/8/layout/radial3" loCatId="relationship" qsTypeId="urn:microsoft.com/office/officeart/2005/8/quickstyle/3D4" qsCatId="3D" csTypeId="urn:microsoft.com/office/officeart/2005/8/colors/accent2_3" csCatId="accent2" phldr="1"/>
      <dgm:spPr/>
      <dgm:t>
        <a:bodyPr/>
        <a:lstStyle/>
        <a:p>
          <a:endParaRPr lang="en-US"/>
        </a:p>
      </dgm:t>
    </dgm:pt>
    <dgm:pt modelId="{6E0259E8-C002-AD48-8931-ECF3F4311C98}">
      <dgm:prSet phldrT="[Text]" custT="1"/>
      <dgm:spPr/>
      <dgm:t>
        <a:bodyPr/>
        <a:lstStyle/>
        <a:p>
          <a:r>
            <a:rPr lang="en-US" sz="1600" dirty="0" smtClean="0"/>
            <a:t>Forensic Investigation</a:t>
          </a:r>
          <a:endParaRPr lang="en-US" sz="1600" dirty="0"/>
        </a:p>
      </dgm:t>
    </dgm:pt>
    <dgm:pt modelId="{CA637FAC-ADA0-AC44-9683-A899ECA05451}" type="parTrans" cxnId="{144445E6-F7D5-414A-A598-E0F5CD0595F4}">
      <dgm:prSet/>
      <dgm:spPr/>
      <dgm:t>
        <a:bodyPr/>
        <a:lstStyle/>
        <a:p>
          <a:endParaRPr lang="en-US"/>
        </a:p>
      </dgm:t>
    </dgm:pt>
    <dgm:pt modelId="{CB7291E3-5D4B-2D44-9BFD-8340F2D4BD94}" type="sibTrans" cxnId="{144445E6-F7D5-414A-A598-E0F5CD0595F4}">
      <dgm:prSet/>
      <dgm:spPr/>
      <dgm:t>
        <a:bodyPr/>
        <a:lstStyle/>
        <a:p>
          <a:endParaRPr lang="en-US"/>
        </a:p>
      </dgm:t>
    </dgm:pt>
    <dgm:pt modelId="{A271A286-F854-D24A-940C-3690EE28C51E}">
      <dgm:prSet phldrT="[Text]" custT="1"/>
      <dgm:spPr/>
      <dgm:t>
        <a:bodyPr/>
        <a:lstStyle/>
        <a:p>
          <a:r>
            <a:rPr lang="en-US" sz="1800" dirty="0" smtClean="0"/>
            <a:t>History</a:t>
          </a:r>
          <a:endParaRPr lang="en-US" sz="1800" dirty="0"/>
        </a:p>
      </dgm:t>
    </dgm:pt>
    <dgm:pt modelId="{C0481AF8-1B35-414C-984F-B0614A45EFF6}" type="parTrans" cxnId="{65F36C2E-08E8-AD4B-A277-887226BFC282}">
      <dgm:prSet/>
      <dgm:spPr/>
      <dgm:t>
        <a:bodyPr/>
        <a:lstStyle/>
        <a:p>
          <a:endParaRPr lang="en-US"/>
        </a:p>
      </dgm:t>
    </dgm:pt>
    <dgm:pt modelId="{62A70111-C00D-6C4E-9315-7BF5B03B7087}" type="sibTrans" cxnId="{65F36C2E-08E8-AD4B-A277-887226BFC282}">
      <dgm:prSet/>
      <dgm:spPr/>
      <dgm:t>
        <a:bodyPr/>
        <a:lstStyle/>
        <a:p>
          <a:endParaRPr lang="en-US"/>
        </a:p>
      </dgm:t>
    </dgm:pt>
    <dgm:pt modelId="{77666478-6F1A-114E-BBA5-61B137260A40}">
      <dgm:prSet phldrT="[Text]" custT="1"/>
      <dgm:spPr/>
      <dgm:t>
        <a:bodyPr/>
        <a:lstStyle/>
        <a:p>
          <a:r>
            <a:rPr lang="en-US" sz="1500" dirty="0" smtClean="0"/>
            <a:t>Physical Examination</a:t>
          </a:r>
          <a:endParaRPr lang="en-US" sz="1500" dirty="0"/>
        </a:p>
      </dgm:t>
    </dgm:pt>
    <dgm:pt modelId="{9B34C5A0-5563-5942-A8FC-FF6C89CBCF40}" type="parTrans" cxnId="{AC0C0270-7860-EC42-A944-E3D4332A3306}">
      <dgm:prSet/>
      <dgm:spPr/>
      <dgm:t>
        <a:bodyPr/>
        <a:lstStyle/>
        <a:p>
          <a:endParaRPr lang="en-US"/>
        </a:p>
      </dgm:t>
    </dgm:pt>
    <dgm:pt modelId="{3B7A5021-CEFC-2F44-AF50-C4864B0A0518}" type="sibTrans" cxnId="{AC0C0270-7860-EC42-A944-E3D4332A3306}">
      <dgm:prSet/>
      <dgm:spPr/>
      <dgm:t>
        <a:bodyPr/>
        <a:lstStyle/>
        <a:p>
          <a:endParaRPr lang="en-US"/>
        </a:p>
      </dgm:t>
    </dgm:pt>
    <dgm:pt modelId="{4D1E739F-BC97-3047-AB44-B82BDB462F69}">
      <dgm:prSet phldrT="[Text]" custT="1"/>
      <dgm:spPr/>
      <dgm:t>
        <a:bodyPr/>
        <a:lstStyle/>
        <a:p>
          <a:r>
            <a:rPr lang="en-US" sz="1800" dirty="0" smtClean="0"/>
            <a:t>Imaging Studies</a:t>
          </a:r>
          <a:endParaRPr lang="en-US" sz="1800" dirty="0"/>
        </a:p>
      </dgm:t>
    </dgm:pt>
    <dgm:pt modelId="{D6C6F735-4C50-5247-9B31-C8E356671E5E}" type="parTrans" cxnId="{D658DE37-8B46-634C-A8D0-B7856B3D52B0}">
      <dgm:prSet/>
      <dgm:spPr/>
      <dgm:t>
        <a:bodyPr/>
        <a:lstStyle/>
        <a:p>
          <a:endParaRPr lang="en-US"/>
        </a:p>
      </dgm:t>
    </dgm:pt>
    <dgm:pt modelId="{3FBDA35B-A436-3A40-8A5C-E359A7213BFE}" type="sibTrans" cxnId="{D658DE37-8B46-634C-A8D0-B7856B3D52B0}">
      <dgm:prSet/>
      <dgm:spPr/>
      <dgm:t>
        <a:bodyPr/>
        <a:lstStyle/>
        <a:p>
          <a:endParaRPr lang="en-US"/>
        </a:p>
      </dgm:t>
    </dgm:pt>
    <dgm:pt modelId="{B1D69CA4-A36F-7346-8411-6B3299193A47}">
      <dgm:prSet phldrT="[Text]" custT="1"/>
      <dgm:spPr/>
      <dgm:t>
        <a:bodyPr/>
        <a:lstStyle/>
        <a:p>
          <a:r>
            <a:rPr lang="en-US" sz="1500" dirty="0" smtClean="0"/>
            <a:t>Laboratory Studies</a:t>
          </a:r>
          <a:endParaRPr lang="en-US" sz="1500" dirty="0"/>
        </a:p>
      </dgm:t>
    </dgm:pt>
    <dgm:pt modelId="{D154B5BD-D420-394F-9374-2C048EF1E6FB}" type="parTrans" cxnId="{0ABC4D4F-63B1-A04D-9F27-24548A13DB98}">
      <dgm:prSet/>
      <dgm:spPr/>
      <dgm:t>
        <a:bodyPr/>
        <a:lstStyle/>
        <a:p>
          <a:endParaRPr lang="en-US"/>
        </a:p>
      </dgm:t>
    </dgm:pt>
    <dgm:pt modelId="{F85E27F1-2093-6B43-A723-82D1E8BE8ABB}" type="sibTrans" cxnId="{0ABC4D4F-63B1-A04D-9F27-24548A13DB98}">
      <dgm:prSet/>
      <dgm:spPr/>
      <dgm:t>
        <a:bodyPr/>
        <a:lstStyle/>
        <a:p>
          <a:endParaRPr lang="en-US"/>
        </a:p>
      </dgm:t>
    </dgm:pt>
    <dgm:pt modelId="{12BB79B3-00F5-C04A-8A01-2838E7A601B1}" type="pres">
      <dgm:prSet presAssocID="{40CB8F36-1A46-DE41-9BEC-17A42B1447D5}" presName="composite" presStyleCnt="0">
        <dgm:presLayoutVars>
          <dgm:chMax val="1"/>
          <dgm:dir/>
          <dgm:resizeHandles val="exact"/>
        </dgm:presLayoutVars>
      </dgm:prSet>
      <dgm:spPr/>
      <dgm:t>
        <a:bodyPr/>
        <a:lstStyle/>
        <a:p>
          <a:endParaRPr lang="en-US"/>
        </a:p>
      </dgm:t>
    </dgm:pt>
    <dgm:pt modelId="{10471B60-2E0A-3841-8F3A-E7CF36F622E3}" type="pres">
      <dgm:prSet presAssocID="{40CB8F36-1A46-DE41-9BEC-17A42B1447D5}" presName="radial" presStyleCnt="0">
        <dgm:presLayoutVars>
          <dgm:animLvl val="ctr"/>
        </dgm:presLayoutVars>
      </dgm:prSet>
      <dgm:spPr/>
      <dgm:t>
        <a:bodyPr/>
        <a:lstStyle/>
        <a:p>
          <a:endParaRPr lang="en-US"/>
        </a:p>
      </dgm:t>
    </dgm:pt>
    <dgm:pt modelId="{C828D92D-3895-8840-B5BE-A90B97480067}" type="pres">
      <dgm:prSet presAssocID="{6E0259E8-C002-AD48-8931-ECF3F4311C98}" presName="centerShape" presStyleLbl="vennNode1" presStyleIdx="0" presStyleCnt="5"/>
      <dgm:spPr/>
      <dgm:t>
        <a:bodyPr/>
        <a:lstStyle/>
        <a:p>
          <a:endParaRPr lang="en-US"/>
        </a:p>
      </dgm:t>
    </dgm:pt>
    <dgm:pt modelId="{A9F95450-508E-424F-85A6-1B841073421D}" type="pres">
      <dgm:prSet presAssocID="{A271A286-F854-D24A-940C-3690EE28C51E}" presName="node" presStyleLbl="vennNode1" presStyleIdx="1" presStyleCnt="5">
        <dgm:presLayoutVars>
          <dgm:bulletEnabled val="1"/>
        </dgm:presLayoutVars>
      </dgm:prSet>
      <dgm:spPr/>
      <dgm:t>
        <a:bodyPr/>
        <a:lstStyle/>
        <a:p>
          <a:endParaRPr lang="en-US"/>
        </a:p>
      </dgm:t>
    </dgm:pt>
    <dgm:pt modelId="{D89CF759-3655-E44D-8D63-C850A9B50FE4}" type="pres">
      <dgm:prSet presAssocID="{77666478-6F1A-114E-BBA5-61B137260A40}" presName="node" presStyleLbl="vennNode1" presStyleIdx="2" presStyleCnt="5" custScaleX="122607" custScaleY="112676">
        <dgm:presLayoutVars>
          <dgm:bulletEnabled val="1"/>
        </dgm:presLayoutVars>
      </dgm:prSet>
      <dgm:spPr/>
      <dgm:t>
        <a:bodyPr/>
        <a:lstStyle/>
        <a:p>
          <a:endParaRPr lang="en-US"/>
        </a:p>
      </dgm:t>
    </dgm:pt>
    <dgm:pt modelId="{1A20FAC3-A232-FF44-B85D-244218B59E91}" type="pres">
      <dgm:prSet presAssocID="{4D1E739F-BC97-3047-AB44-B82BDB462F69}" presName="node" presStyleLbl="vennNode1" presStyleIdx="3" presStyleCnt="5">
        <dgm:presLayoutVars>
          <dgm:bulletEnabled val="1"/>
        </dgm:presLayoutVars>
      </dgm:prSet>
      <dgm:spPr/>
      <dgm:t>
        <a:bodyPr/>
        <a:lstStyle/>
        <a:p>
          <a:endParaRPr lang="en-US"/>
        </a:p>
      </dgm:t>
    </dgm:pt>
    <dgm:pt modelId="{DA41E174-B6EA-2343-9C6C-9E8105757A3F}" type="pres">
      <dgm:prSet presAssocID="{B1D69CA4-A36F-7346-8411-6B3299193A47}" presName="node" presStyleLbl="vennNode1" presStyleIdx="4" presStyleCnt="5" custScaleX="122571" custScaleY="112676">
        <dgm:presLayoutVars>
          <dgm:bulletEnabled val="1"/>
        </dgm:presLayoutVars>
      </dgm:prSet>
      <dgm:spPr/>
      <dgm:t>
        <a:bodyPr/>
        <a:lstStyle/>
        <a:p>
          <a:endParaRPr lang="en-US"/>
        </a:p>
      </dgm:t>
    </dgm:pt>
  </dgm:ptLst>
  <dgm:cxnLst>
    <dgm:cxn modelId="{D658DE37-8B46-634C-A8D0-B7856B3D52B0}" srcId="{6E0259E8-C002-AD48-8931-ECF3F4311C98}" destId="{4D1E739F-BC97-3047-AB44-B82BDB462F69}" srcOrd="2" destOrd="0" parTransId="{D6C6F735-4C50-5247-9B31-C8E356671E5E}" sibTransId="{3FBDA35B-A436-3A40-8A5C-E359A7213BFE}"/>
    <dgm:cxn modelId="{2476F81C-9A4D-DF46-95E8-E61F7B780612}" type="presOf" srcId="{B1D69CA4-A36F-7346-8411-6B3299193A47}" destId="{DA41E174-B6EA-2343-9C6C-9E8105757A3F}" srcOrd="0" destOrd="0" presId="urn:microsoft.com/office/officeart/2005/8/layout/radial3"/>
    <dgm:cxn modelId="{144445E6-F7D5-414A-A598-E0F5CD0595F4}" srcId="{40CB8F36-1A46-DE41-9BEC-17A42B1447D5}" destId="{6E0259E8-C002-AD48-8931-ECF3F4311C98}" srcOrd="0" destOrd="0" parTransId="{CA637FAC-ADA0-AC44-9683-A899ECA05451}" sibTransId="{CB7291E3-5D4B-2D44-9BFD-8340F2D4BD94}"/>
    <dgm:cxn modelId="{FFA15FDA-49D9-8046-B8B1-219CE072E756}" type="presOf" srcId="{4D1E739F-BC97-3047-AB44-B82BDB462F69}" destId="{1A20FAC3-A232-FF44-B85D-244218B59E91}" srcOrd="0" destOrd="0" presId="urn:microsoft.com/office/officeart/2005/8/layout/radial3"/>
    <dgm:cxn modelId="{C916D6F8-395D-B547-A124-6EE696CFF964}" type="presOf" srcId="{6E0259E8-C002-AD48-8931-ECF3F4311C98}" destId="{C828D92D-3895-8840-B5BE-A90B97480067}" srcOrd="0" destOrd="0" presId="urn:microsoft.com/office/officeart/2005/8/layout/radial3"/>
    <dgm:cxn modelId="{65F36C2E-08E8-AD4B-A277-887226BFC282}" srcId="{6E0259E8-C002-AD48-8931-ECF3F4311C98}" destId="{A271A286-F854-D24A-940C-3690EE28C51E}" srcOrd="0" destOrd="0" parTransId="{C0481AF8-1B35-414C-984F-B0614A45EFF6}" sibTransId="{62A70111-C00D-6C4E-9315-7BF5B03B7087}"/>
    <dgm:cxn modelId="{AC0C0270-7860-EC42-A944-E3D4332A3306}" srcId="{6E0259E8-C002-AD48-8931-ECF3F4311C98}" destId="{77666478-6F1A-114E-BBA5-61B137260A40}" srcOrd="1" destOrd="0" parTransId="{9B34C5A0-5563-5942-A8FC-FF6C89CBCF40}" sibTransId="{3B7A5021-CEFC-2F44-AF50-C4864B0A0518}"/>
    <dgm:cxn modelId="{9EFE4BA4-D131-0241-975C-BC8EC5755F0E}" type="presOf" srcId="{A271A286-F854-D24A-940C-3690EE28C51E}" destId="{A9F95450-508E-424F-85A6-1B841073421D}" srcOrd="0" destOrd="0" presId="urn:microsoft.com/office/officeart/2005/8/layout/radial3"/>
    <dgm:cxn modelId="{0ABC4D4F-63B1-A04D-9F27-24548A13DB98}" srcId="{6E0259E8-C002-AD48-8931-ECF3F4311C98}" destId="{B1D69CA4-A36F-7346-8411-6B3299193A47}" srcOrd="3" destOrd="0" parTransId="{D154B5BD-D420-394F-9374-2C048EF1E6FB}" sibTransId="{F85E27F1-2093-6B43-A723-82D1E8BE8ABB}"/>
    <dgm:cxn modelId="{D05983CA-A62F-8243-9589-BD8D0F9EC9A5}" type="presOf" srcId="{40CB8F36-1A46-DE41-9BEC-17A42B1447D5}" destId="{12BB79B3-00F5-C04A-8A01-2838E7A601B1}" srcOrd="0" destOrd="0" presId="urn:microsoft.com/office/officeart/2005/8/layout/radial3"/>
    <dgm:cxn modelId="{42CE560F-25A1-834B-989D-F3105F2AA982}" type="presOf" srcId="{77666478-6F1A-114E-BBA5-61B137260A40}" destId="{D89CF759-3655-E44D-8D63-C850A9B50FE4}" srcOrd="0" destOrd="0" presId="urn:microsoft.com/office/officeart/2005/8/layout/radial3"/>
    <dgm:cxn modelId="{4DF625FE-646F-8E49-88EF-091F054344C9}" type="presParOf" srcId="{12BB79B3-00F5-C04A-8A01-2838E7A601B1}" destId="{10471B60-2E0A-3841-8F3A-E7CF36F622E3}" srcOrd="0" destOrd="0" presId="urn:microsoft.com/office/officeart/2005/8/layout/radial3"/>
    <dgm:cxn modelId="{6B304983-D6AE-9340-B332-F30F0115885A}" type="presParOf" srcId="{10471B60-2E0A-3841-8F3A-E7CF36F622E3}" destId="{C828D92D-3895-8840-B5BE-A90B97480067}" srcOrd="0" destOrd="0" presId="urn:microsoft.com/office/officeart/2005/8/layout/radial3"/>
    <dgm:cxn modelId="{EE1F0F56-8606-374C-BB9C-F270AC828DF3}" type="presParOf" srcId="{10471B60-2E0A-3841-8F3A-E7CF36F622E3}" destId="{A9F95450-508E-424F-85A6-1B841073421D}" srcOrd="1" destOrd="0" presId="urn:microsoft.com/office/officeart/2005/8/layout/radial3"/>
    <dgm:cxn modelId="{1085586C-DC50-C342-8251-F30095B780B5}" type="presParOf" srcId="{10471B60-2E0A-3841-8F3A-E7CF36F622E3}" destId="{D89CF759-3655-E44D-8D63-C850A9B50FE4}" srcOrd="2" destOrd="0" presId="urn:microsoft.com/office/officeart/2005/8/layout/radial3"/>
    <dgm:cxn modelId="{A7874DD2-CFD5-2848-89F6-D3C75D28B9E4}" type="presParOf" srcId="{10471B60-2E0A-3841-8F3A-E7CF36F622E3}" destId="{1A20FAC3-A232-FF44-B85D-244218B59E91}" srcOrd="3" destOrd="0" presId="urn:microsoft.com/office/officeart/2005/8/layout/radial3"/>
    <dgm:cxn modelId="{519B86E4-A3A4-9C4C-8016-5E0D2AA8BB25}" type="presParOf" srcId="{10471B60-2E0A-3841-8F3A-E7CF36F622E3}" destId="{DA41E174-B6EA-2343-9C6C-9E8105757A3F}" srcOrd="4" destOrd="0" presId="urn:microsoft.com/office/officeart/2005/8/layout/radial3"/>
  </dgm:cxnLst>
  <dgm:bg/>
  <dgm:whole/>
</dgm:dataModel>
</file>

<file path=ppt/diagrams/data2.xml><?xml version="1.0" encoding="utf-8"?>
<dgm:dataModel xmlns:dgm="http://schemas.openxmlformats.org/drawingml/2006/diagram" xmlns:a="http://schemas.openxmlformats.org/drawingml/2006/main">
  <dgm:ptLst>
    <dgm:pt modelId="{5BE2D3F2-D555-384E-8CB1-06D8F31B54B5}" type="doc">
      <dgm:prSet loTypeId="urn:microsoft.com/office/officeart/2005/8/layout/radial1" loCatId="relationship" qsTypeId="urn:microsoft.com/office/officeart/2005/8/quickstyle/simple4" qsCatId="simple" csTypeId="urn:microsoft.com/office/officeart/2005/8/colors/accent2_4" csCatId="accent2" phldr="1"/>
      <dgm:spPr/>
      <dgm:t>
        <a:bodyPr/>
        <a:lstStyle/>
        <a:p>
          <a:endParaRPr lang="en-US"/>
        </a:p>
      </dgm:t>
    </dgm:pt>
    <dgm:pt modelId="{61970D4F-7952-384E-A40A-EF875A05E1DB}">
      <dgm:prSet phldrT="[Text]"/>
      <dgm:spPr/>
      <dgm:t>
        <a:bodyPr/>
        <a:lstStyle/>
        <a:p>
          <a:r>
            <a:rPr lang="en-US" dirty="0" smtClean="0"/>
            <a:t>The Crime Scene</a:t>
          </a:r>
          <a:endParaRPr lang="en-US" dirty="0"/>
        </a:p>
      </dgm:t>
    </dgm:pt>
    <dgm:pt modelId="{9379714E-1817-CD4C-947C-1620D6B186CA}" type="parTrans" cxnId="{015AC2E2-940F-4F47-AE21-114355482EB5}">
      <dgm:prSet/>
      <dgm:spPr/>
      <dgm:t>
        <a:bodyPr/>
        <a:lstStyle/>
        <a:p>
          <a:endParaRPr lang="en-US"/>
        </a:p>
      </dgm:t>
    </dgm:pt>
    <dgm:pt modelId="{6B070A5C-FFDA-574D-95D4-F5ED104F113B}" type="sibTrans" cxnId="{015AC2E2-940F-4F47-AE21-114355482EB5}">
      <dgm:prSet/>
      <dgm:spPr/>
      <dgm:t>
        <a:bodyPr/>
        <a:lstStyle/>
        <a:p>
          <a:endParaRPr lang="en-US"/>
        </a:p>
      </dgm:t>
    </dgm:pt>
    <dgm:pt modelId="{B714FB9C-1CA8-484B-B1A0-C194574C5763}">
      <dgm:prSet phldrT="[Text]"/>
      <dgm:spPr/>
      <dgm:t>
        <a:bodyPr/>
        <a:lstStyle/>
        <a:p>
          <a:r>
            <a:rPr lang="en-US" dirty="0" smtClean="0"/>
            <a:t>The Autopsy</a:t>
          </a:r>
          <a:endParaRPr lang="en-US" dirty="0"/>
        </a:p>
      </dgm:t>
    </dgm:pt>
    <dgm:pt modelId="{0B14D992-3979-514C-A4E4-4AB6A10E2798}" type="parTrans" cxnId="{D09BF628-8518-F84B-BD2F-9F276146DB8B}">
      <dgm:prSet/>
      <dgm:spPr/>
      <dgm:t>
        <a:bodyPr/>
        <a:lstStyle/>
        <a:p>
          <a:endParaRPr lang="en-US"/>
        </a:p>
      </dgm:t>
    </dgm:pt>
    <dgm:pt modelId="{65265CCA-710A-0A47-9F5E-C5FFE49BB385}" type="sibTrans" cxnId="{D09BF628-8518-F84B-BD2F-9F276146DB8B}">
      <dgm:prSet/>
      <dgm:spPr/>
      <dgm:t>
        <a:bodyPr/>
        <a:lstStyle/>
        <a:p>
          <a:endParaRPr lang="en-US"/>
        </a:p>
      </dgm:t>
    </dgm:pt>
    <dgm:pt modelId="{C4859779-5D5B-1147-9AAA-83B6805BB1AC}">
      <dgm:prSet phldrT="[Text]"/>
      <dgm:spPr/>
      <dgm:t>
        <a:bodyPr/>
        <a:lstStyle/>
        <a:p>
          <a:r>
            <a:rPr lang="en-US" dirty="0" smtClean="0"/>
            <a:t>The Evidence</a:t>
          </a:r>
          <a:endParaRPr lang="en-US" dirty="0"/>
        </a:p>
      </dgm:t>
    </dgm:pt>
    <dgm:pt modelId="{3C3193EE-2A59-CE49-BF8E-85060E9C41BB}" type="parTrans" cxnId="{D12FDE08-D386-CF49-BD76-4C1765334585}">
      <dgm:prSet/>
      <dgm:spPr/>
      <dgm:t>
        <a:bodyPr/>
        <a:lstStyle/>
        <a:p>
          <a:endParaRPr lang="en-US"/>
        </a:p>
      </dgm:t>
    </dgm:pt>
    <dgm:pt modelId="{87E65623-8156-F54B-A511-22ADF808ED63}" type="sibTrans" cxnId="{D12FDE08-D386-CF49-BD76-4C1765334585}">
      <dgm:prSet/>
      <dgm:spPr/>
      <dgm:t>
        <a:bodyPr/>
        <a:lstStyle/>
        <a:p>
          <a:endParaRPr lang="en-US"/>
        </a:p>
      </dgm:t>
    </dgm:pt>
    <dgm:pt modelId="{B75476DF-C056-CB43-8E90-956EE943B068}">
      <dgm:prSet phldrT="[Text]"/>
      <dgm:spPr/>
      <dgm:t>
        <a:bodyPr/>
        <a:lstStyle/>
        <a:p>
          <a:r>
            <a:rPr lang="en-US" dirty="0" smtClean="0"/>
            <a:t>Identity</a:t>
          </a:r>
          <a:endParaRPr lang="en-US" dirty="0"/>
        </a:p>
      </dgm:t>
    </dgm:pt>
    <dgm:pt modelId="{258AD2B1-14B6-4546-87AE-3B5D844FD3F1}" type="parTrans" cxnId="{5E2A6D39-B34E-1C43-9F03-E5F34AD9EE54}">
      <dgm:prSet/>
      <dgm:spPr/>
      <dgm:t>
        <a:bodyPr/>
        <a:lstStyle/>
        <a:p>
          <a:endParaRPr lang="en-US"/>
        </a:p>
      </dgm:t>
    </dgm:pt>
    <dgm:pt modelId="{352F120A-8FF8-B242-8B5A-DF0C98CE915E}" type="sibTrans" cxnId="{5E2A6D39-B34E-1C43-9F03-E5F34AD9EE54}">
      <dgm:prSet/>
      <dgm:spPr/>
      <dgm:t>
        <a:bodyPr/>
        <a:lstStyle/>
        <a:p>
          <a:endParaRPr lang="en-US"/>
        </a:p>
      </dgm:t>
    </dgm:pt>
    <dgm:pt modelId="{2504EFFA-D3E6-F143-8446-646C0AF1A60C}">
      <dgm:prSet phldrT="[Text]"/>
      <dgm:spPr/>
      <dgm:t>
        <a:bodyPr/>
        <a:lstStyle/>
        <a:p>
          <a:r>
            <a:rPr lang="en-US" dirty="0" smtClean="0"/>
            <a:t>The Suspects</a:t>
          </a:r>
          <a:endParaRPr lang="en-US" dirty="0"/>
        </a:p>
      </dgm:t>
    </dgm:pt>
    <dgm:pt modelId="{A1018619-28B4-CB4C-9A88-7DAA9194862E}" type="parTrans" cxnId="{CEFD932A-F8EC-404B-9B07-AD0EED79B1EC}">
      <dgm:prSet/>
      <dgm:spPr/>
      <dgm:t>
        <a:bodyPr/>
        <a:lstStyle/>
        <a:p>
          <a:endParaRPr lang="en-US"/>
        </a:p>
      </dgm:t>
    </dgm:pt>
    <dgm:pt modelId="{2E071969-EBD5-9948-83AB-D5B9C5C8D2A7}" type="sibTrans" cxnId="{CEFD932A-F8EC-404B-9B07-AD0EED79B1EC}">
      <dgm:prSet/>
      <dgm:spPr/>
      <dgm:t>
        <a:bodyPr/>
        <a:lstStyle/>
        <a:p>
          <a:endParaRPr lang="en-US"/>
        </a:p>
      </dgm:t>
    </dgm:pt>
    <dgm:pt modelId="{6A8EDF22-C54D-044F-A726-130DAF4366E5}">
      <dgm:prSet phldrT="[Text]"/>
      <dgm:spPr/>
      <dgm:t>
        <a:bodyPr/>
        <a:lstStyle/>
        <a:p>
          <a:r>
            <a:rPr lang="en-US" dirty="0" smtClean="0"/>
            <a:t>Crime Tools</a:t>
          </a:r>
          <a:endParaRPr lang="en-US" dirty="0"/>
        </a:p>
      </dgm:t>
    </dgm:pt>
    <dgm:pt modelId="{91FBE7FE-D30D-244D-8A50-5C68448A3F47}" type="parTrans" cxnId="{5C95019A-231D-D646-B673-7E55DEA33E2C}">
      <dgm:prSet/>
      <dgm:spPr/>
      <dgm:t>
        <a:bodyPr/>
        <a:lstStyle/>
        <a:p>
          <a:endParaRPr lang="en-US"/>
        </a:p>
      </dgm:t>
    </dgm:pt>
    <dgm:pt modelId="{CD6D5C66-D248-7D4E-96DD-F723CF57D268}" type="sibTrans" cxnId="{5C95019A-231D-D646-B673-7E55DEA33E2C}">
      <dgm:prSet/>
      <dgm:spPr/>
      <dgm:t>
        <a:bodyPr/>
        <a:lstStyle/>
        <a:p>
          <a:endParaRPr lang="en-US"/>
        </a:p>
      </dgm:t>
    </dgm:pt>
    <dgm:pt modelId="{35DAE77C-A355-E24D-859F-A5033D6AD463}" type="pres">
      <dgm:prSet presAssocID="{5BE2D3F2-D555-384E-8CB1-06D8F31B54B5}" presName="cycle" presStyleCnt="0">
        <dgm:presLayoutVars>
          <dgm:chMax val="1"/>
          <dgm:dir/>
          <dgm:animLvl val="ctr"/>
          <dgm:resizeHandles val="exact"/>
        </dgm:presLayoutVars>
      </dgm:prSet>
      <dgm:spPr/>
      <dgm:t>
        <a:bodyPr/>
        <a:lstStyle/>
        <a:p>
          <a:endParaRPr lang="en-US"/>
        </a:p>
      </dgm:t>
    </dgm:pt>
    <dgm:pt modelId="{B660D0E4-348F-704B-8198-14A361F1B11F}" type="pres">
      <dgm:prSet presAssocID="{61970D4F-7952-384E-A40A-EF875A05E1DB}" presName="centerShape" presStyleLbl="node0" presStyleIdx="0" presStyleCnt="1" custScaleX="136144" custScaleY="136661"/>
      <dgm:spPr/>
      <dgm:t>
        <a:bodyPr/>
        <a:lstStyle/>
        <a:p>
          <a:endParaRPr lang="en-US"/>
        </a:p>
      </dgm:t>
    </dgm:pt>
    <dgm:pt modelId="{2E5AE90E-12CF-D84A-AA17-6005F802DC53}" type="pres">
      <dgm:prSet presAssocID="{0B14D992-3979-514C-A4E4-4AB6A10E2798}" presName="Name9" presStyleLbl="parChTrans1D2" presStyleIdx="0" presStyleCnt="5"/>
      <dgm:spPr/>
      <dgm:t>
        <a:bodyPr/>
        <a:lstStyle/>
        <a:p>
          <a:endParaRPr lang="en-US"/>
        </a:p>
      </dgm:t>
    </dgm:pt>
    <dgm:pt modelId="{FCD45969-0273-B347-B5E7-09A7AE91651F}" type="pres">
      <dgm:prSet presAssocID="{0B14D992-3979-514C-A4E4-4AB6A10E2798}" presName="connTx" presStyleLbl="parChTrans1D2" presStyleIdx="0" presStyleCnt="5"/>
      <dgm:spPr/>
      <dgm:t>
        <a:bodyPr/>
        <a:lstStyle/>
        <a:p>
          <a:endParaRPr lang="en-US"/>
        </a:p>
      </dgm:t>
    </dgm:pt>
    <dgm:pt modelId="{F332294A-BB8E-E549-9624-1598B5F44621}" type="pres">
      <dgm:prSet presAssocID="{B714FB9C-1CA8-484B-B1A0-C194574C5763}" presName="node" presStyleLbl="node1" presStyleIdx="0" presStyleCnt="5">
        <dgm:presLayoutVars>
          <dgm:bulletEnabled val="1"/>
        </dgm:presLayoutVars>
      </dgm:prSet>
      <dgm:spPr/>
      <dgm:t>
        <a:bodyPr/>
        <a:lstStyle/>
        <a:p>
          <a:endParaRPr lang="en-US"/>
        </a:p>
      </dgm:t>
    </dgm:pt>
    <dgm:pt modelId="{647B9E73-96CE-9644-8949-4B760AEA59D6}" type="pres">
      <dgm:prSet presAssocID="{3C3193EE-2A59-CE49-BF8E-85060E9C41BB}" presName="Name9" presStyleLbl="parChTrans1D2" presStyleIdx="1" presStyleCnt="5"/>
      <dgm:spPr/>
      <dgm:t>
        <a:bodyPr/>
        <a:lstStyle/>
        <a:p>
          <a:endParaRPr lang="en-US"/>
        </a:p>
      </dgm:t>
    </dgm:pt>
    <dgm:pt modelId="{4B448442-6240-C842-8C10-3BEF24200E4A}" type="pres">
      <dgm:prSet presAssocID="{3C3193EE-2A59-CE49-BF8E-85060E9C41BB}" presName="connTx" presStyleLbl="parChTrans1D2" presStyleIdx="1" presStyleCnt="5"/>
      <dgm:spPr/>
      <dgm:t>
        <a:bodyPr/>
        <a:lstStyle/>
        <a:p>
          <a:endParaRPr lang="en-US"/>
        </a:p>
      </dgm:t>
    </dgm:pt>
    <dgm:pt modelId="{485496BC-ED3D-1545-BFDB-1C1D11B316AA}" type="pres">
      <dgm:prSet presAssocID="{C4859779-5D5B-1147-9AAA-83B6805BB1AC}" presName="node" presStyleLbl="node1" presStyleIdx="1" presStyleCnt="5">
        <dgm:presLayoutVars>
          <dgm:bulletEnabled val="1"/>
        </dgm:presLayoutVars>
      </dgm:prSet>
      <dgm:spPr/>
      <dgm:t>
        <a:bodyPr/>
        <a:lstStyle/>
        <a:p>
          <a:endParaRPr lang="en-US"/>
        </a:p>
      </dgm:t>
    </dgm:pt>
    <dgm:pt modelId="{C84F0FD0-C121-D84C-B348-AE5134A4D3ED}" type="pres">
      <dgm:prSet presAssocID="{258AD2B1-14B6-4546-87AE-3B5D844FD3F1}" presName="Name9" presStyleLbl="parChTrans1D2" presStyleIdx="2" presStyleCnt="5"/>
      <dgm:spPr/>
      <dgm:t>
        <a:bodyPr/>
        <a:lstStyle/>
        <a:p>
          <a:endParaRPr lang="en-US"/>
        </a:p>
      </dgm:t>
    </dgm:pt>
    <dgm:pt modelId="{0BAE1D5F-0511-A444-B9F8-2FE8B917AFDB}" type="pres">
      <dgm:prSet presAssocID="{258AD2B1-14B6-4546-87AE-3B5D844FD3F1}" presName="connTx" presStyleLbl="parChTrans1D2" presStyleIdx="2" presStyleCnt="5"/>
      <dgm:spPr/>
      <dgm:t>
        <a:bodyPr/>
        <a:lstStyle/>
        <a:p>
          <a:endParaRPr lang="en-US"/>
        </a:p>
      </dgm:t>
    </dgm:pt>
    <dgm:pt modelId="{A3586192-2C49-1A4B-AEB7-6781BCAF7CF3}" type="pres">
      <dgm:prSet presAssocID="{B75476DF-C056-CB43-8E90-956EE943B068}" presName="node" presStyleLbl="node1" presStyleIdx="2" presStyleCnt="5">
        <dgm:presLayoutVars>
          <dgm:bulletEnabled val="1"/>
        </dgm:presLayoutVars>
      </dgm:prSet>
      <dgm:spPr/>
      <dgm:t>
        <a:bodyPr/>
        <a:lstStyle/>
        <a:p>
          <a:endParaRPr lang="en-US"/>
        </a:p>
      </dgm:t>
    </dgm:pt>
    <dgm:pt modelId="{3E990C3C-EEA4-F642-BEC3-8613EC70058C}" type="pres">
      <dgm:prSet presAssocID="{A1018619-28B4-CB4C-9A88-7DAA9194862E}" presName="Name9" presStyleLbl="parChTrans1D2" presStyleIdx="3" presStyleCnt="5"/>
      <dgm:spPr/>
      <dgm:t>
        <a:bodyPr/>
        <a:lstStyle/>
        <a:p>
          <a:endParaRPr lang="en-US"/>
        </a:p>
      </dgm:t>
    </dgm:pt>
    <dgm:pt modelId="{97E3FAF0-9FCB-4741-BD0A-F2C77851DADC}" type="pres">
      <dgm:prSet presAssocID="{A1018619-28B4-CB4C-9A88-7DAA9194862E}" presName="connTx" presStyleLbl="parChTrans1D2" presStyleIdx="3" presStyleCnt="5"/>
      <dgm:spPr/>
      <dgm:t>
        <a:bodyPr/>
        <a:lstStyle/>
        <a:p>
          <a:endParaRPr lang="en-US"/>
        </a:p>
      </dgm:t>
    </dgm:pt>
    <dgm:pt modelId="{C70B08A3-2DBA-3741-A35F-04AF23E15EAF}" type="pres">
      <dgm:prSet presAssocID="{2504EFFA-D3E6-F143-8446-646C0AF1A60C}" presName="node" presStyleLbl="node1" presStyleIdx="3" presStyleCnt="5">
        <dgm:presLayoutVars>
          <dgm:bulletEnabled val="1"/>
        </dgm:presLayoutVars>
      </dgm:prSet>
      <dgm:spPr/>
      <dgm:t>
        <a:bodyPr/>
        <a:lstStyle/>
        <a:p>
          <a:endParaRPr lang="en-US"/>
        </a:p>
      </dgm:t>
    </dgm:pt>
    <dgm:pt modelId="{CEE74BE7-CD3B-844E-B66B-03FF28DE5CFA}" type="pres">
      <dgm:prSet presAssocID="{91FBE7FE-D30D-244D-8A50-5C68448A3F47}" presName="Name9" presStyleLbl="parChTrans1D2" presStyleIdx="4" presStyleCnt="5"/>
      <dgm:spPr/>
      <dgm:t>
        <a:bodyPr/>
        <a:lstStyle/>
        <a:p>
          <a:endParaRPr lang="en-US"/>
        </a:p>
      </dgm:t>
    </dgm:pt>
    <dgm:pt modelId="{700DF084-990B-6242-99D9-CF82FEADC526}" type="pres">
      <dgm:prSet presAssocID="{91FBE7FE-D30D-244D-8A50-5C68448A3F47}" presName="connTx" presStyleLbl="parChTrans1D2" presStyleIdx="4" presStyleCnt="5"/>
      <dgm:spPr/>
      <dgm:t>
        <a:bodyPr/>
        <a:lstStyle/>
        <a:p>
          <a:endParaRPr lang="en-US"/>
        </a:p>
      </dgm:t>
    </dgm:pt>
    <dgm:pt modelId="{A5E7DC6F-2440-CA46-A1B2-3A694B30D41F}" type="pres">
      <dgm:prSet presAssocID="{6A8EDF22-C54D-044F-A726-130DAF4366E5}" presName="node" presStyleLbl="node1" presStyleIdx="4" presStyleCnt="5">
        <dgm:presLayoutVars>
          <dgm:bulletEnabled val="1"/>
        </dgm:presLayoutVars>
      </dgm:prSet>
      <dgm:spPr/>
      <dgm:t>
        <a:bodyPr/>
        <a:lstStyle/>
        <a:p>
          <a:endParaRPr lang="en-US"/>
        </a:p>
      </dgm:t>
    </dgm:pt>
  </dgm:ptLst>
  <dgm:cxnLst>
    <dgm:cxn modelId="{6FE527BE-3C67-0E49-960B-05254093933D}" type="presOf" srcId="{258AD2B1-14B6-4546-87AE-3B5D844FD3F1}" destId="{C84F0FD0-C121-D84C-B348-AE5134A4D3ED}" srcOrd="0" destOrd="0" presId="urn:microsoft.com/office/officeart/2005/8/layout/radial1"/>
    <dgm:cxn modelId="{5E2A6D39-B34E-1C43-9F03-E5F34AD9EE54}" srcId="{61970D4F-7952-384E-A40A-EF875A05E1DB}" destId="{B75476DF-C056-CB43-8E90-956EE943B068}" srcOrd="2" destOrd="0" parTransId="{258AD2B1-14B6-4546-87AE-3B5D844FD3F1}" sibTransId="{352F120A-8FF8-B242-8B5A-DF0C98CE915E}"/>
    <dgm:cxn modelId="{038206B7-6235-A546-BF02-24511109C2D6}" type="presOf" srcId="{91FBE7FE-D30D-244D-8A50-5C68448A3F47}" destId="{700DF084-990B-6242-99D9-CF82FEADC526}" srcOrd="1" destOrd="0" presId="urn:microsoft.com/office/officeart/2005/8/layout/radial1"/>
    <dgm:cxn modelId="{6D97DE32-390B-0148-9EC6-A84D836D33A6}" type="presOf" srcId="{5BE2D3F2-D555-384E-8CB1-06D8F31B54B5}" destId="{35DAE77C-A355-E24D-859F-A5033D6AD463}" srcOrd="0" destOrd="0" presId="urn:microsoft.com/office/officeart/2005/8/layout/radial1"/>
    <dgm:cxn modelId="{D09BF628-8518-F84B-BD2F-9F276146DB8B}" srcId="{61970D4F-7952-384E-A40A-EF875A05E1DB}" destId="{B714FB9C-1CA8-484B-B1A0-C194574C5763}" srcOrd="0" destOrd="0" parTransId="{0B14D992-3979-514C-A4E4-4AB6A10E2798}" sibTransId="{65265CCA-710A-0A47-9F5E-C5FFE49BB385}"/>
    <dgm:cxn modelId="{C267AB19-ECFF-2D44-9160-CD47E502FCEB}" type="presOf" srcId="{B714FB9C-1CA8-484B-B1A0-C194574C5763}" destId="{F332294A-BB8E-E549-9624-1598B5F44621}" srcOrd="0" destOrd="0" presId="urn:microsoft.com/office/officeart/2005/8/layout/radial1"/>
    <dgm:cxn modelId="{758AAFB2-59FD-A54A-AC03-391CE85212F1}" type="presOf" srcId="{C4859779-5D5B-1147-9AAA-83B6805BB1AC}" destId="{485496BC-ED3D-1545-BFDB-1C1D11B316AA}" srcOrd="0" destOrd="0" presId="urn:microsoft.com/office/officeart/2005/8/layout/radial1"/>
    <dgm:cxn modelId="{5C95019A-231D-D646-B673-7E55DEA33E2C}" srcId="{61970D4F-7952-384E-A40A-EF875A05E1DB}" destId="{6A8EDF22-C54D-044F-A726-130DAF4366E5}" srcOrd="4" destOrd="0" parTransId="{91FBE7FE-D30D-244D-8A50-5C68448A3F47}" sibTransId="{CD6D5C66-D248-7D4E-96DD-F723CF57D268}"/>
    <dgm:cxn modelId="{A588D185-02DB-B84F-9DB6-5A8DC8640235}" type="presOf" srcId="{91FBE7FE-D30D-244D-8A50-5C68448A3F47}" destId="{CEE74BE7-CD3B-844E-B66B-03FF28DE5CFA}" srcOrd="0" destOrd="0" presId="urn:microsoft.com/office/officeart/2005/8/layout/radial1"/>
    <dgm:cxn modelId="{7ADA1A96-8F59-CF4A-A9F4-516D44605C27}" type="presOf" srcId="{258AD2B1-14B6-4546-87AE-3B5D844FD3F1}" destId="{0BAE1D5F-0511-A444-B9F8-2FE8B917AFDB}" srcOrd="1" destOrd="0" presId="urn:microsoft.com/office/officeart/2005/8/layout/radial1"/>
    <dgm:cxn modelId="{CEFD932A-F8EC-404B-9B07-AD0EED79B1EC}" srcId="{61970D4F-7952-384E-A40A-EF875A05E1DB}" destId="{2504EFFA-D3E6-F143-8446-646C0AF1A60C}" srcOrd="3" destOrd="0" parTransId="{A1018619-28B4-CB4C-9A88-7DAA9194862E}" sibTransId="{2E071969-EBD5-9948-83AB-D5B9C5C8D2A7}"/>
    <dgm:cxn modelId="{596BC021-6DAF-EA40-AC57-5229D0F06B41}" type="presOf" srcId="{B75476DF-C056-CB43-8E90-956EE943B068}" destId="{A3586192-2C49-1A4B-AEB7-6781BCAF7CF3}" srcOrd="0" destOrd="0" presId="urn:microsoft.com/office/officeart/2005/8/layout/radial1"/>
    <dgm:cxn modelId="{5CEF70AF-6A9C-0443-8E1D-637F3FED2204}" type="presOf" srcId="{61970D4F-7952-384E-A40A-EF875A05E1DB}" destId="{B660D0E4-348F-704B-8198-14A361F1B11F}" srcOrd="0" destOrd="0" presId="urn:microsoft.com/office/officeart/2005/8/layout/radial1"/>
    <dgm:cxn modelId="{D12FDE08-D386-CF49-BD76-4C1765334585}" srcId="{61970D4F-7952-384E-A40A-EF875A05E1DB}" destId="{C4859779-5D5B-1147-9AAA-83B6805BB1AC}" srcOrd="1" destOrd="0" parTransId="{3C3193EE-2A59-CE49-BF8E-85060E9C41BB}" sibTransId="{87E65623-8156-F54B-A511-22ADF808ED63}"/>
    <dgm:cxn modelId="{14C66D5F-CE59-8A43-8415-F9D2BC91A98F}" type="presOf" srcId="{6A8EDF22-C54D-044F-A726-130DAF4366E5}" destId="{A5E7DC6F-2440-CA46-A1B2-3A694B30D41F}" srcOrd="0" destOrd="0" presId="urn:microsoft.com/office/officeart/2005/8/layout/radial1"/>
    <dgm:cxn modelId="{5DE3573E-2025-144A-ABBD-2BEB6731B3E7}" type="presOf" srcId="{3C3193EE-2A59-CE49-BF8E-85060E9C41BB}" destId="{647B9E73-96CE-9644-8949-4B760AEA59D6}" srcOrd="0" destOrd="0" presId="urn:microsoft.com/office/officeart/2005/8/layout/radial1"/>
    <dgm:cxn modelId="{015AC2E2-940F-4F47-AE21-114355482EB5}" srcId="{5BE2D3F2-D555-384E-8CB1-06D8F31B54B5}" destId="{61970D4F-7952-384E-A40A-EF875A05E1DB}" srcOrd="0" destOrd="0" parTransId="{9379714E-1817-CD4C-947C-1620D6B186CA}" sibTransId="{6B070A5C-FFDA-574D-95D4-F5ED104F113B}"/>
    <dgm:cxn modelId="{E6191D7A-0E04-8449-BFD5-DC4635CD3179}" type="presOf" srcId="{3C3193EE-2A59-CE49-BF8E-85060E9C41BB}" destId="{4B448442-6240-C842-8C10-3BEF24200E4A}" srcOrd="1" destOrd="0" presId="urn:microsoft.com/office/officeart/2005/8/layout/radial1"/>
    <dgm:cxn modelId="{1227C4C7-7E04-0440-9844-89547D935379}" type="presOf" srcId="{A1018619-28B4-CB4C-9A88-7DAA9194862E}" destId="{3E990C3C-EEA4-F642-BEC3-8613EC70058C}" srcOrd="0" destOrd="0" presId="urn:microsoft.com/office/officeart/2005/8/layout/radial1"/>
    <dgm:cxn modelId="{01FDA438-5113-0942-A47C-F5E5498CEBC5}" type="presOf" srcId="{A1018619-28B4-CB4C-9A88-7DAA9194862E}" destId="{97E3FAF0-9FCB-4741-BD0A-F2C77851DADC}" srcOrd="1" destOrd="0" presId="urn:microsoft.com/office/officeart/2005/8/layout/radial1"/>
    <dgm:cxn modelId="{0F4039A3-1B5B-4249-8D8B-539D6ABBDBB7}" type="presOf" srcId="{2504EFFA-D3E6-F143-8446-646C0AF1A60C}" destId="{C70B08A3-2DBA-3741-A35F-04AF23E15EAF}" srcOrd="0" destOrd="0" presId="urn:microsoft.com/office/officeart/2005/8/layout/radial1"/>
    <dgm:cxn modelId="{082AAF43-D67E-F74E-9D95-986C66C8EB0C}" type="presOf" srcId="{0B14D992-3979-514C-A4E4-4AB6A10E2798}" destId="{FCD45969-0273-B347-B5E7-09A7AE91651F}" srcOrd="1" destOrd="0" presId="urn:microsoft.com/office/officeart/2005/8/layout/radial1"/>
    <dgm:cxn modelId="{0B5E3846-A0A0-3948-8797-3EAA70F9E50F}" type="presOf" srcId="{0B14D992-3979-514C-A4E4-4AB6A10E2798}" destId="{2E5AE90E-12CF-D84A-AA17-6005F802DC53}" srcOrd="0" destOrd="0" presId="urn:microsoft.com/office/officeart/2005/8/layout/radial1"/>
    <dgm:cxn modelId="{34110F66-F986-5B42-AFCC-1D46329DDFAE}" type="presParOf" srcId="{35DAE77C-A355-E24D-859F-A5033D6AD463}" destId="{B660D0E4-348F-704B-8198-14A361F1B11F}" srcOrd="0" destOrd="0" presId="urn:microsoft.com/office/officeart/2005/8/layout/radial1"/>
    <dgm:cxn modelId="{8FEAFDA2-E0F7-1C48-9785-D0A53C920774}" type="presParOf" srcId="{35DAE77C-A355-E24D-859F-A5033D6AD463}" destId="{2E5AE90E-12CF-D84A-AA17-6005F802DC53}" srcOrd="1" destOrd="0" presId="urn:microsoft.com/office/officeart/2005/8/layout/radial1"/>
    <dgm:cxn modelId="{A6F065C7-AA7D-AB4E-91BB-37F8267889A0}" type="presParOf" srcId="{2E5AE90E-12CF-D84A-AA17-6005F802DC53}" destId="{FCD45969-0273-B347-B5E7-09A7AE91651F}" srcOrd="0" destOrd="0" presId="urn:microsoft.com/office/officeart/2005/8/layout/radial1"/>
    <dgm:cxn modelId="{5D05A72E-0D1B-BD45-A04E-1DDFCE5D1C07}" type="presParOf" srcId="{35DAE77C-A355-E24D-859F-A5033D6AD463}" destId="{F332294A-BB8E-E549-9624-1598B5F44621}" srcOrd="2" destOrd="0" presId="urn:microsoft.com/office/officeart/2005/8/layout/radial1"/>
    <dgm:cxn modelId="{7A105AE5-D8DB-D84B-854D-7637D55EA63A}" type="presParOf" srcId="{35DAE77C-A355-E24D-859F-A5033D6AD463}" destId="{647B9E73-96CE-9644-8949-4B760AEA59D6}" srcOrd="3" destOrd="0" presId="urn:microsoft.com/office/officeart/2005/8/layout/radial1"/>
    <dgm:cxn modelId="{2786BAB1-4CD0-A648-9B5D-569163CFC3A9}" type="presParOf" srcId="{647B9E73-96CE-9644-8949-4B760AEA59D6}" destId="{4B448442-6240-C842-8C10-3BEF24200E4A}" srcOrd="0" destOrd="0" presId="urn:microsoft.com/office/officeart/2005/8/layout/radial1"/>
    <dgm:cxn modelId="{0D9B0599-5310-F640-B583-5560E2A1C514}" type="presParOf" srcId="{35DAE77C-A355-E24D-859F-A5033D6AD463}" destId="{485496BC-ED3D-1545-BFDB-1C1D11B316AA}" srcOrd="4" destOrd="0" presId="urn:microsoft.com/office/officeart/2005/8/layout/radial1"/>
    <dgm:cxn modelId="{4771E809-4C8E-4A40-A847-3C02C9F83AB7}" type="presParOf" srcId="{35DAE77C-A355-E24D-859F-A5033D6AD463}" destId="{C84F0FD0-C121-D84C-B348-AE5134A4D3ED}" srcOrd="5" destOrd="0" presId="urn:microsoft.com/office/officeart/2005/8/layout/radial1"/>
    <dgm:cxn modelId="{DF5B6E4D-B602-1A4F-A38E-629928B4A97C}" type="presParOf" srcId="{C84F0FD0-C121-D84C-B348-AE5134A4D3ED}" destId="{0BAE1D5F-0511-A444-B9F8-2FE8B917AFDB}" srcOrd="0" destOrd="0" presId="urn:microsoft.com/office/officeart/2005/8/layout/radial1"/>
    <dgm:cxn modelId="{58BBFB6C-5835-584A-9D4C-B0F3EC857C94}" type="presParOf" srcId="{35DAE77C-A355-E24D-859F-A5033D6AD463}" destId="{A3586192-2C49-1A4B-AEB7-6781BCAF7CF3}" srcOrd="6" destOrd="0" presId="urn:microsoft.com/office/officeart/2005/8/layout/radial1"/>
    <dgm:cxn modelId="{BF6BD2E0-C234-6C40-8666-5D6529249D54}" type="presParOf" srcId="{35DAE77C-A355-E24D-859F-A5033D6AD463}" destId="{3E990C3C-EEA4-F642-BEC3-8613EC70058C}" srcOrd="7" destOrd="0" presId="urn:microsoft.com/office/officeart/2005/8/layout/radial1"/>
    <dgm:cxn modelId="{3503050F-255B-AD41-93FF-097DC3183704}" type="presParOf" srcId="{3E990C3C-EEA4-F642-BEC3-8613EC70058C}" destId="{97E3FAF0-9FCB-4741-BD0A-F2C77851DADC}" srcOrd="0" destOrd="0" presId="urn:microsoft.com/office/officeart/2005/8/layout/radial1"/>
    <dgm:cxn modelId="{C419F14B-B633-C447-BB1E-ED8D9FF014A1}" type="presParOf" srcId="{35DAE77C-A355-E24D-859F-A5033D6AD463}" destId="{C70B08A3-2DBA-3741-A35F-04AF23E15EAF}" srcOrd="8" destOrd="0" presId="urn:microsoft.com/office/officeart/2005/8/layout/radial1"/>
    <dgm:cxn modelId="{765700D4-19B8-C74D-968B-BC596BCFEEAA}" type="presParOf" srcId="{35DAE77C-A355-E24D-859F-A5033D6AD463}" destId="{CEE74BE7-CD3B-844E-B66B-03FF28DE5CFA}" srcOrd="9" destOrd="0" presId="urn:microsoft.com/office/officeart/2005/8/layout/radial1"/>
    <dgm:cxn modelId="{4BD4130F-EFEC-5E4C-9449-58FC4DECAD51}" type="presParOf" srcId="{CEE74BE7-CD3B-844E-B66B-03FF28DE5CFA}" destId="{700DF084-990B-6242-99D9-CF82FEADC526}" srcOrd="0" destOrd="0" presId="urn:microsoft.com/office/officeart/2005/8/layout/radial1"/>
    <dgm:cxn modelId="{51A6DAFE-3CE4-8D47-8C7A-906C9FFEFC3D}" type="presParOf" srcId="{35DAE77C-A355-E24D-859F-A5033D6AD463}" destId="{A5E7DC6F-2440-CA46-A1B2-3A694B30D41F}" srcOrd="10" destOrd="0" presId="urn:microsoft.com/office/officeart/2005/8/layout/radial1"/>
  </dgm:cxnLst>
  <dgm:bg/>
  <dgm:whole/>
</dgm:dataModel>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F90A24-0B9E-C044-B9E9-323FC3C8E9E5}" type="datetimeFigureOut">
              <a:rPr lang="en-US" smtClean="0"/>
              <a:pPr/>
              <a:t>3/9/12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12CB7B-378B-DC44-B94E-6CF72ED1B34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Anthropologist: Information such as gender, age, looks, previous trauma, and disease can all be found.</a:t>
            </a:r>
          </a:p>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PH" sz="1200" kern="1200" dirty="0" smtClean="0">
                <a:solidFill>
                  <a:schemeClr val="tx1"/>
                </a:solidFill>
                <a:latin typeface="+mn-lt"/>
                <a:ea typeface="+mn-ea"/>
                <a:cs typeface="+mn-cs"/>
              </a:rPr>
              <a:t>A physician named </a:t>
            </a:r>
            <a:r>
              <a:rPr lang="en-PH" sz="1200" kern="1200" dirty="0" err="1" smtClean="0">
                <a:solidFill>
                  <a:schemeClr val="tx1"/>
                </a:solidFill>
                <a:latin typeface="+mn-lt"/>
                <a:ea typeface="+mn-ea"/>
                <a:cs typeface="+mn-cs"/>
              </a:rPr>
              <a:t>Antistius</a:t>
            </a:r>
            <a:r>
              <a:rPr lang="en-PH" sz="1200" kern="1200" dirty="0" smtClean="0">
                <a:solidFill>
                  <a:schemeClr val="tx1"/>
                </a:solidFill>
                <a:latin typeface="+mn-lt"/>
                <a:ea typeface="+mn-ea"/>
                <a:cs typeface="+mn-cs"/>
              </a:rPr>
              <a:t> was called to study the corpse of Julius Caesar. Upon examination of the body, </a:t>
            </a:r>
            <a:r>
              <a:rPr lang="en-PH" sz="1200" kern="1200" dirty="0" err="1" smtClean="0">
                <a:solidFill>
                  <a:schemeClr val="tx1"/>
                </a:solidFill>
                <a:latin typeface="+mn-lt"/>
                <a:ea typeface="+mn-ea"/>
                <a:cs typeface="+mn-cs"/>
              </a:rPr>
              <a:t>Antistius</a:t>
            </a:r>
            <a:r>
              <a:rPr lang="en-PH" sz="1200" kern="1200" dirty="0" smtClean="0">
                <a:solidFill>
                  <a:schemeClr val="tx1"/>
                </a:solidFill>
                <a:latin typeface="+mn-lt"/>
                <a:ea typeface="+mn-ea"/>
                <a:cs typeface="+mn-cs"/>
              </a:rPr>
              <a:t> concluded who was responsible for the crime, and the guilty senators were sentenced to death. The physician made his fateful announcement in the Roman forum, giving forensic (forensic – from the Latin forensics, “belonging to the forum”) science its name.</a:t>
            </a: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18</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228600" indent="-228600">
              <a:buAutoNum type="arabicPeriod"/>
            </a:pPr>
            <a:r>
              <a:rPr lang="en-US" dirty="0" smtClean="0"/>
              <a:t>The Chinese mainly used a thumbprint in place of a signature in on legal conveyances and criminal confessions. (in the 700’s)</a:t>
            </a:r>
          </a:p>
          <a:p>
            <a:pPr marL="228600" indent="-228600">
              <a:buAutoNum type="arabicPeriod"/>
            </a:pPr>
            <a:r>
              <a:rPr lang="en-US" dirty="0" smtClean="0"/>
              <a:t>In 1896, an English fingerprint scientist by the name of Sir Henry Edward, who was a pupil of Galton, created the 'ten print' system of classification, which became the most commonly used technique until the introduction of computers in the late 20th century. It was first implemented in India in 1897 and had its own unique way of classification. Edward divided the patterns in fingerprints into two groups known as value patterns, which contained whorls, and the no-value patterns, which contained loops and arches.</a:t>
            </a:r>
            <a:r>
              <a:rPr lang="en-US" baseline="0" dirty="0" smtClean="0"/>
              <a:t> </a:t>
            </a:r>
            <a:r>
              <a:rPr lang="en-US" dirty="0" smtClean="0"/>
              <a:t>from. A thumb on the right hand containing a whorl is valued with number 16, but the little finger on the left hand containing a whorl was only given a value of 1. Edward then grouped together values from certain fingers, forming a fraction-like code for each set of ten fingerprints. Altogether, Edward created 1024 individual codes, his pioneering work ensured that any set of prints could be filed using this code. His system of fingerprint filing worked very well in identifying criminals working under aliases. </a:t>
            </a:r>
          </a:p>
          <a:p>
            <a:r>
              <a:rPr lang="en-US" dirty="0" smtClean="0"/>
              <a:t>Suspected criminals were fingerprinted and coded before being compared against known criminals stored under the same code, making it much faster searching for a match as investigators didn't have to search through the entire collection. This system did however, have some drawbacks, as a whole and complete set of ten fingerprints was required, making it difficult to identify single prints found at a crime scene. A single print identification system was later developed in the 1930's allowing the classification and filing of single prints from individual fingers.</a:t>
            </a:r>
          </a:p>
          <a:p>
            <a:pPr marL="228600" indent="-228600">
              <a:buNone/>
            </a:pPr>
            <a:r>
              <a:rPr lang="en-US" dirty="0" smtClean="0"/>
              <a:t> </a:t>
            </a:r>
            <a:br>
              <a:rPr lang="en-US" dirty="0" smtClean="0"/>
            </a:b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The computer systems used at present are able to scan fingerprints that have been found at a crime scene and automatically find and record the ridges, whorls, arches or loops contained within. This data is then compared by the computer with information that is similar in the database and finally produces a shortlist of matches in order of likeliness. The crime scene fingerprint is compared manually by investigators with the shortlist to identify any matches.</a:t>
            </a:r>
          </a:p>
          <a:p>
            <a:pPr marL="228600" indent="-228600">
              <a:buAutoNum type="arabicPeriod"/>
            </a:pPr>
            <a:r>
              <a:rPr lang="en-US" dirty="0" smtClean="0"/>
              <a:t>Just like fingerprints, no two glove prints are alike.</a:t>
            </a:r>
            <a:br>
              <a:rPr lang="en-US" dirty="0" smtClean="0"/>
            </a:br>
            <a:r>
              <a:rPr lang="en-US" dirty="0" smtClean="0"/>
              <a:t>Investigators can find the type and maybe even the size of glove worn.</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dirty="0" smtClean="0"/>
              <a:t>Many things can be used to find latent prints, specifically lasers, powder, and UV rays.</a:t>
            </a:r>
            <a:br>
              <a:rPr lang="en-US" dirty="0" smtClean="0"/>
            </a:br>
            <a:r>
              <a:rPr lang="en-US" dirty="0" smtClean="0"/>
              <a:t>The FBI uses the Reflected Ultraviolet Imaging System (RUVIS) to reveal the latent prints.</a:t>
            </a:r>
          </a:p>
          <a:p>
            <a:pPr marL="228600" indent="-228600">
              <a:buAutoNum type="arabicPeriod"/>
            </a:pPr>
            <a:r>
              <a:rPr lang="en-US" dirty="0" smtClean="0"/>
              <a:t>A print on a corpse is the most useful as you know that the person who left the print touched the person, but getting a print off of a dead person is a very hard task.</a:t>
            </a:r>
            <a:br>
              <a:rPr lang="en-US" dirty="0" smtClean="0"/>
            </a:br>
            <a:r>
              <a:rPr lang="en-US" dirty="0" smtClean="0"/>
              <a:t>A fingerprint is made up of oils and so is the human body. This makes the latent print development very difficult.</a:t>
            </a:r>
            <a:br>
              <a:rPr lang="en-US" dirty="0" smtClean="0"/>
            </a:b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20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The comparison of fingerprints is a time consuming procedure and requires experience and great skill. Examiners look at the shape of the ridges and compare the points where the ridges start, end, join and split. The positions of short ridges, dots and any enclosed areas are also noted. Examiners also search for points of similarity between the fingerprint mark and the print to try and decide if the two patterns match. </a:t>
            </a:r>
          </a:p>
          <a:p>
            <a:pPr marL="228600" indent="-228600">
              <a:buAutoNum type="arabicPeriod"/>
            </a:pPr>
            <a:r>
              <a:rPr lang="en-US" dirty="0" smtClean="0"/>
              <a:t>At the crime scene: Visible prints are prints from of finger that has been coated in a colored substance like blood or dirt.</a:t>
            </a:r>
            <a:br>
              <a:rPr lang="en-US" dirty="0" smtClean="0"/>
            </a:br>
            <a:r>
              <a:rPr lang="en-US" dirty="0" smtClean="0"/>
              <a:t>Latent prints are invisible and must be developed.</a:t>
            </a:r>
            <a:br>
              <a:rPr lang="en-US" dirty="0" smtClean="0"/>
            </a:br>
            <a:r>
              <a:rPr lang="en-US" dirty="0" smtClean="0"/>
              <a:t>Plastic prints are prints impressed into a substance like wax or dust.</a:t>
            </a: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21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22</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a:t>
            </a:r>
            <a:r>
              <a:rPr lang="en-US" baseline="0" dirty="0" smtClean="0"/>
              <a:t> many? 46</a:t>
            </a: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23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25</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27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Facial Features</a:t>
            </a:r>
            <a:endParaRPr lang="en-US" dirty="0" smtClean="0"/>
          </a:p>
          <a:p>
            <a:r>
              <a:rPr lang="en-US" dirty="0" smtClean="0"/>
              <a:t>The sculptor is then able to start work on the eyes, mouth, ears, nose, chin, jaw and cheeks, as these are the aspects of the face that give the most character, but are also the parts that perish most quickly as the body decays. Sculptors rely on certain rules during the reconstruction of a face, for example, the width of the nose is the same as the distance between the inner corner of the eyes and the corners of a person's mouth lie below the inner boarders of the iris. Ears are seen as being roughly the same length as the nose, though elderly people usually have longer ears. Once the facial features are complete, the sculptor makes a mould from the clay head using a plaster of Paris silicone rubber.</a:t>
            </a: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Forensic</a:t>
            </a:r>
            <a:r>
              <a:rPr lang="en-US" sz="1200" kern="1200" baseline="0" dirty="0" smtClean="0">
                <a:solidFill>
                  <a:schemeClr val="tx1"/>
                </a:solidFill>
                <a:latin typeface="+mn-lt"/>
                <a:ea typeface="+mn-ea"/>
                <a:cs typeface="+mn-cs"/>
              </a:rPr>
              <a:t> Art: </a:t>
            </a:r>
            <a:r>
              <a:rPr lang="en-US" sz="1200" kern="1200" dirty="0" smtClean="0">
                <a:solidFill>
                  <a:schemeClr val="tx1"/>
                </a:solidFill>
                <a:latin typeface="+mn-lt"/>
                <a:ea typeface="+mn-ea"/>
                <a:cs typeface="+mn-cs"/>
              </a:rPr>
              <a:t>This process is undertaken via the information from an eyewitness. Many investigators now use computer programs to develop offender renditions. </a:t>
            </a:r>
          </a:p>
          <a:p>
            <a:r>
              <a:rPr lang="en-US" sz="1200" kern="1200" dirty="0" smtClean="0">
                <a:solidFill>
                  <a:schemeClr val="tx1"/>
                </a:solidFill>
                <a:latin typeface="+mn-lt"/>
                <a:ea typeface="+mn-ea"/>
                <a:cs typeface="+mn-cs"/>
              </a:rPr>
              <a:t>Ballistics Experts: </a:t>
            </a:r>
            <a:r>
              <a:rPr lang="en-US" dirty="0" smtClean="0"/>
              <a:t>. Via microscopic analysis they can match up bullets with a particular weapon</a:t>
            </a:r>
            <a:r>
              <a:rPr lang="en-GB" dirty="0" smtClean="0"/>
              <a:t>.</a:t>
            </a:r>
            <a:r>
              <a:rPr lang="en-GB" baseline="0" dirty="0" smtClean="0"/>
              <a:t> </a:t>
            </a:r>
          </a:p>
          <a:p>
            <a:r>
              <a:rPr lang="en-GB" sz="1200" kern="1200" baseline="0" dirty="0" smtClean="0">
                <a:solidFill>
                  <a:schemeClr val="tx1"/>
                </a:solidFill>
                <a:latin typeface="+mn-lt"/>
                <a:ea typeface="+mn-ea"/>
                <a:cs typeface="+mn-cs"/>
              </a:rPr>
              <a:t>Forensic Chemists: </a:t>
            </a:r>
            <a:r>
              <a:rPr lang="en-GB" dirty="0" smtClean="0"/>
              <a:t>They can match fibers, paint, and dyes to particular objects. They will identify relevant chemicals and particles. </a:t>
            </a: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Forensic</a:t>
            </a:r>
            <a:r>
              <a:rPr lang="en-GB" baseline="0" dirty="0" smtClean="0"/>
              <a:t> dentist-</a:t>
            </a:r>
            <a:r>
              <a:rPr lang="en-US" sz="1200" kern="1200" dirty="0" smtClean="0">
                <a:solidFill>
                  <a:schemeClr val="tx1"/>
                </a:solidFill>
                <a:latin typeface="+mn-lt"/>
                <a:ea typeface="+mn-ea"/>
                <a:cs typeface="+mn-cs"/>
              </a:rPr>
              <a:t>. They also will analyze bite patterns so that they can identify who was eating a particular meal or even who bit somebody</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Forensic serologist:</a:t>
            </a:r>
            <a:r>
              <a:rPr lang="en-GB" baseline="0" dirty="0" smtClean="0"/>
              <a:t> </a:t>
            </a:r>
            <a:r>
              <a:rPr lang="en-US" sz="1200" kern="1200" dirty="0" smtClean="0">
                <a:solidFill>
                  <a:schemeClr val="tx1"/>
                </a:solidFill>
                <a:latin typeface="+mn-lt"/>
                <a:ea typeface="+mn-ea"/>
                <a:cs typeface="+mn-cs"/>
              </a:rPr>
              <a:t>The serologist is often involved in DNA fingerprinting (the identification of an individual based on body cells).</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GB" dirty="0" smtClean="0"/>
          </a:p>
        </p:txBody>
      </p:sp>
      <p:sp>
        <p:nvSpPr>
          <p:cNvPr id="4" name="Slide Number Placeholder 3"/>
          <p:cNvSpPr>
            <a:spLocks noGrp="1"/>
          </p:cNvSpPr>
          <p:nvPr>
            <p:ph type="sldNum" sz="quarter" idx="10"/>
          </p:nvPr>
        </p:nvSpPr>
        <p:spPr/>
        <p:txBody>
          <a:bodyPr/>
          <a:lstStyle/>
          <a:p>
            <a:fld id="{0B12CB7B-378B-DC44-B94E-6CF72ED1B34F}" type="slidenum">
              <a:rPr lang="en-US" smtClean="0"/>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the reconstruction of the face involves the task of building the muscles around it. Sculptors must approximate the muscle structures by noting the shape and size of certain facial bones, as these will directly affect the shape of the muscles previously attached to them. Using their experience, the sculptors are able to build the face by shaping each of the muscles and then fixing each one in its place on the skull. The final step is to cover the clay muscles with a layer of clay skin, which is smoothed over so that it resembles real skin.  </a:t>
            </a: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29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21. You Can’t Lie Through Your Teeth</a:t>
            </a:r>
            <a:endParaRPr lang="en-US" dirty="0" smtClean="0"/>
          </a:p>
          <a:p>
            <a:r>
              <a:rPr lang="en-US" sz="1200" kern="1200" dirty="0" smtClean="0">
                <a:solidFill>
                  <a:schemeClr val="tx1"/>
                </a:solidFill>
                <a:latin typeface="+mn-lt"/>
                <a:ea typeface="+mn-ea"/>
                <a:cs typeface="+mn-cs"/>
              </a:rPr>
              <a:t>One of forensic science’s strangest pieces of incriminating evidence involved the crimes of Ted Bundy, one of history’s most infamous serial killers. His modus operandi was to violently bludgeon an innocent victim to a helpless state, and then strangle her to death. After his capture, he confessed to having killed over 30 women, although many believe that his actual body count was over 100.</a:t>
            </a:r>
            <a:endParaRPr lang="en-US" dirty="0" smtClean="0"/>
          </a:p>
          <a:p>
            <a:r>
              <a:rPr lang="en-US" sz="1200" kern="1200" dirty="0" smtClean="0">
                <a:solidFill>
                  <a:schemeClr val="tx1"/>
                </a:solidFill>
                <a:latin typeface="+mn-lt"/>
                <a:ea typeface="+mn-ea"/>
                <a:cs typeface="+mn-cs"/>
              </a:rPr>
              <a:t>Despite the blatant savagery of his crimes, Bundy was a highly intelligent man. He was able to skirt the law, and was not found guilty throughout 10 years of questioning. However, one piece of evidence proved beyond a shadow of a doubt that Bundy was indeed responsible for the heinous murders. He was found guilty based on dental matches to bite marks he left on the buttocks of one of his victims!</a:t>
            </a:r>
            <a:endParaRPr lang="en-US" dirty="0" smtClean="0"/>
          </a:p>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30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PH" sz="1200" kern="1200" dirty="0" smtClean="0">
                <a:solidFill>
                  <a:schemeClr val="tx1"/>
                </a:solidFill>
                <a:latin typeface="+mn-lt"/>
                <a:ea typeface="+mn-ea"/>
                <a:cs typeface="+mn-cs"/>
              </a:rPr>
              <a:t>As the bullets shoot out of the gun, they fly through the barrel and are marked by that imprint. While this ballistics theory is sound, the process of actually finding a match for the gun and bullet has no strong statistical formula behind it.</a:t>
            </a: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31</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One of the best indicators of race is cranial morphology, or skull shape. </a:t>
            </a:r>
          </a:p>
          <a:p>
            <a:r>
              <a:rPr lang="en-US" dirty="0" smtClean="0"/>
              <a:t>The shape of the skull can also tell investigators a victim’s gender. </a:t>
            </a:r>
          </a:p>
          <a:p>
            <a:r>
              <a:rPr lang="en-US" dirty="0" smtClean="0"/>
              <a:t>Hawaiians, for example, have a characteristic jaw that rocks back and forth if pushed (known as Rocker Jaw).</a:t>
            </a:r>
          </a:p>
          <a:p>
            <a:r>
              <a:rPr lang="en-US" dirty="0" smtClean="0"/>
              <a:t>Males have slightly sloping foreheads, whereas females’ foreheads are vertical.</a:t>
            </a:r>
          </a:p>
          <a:p>
            <a:r>
              <a:rPr lang="en-US" dirty="0" smtClean="0"/>
              <a:t>Details such as these help investigators analyze and identify remains.</a:t>
            </a:r>
          </a:p>
          <a:p>
            <a:r>
              <a:rPr lang="en-US" dirty="0" smtClean="0"/>
              <a:t>Gender:</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These are the ridges located above the eyes, the bone situated just below the ear and the </a:t>
            </a:r>
            <a:r>
              <a:rPr lang="en-US" sz="1200" i="1" kern="1200" dirty="0" err="1" smtClean="0">
                <a:solidFill>
                  <a:schemeClr val="tx1"/>
                </a:solidFill>
                <a:latin typeface="+mn-lt"/>
                <a:ea typeface="+mn-ea"/>
                <a:cs typeface="+mn-cs"/>
              </a:rPr>
              <a:t>occiput</a:t>
            </a:r>
            <a:r>
              <a:rPr lang="en-US" sz="1200" i="1" kern="1200" dirty="0" smtClean="0">
                <a:solidFill>
                  <a:schemeClr val="tx1"/>
                </a:solidFill>
                <a:latin typeface="+mn-lt"/>
                <a:ea typeface="+mn-ea"/>
                <a:cs typeface="+mn-cs"/>
              </a:rPr>
              <a:t>, the bone located at the lower back of the skull. The latter two bones are muscle attachment sites, all of which are more prominent in men, indicating greater strength. The difference in hips is very obvious, as a man's hip are narrower and a women's hips are wider, being built for child bearing. However there are smaller differences in other bones, which anthropologists rely on when there is no hip or skull bone.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latin typeface="+mn-lt"/>
                <a:ea typeface="+mn-ea"/>
                <a:cs typeface="+mn-cs"/>
              </a:rPr>
              <a:t>Age:</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Ossification occurs in 800 points of the body and is the best guide to revealing the age of a child's skeleton. An example of ossification occurs in the arms, where at the age of six, the two bone plates form at either end of the outer forearm (</a:t>
            </a:r>
            <a:r>
              <a:rPr lang="en-US" sz="1200" kern="1200" dirty="0" err="1" smtClean="0">
                <a:solidFill>
                  <a:schemeClr val="tx1"/>
                </a:solidFill>
                <a:latin typeface="+mn-lt"/>
                <a:ea typeface="+mn-ea"/>
                <a:cs typeface="+mn-cs"/>
              </a:rPr>
              <a:t>radius).At</a:t>
            </a:r>
            <a:r>
              <a:rPr lang="en-US" sz="1200" kern="1200" dirty="0" smtClean="0">
                <a:solidFill>
                  <a:schemeClr val="tx1"/>
                </a:solidFill>
                <a:latin typeface="+mn-lt"/>
                <a:ea typeface="+mn-ea"/>
                <a:cs typeface="+mn-cs"/>
              </a:rPr>
              <a:t> the 17 in males and 20 in females, the lower bone plate and the </a:t>
            </a:r>
            <a:r>
              <a:rPr lang="en-US" sz="1200" i="1" kern="1200" dirty="0" smtClean="0">
                <a:solidFill>
                  <a:schemeClr val="tx1"/>
                </a:solidFill>
                <a:latin typeface="+mn-lt"/>
                <a:ea typeface="+mn-ea"/>
                <a:cs typeface="+mn-cs"/>
              </a:rPr>
              <a:t>radius fuse together and soon after, the upper bone plate and radius fuse together. The bone in the body that finishes growing last is the collarbone, which ceases growth at 28 years. In the bones of the elderly, degeneration begins to occur. Anthropologists will look for tiny spikes that start to appear on the edges of the vertebrae, the wearing of teeth due to age and joints that show signs of arthritis. All of the bones in the body will deteriorate with age.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1" kern="1200" dirty="0" smtClean="0">
              <a:solidFill>
                <a:schemeClr val="tx1"/>
              </a:solidFill>
              <a:latin typeface="+mn-lt"/>
              <a:ea typeface="+mn-ea"/>
              <a:cs typeface="+mn-cs"/>
            </a:endParaRPr>
          </a:p>
          <a:p>
            <a:r>
              <a:rPr lang="en-US" dirty="0" smtClean="0"/>
              <a:t>   </a:t>
            </a: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33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Forensic geology: Soil can be found on a pair of shoes, tire treads, or a body. They can be matched up with common soil types to predict quite specifically where the object/person has been. </a:t>
            </a:r>
          </a:p>
          <a:p>
            <a:r>
              <a:rPr lang="en-GB" dirty="0" smtClean="0"/>
              <a:t>Forensic Linguists: They can identify whether a message was presented by the same individual, what the individuals underlying intent is, the individuals educational and cultural background, as well as the presence of pathology&gt;</a:t>
            </a:r>
          </a:p>
          <a:p>
            <a:r>
              <a:rPr lang="en-GB" dirty="0" smtClean="0"/>
              <a:t>Forensic Photographer:</a:t>
            </a:r>
            <a:r>
              <a:rPr lang="en-GB" baseline="0" dirty="0" smtClean="0"/>
              <a:t> </a:t>
            </a:r>
            <a:r>
              <a:rPr lang="en-GB" dirty="0" smtClean="0"/>
              <a:t>They depict the scene from multiple angles, using multi-functional cameras, and through the consistent evaluation of size and distance</a:t>
            </a:r>
          </a:p>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Forensic pathologists are trained to conduct comprehensive death investigations. Good forensic death investigations follow the traditional physician's approach of gathering </a:t>
            </a:r>
            <a:r>
              <a:rPr lang="en-US" sz="1200" b="1" kern="1200" dirty="0" smtClean="0">
                <a:solidFill>
                  <a:schemeClr val="tx1"/>
                </a:solidFill>
                <a:latin typeface="+mn-lt"/>
                <a:ea typeface="+mn-ea"/>
                <a:cs typeface="+mn-cs"/>
              </a:rPr>
              <a:t>history, performing physical examinations, and utilizing directed laboratory and imaging studies. All the information gained by these methods needs to be appropriately evaluated and considered in order to arrive at appropriate conclusions.</a:t>
            </a: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The medical examiner has jurisdiction over human remains, but does not have jurisdiction over scenes/places. By having jurisdiction over human remains, the medical examiner can access any scene/place where the human remains/</a:t>
            </a:r>
            <a:r>
              <a:rPr lang="en-US" sz="1200" dirty="0" err="1" smtClean="0"/>
              <a:t>body(s</a:t>
            </a:r>
            <a:r>
              <a:rPr lang="en-US" sz="1200" dirty="0" smtClean="0"/>
              <a:t>) are. When there is evidence of a death being unnatural and the body is still at the scene/place of injury and death or at the scene/place where the body (or remains) was first found dead (the body/human remains have not been transported from the scene to some other location), all reasonable efforts will be made to have a medical investigator and/or medical examiner-forensic pathologist respond to and examine the scene.</a:t>
            </a:r>
          </a:p>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a:buChar char="•"/>
            </a:pPr>
            <a:r>
              <a:rPr lang="en-US" sz="1200" dirty="0" smtClean="0"/>
              <a:t>The Medical Examiner may take charge of the remains of deceased individuals who died of natural causes when they are unidentified or unclaimed.</a:t>
            </a:r>
          </a:p>
          <a:p>
            <a:pPr>
              <a:buFont typeface="Arial"/>
              <a:buChar char="•"/>
            </a:pPr>
            <a:r>
              <a:rPr lang="en-US" sz="1200" dirty="0" smtClean="0"/>
              <a:t>Conduct death investigation in the interest of the public as a whole, not to serve the self-interests of a particular individual or group. The mission is to seek out and speak the truth about a given death. It is recognized that the truth is not always very popular, but best serves the public as a whole.</a:t>
            </a:r>
          </a:p>
          <a:p>
            <a:pPr marL="0" marR="0" indent="0" algn="l" defTabSz="457200" rtl="0" eaLnBrk="1" fontAlgn="auto" latinLnBrk="0" hangingPunct="1">
              <a:lnSpc>
                <a:spcPct val="100000"/>
              </a:lnSpc>
              <a:spcBef>
                <a:spcPts val="0"/>
              </a:spcBef>
              <a:spcAft>
                <a:spcPts val="0"/>
              </a:spcAft>
              <a:buClrTx/>
              <a:buSzTx/>
              <a:buFont typeface="Arial"/>
              <a:buChar char="•"/>
              <a:tabLst/>
              <a:defRPr/>
            </a:pPr>
            <a:r>
              <a:rPr lang="en-US" sz="1200" dirty="0" smtClean="0"/>
              <a:t>The Medical Examiner's conclusions are intended to be shared with the public, individuals within the public, and other government agencies and public offices, but must be arrived at independently. </a:t>
            </a:r>
            <a:endParaRPr lang="en-US" dirty="0" smtClean="0"/>
          </a:p>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are not civilians, as is so often portrayed on television, </a:t>
            </a:r>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The Medical Examiner has statutory authority to perform autopsies. Family permission is not required as it is in a hospital setting. This allows the Medical Examiner to function independently to serve the public. It is neither required nor proper to perform autopsies in all deaths. There are significant differences between hospital autopsies and forensic autopsies. The authority to perform autopsies is used judiciously where the examinations are needed to provide information critical to the investigation in the interest of the general public.</a:t>
            </a:r>
          </a:p>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15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B12CB7B-378B-DC44-B94E-6CF72ED1B34F}" type="slidenum">
              <a:rPr lang="en-US" smtClean="0"/>
              <a:pPr/>
              <a:t>17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tiff"/></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1.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0.jpeg"/></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صورة 1"/>
          <p:cNvPicPr/>
          <p:nvPr/>
        </p:nvPicPr>
        <p:blipFill>
          <a:blip r:embed="rId2" cstate="print"/>
          <a:srcRect/>
          <a:stretch>
            <a:fillRect/>
          </a:stretch>
        </p:blipFill>
        <p:spPr bwMode="auto">
          <a:xfrm>
            <a:off x="3810000" y="4381500"/>
            <a:ext cx="1828800" cy="1600200"/>
          </a:xfrm>
          <a:prstGeom prst="rect">
            <a:avLst/>
          </a:prstGeom>
          <a:noFill/>
          <a:ln w="9525">
            <a:noFill/>
            <a:miter lim="800000"/>
            <a:headEnd/>
            <a:tailEnd/>
          </a:ln>
        </p:spPr>
      </p:pic>
      <p:pic>
        <p:nvPicPr>
          <p:cNvPr id="6" name="Picture 5" descr="Forensic-Science-3.jpg"/>
          <p:cNvPicPr>
            <a:picLocks noChangeAspect="1"/>
          </p:cNvPicPr>
          <p:nvPr/>
        </p:nvPicPr>
        <p:blipFill>
          <a:blip r:embed="rId3">
            <a:alphaModFix amt="62000"/>
          </a:blip>
          <a:stretch>
            <a:fillRect/>
          </a:stretch>
        </p:blipFill>
        <p:spPr>
          <a:xfrm>
            <a:off x="1524000" y="628650"/>
            <a:ext cx="5094515" cy="5943600"/>
          </a:xfrm>
          <a:prstGeom prst="rect">
            <a:avLst/>
          </a:prstGeom>
        </p:spPr>
      </p:pic>
      <p:sp>
        <p:nvSpPr>
          <p:cNvPr id="4" name="Title 3"/>
          <p:cNvSpPr>
            <a:spLocks noGrp="1"/>
          </p:cNvSpPr>
          <p:nvPr>
            <p:ph type="ctrTitle"/>
          </p:nvPr>
        </p:nvSpPr>
        <p:spPr/>
        <p:txBody>
          <a:bodyPr/>
          <a:lstStyle/>
          <a:p>
            <a:r>
              <a:rPr lang="en-US" sz="5200" b="1" dirty="0" smtClean="0">
                <a:effectLst>
                  <a:outerShdw blurRad="50800" dist="38100" dir="13500000" algn="tl">
                    <a:srgbClr val="000000">
                      <a:alpha val="43000"/>
                    </a:srgbClr>
                  </a:outerShdw>
                </a:effectLst>
              </a:rPr>
              <a:t>Forensic Science</a:t>
            </a:r>
            <a:endParaRPr lang="en-US" sz="5200" b="1" dirty="0">
              <a:effectLst>
                <a:outerShdw blurRad="50800" dist="38100" dir="13500000" algn="tl">
                  <a:srgbClr val="000000">
                    <a:alpha val="43000"/>
                  </a:srgbClr>
                </a:outerShdw>
              </a:effectLst>
            </a:endParaRPr>
          </a:p>
        </p:txBody>
      </p:sp>
      <p:sp>
        <p:nvSpPr>
          <p:cNvPr id="5" name="Subtitle 4"/>
          <p:cNvSpPr>
            <a:spLocks noGrp="1"/>
          </p:cNvSpPr>
          <p:nvPr>
            <p:ph type="subTitle" idx="1"/>
          </p:nvPr>
        </p:nvSpPr>
        <p:spPr>
          <a:xfrm>
            <a:off x="1371600" y="3429000"/>
            <a:ext cx="6400800" cy="1752600"/>
          </a:xfrm>
        </p:spPr>
        <p:txBody>
          <a:bodyPr/>
          <a:lstStyle/>
          <a:p>
            <a:r>
              <a:rPr lang="en-US" dirty="0" smtClean="0">
                <a:solidFill>
                  <a:srgbClr val="000000"/>
                </a:solidFill>
              </a:rPr>
              <a:t>An Introduction</a:t>
            </a:r>
            <a:endParaRPr lang="en-US"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b="1" dirty="0" smtClean="0">
                <a:effectLst>
                  <a:outerShdw blurRad="50800" dist="38100" dir="13500000" algn="tl">
                    <a:srgbClr val="000000">
                      <a:alpha val="43000"/>
                    </a:srgbClr>
                  </a:outerShdw>
                </a:effectLst>
              </a:rPr>
              <a:t>The Medical Examiner</a:t>
            </a:r>
            <a:endParaRPr lang="en-US" b="1" dirty="0">
              <a:effectLst>
                <a:outerShdw blurRad="50800" dist="38100" dir="13500000" algn="tl">
                  <a:srgbClr val="000000">
                    <a:alpha val="43000"/>
                  </a:srgbClr>
                </a:outerShdw>
              </a:effectLst>
            </a:endParaRPr>
          </a:p>
        </p:txBody>
      </p:sp>
      <p:sp>
        <p:nvSpPr>
          <p:cNvPr id="3" name="Content Placeholder 2"/>
          <p:cNvSpPr>
            <a:spLocks noGrp="1"/>
          </p:cNvSpPr>
          <p:nvPr>
            <p:ph idx="1"/>
          </p:nvPr>
        </p:nvSpPr>
        <p:spPr>
          <a:xfrm>
            <a:off x="457200" y="1524000"/>
            <a:ext cx="8229600" cy="1142999"/>
          </a:xfrm>
          <a:ln w="57150" cmpd="sng"/>
        </p:spPr>
        <p:style>
          <a:lnRef idx="3">
            <a:schemeClr val="lt1"/>
          </a:lnRef>
          <a:fillRef idx="1">
            <a:schemeClr val="accent2"/>
          </a:fillRef>
          <a:effectRef idx="1">
            <a:schemeClr val="accent2"/>
          </a:effectRef>
          <a:fontRef idx="minor">
            <a:schemeClr val="lt1"/>
          </a:fontRef>
        </p:style>
        <p:txBody>
          <a:bodyPr/>
          <a:lstStyle/>
          <a:p>
            <a:pPr algn="ctr">
              <a:buNone/>
            </a:pPr>
            <a:r>
              <a:rPr lang="en-US" sz="2200" b="1" dirty="0" smtClean="0"/>
              <a:t>It is not the authority, nor the responsibility of the Medical Examiner's Office to investigate or be involved with any 'medicolegal' issues</a:t>
            </a:r>
            <a:endParaRPr lang="en-US" sz="2200" b="1" dirty="0"/>
          </a:p>
        </p:txBody>
      </p:sp>
      <p:sp>
        <p:nvSpPr>
          <p:cNvPr id="4" name="TextBox 3"/>
          <p:cNvSpPr txBox="1"/>
          <p:nvPr/>
        </p:nvSpPr>
        <p:spPr>
          <a:xfrm>
            <a:off x="457200" y="2819400"/>
            <a:ext cx="8229600" cy="1107996"/>
          </a:xfrm>
          <a:prstGeom prst="rect">
            <a:avLst/>
          </a:prstGeom>
          <a:solidFill>
            <a:schemeClr val="tx1"/>
          </a:solidFill>
          <a:ln w="57150" cmpd="sng"/>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200" b="1" dirty="0" smtClean="0"/>
              <a:t>In cases of death that fall under the jurisdiction of the Medical Examiner, the body of the deceased must not be moved without Medical Examiner authorization</a:t>
            </a:r>
            <a:endParaRPr lang="en-US" sz="2200" dirty="0"/>
          </a:p>
        </p:txBody>
      </p:sp>
      <p:sp>
        <p:nvSpPr>
          <p:cNvPr id="5" name="Content Placeholder 2"/>
          <p:cNvSpPr txBox="1">
            <a:spLocks/>
          </p:cNvSpPr>
          <p:nvPr/>
        </p:nvSpPr>
        <p:spPr>
          <a:xfrm>
            <a:off x="457200" y="4038600"/>
            <a:ext cx="8229600" cy="1142999"/>
          </a:xfrm>
          <a:prstGeom prst="rect">
            <a:avLst/>
          </a:prstGeom>
          <a:ln w="57150" cap="flat" cmpd="sng" algn="ctr">
            <a:solidFill>
              <a:schemeClr val="lt1"/>
            </a:solidFill>
            <a:prstDash val="solid"/>
          </a:ln>
        </p:spPr>
        <p:style>
          <a:lnRef idx="3">
            <a:schemeClr val="lt1"/>
          </a:lnRef>
          <a:fillRef idx="1">
            <a:schemeClr val="accent2"/>
          </a:fillRef>
          <a:effectRef idx="1">
            <a:schemeClr val="accent2"/>
          </a:effectRef>
          <a:fontRef idx="minor">
            <a:schemeClr val="lt1"/>
          </a:fontRef>
        </p:style>
        <p:txBody>
          <a:bodyPr vert="horz"/>
          <a:lstStyle/>
          <a:p>
            <a:pPr marL="342900" lvl="0" indent="-342900" algn="ctr">
              <a:spcBef>
                <a:spcPct val="20000"/>
              </a:spcBef>
            </a:pPr>
            <a:r>
              <a:rPr lang="en-US" sz="2200" b="1" dirty="0" smtClean="0"/>
              <a:t>The differentiation between natural deaths and unnatural deaths is the appropriate focus of the Medical Examiner's Office.</a:t>
            </a:r>
            <a:endParaRPr kumimoji="0" lang="en-US" sz="2200" b="1" i="0" u="none" strike="noStrike" kern="1200" cap="none" spc="0" normalizeH="0" baseline="0" noProof="0" dirty="0">
              <a:ln>
                <a:noFill/>
              </a:ln>
              <a:solidFill>
                <a:schemeClr val="lt1"/>
              </a:solidFill>
              <a:effectLst/>
              <a:uLnTx/>
              <a:uFillTx/>
              <a:latin typeface="+mn-lt"/>
              <a:ea typeface="+mn-ea"/>
              <a:cs typeface="+mn-cs"/>
            </a:endParaRPr>
          </a:p>
        </p:txBody>
      </p:sp>
      <p:sp>
        <p:nvSpPr>
          <p:cNvPr id="6" name="TextBox 5"/>
          <p:cNvSpPr txBox="1"/>
          <p:nvPr/>
        </p:nvSpPr>
        <p:spPr>
          <a:xfrm>
            <a:off x="457200" y="5334000"/>
            <a:ext cx="8229600" cy="769441"/>
          </a:xfrm>
          <a:prstGeom prst="rect">
            <a:avLst/>
          </a:prstGeom>
          <a:solidFill>
            <a:schemeClr val="tx1"/>
          </a:solidFill>
          <a:ln w="57150" cmpd="sng"/>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200" b="1" dirty="0" smtClean="0"/>
              <a:t>The Medical Examiner's conclusions are intended to be shared with the public. </a:t>
            </a:r>
            <a:endParaRPr lang="en-US" sz="2200"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chor="ctr"/>
          <a:lstStyle/>
          <a:p>
            <a:r>
              <a:rPr lang="en-US" dirty="0" smtClean="0"/>
              <a:t>The Crime Scene Investigation</a:t>
            </a:r>
            <a:endParaRPr lang="en-US" dirty="0"/>
          </a:p>
        </p:txBody>
      </p:sp>
      <p:sp>
        <p:nvSpPr>
          <p:cNvPr id="3" name="Content Placeholder 2"/>
          <p:cNvSpPr>
            <a:spLocks noGrp="1"/>
          </p:cNvSpPr>
          <p:nvPr>
            <p:ph idx="1"/>
          </p:nvPr>
        </p:nvSpPr>
        <p:spPr/>
        <p:txBody>
          <a:bodyPr/>
          <a:lstStyle/>
          <a:p>
            <a:r>
              <a:rPr lang="en-US" sz="2600" dirty="0" smtClean="0"/>
              <a:t>The real crime scene investigators are highly trained police officers (Identification Officers)</a:t>
            </a:r>
          </a:p>
          <a:p>
            <a:r>
              <a:rPr lang="en-US" sz="2600" dirty="0" smtClean="0"/>
              <a:t>They are trained in all aspects of crime scene analysis from photography, fingerprinting and DNA collection to blood spatter pattern analysis</a:t>
            </a:r>
          </a:p>
          <a:p>
            <a:r>
              <a:rPr lang="en-US" sz="2600" dirty="0" smtClean="0"/>
              <a:t>The identification team collect the evidence, and submit it to the forensic scientists at the lab, who will then perform the analyses and submit reports to the Investigating Officers </a:t>
            </a:r>
            <a:endParaRPr lang="en-US" sz="2600"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4000" b="1" dirty="0" smtClean="0">
                <a:effectLst>
                  <a:outerShdw blurRad="50800" dist="38100" dir="13500000" algn="tl">
                    <a:srgbClr val="000000">
                      <a:alpha val="43000"/>
                    </a:srgbClr>
                  </a:outerShdw>
                </a:effectLst>
              </a:rPr>
              <a:t>The Crime Scene Investigation</a:t>
            </a:r>
            <a:endParaRPr lang="en-US" sz="4000" b="1" dirty="0">
              <a:effectLst>
                <a:outerShdw blurRad="50800" dist="38100" dir="13500000" algn="tl">
                  <a:srgbClr val="000000">
                    <a:alpha val="43000"/>
                  </a:srgbClr>
                </a:outerShdw>
              </a:effectLst>
            </a:endParaRPr>
          </a:p>
        </p:txBody>
      </p:sp>
      <p:sp>
        <p:nvSpPr>
          <p:cNvPr id="4" name="Content Placeholder 2"/>
          <p:cNvSpPr txBox="1">
            <a:spLocks/>
          </p:cNvSpPr>
          <p:nvPr/>
        </p:nvSpPr>
        <p:spPr>
          <a:xfrm>
            <a:off x="457200" y="1524001"/>
            <a:ext cx="8229600" cy="762000"/>
          </a:xfrm>
          <a:prstGeom prst="rect">
            <a:avLst/>
          </a:prstGeom>
          <a:ln w="57150" cap="flat" cmpd="sng" algn="ctr">
            <a:solidFill>
              <a:schemeClr val="lt1"/>
            </a:solidFill>
            <a:prstDash val="solid"/>
          </a:ln>
        </p:spPr>
        <p:style>
          <a:lnRef idx="3">
            <a:schemeClr val="lt1"/>
          </a:lnRef>
          <a:fillRef idx="1">
            <a:schemeClr val="accent2"/>
          </a:fillRef>
          <a:effectRef idx="1">
            <a:schemeClr val="accent2"/>
          </a:effectRef>
          <a:fontRef idx="minor">
            <a:schemeClr val="lt1"/>
          </a:fontRef>
        </p:style>
        <p:txBody>
          <a:bodyPr vert="horz"/>
          <a:lstStyle/>
          <a:p>
            <a:pPr marL="342900" indent="-342900" algn="ctr">
              <a:spcBef>
                <a:spcPct val="20000"/>
              </a:spcBef>
            </a:pPr>
            <a:r>
              <a:rPr kumimoji="0" lang="en-US" sz="2200" b="1" i="0" u="none" strike="noStrike" kern="1200" cap="none" spc="0" normalizeH="0" baseline="0" noProof="0" dirty="0" smtClean="0">
                <a:ln>
                  <a:noFill/>
                </a:ln>
                <a:solidFill>
                  <a:schemeClr val="lt1"/>
                </a:solidFill>
                <a:effectLst/>
                <a:uLnTx/>
                <a:uFillTx/>
                <a:latin typeface="+mn-lt"/>
                <a:ea typeface="+mn-ea"/>
                <a:cs typeface="+mn-cs"/>
              </a:rPr>
              <a:t>The identification officer </a:t>
            </a:r>
            <a:r>
              <a:rPr lang="en-US" sz="2000" b="1" dirty="0" smtClean="0"/>
              <a:t>handles the crime scenes and is not responsible for other aspects of the investigation</a:t>
            </a: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2200" b="1" i="0" u="none" strike="noStrike" kern="1200" cap="none" spc="0" normalizeH="0" baseline="0" noProof="0" dirty="0">
              <a:ln>
                <a:noFill/>
              </a:ln>
              <a:solidFill>
                <a:schemeClr val="lt1"/>
              </a:solidFill>
              <a:effectLst/>
              <a:uLnTx/>
              <a:uFillTx/>
              <a:latin typeface="+mn-lt"/>
              <a:ea typeface="+mn-ea"/>
              <a:cs typeface="+mn-cs"/>
            </a:endParaRPr>
          </a:p>
        </p:txBody>
      </p:sp>
      <p:sp>
        <p:nvSpPr>
          <p:cNvPr id="5" name="TextBox 4"/>
          <p:cNvSpPr txBox="1"/>
          <p:nvPr/>
        </p:nvSpPr>
        <p:spPr>
          <a:xfrm>
            <a:off x="457200" y="2570202"/>
            <a:ext cx="8229600" cy="830997"/>
          </a:xfrm>
          <a:prstGeom prst="rect">
            <a:avLst/>
          </a:prstGeom>
          <a:solidFill>
            <a:schemeClr val="tx1"/>
          </a:solidFill>
          <a:ln w="57150" cmpd="sng"/>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400" b="1" dirty="0" smtClean="0"/>
              <a:t>Other police officers are involved in such things as interviewing suspects and following up leads</a:t>
            </a:r>
          </a:p>
        </p:txBody>
      </p:sp>
      <p:sp>
        <p:nvSpPr>
          <p:cNvPr id="6" name="Content Placeholder 2"/>
          <p:cNvSpPr txBox="1">
            <a:spLocks/>
          </p:cNvSpPr>
          <p:nvPr/>
        </p:nvSpPr>
        <p:spPr>
          <a:xfrm>
            <a:off x="1600200" y="3733800"/>
            <a:ext cx="6019800" cy="533400"/>
          </a:xfrm>
          <a:prstGeom prst="rect">
            <a:avLst/>
          </a:prstGeom>
          <a:ln w="57150" cap="flat" cmpd="sng" algn="ctr">
            <a:solidFill>
              <a:schemeClr val="lt1"/>
            </a:solidFill>
            <a:prstDash val="solid"/>
          </a:ln>
        </p:spPr>
        <p:style>
          <a:lnRef idx="3">
            <a:schemeClr val="lt1"/>
          </a:lnRef>
          <a:fillRef idx="1">
            <a:schemeClr val="accent2"/>
          </a:fillRef>
          <a:effectRef idx="1">
            <a:schemeClr val="accent2"/>
          </a:effectRef>
          <a:fontRef idx="minor">
            <a:schemeClr val="lt1"/>
          </a:fontRef>
        </p:style>
        <p:txBody>
          <a:bodyPr vert="horz"/>
          <a:lstStyle/>
          <a:p>
            <a:pPr algn="ctr"/>
            <a:r>
              <a:rPr lang="en-US" sz="2800" b="1" dirty="0" smtClean="0"/>
              <a:t>NO mistakes are allowed</a:t>
            </a:r>
          </a:p>
          <a:p>
            <a:pPr marL="342900" marR="0" lvl="0" indent="-342900" algn="ctr" defTabSz="457200" rtl="0" eaLnBrk="1" fontAlgn="auto" latinLnBrk="0" hangingPunct="1">
              <a:lnSpc>
                <a:spcPct val="100000"/>
              </a:lnSpc>
              <a:spcBef>
                <a:spcPct val="20000"/>
              </a:spcBef>
              <a:spcAft>
                <a:spcPts val="0"/>
              </a:spcAft>
              <a:buClrTx/>
              <a:buSzTx/>
              <a:buFont typeface="Arial"/>
              <a:buNone/>
              <a:tabLst/>
              <a:defRPr/>
            </a:pPr>
            <a:endParaRPr kumimoji="0" lang="en-US" sz="2800" b="1" i="0" u="none" strike="noStrike" kern="1200" cap="none" spc="0" normalizeH="0" baseline="0" noProof="0" dirty="0">
              <a:ln>
                <a:noFill/>
              </a:ln>
              <a:solidFill>
                <a:schemeClr val="lt1"/>
              </a:solidFill>
              <a:effectLst/>
              <a:uLnTx/>
              <a:uFillTx/>
              <a:latin typeface="+mn-lt"/>
              <a:ea typeface="+mn-ea"/>
              <a:cs typeface="+mn-cs"/>
            </a:endParaRPr>
          </a:p>
        </p:txBody>
      </p:sp>
      <p:sp>
        <p:nvSpPr>
          <p:cNvPr id="7" name="TextBox 6"/>
          <p:cNvSpPr txBox="1"/>
          <p:nvPr/>
        </p:nvSpPr>
        <p:spPr>
          <a:xfrm>
            <a:off x="457200" y="4648200"/>
            <a:ext cx="8229600" cy="1292662"/>
          </a:xfrm>
          <a:prstGeom prst="rect">
            <a:avLst/>
          </a:prstGeom>
          <a:solidFill>
            <a:schemeClr val="tx1"/>
          </a:solidFill>
          <a:ln w="57150" cmpd="sng"/>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600" b="1" dirty="0" smtClean="0"/>
              <a:t>Therefore, every Identification specialist can state in court, that they have NEVER </a:t>
            </a:r>
            <a:r>
              <a:rPr lang="en-US" sz="2600" b="1" dirty="0" err="1" smtClean="0"/>
              <a:t>mis</a:t>
            </a:r>
            <a:r>
              <a:rPr lang="en-US" sz="2600" b="1" dirty="0" smtClean="0"/>
              <a:t>-identified anyone</a:t>
            </a:r>
            <a:endParaRPr lang="en-US" sz="2600"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chor="ctr"/>
          <a:lstStyle/>
          <a:p>
            <a:r>
              <a:rPr lang="en-US" b="1" dirty="0" smtClean="0"/>
              <a:t>The Autopsy</a:t>
            </a:r>
            <a:endParaRPr lang="en-US" b="1" dirty="0"/>
          </a:p>
        </p:txBody>
      </p:sp>
      <p:sp>
        <p:nvSpPr>
          <p:cNvPr id="3" name="Content Placeholder 2"/>
          <p:cNvSpPr>
            <a:spLocks noGrp="1"/>
          </p:cNvSpPr>
          <p:nvPr>
            <p:ph idx="1"/>
          </p:nvPr>
        </p:nvSpPr>
        <p:spPr/>
        <p:txBody>
          <a:bodyPr/>
          <a:lstStyle/>
          <a:p>
            <a:r>
              <a:rPr lang="en-US" sz="2600" b="1" dirty="0" smtClean="0"/>
              <a:t>The Definition of “Autopsy”</a:t>
            </a:r>
            <a:r>
              <a:rPr lang="en-US" sz="2600" dirty="0" smtClean="0"/>
              <a:t>: ‘to see for one's self.’</a:t>
            </a:r>
          </a:p>
          <a:p>
            <a:r>
              <a:rPr lang="en-US" sz="2600" dirty="0" smtClean="0"/>
              <a:t>It is not the same as the word “dissection”:</a:t>
            </a:r>
          </a:p>
          <a:p>
            <a:pPr algn="ctr">
              <a:buNone/>
            </a:pPr>
            <a:r>
              <a:rPr lang="en-US" sz="2600" dirty="0" smtClean="0"/>
              <a:t>‘the process of disassembling and observing something to determine its internal structure and as an aid to discerning the functions and relationships of its components’</a:t>
            </a:r>
          </a:p>
          <a:p>
            <a:r>
              <a:rPr lang="en-US" sz="2600" b="1" dirty="0" smtClean="0"/>
              <a:t>It involves:</a:t>
            </a:r>
          </a:p>
          <a:p>
            <a:pPr lvl="1" algn="ctr">
              <a:buNone/>
            </a:pPr>
            <a:r>
              <a:rPr lang="en-US" sz="2600" dirty="0" smtClean="0"/>
              <a:t>observing the external and internal structures of the body to gain information about the individual's death</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vert="horz" anchor="ctr"/>
          <a:lstStyle/>
          <a:p>
            <a:r>
              <a:rPr lang="en-US" b="1" dirty="0" smtClean="0"/>
              <a:t>The Autopsy</a:t>
            </a:r>
            <a:endParaRPr lang="en-US" dirty="0"/>
          </a:p>
        </p:txBody>
      </p:sp>
      <p:sp>
        <p:nvSpPr>
          <p:cNvPr id="3" name="Content Placeholder 2"/>
          <p:cNvSpPr>
            <a:spLocks noGrp="1"/>
          </p:cNvSpPr>
          <p:nvPr>
            <p:ph idx="1"/>
          </p:nvPr>
        </p:nvSpPr>
        <p:spPr/>
        <p:txBody>
          <a:bodyPr/>
          <a:lstStyle/>
          <a:p>
            <a:r>
              <a:rPr lang="en-US" sz="2600" b="1" dirty="0" smtClean="0"/>
              <a:t>'What do you look for at autopsy?’ </a:t>
            </a:r>
          </a:p>
          <a:p>
            <a:pPr algn="ctr">
              <a:buNone/>
            </a:pPr>
            <a:r>
              <a:rPr lang="en-US" sz="2400" b="1" dirty="0" smtClean="0"/>
              <a:t>Anything and everything</a:t>
            </a:r>
          </a:p>
          <a:p>
            <a:pPr lvl="1"/>
            <a:r>
              <a:rPr lang="en-US" sz="2600" dirty="0" smtClean="0"/>
              <a:t>Is there evidence of abnormal development?</a:t>
            </a:r>
          </a:p>
          <a:p>
            <a:pPr lvl="1"/>
            <a:r>
              <a:rPr lang="en-US" sz="2600" dirty="0" smtClean="0"/>
              <a:t>Is there evidence of natural disease? Is there evidence of injury (physical, electrical, heat, cold, drug, chemical, radiation)? </a:t>
            </a:r>
          </a:p>
          <a:p>
            <a:pPr lvl="1"/>
            <a:r>
              <a:rPr lang="en-US" sz="2600" dirty="0" smtClean="0"/>
              <a:t>Are there clues to the identity of the deceased? </a:t>
            </a:r>
          </a:p>
          <a:p>
            <a:pPr lvl="1"/>
            <a:r>
              <a:rPr lang="en-US" sz="2600" dirty="0" smtClean="0"/>
              <a:t>Is physical evidence related to an unnatural event present? </a:t>
            </a:r>
          </a:p>
          <a:p>
            <a:pPr>
              <a:buNone/>
            </a:pP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b="1" dirty="0" smtClean="0">
                <a:effectLst>
                  <a:outerShdw blurRad="50800" dist="38100" dir="13500000" algn="tl">
                    <a:srgbClr val="000000">
                      <a:alpha val="43000"/>
                    </a:srgbClr>
                  </a:outerShdw>
                </a:effectLst>
              </a:rPr>
              <a:t>The Autopsy</a:t>
            </a:r>
            <a:endParaRPr lang="en-US" b="1" dirty="0">
              <a:effectLst>
                <a:outerShdw blurRad="50800" dist="38100" dir="13500000" algn="tl">
                  <a:srgbClr val="000000">
                    <a:alpha val="43000"/>
                  </a:srgbClr>
                </a:outerShdw>
              </a:effectLst>
            </a:endParaRPr>
          </a:p>
        </p:txBody>
      </p:sp>
      <p:sp>
        <p:nvSpPr>
          <p:cNvPr id="4" name="Content Placeholder 2"/>
          <p:cNvSpPr>
            <a:spLocks noGrp="1"/>
          </p:cNvSpPr>
          <p:nvPr>
            <p:ph idx="1"/>
          </p:nvPr>
        </p:nvSpPr>
        <p:spPr>
          <a:xfrm>
            <a:off x="381000" y="1600201"/>
            <a:ext cx="8382000" cy="2285999"/>
          </a:xfrm>
          <a:ln w="57150" cmpd="sng"/>
        </p:spPr>
        <p:style>
          <a:lnRef idx="3">
            <a:schemeClr val="lt1"/>
          </a:lnRef>
          <a:fillRef idx="1">
            <a:schemeClr val="accent2"/>
          </a:fillRef>
          <a:effectRef idx="1">
            <a:schemeClr val="accent2"/>
          </a:effectRef>
          <a:fontRef idx="minor">
            <a:schemeClr val="lt1"/>
          </a:fontRef>
        </p:style>
        <p:txBody>
          <a:bodyPr/>
          <a:lstStyle/>
          <a:p>
            <a:pPr algn="ctr">
              <a:buNone/>
            </a:pPr>
            <a:r>
              <a:rPr lang="en-US" sz="2400" dirty="0" smtClean="0"/>
              <a:t>The goals of the forensic autopsy are:</a:t>
            </a:r>
          </a:p>
          <a:p>
            <a:r>
              <a:rPr lang="en-US" sz="2400" dirty="0" smtClean="0"/>
              <a:t>to discover information that cannot be obtained in other ways</a:t>
            </a:r>
          </a:p>
          <a:p>
            <a:r>
              <a:rPr lang="en-US" sz="2400" dirty="0" smtClean="0"/>
              <a:t>to provide independent confirmation of what is known or</a:t>
            </a:r>
          </a:p>
          <a:p>
            <a:r>
              <a:rPr lang="en-US" sz="2400" dirty="0" smtClean="0"/>
              <a:t>to provide a variety of means of documentation of findings</a:t>
            </a:r>
            <a:endParaRPr lang="en-US" sz="2400" b="1" dirty="0"/>
          </a:p>
        </p:txBody>
      </p:sp>
      <p:sp>
        <p:nvSpPr>
          <p:cNvPr id="5" name="TextBox 4"/>
          <p:cNvSpPr txBox="1"/>
          <p:nvPr/>
        </p:nvSpPr>
        <p:spPr>
          <a:xfrm>
            <a:off x="381000" y="4080808"/>
            <a:ext cx="8382000" cy="1938992"/>
          </a:xfrm>
          <a:prstGeom prst="rect">
            <a:avLst/>
          </a:prstGeom>
          <a:solidFill>
            <a:schemeClr val="tx1"/>
          </a:solidFill>
          <a:ln w="57150" cmpd="sng"/>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400" dirty="0" smtClean="0"/>
              <a:t>The performance of an autopsy is an important forensic tool to be applied to certain cases as needed, </a:t>
            </a:r>
            <a:r>
              <a:rPr lang="en-US" sz="2400" b="1" cap="small" dirty="0" smtClean="0"/>
              <a:t>not an end point</a:t>
            </a:r>
            <a:r>
              <a:rPr lang="en-US" sz="2400" dirty="0" smtClean="0"/>
              <a:t>, and not a 'lab procedure' done on request. </a:t>
            </a:r>
          </a:p>
          <a:p>
            <a:pPr algn="ctr"/>
            <a:r>
              <a:rPr lang="en-US" sz="2400" dirty="0" smtClean="0"/>
              <a:t>The Medical Examiner has statutory authority to perform autopsies and post mortems.</a:t>
            </a:r>
            <a:endParaRPr lang="en-US" sz="2200"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effectLst>
                  <a:outerShdw blurRad="50800" dist="38100" dir="13500000" algn="tl">
                    <a:srgbClr val="000000">
                      <a:alpha val="43000"/>
                    </a:srgbClr>
                  </a:outerShdw>
                </a:effectLst>
                <a:latin typeface="Georgia"/>
                <a:cs typeface="Georgia"/>
              </a:rPr>
              <a:t>Real Life Forensic Science</a:t>
            </a:r>
            <a:endParaRPr lang="en-US" dirty="0">
              <a:effectLst>
                <a:outerShdw blurRad="50800" dist="38100" dir="13500000" algn="tl">
                  <a:srgbClr val="000000">
                    <a:alpha val="43000"/>
                  </a:srgbClr>
                </a:outerShdw>
              </a:effectLst>
              <a:latin typeface="Georgia"/>
              <a:cs typeface="Georgia"/>
            </a:endParaRPr>
          </a:p>
        </p:txBody>
      </p:sp>
      <p:sp>
        <p:nvSpPr>
          <p:cNvPr id="5" name="Text Placeholder 4"/>
          <p:cNvSpPr>
            <a:spLocks noGrp="1"/>
          </p:cNvSpPr>
          <p:nvPr>
            <p:ph type="body" idx="1"/>
          </p:nvPr>
        </p:nvSpPr>
        <p:spPr/>
        <p:txBody>
          <a:bodyPr/>
          <a:lstStyle/>
          <a:p>
            <a:r>
              <a:rPr lang="en-US" dirty="0" smtClean="0"/>
              <a:t>Fact Vs. Fiction</a:t>
            </a:r>
            <a:endParaRPr lang="en-US" dirty="0"/>
          </a:p>
        </p:txBody>
      </p:sp>
      <p:pic>
        <p:nvPicPr>
          <p:cNvPr id="6" name="صورة 1"/>
          <p:cNvPicPr/>
          <p:nvPr/>
        </p:nvPicPr>
        <p:blipFill>
          <a:blip r:embed="rId2" cstate="print"/>
          <a:srcRect/>
          <a:stretch>
            <a:fillRect/>
          </a:stretch>
        </p:blipFill>
        <p:spPr bwMode="auto">
          <a:xfrm>
            <a:off x="7543800" y="274638"/>
            <a:ext cx="1371600" cy="132556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b="1" dirty="0" smtClean="0">
                <a:effectLst>
                  <a:outerShdw blurRad="50800" dist="38100" dir="18900000" algn="tr">
                    <a:srgbClr val="000000">
                      <a:alpha val="43000"/>
                    </a:srgbClr>
                  </a:outerShdw>
                </a:effectLst>
              </a:rPr>
              <a:t>Who Invented Forensic Science?</a:t>
            </a:r>
            <a:endParaRPr lang="en-US" b="1" dirty="0">
              <a:effectLst>
                <a:outerShdw blurRad="50800" dist="38100" dir="18900000" algn="tr">
                  <a:srgbClr val="000000">
                    <a:alpha val="43000"/>
                  </a:srgbClr>
                </a:outerShdw>
              </a:effectLst>
            </a:endParaRPr>
          </a:p>
        </p:txBody>
      </p:sp>
      <p:sp>
        <p:nvSpPr>
          <p:cNvPr id="5" name="Content Placeholder 4"/>
          <p:cNvSpPr>
            <a:spLocks noGrp="1"/>
          </p:cNvSpPr>
          <p:nvPr>
            <p:ph idx="1"/>
          </p:nvPr>
        </p:nvSpPr>
        <p:spPr>
          <a:xfrm>
            <a:off x="304800" y="1905000"/>
            <a:ext cx="4302161" cy="4419600"/>
          </a:xfrm>
        </p:spPr>
        <p:txBody>
          <a:bodyPr/>
          <a:lstStyle/>
          <a:p>
            <a:pPr algn="ctr">
              <a:buNone/>
            </a:pPr>
            <a:r>
              <a:rPr lang="en-US" sz="2800" cap="small" dirty="0" smtClean="0"/>
              <a:t>No, not scientists</a:t>
            </a:r>
            <a:endParaRPr lang="en-US" sz="2800" i="1" dirty="0" smtClean="0"/>
          </a:p>
          <a:p>
            <a:pPr algn="ctr">
              <a:buNone/>
            </a:pPr>
            <a:r>
              <a:rPr lang="en-US" sz="2800" i="1" dirty="0" smtClean="0"/>
              <a:t>“Necessity is the mother of invention”</a:t>
            </a:r>
            <a:endParaRPr lang="en-US" sz="2800" dirty="0" smtClean="0"/>
          </a:p>
          <a:p>
            <a:pPr algn="ctr">
              <a:buNone/>
            </a:pPr>
            <a:r>
              <a:rPr lang="en-US" sz="2800" dirty="0" smtClean="0"/>
              <a:t>The use of fingerprints </a:t>
            </a:r>
            <a:r>
              <a:rPr lang="en-US" sz="2800" u="sng" dirty="0" smtClean="0"/>
              <a:t>by the police</a:t>
            </a:r>
            <a:r>
              <a:rPr lang="en-US" sz="2800" dirty="0" smtClean="0"/>
              <a:t> to identify criminals was the first real application of science to </a:t>
            </a:r>
            <a:r>
              <a:rPr lang="en-US" sz="2800" cap="small" dirty="0" smtClean="0"/>
              <a:t>law</a:t>
            </a:r>
            <a:endParaRPr lang="en-US" sz="2800" cap="small" dirty="0"/>
          </a:p>
        </p:txBody>
      </p:sp>
      <p:pic>
        <p:nvPicPr>
          <p:cNvPr id="7" name="Picture 6" descr="2752435006_a75e7a252a_o.jpg"/>
          <p:cNvPicPr>
            <a:picLocks noChangeAspect="1"/>
          </p:cNvPicPr>
          <p:nvPr/>
        </p:nvPicPr>
        <p:blipFill>
          <a:blip r:embed="rId3"/>
          <a:srcRect b="17741"/>
          <a:stretch>
            <a:fillRect/>
          </a:stretch>
        </p:blipFill>
        <p:spPr>
          <a:xfrm>
            <a:off x="4841291" y="2362200"/>
            <a:ext cx="3769309" cy="2819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chor="ctr">
            <a:normAutofit/>
          </a:bodyPr>
          <a:lstStyle/>
          <a:p>
            <a:r>
              <a:rPr lang="en-US" sz="3800" b="1" dirty="0" smtClean="0"/>
              <a:t>Forensics: An Ancient Science?</a:t>
            </a:r>
            <a:endParaRPr lang="en-US" sz="3800" b="1" dirty="0"/>
          </a:p>
        </p:txBody>
      </p:sp>
      <p:sp>
        <p:nvSpPr>
          <p:cNvPr id="3" name="Content Placeholder 2"/>
          <p:cNvSpPr>
            <a:spLocks noGrp="1"/>
          </p:cNvSpPr>
          <p:nvPr>
            <p:ph idx="1"/>
          </p:nvPr>
        </p:nvSpPr>
        <p:spPr/>
        <p:txBody>
          <a:bodyPr/>
          <a:lstStyle/>
          <a:p>
            <a:r>
              <a:rPr lang="en-US" dirty="0" smtClean="0"/>
              <a:t>The first crime claimed to have been solved by forensic science was: </a:t>
            </a:r>
          </a:p>
          <a:p>
            <a:pPr algn="ctr">
              <a:buNone/>
            </a:pPr>
            <a:r>
              <a:rPr lang="en-US" sz="4400" dirty="0" smtClean="0">
                <a:solidFill>
                  <a:srgbClr val="800000"/>
                </a:solidFill>
                <a:effectLst>
                  <a:outerShdw blurRad="38100" dist="38100" dir="2700000" algn="tl">
                    <a:srgbClr val="000000">
                      <a:alpha val="43137"/>
                    </a:srgbClr>
                  </a:outerShdw>
                </a:effectLst>
              </a:rPr>
              <a:t>The murder of Julius Caeser</a:t>
            </a:r>
          </a:p>
          <a:p>
            <a:pPr algn="ctr">
              <a:buNone/>
            </a:pPr>
            <a:r>
              <a:rPr lang="en-US" sz="4400" dirty="0" smtClean="0">
                <a:solidFill>
                  <a:srgbClr val="800000"/>
                </a:solidFill>
                <a:effectLst>
                  <a:outerShdw blurRad="38100" dist="38100" dir="2700000" algn="tl">
                    <a:srgbClr val="000000">
                      <a:alpha val="43137"/>
                    </a:srgbClr>
                  </a:outerShdw>
                </a:effectLst>
              </a:rPr>
              <a:t>In 44 B.C.</a:t>
            </a:r>
            <a:endParaRPr lang="en-US" sz="4400" dirty="0">
              <a:solidFill>
                <a:srgbClr val="800000"/>
              </a:solidFill>
              <a:effectLst>
                <a:outerShdw blurRad="38100" dist="38100" dir="2700000" algn="tl">
                  <a:srgbClr val="000000">
                    <a:alpha val="43137"/>
                  </a:srgbClr>
                </a:outerShdw>
              </a:effectLst>
            </a:endParaRPr>
          </a:p>
        </p:txBody>
      </p:sp>
      <p:pic>
        <p:nvPicPr>
          <p:cNvPr id="4" name="Picture 3" descr="6200710943_9174a292e9_b.jpg"/>
          <p:cNvPicPr>
            <a:picLocks noChangeAspect="1"/>
          </p:cNvPicPr>
          <p:nvPr/>
        </p:nvPicPr>
        <p:blipFill>
          <a:blip r:embed="rId3"/>
          <a:stretch>
            <a:fillRect/>
          </a:stretch>
        </p:blipFill>
        <p:spPr>
          <a:xfrm>
            <a:off x="2291219" y="4435354"/>
            <a:ext cx="4566781" cy="211784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3232993393_1667afe358_o.jpg"/>
          <p:cNvPicPr>
            <a:picLocks noChangeAspect="1"/>
          </p:cNvPicPr>
          <p:nvPr/>
        </p:nvPicPr>
        <p:blipFill>
          <a:blip r:embed="rId3">
            <a:alphaModFix amt="38000"/>
          </a:blip>
          <a:stretch>
            <a:fillRect/>
          </a:stretch>
        </p:blipFill>
        <p:spPr>
          <a:xfrm>
            <a:off x="457200" y="3124200"/>
            <a:ext cx="8153400" cy="3733800"/>
          </a:xfrm>
          <a:prstGeom prst="rect">
            <a:avLst/>
          </a:prstGeom>
        </p:spPr>
      </p:pic>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chor="ctr"/>
          <a:lstStyle/>
          <a:p>
            <a:r>
              <a:rPr lang="en-US" b="1" dirty="0" smtClean="0"/>
              <a:t>Fingerprinting</a:t>
            </a:r>
            <a:endParaRPr lang="en-US" b="1" dirty="0"/>
          </a:p>
        </p:txBody>
      </p:sp>
      <p:sp>
        <p:nvSpPr>
          <p:cNvPr id="3" name="Content Placeholder 2"/>
          <p:cNvSpPr>
            <a:spLocks noGrp="1"/>
          </p:cNvSpPr>
          <p:nvPr>
            <p:ph idx="1"/>
          </p:nvPr>
        </p:nvSpPr>
        <p:spPr>
          <a:xfrm>
            <a:off x="457200" y="1600200"/>
            <a:ext cx="8229600" cy="4876800"/>
          </a:xfrm>
          <a:solidFill>
            <a:srgbClr val="FFFFFF">
              <a:alpha val="34000"/>
            </a:srgbClr>
          </a:solidFill>
        </p:spPr>
        <p:txBody>
          <a:bodyPr>
            <a:normAutofit fontScale="62500" lnSpcReduction="20000"/>
          </a:bodyPr>
          <a:lstStyle/>
          <a:p>
            <a:r>
              <a:rPr lang="en-US" sz="4160" dirty="0" smtClean="0"/>
              <a:t>Who were the first to use fingerprints in a legal system?</a:t>
            </a:r>
          </a:p>
          <a:p>
            <a:pPr>
              <a:buNone/>
            </a:pPr>
            <a:r>
              <a:rPr lang="en-US" dirty="0" smtClean="0"/>
              <a:t>The Chinese used fingerprints to establish identity of documents &amp; sculptures</a:t>
            </a:r>
          </a:p>
          <a:p>
            <a:r>
              <a:rPr lang="en-US" sz="4160" dirty="0" smtClean="0"/>
              <a:t>When was the first fingerprint filing system devised?</a:t>
            </a:r>
          </a:p>
          <a:p>
            <a:pPr>
              <a:buNone/>
            </a:pPr>
            <a:r>
              <a:rPr lang="en-US" dirty="0" smtClean="0"/>
              <a:t>In 1899, by Sir Edward Richard Henry, in his book “Classification and Uses of Finger Prints” – the system is still used by the FBI today</a:t>
            </a:r>
          </a:p>
          <a:p>
            <a:r>
              <a:rPr lang="en-US" sz="4160" dirty="0" smtClean="0"/>
              <a:t>What system of identification was used before fingerprints?</a:t>
            </a:r>
          </a:p>
          <a:p>
            <a:pPr>
              <a:buNone/>
            </a:pPr>
            <a:r>
              <a:rPr lang="en-US" dirty="0" smtClean="0"/>
              <a:t>Bertillonage system; measuring people’s bodies. The system used 11 measurements</a:t>
            </a:r>
          </a:p>
          <a:p>
            <a:r>
              <a:rPr lang="en-US" sz="4160" dirty="0" smtClean="0"/>
              <a:t>What is the main system used by law enforcement for matching fingerprints today?</a:t>
            </a:r>
          </a:p>
          <a:p>
            <a:pPr>
              <a:buNone/>
            </a:pPr>
            <a:r>
              <a:rPr lang="en-PH" dirty="0" smtClean="0"/>
              <a:t>The Automated Fingerprint Identification System (AFIS)</a:t>
            </a:r>
            <a:endParaRPr 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style>
          <a:lnRef idx="3">
            <a:schemeClr val="lt1"/>
          </a:lnRef>
          <a:fillRef idx="1">
            <a:schemeClr val="accent2"/>
          </a:fillRef>
          <a:effectRef idx="1">
            <a:schemeClr val="accent2"/>
          </a:effectRef>
          <a:fontRef idx="minor">
            <a:schemeClr val="lt1"/>
          </a:fontRef>
        </p:style>
        <p:txBody>
          <a:bodyPr anchor="ctr"/>
          <a:lstStyle/>
          <a:p>
            <a:r>
              <a:rPr lang="en-US" b="1" dirty="0" smtClean="0"/>
              <a:t>What Is Forensics?</a:t>
            </a:r>
            <a:endParaRPr lang="en-US" b="1" dirty="0"/>
          </a:p>
        </p:txBody>
      </p:sp>
      <p:sp>
        <p:nvSpPr>
          <p:cNvPr id="3" name="Content Placeholder 2"/>
          <p:cNvSpPr>
            <a:spLocks noGrp="1"/>
          </p:cNvSpPr>
          <p:nvPr>
            <p:ph idx="1"/>
          </p:nvPr>
        </p:nvSpPr>
        <p:spPr/>
        <p:txBody>
          <a:bodyPr/>
          <a:lstStyle/>
          <a:p>
            <a:r>
              <a:rPr lang="en-US" dirty="0" smtClean="0"/>
              <a:t>Forensic science is the application of science to law</a:t>
            </a:r>
          </a:p>
          <a:p>
            <a:r>
              <a:rPr lang="en-GB" u="sng" dirty="0" smtClean="0"/>
              <a:t>Forensic scientists</a:t>
            </a:r>
            <a:r>
              <a:rPr lang="en-GB" dirty="0" smtClean="0"/>
              <a:t>: are primarily concerned with examining contact trace material associated with crimes. This follows the principle that 'every contact leaves a trace' that will offer potential evidence to link a suspect with the scene of the crime, the victim or the weapon.</a:t>
            </a:r>
          </a:p>
          <a:p>
            <a:pPr>
              <a:buNone/>
            </a:pPr>
            <a:r>
              <a:rPr lang="en-US" dirty="0" smtClean="0"/>
              <a:t> </a:t>
            </a:r>
            <a:endParaRPr lang="en-GB" dirty="0" smtClean="0"/>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3232993393_1667afe358_o.jpg"/>
          <p:cNvPicPr>
            <a:picLocks noChangeAspect="1"/>
          </p:cNvPicPr>
          <p:nvPr/>
        </p:nvPicPr>
        <p:blipFill>
          <a:blip r:embed="rId3">
            <a:alphaModFix amt="38000"/>
          </a:blip>
          <a:stretch>
            <a:fillRect/>
          </a:stretch>
        </p:blipFill>
        <p:spPr>
          <a:xfrm>
            <a:off x="457200" y="3124200"/>
            <a:ext cx="8153400" cy="3733800"/>
          </a:xfrm>
          <a:prstGeom prst="rect">
            <a:avLst/>
          </a:prstGeom>
        </p:spPr>
      </p:pic>
      <p:sp>
        <p:nvSpPr>
          <p:cNvPr id="2" name="Title 1"/>
          <p:cNvSpPr>
            <a:spLocks noGrp="1"/>
          </p:cNvSpPr>
          <p:nvPr>
            <p:ph type="title"/>
          </p:nvPr>
        </p:nvSpPr>
        <p:spPr>
          <a:xfrm>
            <a:off x="381000" y="1524000"/>
            <a:ext cx="8229600" cy="1143000"/>
          </a:xfrm>
        </p:spPr>
        <p:txBody>
          <a:bodyPr>
            <a:normAutofit fontScale="90000"/>
          </a:bodyPr>
          <a:lstStyle/>
          <a:p>
            <a:r>
              <a:rPr lang="en-US" b="1" dirty="0" smtClean="0"/>
              <a:t>Fingerprints Aren’t Foolproof</a:t>
            </a:r>
            <a:endParaRPr lang="en-US" b="1" dirty="0"/>
          </a:p>
        </p:txBody>
      </p:sp>
      <p:sp>
        <p:nvSpPr>
          <p:cNvPr id="3" name="Content Placeholder 2"/>
          <p:cNvSpPr>
            <a:spLocks noGrp="1"/>
          </p:cNvSpPr>
          <p:nvPr>
            <p:ph idx="1"/>
          </p:nvPr>
        </p:nvSpPr>
        <p:spPr>
          <a:xfrm>
            <a:off x="457200" y="579437"/>
            <a:ext cx="8153400" cy="5821363"/>
          </a:xfrm>
          <a:solidFill>
            <a:srgbClr val="FFFFFF">
              <a:alpha val="40000"/>
            </a:srgbClr>
          </a:solidFill>
        </p:spPr>
        <p:txBody>
          <a:bodyPr>
            <a:normAutofit/>
          </a:bodyPr>
          <a:lstStyle/>
          <a:p>
            <a:r>
              <a:rPr lang="en-US" cap="small" dirty="0" smtClean="0"/>
              <a:t>No two people can have identical fingerprints</a:t>
            </a:r>
          </a:p>
          <a:p>
            <a:pPr>
              <a:buNone/>
            </a:pPr>
            <a:endParaRPr lang="en-US" cap="small" dirty="0" smtClean="0"/>
          </a:p>
          <a:p>
            <a:pPr>
              <a:buNone/>
            </a:pPr>
            <a:r>
              <a:rPr lang="en-PH" sz="2600" i="1" dirty="0" smtClean="0"/>
              <a:t>Their patterns are so intricate and variable that it takes a well-trained eye to recognize a match. Computer technology has made this process a lot easier, but there is no completely foolproof method.</a:t>
            </a:r>
          </a:p>
          <a:p>
            <a:r>
              <a:rPr lang="en-PH" cap="small" dirty="0" smtClean="0"/>
              <a:t>Even gloves leave prints</a:t>
            </a:r>
          </a:p>
          <a:p>
            <a:r>
              <a:rPr lang="en-US" cap="small" dirty="0" smtClean="0"/>
              <a:t>UV rays can reveal invisible prints</a:t>
            </a:r>
          </a:p>
          <a:p>
            <a:r>
              <a:rPr lang="en-US" cap="small" dirty="0" smtClean="0"/>
              <a:t>Getting a fingerprint off human skin is near impossible</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 name="Content Placeholder 9" descr="patterns.jpg"/>
          <p:cNvPicPr>
            <a:picLocks noGrp="1" noChangeAspect="1"/>
          </p:cNvPicPr>
          <p:nvPr>
            <p:ph idx="1"/>
          </p:nvPr>
        </p:nvPicPr>
        <p:blipFill>
          <a:blip r:embed="rId3">
            <a:clrChange>
              <a:clrFrom>
                <a:srgbClr val="FEFEE3"/>
              </a:clrFrom>
              <a:clrTo>
                <a:srgbClr val="FEFEE3">
                  <a:alpha val="0"/>
                </a:srgbClr>
              </a:clrTo>
            </a:clrChange>
          </a:blip>
          <a:stretch>
            <a:fillRect/>
          </a:stretch>
        </p:blipFill>
        <p:spPr>
          <a:xfrm>
            <a:off x="3727450" y="0"/>
            <a:ext cx="5340350" cy="4651034"/>
          </a:xfrm>
        </p:spPr>
      </p:pic>
      <p:pic>
        <p:nvPicPr>
          <p:cNvPr id="11" name="Picture 10" descr="properties.jpg"/>
          <p:cNvPicPr>
            <a:picLocks noChangeAspect="1"/>
          </p:cNvPicPr>
          <p:nvPr/>
        </p:nvPicPr>
        <p:blipFill>
          <a:blip r:embed="rId4"/>
          <a:stretch>
            <a:fillRect/>
          </a:stretch>
        </p:blipFill>
        <p:spPr>
          <a:xfrm>
            <a:off x="325196" y="304800"/>
            <a:ext cx="3140317" cy="2736850"/>
          </a:xfrm>
          <a:prstGeom prst="rect">
            <a:avLst/>
          </a:prstGeom>
        </p:spPr>
      </p:pic>
      <p:cxnSp>
        <p:nvCxnSpPr>
          <p:cNvPr id="13" name="Curved Connector 12"/>
          <p:cNvCxnSpPr/>
          <p:nvPr/>
        </p:nvCxnSpPr>
        <p:spPr>
          <a:xfrm rot="5400000">
            <a:off x="720726" y="3235324"/>
            <a:ext cx="920750" cy="685802"/>
          </a:xfrm>
          <a:prstGeom prst="curvedConnector3">
            <a:avLst>
              <a:gd name="adj1" fmla="val 50000"/>
            </a:avLst>
          </a:prstGeom>
          <a:ln>
            <a:tailEnd type="arrow"/>
          </a:ln>
        </p:spPr>
        <p:style>
          <a:lnRef idx="2">
            <a:schemeClr val="accent2"/>
          </a:lnRef>
          <a:fillRef idx="0">
            <a:schemeClr val="accent2"/>
          </a:fillRef>
          <a:effectRef idx="1">
            <a:schemeClr val="accent2"/>
          </a:effectRef>
          <a:fontRef idx="minor">
            <a:schemeClr val="tx1"/>
          </a:fontRef>
        </p:style>
      </p:cxnSp>
      <p:sp>
        <p:nvSpPr>
          <p:cNvPr id="25" name="TextBox 24"/>
          <p:cNvSpPr txBox="1"/>
          <p:nvPr/>
        </p:nvSpPr>
        <p:spPr>
          <a:xfrm>
            <a:off x="5754687" y="4645223"/>
            <a:ext cx="3160713" cy="30777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en-US" sz="1400" dirty="0" smtClean="0"/>
              <a:t>Loops are the most common type </a:t>
            </a:r>
            <a:endParaRPr lang="en-US" sz="1400" dirty="0"/>
          </a:p>
        </p:txBody>
      </p:sp>
      <p:sp>
        <p:nvSpPr>
          <p:cNvPr id="26" name="TextBox 25"/>
          <p:cNvSpPr txBox="1"/>
          <p:nvPr/>
        </p:nvSpPr>
        <p:spPr>
          <a:xfrm>
            <a:off x="2971800" y="6091535"/>
            <a:ext cx="5943600" cy="461665"/>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en-US" sz="2400" dirty="0" smtClean="0"/>
              <a:t>Matching fingerprints is not an easy job</a:t>
            </a:r>
            <a:endParaRPr lang="en-US" sz="2400" dirty="0"/>
          </a:p>
        </p:txBody>
      </p:sp>
      <p:pic>
        <p:nvPicPr>
          <p:cNvPr id="12" name="Picture 11" descr="match.it.jpg"/>
          <p:cNvPicPr>
            <a:picLocks noChangeAspect="1"/>
          </p:cNvPicPr>
          <p:nvPr/>
        </p:nvPicPr>
        <p:blipFill>
          <a:blip r:embed="rId5">
            <a:clrChange>
              <a:clrFrom>
                <a:srgbClr val="FFFFFF"/>
              </a:clrFrom>
              <a:clrTo>
                <a:srgbClr val="FFFFFF">
                  <a:alpha val="0"/>
                </a:srgbClr>
              </a:clrTo>
            </a:clrChange>
            <a:alphaModFix/>
          </a:blip>
          <a:stretch>
            <a:fillRect/>
          </a:stretch>
        </p:blipFill>
        <p:spPr>
          <a:xfrm>
            <a:off x="304800" y="3733800"/>
            <a:ext cx="3700871" cy="2357735"/>
          </a:xfrm>
          <a:prstGeom prst="rect">
            <a:avLst/>
          </a:prstGeom>
        </p:spPr>
      </p:pic>
      <p:cxnSp>
        <p:nvCxnSpPr>
          <p:cNvPr id="21" name="Curved Connector 20"/>
          <p:cNvCxnSpPr/>
          <p:nvPr/>
        </p:nvCxnSpPr>
        <p:spPr>
          <a:xfrm rot="10800000">
            <a:off x="2438400" y="457200"/>
            <a:ext cx="1289050" cy="1588"/>
          </a:xfrm>
          <a:prstGeom prst="curvedConnector3">
            <a:avLst>
              <a:gd name="adj1" fmla="val 50000"/>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Content Placeholder 5" descr="structure.gif"/>
          <p:cNvPicPr>
            <a:picLocks noGrp="1" noChangeAspect="1"/>
          </p:cNvPicPr>
          <p:nvPr>
            <p:ph idx="1"/>
          </p:nvPr>
        </p:nvPicPr>
        <p:blipFill>
          <a:blip r:embed="rId3"/>
          <a:srcRect t="7103"/>
          <a:stretch>
            <a:fillRect/>
          </a:stretch>
        </p:blipFill>
        <p:spPr>
          <a:xfrm>
            <a:off x="1512883" y="762000"/>
            <a:ext cx="6259517" cy="5181600"/>
          </a:xfrm>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r>
              <a:rPr lang="en-US" b="1" dirty="0" smtClean="0">
                <a:effectLst>
                  <a:outerShdw blurRad="50800" dist="38100" dir="18900000" algn="tr">
                    <a:srgbClr val="000000">
                      <a:alpha val="43000"/>
                    </a:srgbClr>
                  </a:outerShdw>
                </a:effectLst>
                <a:latin typeface="Georgia"/>
                <a:cs typeface="Georgia"/>
              </a:rPr>
              <a:t>DNA Testing: The Star of the Show</a:t>
            </a:r>
            <a:endParaRPr lang="en-US" b="1" dirty="0">
              <a:effectLst>
                <a:outerShdw blurRad="50800" dist="38100" dir="18900000" algn="tr">
                  <a:srgbClr val="000000">
                    <a:alpha val="43000"/>
                  </a:srgbClr>
                </a:outerShdw>
              </a:effectLst>
              <a:latin typeface="Georgia"/>
              <a:cs typeface="Georgia"/>
            </a:endParaRPr>
          </a:p>
        </p:txBody>
      </p:sp>
      <p:sp>
        <p:nvSpPr>
          <p:cNvPr id="3" name="Content Placeholder 2"/>
          <p:cNvSpPr>
            <a:spLocks noGrp="1"/>
          </p:cNvSpPr>
          <p:nvPr>
            <p:ph idx="1"/>
          </p:nvPr>
        </p:nvSpPr>
        <p:spPr>
          <a:xfrm>
            <a:off x="457200" y="2667000"/>
            <a:ext cx="8229600" cy="3810000"/>
          </a:xfrm>
        </p:spPr>
        <p:txBody>
          <a:bodyPr/>
          <a:lstStyle/>
          <a:p>
            <a:r>
              <a:rPr lang="en-US" sz="2200" dirty="0" smtClean="0">
                <a:latin typeface="Georgia"/>
                <a:cs typeface="Georgia"/>
              </a:rPr>
              <a:t>Deoxyribonucleic acid is </a:t>
            </a:r>
            <a:r>
              <a:rPr lang="en-US" sz="2200" dirty="0">
                <a:latin typeface="Georgia"/>
                <a:cs typeface="Georgia"/>
              </a:rPr>
              <a:t>a</a:t>
            </a:r>
            <a:r>
              <a:rPr lang="en-US" sz="2200" dirty="0" smtClean="0">
                <a:latin typeface="Georgia"/>
                <a:cs typeface="Georgia"/>
              </a:rPr>
              <a:t> nucleic acid containing the genetic instructions used in the development and functioning of all known living organisms</a:t>
            </a:r>
          </a:p>
          <a:p>
            <a:r>
              <a:rPr lang="en-US" sz="2200" dirty="0" smtClean="0">
                <a:latin typeface="Georgia"/>
                <a:cs typeface="Georgia"/>
              </a:rPr>
              <a:t>It occurs as linear chromosomes; a set of chromosomes makes up the genome – and </a:t>
            </a:r>
            <a:r>
              <a:rPr lang="en-US" sz="2200" dirty="0" smtClean="0"/>
              <a:t>is </a:t>
            </a:r>
            <a:r>
              <a:rPr lang="en-US" sz="2200" dirty="0"/>
              <a:t>divided into discrete units called </a:t>
            </a:r>
            <a:r>
              <a:rPr lang="en-US" sz="2200" b="1" dirty="0" smtClean="0"/>
              <a:t>genes</a:t>
            </a:r>
          </a:p>
          <a:p>
            <a:r>
              <a:rPr lang="en-US" sz="2200" b="1" dirty="0" smtClean="0">
                <a:latin typeface="Georgia"/>
                <a:cs typeface="Georgia"/>
              </a:rPr>
              <a:t>Genes are translated into proteins</a:t>
            </a:r>
            <a:endParaRPr lang="en-US" sz="2200" dirty="0" smtClean="0">
              <a:latin typeface="Georgia"/>
              <a:cs typeface="Georgia"/>
            </a:endParaRPr>
          </a:p>
          <a:p>
            <a:r>
              <a:rPr lang="en-US" sz="2200" dirty="0" smtClean="0">
                <a:solidFill>
                  <a:srgbClr val="000000"/>
                </a:solidFill>
                <a:latin typeface="Georgia"/>
                <a:cs typeface="Georgia"/>
              </a:rPr>
              <a:t>It is present in ALL the cells (in the nucleus and mitochondria)</a:t>
            </a:r>
          </a:p>
          <a:p>
            <a:r>
              <a:rPr lang="en-US" sz="2200" dirty="0" smtClean="0">
                <a:solidFill>
                  <a:srgbClr val="000000"/>
                </a:solidFill>
                <a:latin typeface="Georgia"/>
                <a:cs typeface="Georgia"/>
              </a:rPr>
              <a:t>A minute amount is all that’s needed for analysis</a:t>
            </a:r>
            <a:endParaRPr lang="en-US" sz="2200" dirty="0">
              <a:solidFill>
                <a:srgbClr val="000000"/>
              </a:solidFill>
              <a:latin typeface="Georgia"/>
              <a:cs typeface="Georgia"/>
            </a:endParaRPr>
          </a:p>
        </p:txBody>
      </p:sp>
      <p:sp>
        <p:nvSpPr>
          <p:cNvPr id="6" name="TextBox 5"/>
          <p:cNvSpPr txBox="1"/>
          <p:nvPr/>
        </p:nvSpPr>
        <p:spPr>
          <a:xfrm>
            <a:off x="457200" y="1513582"/>
            <a:ext cx="8229600" cy="89255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2600" dirty="0" smtClean="0">
                <a:latin typeface="American Typewriter"/>
                <a:cs typeface="American Typewriter"/>
              </a:rPr>
              <a:t>DNA testing has cleared more than 242 convicted criminals of false charges</a:t>
            </a:r>
          </a:p>
          <a:p>
            <a:pPr algn="ctr"/>
            <a:endParaRPr lang="en-US" sz="2600" dirty="0"/>
          </a:p>
        </p:txBody>
      </p:sp>
      <p:pic>
        <p:nvPicPr>
          <p:cNvPr id="5" name="Content Placeholder 3" descr="chromosome-x-dna-strands-pic.jpg"/>
          <p:cNvPicPr>
            <a:picLocks noChangeAspect="1"/>
          </p:cNvPicPr>
          <p:nvPr/>
        </p:nvPicPr>
        <p:blipFill>
          <a:blip r:embed="rId3">
            <a:alphaModFix amt="34000"/>
          </a:blip>
          <a:stretch>
            <a:fillRect/>
          </a:stretch>
        </p:blipFill>
        <p:spPr>
          <a:xfrm>
            <a:off x="457200" y="2590800"/>
            <a:ext cx="8229600" cy="38862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Content Placeholder 3" descr="3d-helix-dna-backgrounds-wallpapers.jpg"/>
          <p:cNvPicPr>
            <a:picLocks noChangeAspect="1"/>
          </p:cNvPicPr>
          <p:nvPr/>
        </p:nvPicPr>
        <p:blipFill>
          <a:blip r:embed="rId3">
            <a:alphaModFix amt="94000"/>
          </a:blip>
          <a:stretch>
            <a:fillRect/>
          </a:stretch>
        </p:blipFill>
        <p:spPr>
          <a:xfrm>
            <a:off x="152400" y="156368"/>
            <a:ext cx="8884709" cy="6625432"/>
          </a:xfrm>
          <a:prstGeom prst="rect">
            <a:avLst/>
          </a:prstGeom>
        </p:spPr>
      </p:pic>
      <p:sp>
        <p:nvSpPr>
          <p:cNvPr id="2" name="Title 1"/>
          <p:cNvSpPr>
            <a:spLocks noGrp="1"/>
          </p:cNvSpPr>
          <p:nvPr>
            <p:ph type="title"/>
          </p:nvPr>
        </p:nvSpPr>
        <p:spPr>
          <a:xfrm>
            <a:off x="457200" y="228600"/>
            <a:ext cx="8229600" cy="1143000"/>
          </a:xfrm>
          <a:solidFill>
            <a:srgbClr val="FFFFFF">
              <a:alpha val="54000"/>
            </a:srgbClr>
          </a:solidFill>
        </p:spPr>
        <p:txBody>
          <a:bodyPr anchor="ctr"/>
          <a:lstStyle/>
          <a:p>
            <a:r>
              <a:rPr lang="en-US" b="1" dirty="0" smtClean="0">
                <a:effectLst>
                  <a:outerShdw blurRad="50800" dist="38100" dir="18900000" algn="tr">
                    <a:srgbClr val="000000">
                      <a:alpha val="43000"/>
                    </a:srgbClr>
                  </a:outerShdw>
                </a:effectLst>
              </a:rPr>
              <a:t>Unique DNA?</a:t>
            </a:r>
            <a:endParaRPr lang="en-US" b="1" dirty="0">
              <a:effectLst>
                <a:outerShdw blurRad="50800" dist="38100" dir="18900000" algn="tr">
                  <a:srgbClr val="000000">
                    <a:alpha val="43000"/>
                  </a:srgbClr>
                </a:outerShdw>
              </a:effectLst>
            </a:endParaRPr>
          </a:p>
        </p:txBody>
      </p:sp>
      <p:sp>
        <p:nvSpPr>
          <p:cNvPr id="3" name="Content Placeholder 2"/>
          <p:cNvSpPr>
            <a:spLocks noGrp="1"/>
          </p:cNvSpPr>
          <p:nvPr>
            <p:ph idx="1"/>
          </p:nvPr>
        </p:nvSpPr>
        <p:spPr>
          <a:xfrm>
            <a:off x="457200" y="1600200"/>
            <a:ext cx="8229600" cy="4953000"/>
          </a:xfrm>
          <a:solidFill>
            <a:srgbClr val="FFFFFF">
              <a:alpha val="53000"/>
            </a:srgbClr>
          </a:solidFill>
        </p:spPr>
        <p:txBody>
          <a:bodyPr/>
          <a:lstStyle/>
          <a:p>
            <a:r>
              <a:rPr lang="en-US" dirty="0" smtClean="0"/>
              <a:t>How much of your DNA sequence do you share?</a:t>
            </a:r>
          </a:p>
          <a:p>
            <a:pPr lvl="1"/>
            <a:r>
              <a:rPr lang="en-US" dirty="0" smtClean="0"/>
              <a:t>With mice: 92%</a:t>
            </a:r>
          </a:p>
          <a:p>
            <a:pPr lvl="1"/>
            <a:r>
              <a:rPr lang="en-US" dirty="0" smtClean="0"/>
              <a:t>With chimpanzees: 98%</a:t>
            </a:r>
          </a:p>
          <a:p>
            <a:pPr lvl="1"/>
            <a:r>
              <a:rPr lang="en-US" dirty="0" smtClean="0"/>
              <a:t>With humans: 99.9% (~100%)</a:t>
            </a:r>
          </a:p>
          <a:p>
            <a:pPr lvl="1">
              <a:buNone/>
            </a:pPr>
            <a:r>
              <a:rPr lang="en-US" dirty="0" smtClean="0"/>
              <a:t>You have 2 copies of every gene sequence, 1 from your mother, and one from your father. They are usually not identical. They code for “traits”; this determines your appearance &amp; whether you carry any diseases. </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G2100874-DNA_analysis-SPL.jpg"/>
          <p:cNvPicPr>
            <a:picLocks noChangeAspect="1"/>
          </p:cNvPicPr>
          <p:nvPr/>
        </p:nvPicPr>
        <p:blipFill>
          <a:blip r:embed="rId3">
            <a:alphaModFix/>
          </a:blip>
          <a:stretch>
            <a:fillRect/>
          </a:stretch>
        </p:blipFill>
        <p:spPr>
          <a:xfrm>
            <a:off x="457200" y="88900"/>
            <a:ext cx="8229600" cy="6540500"/>
          </a:xfrm>
          <a:prstGeom prst="rect">
            <a:avLst/>
          </a:prstGeom>
        </p:spPr>
      </p:pic>
      <p:sp>
        <p:nvSpPr>
          <p:cNvPr id="2" name="Title 1"/>
          <p:cNvSpPr>
            <a:spLocks noGrp="1"/>
          </p:cNvSpPr>
          <p:nvPr>
            <p:ph type="title"/>
          </p:nvPr>
        </p:nvSpPr>
        <p:spPr>
          <a:solidFill>
            <a:srgbClr val="FFFFFF">
              <a:alpha val="51000"/>
            </a:srgbClr>
          </a:solidFill>
        </p:spPr>
        <p:txBody>
          <a:bodyPr anchor="ctr"/>
          <a:lstStyle/>
          <a:p>
            <a:r>
              <a:rPr lang="en-US" b="1" dirty="0" smtClean="0">
                <a:effectLst>
                  <a:outerShdw blurRad="50800" dist="38100" dir="18900000" algn="tr">
                    <a:srgbClr val="000000">
                      <a:alpha val="43000"/>
                    </a:srgbClr>
                  </a:outerShdw>
                </a:effectLst>
              </a:rPr>
              <a:t>DNA Analysis</a:t>
            </a:r>
            <a:endParaRPr lang="en-US" b="1" dirty="0">
              <a:effectLst>
                <a:outerShdw blurRad="50800" dist="38100" dir="18900000" algn="tr">
                  <a:srgbClr val="000000">
                    <a:alpha val="43000"/>
                  </a:srgbClr>
                </a:outerShdw>
              </a:effectLst>
            </a:endParaRPr>
          </a:p>
        </p:txBody>
      </p:sp>
      <p:sp>
        <p:nvSpPr>
          <p:cNvPr id="3" name="Content Placeholder 2"/>
          <p:cNvSpPr>
            <a:spLocks noGrp="1"/>
          </p:cNvSpPr>
          <p:nvPr>
            <p:ph idx="1"/>
          </p:nvPr>
        </p:nvSpPr>
        <p:spPr>
          <a:solidFill>
            <a:schemeClr val="bg1">
              <a:alpha val="56000"/>
            </a:schemeClr>
          </a:solidFill>
        </p:spPr>
        <p:txBody>
          <a:bodyPr/>
          <a:lstStyle/>
          <a:p>
            <a:r>
              <a:rPr lang="en-US" sz="2400" dirty="0" smtClean="0"/>
              <a:t>Only </a:t>
            </a:r>
            <a:r>
              <a:rPr lang="en-US" sz="2400" dirty="0"/>
              <a:t>about 1.5% of the human genome consists of protein-coding</a:t>
            </a:r>
            <a:r>
              <a:rPr lang="en-US" sz="2400" dirty="0" smtClean="0"/>
              <a:t> sequences, with &gt;50% of human DNA consisting of non-coding repetitive sequences called </a:t>
            </a:r>
            <a:r>
              <a:rPr lang="en-US" sz="2400" dirty="0"/>
              <a:t>'short tandem repeats' (STR's</a:t>
            </a:r>
            <a:r>
              <a:rPr lang="en-US" sz="2400" dirty="0" smtClean="0"/>
              <a:t>)</a:t>
            </a:r>
          </a:p>
          <a:p>
            <a:r>
              <a:rPr lang="en-US" sz="2400" dirty="0"/>
              <a:t>The number of times the STRs repeat varies</a:t>
            </a:r>
            <a:r>
              <a:rPr lang="en-US" sz="2400" dirty="0" smtClean="0"/>
              <a:t> between individuals </a:t>
            </a:r>
          </a:p>
          <a:p>
            <a:r>
              <a:rPr lang="en-US" sz="2400" dirty="0" smtClean="0"/>
              <a:t>This allows </a:t>
            </a:r>
            <a:r>
              <a:rPr lang="en-US" sz="2400" dirty="0"/>
              <a:t>for </a:t>
            </a:r>
            <a:r>
              <a:rPr lang="en-US" sz="4000" b="1" dirty="0"/>
              <a:t>identification</a:t>
            </a:r>
            <a:r>
              <a:rPr lang="en-US" sz="2400" dirty="0" smtClean="0"/>
              <a:t>.</a:t>
            </a:r>
          </a:p>
          <a:p>
            <a:endParaRPr lang="en-US" sz="2400" dirty="0" smtClean="0"/>
          </a:p>
          <a:p>
            <a:endParaRPr lang="en-US" sz="2400" dirty="0" smtClean="0"/>
          </a:p>
          <a:p>
            <a:pPr lvl="1">
              <a:buNone/>
            </a:pPr>
            <a:endParaRPr lang="en-US" sz="2400" dirty="0"/>
          </a:p>
        </p:txBody>
      </p:sp>
      <p:sp>
        <p:nvSpPr>
          <p:cNvPr id="6" name="TextBox 5"/>
          <p:cNvSpPr txBox="1"/>
          <p:nvPr/>
        </p:nvSpPr>
        <p:spPr>
          <a:xfrm>
            <a:off x="457200" y="6629400"/>
            <a:ext cx="8229600" cy="246221"/>
          </a:xfrm>
          <a:prstGeom prst="rect">
            <a:avLst/>
          </a:prstGeom>
          <a:noFill/>
        </p:spPr>
        <p:txBody>
          <a:bodyPr wrap="square" rtlCol="0">
            <a:spAutoFit/>
          </a:bodyPr>
          <a:lstStyle/>
          <a:p>
            <a:r>
              <a:rPr lang="en-US" sz="1000" dirty="0" smtClean="0"/>
              <a:t>http://www.sciencephoto.com/media/211366/enlarge</a:t>
            </a:r>
            <a:endParaRPr lang="en-US" sz="1000" dirty="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50000"/>
          </a:blip>
          <a:stretch>
            <a:fillRect/>
          </a:stretch>
        </p:blipFill>
        <p:spPr>
          <a:xfrm>
            <a:off x="0" y="1422400"/>
            <a:ext cx="9144000" cy="5435600"/>
          </a:xfrm>
          <a:prstGeom prst="rect">
            <a:avLst/>
          </a:prstGeom>
        </p:spPr>
      </p:pic>
      <p:sp>
        <p:nvSpPr>
          <p:cNvPr id="2" name="Title 1"/>
          <p:cNvSpPr>
            <a:spLocks noGrp="1"/>
          </p:cNvSpPr>
          <p:nvPr>
            <p:ph type="title"/>
          </p:nvPr>
        </p:nvSpPr>
        <p:spPr>
          <a:xfrm>
            <a:off x="457200" y="304800"/>
            <a:ext cx="8229600" cy="1143000"/>
          </a:xfrm>
          <a:solidFill>
            <a:schemeClr val="tx1"/>
          </a:solidFill>
        </p:spPr>
        <p:style>
          <a:lnRef idx="3">
            <a:schemeClr val="lt1"/>
          </a:lnRef>
          <a:fillRef idx="1">
            <a:schemeClr val="accent2"/>
          </a:fillRef>
          <a:effectRef idx="1">
            <a:schemeClr val="accent2"/>
          </a:effectRef>
          <a:fontRef idx="minor">
            <a:schemeClr val="lt1"/>
          </a:fontRef>
        </p:style>
        <p:txBody>
          <a:bodyPr anchor="ctr"/>
          <a:lstStyle/>
          <a:p>
            <a:r>
              <a:rPr lang="en-US" b="1" dirty="0" smtClean="0"/>
              <a:t>Unidentifiable Victims</a:t>
            </a:r>
            <a:endParaRPr lang="en-US" b="1" dirty="0"/>
          </a:p>
        </p:txBody>
      </p:sp>
      <p:sp>
        <p:nvSpPr>
          <p:cNvPr id="3" name="Content Placeholder 2"/>
          <p:cNvSpPr>
            <a:spLocks noGrp="1"/>
          </p:cNvSpPr>
          <p:nvPr>
            <p:ph idx="1"/>
          </p:nvPr>
        </p:nvSpPr>
        <p:spPr>
          <a:solidFill>
            <a:srgbClr val="FFFFFF">
              <a:alpha val="43000"/>
            </a:srgbClr>
          </a:solidFill>
        </p:spPr>
        <p:txBody>
          <a:bodyPr/>
          <a:lstStyle/>
          <a:p>
            <a:r>
              <a:rPr lang="en-US" dirty="0" smtClean="0"/>
              <a:t>Often murder victims are discovered at advanced stages of decay.</a:t>
            </a:r>
          </a:p>
          <a:p>
            <a:r>
              <a:rPr lang="en-US" dirty="0" smtClean="0"/>
              <a:t>This makes immediate identification of the body almost impossible.</a:t>
            </a:r>
          </a:p>
          <a:p>
            <a:r>
              <a:rPr lang="en-US" dirty="0" smtClean="0"/>
              <a:t>Investigators have resorted to precise scientific methods to determine the identity of the skeletal remains.</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4430907694_08f0e4c379_b.jpg"/>
          <p:cNvPicPr>
            <a:picLocks noChangeAspect="1"/>
          </p:cNvPicPr>
          <p:nvPr/>
        </p:nvPicPr>
        <p:blipFill>
          <a:blip r:embed="rId3">
            <a:clrChange>
              <a:clrFrom>
                <a:srgbClr val="E8E8E8"/>
              </a:clrFrom>
              <a:clrTo>
                <a:srgbClr val="E8E8E8">
                  <a:alpha val="0"/>
                </a:srgbClr>
              </a:clrTo>
            </a:clrChange>
            <a:alphaModFix amt="63000"/>
          </a:blip>
          <a:stretch>
            <a:fillRect/>
          </a:stretch>
        </p:blipFill>
        <p:spPr>
          <a:xfrm>
            <a:off x="4234904" y="0"/>
            <a:ext cx="4909096" cy="6858000"/>
          </a:xfrm>
          <a:prstGeom prst="rect">
            <a:avLst/>
          </a:prstGeom>
        </p:spPr>
      </p:pic>
      <p:sp>
        <p:nvSpPr>
          <p:cNvPr id="2" name="Title 1"/>
          <p:cNvSpPr>
            <a:spLocks noGrp="1"/>
          </p:cNvSpPr>
          <p:nvPr>
            <p:ph type="title"/>
          </p:nvPr>
        </p:nvSpPr>
        <p:spPr/>
        <p:txBody>
          <a:bodyPr/>
          <a:lstStyle/>
          <a:p>
            <a:r>
              <a:rPr lang="en-US" b="1" dirty="0" smtClean="0">
                <a:effectLst>
                  <a:outerShdw blurRad="50800" dist="38100" dir="18900000" algn="tr">
                    <a:srgbClr val="000000">
                      <a:alpha val="43000"/>
                    </a:srgbClr>
                  </a:outerShdw>
                </a:effectLst>
              </a:rPr>
              <a:t>Facial Reconstruction</a:t>
            </a:r>
            <a:endParaRPr lang="en-US" b="1" dirty="0">
              <a:effectLst>
                <a:outerShdw blurRad="50800" dist="38100" dir="18900000" algn="tr">
                  <a:srgbClr val="000000">
                    <a:alpha val="43000"/>
                  </a:srgbClr>
                </a:outerShdw>
              </a:effectLst>
            </a:endParaRPr>
          </a:p>
        </p:txBody>
      </p:sp>
      <p:sp>
        <p:nvSpPr>
          <p:cNvPr id="3" name="Content Placeholder 2"/>
          <p:cNvSpPr>
            <a:spLocks noGrp="1"/>
          </p:cNvSpPr>
          <p:nvPr>
            <p:ph idx="1"/>
          </p:nvPr>
        </p:nvSpPr>
        <p:spPr/>
        <p:txBody>
          <a:bodyPr/>
          <a:lstStyle/>
          <a:p>
            <a:r>
              <a:rPr lang="en-US" dirty="0" smtClean="0"/>
              <a:t>Once the skin and flesh has rotted away from the skull of a corpse, their character and physical appearance disappear along with it. </a:t>
            </a:r>
          </a:p>
          <a:p>
            <a:r>
              <a:rPr lang="en-US" dirty="0" smtClean="0"/>
              <a:t>Clay is used by sculptors and anthropologists to reconstruct a life like form of what the person looked like from the skeleton.</a:t>
            </a:r>
          </a:p>
          <a:p>
            <a:pPr>
              <a:buNone/>
            </a:pPr>
            <a:r>
              <a:rPr lang="en-US" dirty="0" smtClean="0"/>
              <a:t>Thus helping identify the victim.</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chor="ctr"/>
          <a:lstStyle/>
          <a:p>
            <a:r>
              <a:rPr lang="en-US" b="1" dirty="0" smtClean="0"/>
              <a:t>How Is This done?</a:t>
            </a:r>
            <a:endParaRPr lang="en-US" b="1" dirty="0"/>
          </a:p>
        </p:txBody>
      </p:sp>
      <p:sp>
        <p:nvSpPr>
          <p:cNvPr id="3" name="Content Placeholder 2"/>
          <p:cNvSpPr>
            <a:spLocks noGrp="1"/>
          </p:cNvSpPr>
          <p:nvPr>
            <p:ph idx="1"/>
          </p:nvPr>
        </p:nvSpPr>
        <p:spPr/>
        <p:txBody>
          <a:bodyPr/>
          <a:lstStyle/>
          <a:p>
            <a:r>
              <a:rPr lang="en-US" dirty="0" smtClean="0"/>
              <a:t>Depth of the skin must be measured.</a:t>
            </a:r>
          </a:p>
          <a:p>
            <a:pPr lvl="1"/>
            <a:r>
              <a:rPr lang="en-US" dirty="0" smtClean="0"/>
              <a:t>Facial depth measurements are available for male and female, certain ages, racial groups, thin people and obese people</a:t>
            </a:r>
          </a:p>
          <a:p>
            <a:r>
              <a:rPr lang="en-US" dirty="0" smtClean="0"/>
              <a:t>Concentrate on facial features</a:t>
            </a:r>
          </a:p>
          <a:p>
            <a:pPr lvl="1"/>
            <a:r>
              <a:rPr lang="en-US" dirty="0" smtClean="0"/>
              <a:t>The eyes, mouth, ears, nose, chin, jaw and cheeks. </a:t>
            </a:r>
          </a:p>
          <a:p>
            <a:pPr lvl="1"/>
            <a:r>
              <a:rPr lang="en-US" dirty="0" smtClean="0"/>
              <a:t>These give the face the most character.</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3970951740_3f9c374dc1_z.jpg"/>
          <p:cNvPicPr>
            <a:picLocks noChangeAspect="1"/>
          </p:cNvPicPr>
          <p:nvPr/>
        </p:nvPicPr>
        <p:blipFill>
          <a:blip r:embed="rId3">
            <a:alphaModFix amt="88000"/>
          </a:blip>
          <a:stretch>
            <a:fillRect/>
          </a:stretch>
        </p:blipFill>
        <p:spPr>
          <a:xfrm>
            <a:off x="4572000" y="0"/>
            <a:ext cx="4554141" cy="6858000"/>
          </a:xfrm>
          <a:prstGeom prst="rect">
            <a:avLst/>
          </a:prstGeom>
        </p:spPr>
      </p:pic>
      <p:sp>
        <p:nvSpPr>
          <p:cNvPr id="3" name="Content Placeholder 2"/>
          <p:cNvSpPr>
            <a:spLocks noGrp="1"/>
          </p:cNvSpPr>
          <p:nvPr>
            <p:ph idx="1"/>
          </p:nvPr>
        </p:nvSpPr>
        <p:spPr>
          <a:xfrm>
            <a:off x="457200" y="457200"/>
            <a:ext cx="4114800" cy="5638799"/>
          </a:xfrm>
          <a:solidFill>
            <a:schemeClr val="bg1">
              <a:lumMod val="85000"/>
              <a:alpha val="51000"/>
            </a:schemeClr>
          </a:solidFill>
        </p:spPr>
        <p:txBody>
          <a:bodyPr/>
          <a:lstStyle/>
          <a:p>
            <a:r>
              <a:rPr lang="en-US" sz="2300" dirty="0" smtClean="0"/>
              <a:t>The Face:</a:t>
            </a:r>
          </a:p>
          <a:p>
            <a:pPr lvl="1"/>
            <a:r>
              <a:rPr lang="en-US" sz="2300" dirty="0" smtClean="0"/>
              <a:t>Sculptors must build the muscles around the skull.</a:t>
            </a:r>
          </a:p>
          <a:p>
            <a:pPr lvl="1"/>
            <a:r>
              <a:rPr lang="en-US" sz="2300" dirty="0" smtClean="0"/>
              <a:t>They are able to approximate the size and insertions of the facial muscles by noting the shape and size of the bones of the face.</a:t>
            </a:r>
          </a:p>
          <a:p>
            <a:pPr lvl="1"/>
            <a:r>
              <a:rPr lang="en-US" sz="2300" dirty="0" smtClean="0"/>
              <a:t>The sculptors then cover the clay muscles with a layer of clay skin which is smoothed over to resemble real skin.</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chor="ctr"/>
          <a:lstStyle/>
          <a:p>
            <a:r>
              <a:rPr lang="en-US" sz="3800" b="1" dirty="0" smtClean="0"/>
              <a:t>Typical Work Activities: The Forensic Lab</a:t>
            </a:r>
            <a:endParaRPr lang="en-US" sz="3800" b="1" dirty="0"/>
          </a:p>
        </p:txBody>
      </p:sp>
      <p:sp>
        <p:nvSpPr>
          <p:cNvPr id="3" name="Content Placeholder 2"/>
          <p:cNvSpPr>
            <a:spLocks noGrp="1"/>
          </p:cNvSpPr>
          <p:nvPr>
            <p:ph idx="1"/>
          </p:nvPr>
        </p:nvSpPr>
        <p:spPr/>
        <p:txBody>
          <a:bodyPr/>
          <a:lstStyle/>
          <a:p>
            <a:pPr lvl="0"/>
            <a:r>
              <a:rPr lang="en-GB" sz="2600" b="1" dirty="0" smtClean="0"/>
              <a:t>Chemistry</a:t>
            </a:r>
            <a:r>
              <a:rPr lang="en-GB" sz="2600" dirty="0" smtClean="0"/>
              <a:t> - the examination of paint, chemicals, etc., including fire investigation and accident reconstruction; </a:t>
            </a:r>
          </a:p>
          <a:p>
            <a:pPr lvl="0"/>
            <a:r>
              <a:rPr lang="en-GB" sz="2600" b="1" dirty="0" smtClean="0"/>
              <a:t>Biology</a:t>
            </a:r>
            <a:r>
              <a:rPr lang="en-GB" sz="2600" dirty="0" smtClean="0"/>
              <a:t> - DNA testing and the examination of minute contact traces, such as blood, hair, clothing fibres, etc.; </a:t>
            </a:r>
          </a:p>
          <a:p>
            <a:pPr lvl="0"/>
            <a:r>
              <a:rPr lang="en-GB" sz="2600" b="1" dirty="0" smtClean="0"/>
              <a:t>Drugs and toxicology </a:t>
            </a:r>
            <a:r>
              <a:rPr lang="en-GB" sz="2600" dirty="0" smtClean="0"/>
              <a:t>- testing for restricted drugs, examining tissue specimens for poison detection, and the analysis of blood and urine samples for alcohol, for example in drink driving offences.</a:t>
            </a: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4196672998_563d5fa0d3_o.jpg"/>
          <p:cNvPicPr>
            <a:picLocks noChangeAspect="1"/>
          </p:cNvPicPr>
          <p:nvPr/>
        </p:nvPicPr>
        <p:blipFill>
          <a:blip r:embed="rId3">
            <a:alphaModFix amt="44000"/>
          </a:blip>
          <a:srcRect b="4200"/>
          <a:stretch>
            <a:fillRect/>
          </a:stretch>
        </p:blipFill>
        <p:spPr>
          <a:xfrm>
            <a:off x="0" y="1447800"/>
            <a:ext cx="9144000" cy="4525963"/>
          </a:xfrm>
          <a:prstGeom prst="rect">
            <a:avLst/>
          </a:prstGeom>
        </p:spPr>
      </p:pic>
      <p:sp>
        <p:nvSpPr>
          <p:cNvPr id="2" name="Title 1"/>
          <p:cNvSpPr>
            <a:spLocks noGrp="1"/>
          </p:cNvSpPr>
          <p:nvPr>
            <p:ph type="title"/>
          </p:nvPr>
        </p:nvSpPr>
        <p:spPr>
          <a:solidFill>
            <a:schemeClr val="tx1"/>
          </a:solidFill>
        </p:spPr>
        <p:style>
          <a:lnRef idx="3">
            <a:schemeClr val="lt1"/>
          </a:lnRef>
          <a:fillRef idx="1">
            <a:schemeClr val="accent2"/>
          </a:fillRef>
          <a:effectRef idx="1">
            <a:schemeClr val="accent2"/>
          </a:effectRef>
          <a:fontRef idx="minor">
            <a:schemeClr val="lt1"/>
          </a:fontRef>
        </p:style>
        <p:txBody>
          <a:bodyPr anchor="ctr"/>
          <a:lstStyle/>
          <a:p>
            <a:r>
              <a:rPr lang="en-US" b="1" dirty="0" smtClean="0"/>
              <a:t>Teeth Are Trustworthy</a:t>
            </a:r>
            <a:endParaRPr lang="en-US" b="1" dirty="0"/>
          </a:p>
        </p:txBody>
      </p:sp>
      <p:sp>
        <p:nvSpPr>
          <p:cNvPr id="3" name="Content Placeholder 2"/>
          <p:cNvSpPr>
            <a:spLocks noGrp="1"/>
          </p:cNvSpPr>
          <p:nvPr>
            <p:ph idx="1"/>
          </p:nvPr>
        </p:nvSpPr>
        <p:spPr>
          <a:xfrm>
            <a:off x="457200" y="1447800"/>
            <a:ext cx="8229600" cy="4525963"/>
          </a:xfrm>
          <a:solidFill>
            <a:schemeClr val="bg1">
              <a:alpha val="49000"/>
            </a:schemeClr>
          </a:solidFill>
        </p:spPr>
        <p:txBody>
          <a:bodyPr vert="horz"/>
          <a:lstStyle/>
          <a:p>
            <a:r>
              <a:rPr lang="en-US" sz="2600" dirty="0" smtClean="0"/>
              <a:t>Dental records are responsible for identifying up to 93% of corpses.</a:t>
            </a:r>
          </a:p>
          <a:p>
            <a:r>
              <a:rPr lang="en-US" sz="2600" dirty="0" smtClean="0"/>
              <a:t>Most reliable form of identification:</a:t>
            </a:r>
          </a:p>
          <a:p>
            <a:pPr lvl="1">
              <a:spcAft>
                <a:spcPts val="1200"/>
              </a:spcAft>
            </a:pPr>
            <a:r>
              <a:rPr lang="en-PH" sz="2600" dirty="0" smtClean="0"/>
              <a:t>Every individual has a unique dental imprint</a:t>
            </a:r>
            <a:endParaRPr lang="en-US" sz="2600" dirty="0" smtClean="0"/>
          </a:p>
          <a:p>
            <a:pPr lvl="1">
              <a:spcAft>
                <a:spcPts val="1200"/>
              </a:spcAft>
            </a:pPr>
            <a:r>
              <a:rPr lang="en-US" sz="2600" dirty="0" smtClean="0"/>
              <a:t>Sturdiness of bones means they are the best preserved human remains.</a:t>
            </a:r>
          </a:p>
          <a:p>
            <a:pPr>
              <a:spcAft>
                <a:spcPts val="1200"/>
              </a:spcAft>
            </a:pPr>
            <a:r>
              <a:rPr lang="en-US" sz="2600" dirty="0" smtClean="0"/>
              <a:t>Identification for unrecognizable victims.</a:t>
            </a:r>
          </a:p>
          <a:p>
            <a:pPr lvl="1">
              <a:spcAft>
                <a:spcPts val="1200"/>
              </a:spcAft>
              <a:buNone/>
            </a:pPr>
            <a:r>
              <a:rPr lang="en-US" sz="2600" dirty="0" smtClean="0"/>
              <a:t>E.g.: Burning, Mutilation, Disfigurement of the body</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2432843590_dc145deaab_b.jpg"/>
          <p:cNvPicPr>
            <a:picLocks noChangeAspect="1"/>
          </p:cNvPicPr>
          <p:nvPr/>
        </p:nvPicPr>
        <p:blipFill>
          <a:blip r:embed="rId3">
            <a:alphaModFix amt="94000"/>
          </a:blip>
          <a:srcRect b="19927"/>
          <a:stretch>
            <a:fillRect/>
          </a:stretch>
        </p:blipFill>
        <p:spPr>
          <a:xfrm>
            <a:off x="0" y="1600201"/>
            <a:ext cx="9144000" cy="5257800"/>
          </a:xfrm>
          <a:prstGeom prst="rect">
            <a:avLst/>
          </a:prstGeom>
        </p:spPr>
      </p:pic>
      <p:sp>
        <p:nvSpPr>
          <p:cNvPr id="2" name="Title 1"/>
          <p:cNvSpPr>
            <a:spLocks noGrp="1"/>
          </p:cNvSpPr>
          <p:nvPr>
            <p:ph type="title"/>
          </p:nvPr>
        </p:nvSpPr>
        <p:spPr>
          <a:solidFill>
            <a:schemeClr val="tx1"/>
          </a:solidFill>
        </p:spPr>
        <p:style>
          <a:lnRef idx="3">
            <a:schemeClr val="lt1"/>
          </a:lnRef>
          <a:fillRef idx="1">
            <a:schemeClr val="accent2"/>
          </a:fillRef>
          <a:effectRef idx="1">
            <a:schemeClr val="accent2"/>
          </a:effectRef>
          <a:fontRef idx="minor">
            <a:schemeClr val="lt1"/>
          </a:fontRef>
        </p:style>
        <p:txBody>
          <a:bodyPr anchor="ctr"/>
          <a:lstStyle/>
          <a:p>
            <a:r>
              <a:rPr lang="en-US" b="1" dirty="0" smtClean="0"/>
              <a:t>Bullets Aren’t Foolproof</a:t>
            </a:r>
            <a:endParaRPr lang="en-US" b="1" dirty="0"/>
          </a:p>
        </p:txBody>
      </p:sp>
      <p:sp>
        <p:nvSpPr>
          <p:cNvPr id="3" name="Content Placeholder 2"/>
          <p:cNvSpPr>
            <a:spLocks noGrp="1"/>
          </p:cNvSpPr>
          <p:nvPr>
            <p:ph idx="1"/>
          </p:nvPr>
        </p:nvSpPr>
        <p:spPr>
          <a:solidFill>
            <a:srgbClr val="FFFFFF">
              <a:alpha val="40000"/>
            </a:srgbClr>
          </a:solidFill>
        </p:spPr>
        <p:txBody>
          <a:bodyPr/>
          <a:lstStyle/>
          <a:p>
            <a:r>
              <a:rPr lang="en-US" dirty="0" smtClean="0"/>
              <a:t>Bullets are similar to fingerprints in the sense that </a:t>
            </a:r>
            <a:r>
              <a:rPr lang="en-PH" dirty="0" smtClean="0"/>
              <a:t>the barrel of each gun has its own unique grooves and surfaces.</a:t>
            </a:r>
          </a:p>
          <a:p>
            <a:r>
              <a:rPr lang="en-PH" dirty="0" smtClean="0"/>
              <a:t>This creates a distinct imprint that acts as the “fingerprint” of the gun. </a:t>
            </a:r>
          </a:p>
          <a:p>
            <a:r>
              <a:rPr lang="en-PH" dirty="0" smtClean="0"/>
              <a:t>However, a bullet can be damaged upon impact, so finding a matching pattern becomes more difficult.</a:t>
            </a: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handgun cartridges.jpg"/>
          <p:cNvPicPr>
            <a:picLocks noChangeAspect="1"/>
          </p:cNvPicPr>
          <p:nvPr/>
        </p:nvPicPr>
        <p:blipFill>
          <a:blip r:embed="rId2">
            <a:alphaModFix amt="78000"/>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4191000"/>
            <a:ext cx="8229600" cy="1905000"/>
          </a:xfrm>
          <a:solidFill>
            <a:srgbClr val="FFFFFF">
              <a:alpha val="37000"/>
            </a:srgbClr>
          </a:solidFill>
        </p:spPr>
        <p:txBody>
          <a:bodyPr/>
          <a:lstStyle/>
          <a:p>
            <a:pPr>
              <a:buNone/>
            </a:pPr>
            <a:r>
              <a:rPr lang="en-PH" sz="2800" dirty="0" smtClean="0"/>
              <a:t>Although authorities have been able to trace weapons from the bullets they fired (and from those who fired the weapons), the process itself is extremely meticulous and open for error. </a:t>
            </a:r>
            <a:endParaRPr lang="en-US" sz="2800" dirty="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chor="ctr"/>
          <a:lstStyle/>
          <a:p>
            <a:r>
              <a:rPr lang="en-US" b="1" dirty="0" smtClean="0"/>
              <a:t>What can bones tell us?</a:t>
            </a:r>
            <a:br>
              <a:rPr lang="en-US" b="1" dirty="0" smtClean="0"/>
            </a:br>
            <a:endParaRPr lang="en-US" b="1" dirty="0"/>
          </a:p>
        </p:txBody>
      </p:sp>
      <p:sp>
        <p:nvSpPr>
          <p:cNvPr id="3" name="Content Placeholder 2"/>
          <p:cNvSpPr>
            <a:spLocks noGrp="1"/>
          </p:cNvSpPr>
          <p:nvPr>
            <p:ph idx="1"/>
          </p:nvPr>
        </p:nvSpPr>
        <p:spPr>
          <a:xfrm>
            <a:off x="457200" y="1722437"/>
            <a:ext cx="4648200" cy="4525963"/>
          </a:xfrm>
        </p:spPr>
        <p:txBody>
          <a:bodyPr/>
          <a:lstStyle/>
          <a:p>
            <a:r>
              <a:rPr lang="en-US" sz="2200" dirty="0" smtClean="0"/>
              <a:t>Age</a:t>
            </a:r>
            <a:r>
              <a:rPr lang="en-US" sz="1800" dirty="0" smtClean="0"/>
              <a:t>:</a:t>
            </a:r>
          </a:p>
          <a:p>
            <a:pPr lvl="1"/>
            <a:r>
              <a:rPr lang="en-US" sz="1800" dirty="0" smtClean="0"/>
              <a:t>Teeth</a:t>
            </a:r>
          </a:p>
          <a:p>
            <a:pPr lvl="1"/>
            <a:r>
              <a:rPr lang="en-US" sz="1800" dirty="0" smtClean="0"/>
              <a:t>Collar bone</a:t>
            </a:r>
          </a:p>
          <a:p>
            <a:pPr lvl="1"/>
            <a:r>
              <a:rPr lang="en-US" sz="1800" dirty="0" smtClean="0"/>
              <a:t>Vertebral bodies (spine)</a:t>
            </a:r>
          </a:p>
          <a:p>
            <a:pPr lvl="1"/>
            <a:r>
              <a:rPr lang="en-US" sz="1800" dirty="0" smtClean="0"/>
              <a:t>‘Ossification’</a:t>
            </a:r>
          </a:p>
          <a:p>
            <a:r>
              <a:rPr lang="en-US" sz="2200" dirty="0" smtClean="0"/>
              <a:t>Gender</a:t>
            </a:r>
          </a:p>
          <a:p>
            <a:pPr lvl="1"/>
            <a:r>
              <a:rPr lang="en-US" sz="1800" dirty="0" smtClean="0"/>
              <a:t>Skull &amp; hip bones</a:t>
            </a:r>
          </a:p>
          <a:p>
            <a:r>
              <a:rPr lang="en-US" sz="2200" dirty="0" smtClean="0"/>
              <a:t>Height</a:t>
            </a:r>
          </a:p>
          <a:p>
            <a:pPr lvl="1"/>
            <a:r>
              <a:rPr lang="en-US" sz="1800" dirty="0" smtClean="0"/>
              <a:t>Reassembling the whole skeleton &amp;</a:t>
            </a:r>
          </a:p>
          <a:p>
            <a:pPr lvl="1">
              <a:buNone/>
            </a:pPr>
            <a:r>
              <a:rPr lang="en-US" sz="1800" dirty="0" smtClean="0"/>
              <a:t> measuring the length of the significant bones</a:t>
            </a:r>
          </a:p>
          <a:p>
            <a:r>
              <a:rPr lang="en-US" sz="2200" dirty="0" smtClean="0"/>
              <a:t>Race</a:t>
            </a:r>
          </a:p>
          <a:p>
            <a:pPr lvl="1"/>
            <a:r>
              <a:rPr lang="en-US" sz="1800" dirty="0" smtClean="0"/>
              <a:t>Skull</a:t>
            </a:r>
            <a:endParaRPr lang="en-US" sz="1800" dirty="0"/>
          </a:p>
        </p:txBody>
      </p:sp>
      <p:pic>
        <p:nvPicPr>
          <p:cNvPr id="4" name="Picture 3" descr="iii_d_142b.jpg"/>
          <p:cNvPicPr>
            <a:picLocks noChangeAspect="1"/>
          </p:cNvPicPr>
          <p:nvPr/>
        </p:nvPicPr>
        <p:blipFill>
          <a:blip r:embed="rId3"/>
          <a:srcRect t="19531" r="21380"/>
          <a:stretch>
            <a:fillRect/>
          </a:stretch>
        </p:blipFill>
        <p:spPr>
          <a:xfrm>
            <a:off x="4789616" y="1752600"/>
            <a:ext cx="3897184" cy="26060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flip="none" rotWithShape="1">
          <a:gsLst>
            <a:gs pos="0">
              <a:schemeClr val="tx1"/>
            </a:gs>
            <a:gs pos="100000">
              <a:srgbClr val="FFFFF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715963"/>
          </a:xfrm>
        </p:spPr>
        <p:txBody>
          <a:bodyPr/>
          <a:lstStyle/>
          <a:p>
            <a:r>
              <a:rPr lang="en-US" b="1" dirty="0" smtClean="0">
                <a:effectLst>
                  <a:outerShdw blurRad="50800" dist="38100" dir="18900000" algn="tr">
                    <a:srgbClr val="000000">
                      <a:alpha val="43000"/>
                    </a:srgbClr>
                  </a:outerShdw>
                </a:effectLst>
              </a:rPr>
              <a:t>Piecing It All Together</a:t>
            </a:r>
            <a:endParaRPr lang="en-US" b="1" dirty="0">
              <a:effectLst>
                <a:outerShdw blurRad="50800" dist="38100" dir="18900000" algn="tr">
                  <a:srgbClr val="000000">
                    <a:alpha val="43000"/>
                  </a:srgbClr>
                </a:outerShdw>
              </a:effectLst>
            </a:endParaRPr>
          </a:p>
        </p:txBody>
      </p:sp>
      <p:graphicFrame>
        <p:nvGraphicFramePr>
          <p:cNvPr id="15" name="Content Placeholder 14"/>
          <p:cNvGraphicFramePr>
            <a:graphicFrameLocks noGrp="1"/>
          </p:cNvGraphicFramePr>
          <p:nvPr>
            <p:ph idx="1"/>
          </p:nvPr>
        </p:nvGraphicFramePr>
        <p:xfrm>
          <a:off x="457200" y="1295400"/>
          <a:ext cx="8229600" cy="525780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76200"/>
            <a:ext cx="4236437" cy="6934200"/>
          </a:xfrm>
          <a:prstGeom prst="rect">
            <a:avLst/>
          </a:prstGeom>
        </p:spPr>
      </p:pic>
      <p:sp>
        <p:nvSpPr>
          <p:cNvPr id="5" name="Title 1"/>
          <p:cNvSpPr>
            <a:spLocks noGrp="1"/>
          </p:cNvSpPr>
          <p:nvPr>
            <p:ph type="title"/>
          </p:nvPr>
        </p:nvSpPr>
        <p:spPr>
          <a:xfrm>
            <a:off x="457200" y="304800"/>
            <a:ext cx="7086600" cy="1143000"/>
          </a:xfrm>
          <a:solidFill>
            <a:schemeClr val="tx1"/>
          </a:solidFill>
        </p:spPr>
        <p:style>
          <a:lnRef idx="3">
            <a:schemeClr val="lt1"/>
          </a:lnRef>
          <a:fillRef idx="1">
            <a:schemeClr val="accent2"/>
          </a:fillRef>
          <a:effectRef idx="1">
            <a:schemeClr val="accent2"/>
          </a:effectRef>
          <a:fontRef idx="minor">
            <a:schemeClr val="lt1"/>
          </a:fontRef>
        </p:style>
        <p:txBody>
          <a:bodyPr anchor="ctr"/>
          <a:lstStyle/>
          <a:p>
            <a:r>
              <a:rPr lang="en-US" b="1" dirty="0" smtClean="0"/>
              <a:t>Thank You</a:t>
            </a:r>
            <a:endParaRPr lang="en-US" b="1" dirty="0"/>
          </a:p>
        </p:txBody>
      </p:sp>
      <p:sp>
        <p:nvSpPr>
          <p:cNvPr id="6" name="Title 1"/>
          <p:cNvSpPr txBox="1">
            <a:spLocks/>
          </p:cNvSpPr>
          <p:nvPr/>
        </p:nvSpPr>
        <p:spPr>
          <a:xfrm>
            <a:off x="4876800" y="3124200"/>
            <a:ext cx="3581400" cy="1143000"/>
          </a:xfrm>
          <a:prstGeom prst="rect">
            <a:avLst/>
          </a:prstGeom>
          <a:solidFill>
            <a:schemeClr val="tx1"/>
          </a:solidFill>
        </p:spPr>
        <p:style>
          <a:lnRef idx="3">
            <a:schemeClr val="lt1"/>
          </a:lnRef>
          <a:fillRef idx="1">
            <a:schemeClr val="accent2"/>
          </a:fillRef>
          <a:effectRef idx="1">
            <a:schemeClr val="accent2"/>
          </a:effectRef>
          <a:fontRef idx="minor">
            <a:schemeClr val="lt1"/>
          </a:fontRef>
        </p:style>
        <p:txBody>
          <a:bodyPr vert="horz" anchor="ct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lt1"/>
                </a:solidFill>
                <a:effectLst/>
                <a:uLnTx/>
                <a:uFillTx/>
                <a:latin typeface="+mn-lt"/>
                <a:ea typeface="+mn-ea"/>
                <a:cs typeface="+mn-cs"/>
              </a:rPr>
              <a:t>Questions?</a:t>
            </a:r>
            <a:endParaRPr kumimoji="0" lang="en-US" sz="4400" b="1" i="0" u="none" strike="noStrike" kern="1200" cap="none" spc="0" normalizeH="0" baseline="0" noProof="0" dirty="0">
              <a:ln>
                <a:noFill/>
              </a:ln>
              <a:solidFill>
                <a:schemeClr val="lt1"/>
              </a:solidFill>
              <a:effectLst/>
              <a:uLnTx/>
              <a:uFillTx/>
              <a:latin typeface="+mn-lt"/>
              <a:ea typeface="+mn-ea"/>
              <a:cs typeface="+mn-cs"/>
            </a:endParaRPr>
          </a:p>
        </p:txBody>
      </p:sp>
      <p:pic>
        <p:nvPicPr>
          <p:cNvPr id="7" name="صورة 1"/>
          <p:cNvPicPr/>
          <p:nvPr/>
        </p:nvPicPr>
        <p:blipFill>
          <a:blip r:embed="rId3" cstate="print"/>
          <a:srcRect/>
          <a:stretch>
            <a:fillRect/>
          </a:stretch>
        </p:blipFill>
        <p:spPr bwMode="auto">
          <a:xfrm>
            <a:off x="7772400" y="304800"/>
            <a:ext cx="1371600" cy="1325562"/>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7086600" cy="1143000"/>
          </a:xfrm>
        </p:spPr>
        <p:style>
          <a:lnRef idx="3">
            <a:schemeClr val="lt1"/>
          </a:lnRef>
          <a:fillRef idx="1">
            <a:schemeClr val="accent2"/>
          </a:fillRef>
          <a:effectRef idx="1">
            <a:schemeClr val="accent2"/>
          </a:effectRef>
          <a:fontRef idx="minor">
            <a:schemeClr val="lt1"/>
          </a:fontRef>
        </p:style>
        <p:txBody>
          <a:bodyPr anchor="ctr"/>
          <a:lstStyle/>
          <a:p>
            <a:r>
              <a:rPr lang="en-US" b="1" dirty="0" smtClean="0"/>
              <a:t>Thank You</a:t>
            </a:r>
            <a:endParaRPr lang="en-US" b="1" dirty="0"/>
          </a:p>
        </p:txBody>
      </p:sp>
      <p:sp>
        <p:nvSpPr>
          <p:cNvPr id="5" name="Content Placeholder 2"/>
          <p:cNvSpPr>
            <a:spLocks noGrp="1"/>
          </p:cNvSpPr>
          <p:nvPr>
            <p:ph idx="1"/>
          </p:nvPr>
        </p:nvSpPr>
        <p:spPr/>
        <p:txBody>
          <a:bodyPr>
            <a:normAutofit fontScale="85000" lnSpcReduction="20000"/>
          </a:bodyPr>
          <a:lstStyle/>
          <a:p>
            <a:pPr>
              <a:buNone/>
            </a:pPr>
            <a:r>
              <a:rPr lang="en-US" b="1" u="sng" dirty="0" smtClean="0"/>
              <a:t>Students:</a:t>
            </a:r>
          </a:p>
          <a:p>
            <a:r>
              <a:rPr lang="en-US" dirty="0" smtClean="0">
                <a:cs typeface="Calibri"/>
              </a:rPr>
              <a:t>Jude Al </a:t>
            </a:r>
            <a:r>
              <a:rPr lang="en-US" dirty="0" err="1" smtClean="0">
                <a:cs typeface="Calibri"/>
              </a:rPr>
              <a:t>Masoud</a:t>
            </a:r>
            <a:r>
              <a:rPr lang="en-US" dirty="0" smtClean="0">
                <a:cs typeface="Calibri"/>
              </a:rPr>
              <a:t> </a:t>
            </a:r>
          </a:p>
          <a:p>
            <a:r>
              <a:rPr lang="en-US" dirty="0" smtClean="0">
                <a:cs typeface="Calibri"/>
              </a:rPr>
              <a:t>Sara Al </a:t>
            </a:r>
            <a:r>
              <a:rPr lang="en-US" dirty="0" err="1" smtClean="0">
                <a:cs typeface="Calibri"/>
              </a:rPr>
              <a:t>Munif</a:t>
            </a:r>
            <a:endParaRPr lang="en-US" dirty="0" smtClean="0">
              <a:cs typeface="Calibri"/>
            </a:endParaRPr>
          </a:p>
          <a:p>
            <a:r>
              <a:rPr lang="en-US" dirty="0" smtClean="0">
                <a:cs typeface="Calibri"/>
              </a:rPr>
              <a:t>Norah Al </a:t>
            </a:r>
            <a:r>
              <a:rPr lang="en-US" dirty="0" err="1" smtClean="0">
                <a:cs typeface="Calibri"/>
              </a:rPr>
              <a:t>Saif</a:t>
            </a:r>
            <a:endParaRPr lang="en-US" dirty="0" smtClean="0">
              <a:cs typeface="Calibri"/>
            </a:endParaRPr>
          </a:p>
          <a:p>
            <a:r>
              <a:rPr lang="en-US" dirty="0" err="1" smtClean="0">
                <a:cs typeface="Calibri"/>
              </a:rPr>
              <a:t>Roa</a:t>
            </a:r>
            <a:r>
              <a:rPr lang="en-US" dirty="0" smtClean="0">
                <a:cs typeface="Calibri"/>
              </a:rPr>
              <a:t> Al </a:t>
            </a:r>
            <a:r>
              <a:rPr lang="en-US" dirty="0" err="1" smtClean="0">
                <a:cs typeface="Calibri"/>
              </a:rPr>
              <a:t>Sajjan</a:t>
            </a:r>
            <a:endParaRPr lang="en-US" dirty="0" smtClean="0">
              <a:cs typeface="Calibri"/>
            </a:endParaRPr>
          </a:p>
          <a:p>
            <a:r>
              <a:rPr lang="en-US" dirty="0" err="1" smtClean="0">
                <a:cs typeface="Calibri"/>
              </a:rPr>
              <a:t>Moneerah</a:t>
            </a:r>
            <a:r>
              <a:rPr lang="en-US" dirty="0" smtClean="0">
                <a:cs typeface="Calibri"/>
              </a:rPr>
              <a:t> Al </a:t>
            </a:r>
            <a:r>
              <a:rPr lang="en-US" dirty="0" err="1" smtClean="0">
                <a:cs typeface="Calibri"/>
              </a:rPr>
              <a:t>Gassim</a:t>
            </a:r>
            <a:endParaRPr lang="en-US" dirty="0" smtClean="0">
              <a:cs typeface="Calibri"/>
            </a:endParaRPr>
          </a:p>
          <a:p>
            <a:r>
              <a:rPr lang="en-US" dirty="0" smtClean="0">
                <a:cs typeface="Calibri"/>
              </a:rPr>
              <a:t>Sarah Mahasin</a:t>
            </a:r>
          </a:p>
          <a:p>
            <a:r>
              <a:rPr lang="en-US" dirty="0" smtClean="0">
                <a:cs typeface="Calibri"/>
              </a:rPr>
              <a:t>Zeinah Al </a:t>
            </a:r>
            <a:r>
              <a:rPr lang="en-US" dirty="0" err="1" smtClean="0">
                <a:cs typeface="Calibri"/>
              </a:rPr>
              <a:t>Halees</a:t>
            </a:r>
            <a:r>
              <a:rPr lang="en-US" dirty="0" smtClean="0">
                <a:cs typeface="Calibri"/>
              </a:rPr>
              <a:t> </a:t>
            </a:r>
          </a:p>
          <a:p>
            <a:r>
              <a:rPr lang="en-US" dirty="0" smtClean="0">
                <a:cs typeface="Calibri"/>
              </a:rPr>
              <a:t>Lara Al </a:t>
            </a:r>
            <a:r>
              <a:rPr lang="en-US" dirty="0" err="1" smtClean="0">
                <a:cs typeface="Calibri"/>
              </a:rPr>
              <a:t>Namlah</a:t>
            </a:r>
            <a:endParaRPr lang="en-US" dirty="0" smtClean="0">
              <a:cs typeface="Calibri"/>
            </a:endParaRPr>
          </a:p>
          <a:p>
            <a:pPr>
              <a:buNone/>
            </a:pPr>
            <a:r>
              <a:rPr lang="en-US" dirty="0" smtClean="0">
                <a:cs typeface="Calibri"/>
              </a:rPr>
              <a:t>Third year Medical Students, </a:t>
            </a:r>
            <a:r>
              <a:rPr lang="en-US" dirty="0" smtClean="0"/>
              <a:t>King Saud University</a:t>
            </a:r>
          </a:p>
          <a:p>
            <a:endParaRPr lang="en-US" dirty="0"/>
          </a:p>
        </p:txBody>
      </p:sp>
      <p:pic>
        <p:nvPicPr>
          <p:cNvPr id="6" name="صورة 1"/>
          <p:cNvPicPr/>
          <p:nvPr/>
        </p:nvPicPr>
        <p:blipFill>
          <a:blip r:embed="rId2" cstate="print"/>
          <a:srcRect/>
          <a:stretch>
            <a:fillRect/>
          </a:stretch>
        </p:blipFill>
        <p:spPr bwMode="auto">
          <a:xfrm>
            <a:off x="7772400" y="274638"/>
            <a:ext cx="1371600" cy="1325562"/>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7315200" cy="1143000"/>
          </a:xfrm>
        </p:spPr>
        <p:style>
          <a:lnRef idx="3">
            <a:schemeClr val="lt1"/>
          </a:lnRef>
          <a:fillRef idx="1">
            <a:schemeClr val="accent2"/>
          </a:fillRef>
          <a:effectRef idx="1">
            <a:schemeClr val="accent2"/>
          </a:effectRef>
          <a:fontRef idx="minor">
            <a:schemeClr val="lt1"/>
          </a:fontRef>
        </p:style>
        <p:txBody>
          <a:bodyPr anchor="ctr"/>
          <a:lstStyle/>
          <a:p>
            <a:r>
              <a:rPr lang="en-US" b="1" dirty="0" smtClean="0"/>
              <a:t>Faculty Members</a:t>
            </a:r>
            <a:endParaRPr lang="en-US" b="1" dirty="0"/>
          </a:p>
        </p:txBody>
      </p:sp>
      <p:sp>
        <p:nvSpPr>
          <p:cNvPr id="5" name="Content Placeholder 2"/>
          <p:cNvSpPr>
            <a:spLocks noGrp="1"/>
          </p:cNvSpPr>
          <p:nvPr>
            <p:ph idx="1"/>
          </p:nvPr>
        </p:nvSpPr>
        <p:spPr/>
        <p:txBody>
          <a:bodyPr>
            <a:normAutofit fontScale="85000" lnSpcReduction="10000"/>
          </a:bodyPr>
          <a:lstStyle/>
          <a:p>
            <a:r>
              <a:rPr lang="en-US" dirty="0" smtClean="0"/>
              <a:t>Prof. </a:t>
            </a:r>
            <a:r>
              <a:rPr lang="en-US" dirty="0" err="1" smtClean="0"/>
              <a:t>Abdelmoty</a:t>
            </a:r>
            <a:r>
              <a:rPr lang="en-US" dirty="0" smtClean="0"/>
              <a:t> </a:t>
            </a:r>
            <a:r>
              <a:rPr lang="en-US" dirty="0" err="1" smtClean="0"/>
              <a:t>Mohamad</a:t>
            </a:r>
            <a:r>
              <a:rPr lang="en-US" dirty="0" smtClean="0"/>
              <a:t> </a:t>
            </a:r>
            <a:r>
              <a:rPr lang="en-US" dirty="0" err="1" smtClean="0"/>
              <a:t>Kamal</a:t>
            </a:r>
            <a:r>
              <a:rPr lang="en-US" dirty="0" smtClean="0"/>
              <a:t> </a:t>
            </a:r>
            <a:r>
              <a:rPr lang="en-US" dirty="0" err="1" smtClean="0"/>
              <a:t>Kabbash</a:t>
            </a:r>
            <a:endParaRPr lang="en-US" dirty="0" smtClean="0"/>
          </a:p>
          <a:p>
            <a:pPr lvl="1"/>
            <a:r>
              <a:rPr lang="en-US" dirty="0" smtClean="0"/>
              <a:t>Professor and head of Forensic Medicine &amp; Toxicology Unit</a:t>
            </a:r>
            <a:br>
              <a:rPr lang="en-US" dirty="0" smtClean="0"/>
            </a:br>
            <a:r>
              <a:rPr lang="en-US" dirty="0" smtClean="0"/>
              <a:t>College of Medicine - King Saud University</a:t>
            </a:r>
          </a:p>
          <a:p>
            <a:r>
              <a:rPr lang="en-US" dirty="0" smtClean="0"/>
              <a:t>Dr. </a:t>
            </a:r>
            <a:r>
              <a:rPr lang="en-US" dirty="0" err="1" smtClean="0"/>
              <a:t>Khaldoon</a:t>
            </a:r>
            <a:r>
              <a:rPr lang="en-US" dirty="0" smtClean="0"/>
              <a:t> </a:t>
            </a:r>
            <a:r>
              <a:rPr lang="en-US" dirty="0" err="1" smtClean="0"/>
              <a:t>Aljerian</a:t>
            </a:r>
            <a:r>
              <a:rPr lang="en-US" dirty="0" smtClean="0"/>
              <a:t> </a:t>
            </a:r>
          </a:p>
          <a:p>
            <a:pPr lvl="1"/>
            <a:r>
              <a:rPr lang="en-US" dirty="0" smtClean="0"/>
              <a:t>MBBS, </a:t>
            </a:r>
            <a:r>
              <a:rPr lang="en-US" dirty="0" err="1" smtClean="0"/>
              <a:t>MHSc</a:t>
            </a:r>
            <a:r>
              <a:rPr lang="en-US" dirty="0" smtClean="0"/>
              <a:t>, FRCPC</a:t>
            </a:r>
          </a:p>
          <a:p>
            <a:pPr lvl="1"/>
            <a:r>
              <a:rPr lang="en-US" dirty="0" smtClean="0"/>
              <a:t>Forensic Medicine Unit, Department of Community Medicine, College of Medicine - King Saud University</a:t>
            </a:r>
          </a:p>
          <a:p>
            <a:r>
              <a:rPr lang="en-US" dirty="0" smtClean="0"/>
              <a:t>Dr. </a:t>
            </a:r>
            <a:r>
              <a:rPr lang="en-US" dirty="0" err="1" smtClean="0"/>
              <a:t>Theeb</a:t>
            </a:r>
            <a:r>
              <a:rPr lang="en-US" dirty="0" smtClean="0"/>
              <a:t> </a:t>
            </a:r>
            <a:r>
              <a:rPr lang="en-US" dirty="0" err="1" smtClean="0"/>
              <a:t>Alqahtani</a:t>
            </a:r>
            <a:endParaRPr lang="en-US" dirty="0" smtClean="0"/>
          </a:p>
          <a:p>
            <a:pPr lvl="1"/>
            <a:r>
              <a:rPr lang="en-US" dirty="0" smtClean="0"/>
              <a:t>Forensic Medicine Unit, Department of Community Medicine, College of Medicine - King Saud University</a:t>
            </a:r>
          </a:p>
          <a:p>
            <a:endParaRPr lang="en-US" dirty="0"/>
          </a:p>
        </p:txBody>
      </p:sp>
      <p:pic>
        <p:nvPicPr>
          <p:cNvPr id="6" name="صورة 1"/>
          <p:cNvPicPr/>
          <p:nvPr/>
        </p:nvPicPr>
        <p:blipFill>
          <a:blip r:embed="rId2" cstate="print"/>
          <a:srcRect/>
          <a:stretch>
            <a:fillRect/>
          </a:stretch>
        </p:blipFill>
        <p:spPr bwMode="auto">
          <a:xfrm>
            <a:off x="7772400" y="274638"/>
            <a:ext cx="1371600" cy="132556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style>
          <a:lnRef idx="3">
            <a:schemeClr val="lt1"/>
          </a:lnRef>
          <a:fillRef idx="1">
            <a:schemeClr val="accent2"/>
          </a:fillRef>
          <a:effectRef idx="1">
            <a:schemeClr val="accent2"/>
          </a:effectRef>
          <a:fontRef idx="minor">
            <a:schemeClr val="lt1"/>
          </a:fontRef>
        </p:style>
        <p:txBody>
          <a:bodyPr anchor="ctr"/>
          <a:lstStyle/>
          <a:p>
            <a:r>
              <a:rPr lang="en-US" sz="3200" b="1" dirty="0" smtClean="0"/>
              <a:t>Forensic Sciences: The Big Umbrella</a:t>
            </a:r>
            <a:endParaRPr lang="en-US" sz="3200" b="1" dirty="0"/>
          </a:p>
        </p:txBody>
      </p:sp>
      <p:sp>
        <p:nvSpPr>
          <p:cNvPr id="3" name="Content Placeholder 2"/>
          <p:cNvSpPr>
            <a:spLocks noGrp="1"/>
          </p:cNvSpPr>
          <p:nvPr>
            <p:ph idx="1"/>
          </p:nvPr>
        </p:nvSpPr>
        <p:spPr/>
        <p:txBody>
          <a:bodyPr/>
          <a:lstStyle/>
          <a:p>
            <a:r>
              <a:rPr lang="en-GB" sz="2800" u="sng" dirty="0" smtClean="0"/>
              <a:t>Forensic Chemists</a:t>
            </a:r>
            <a:r>
              <a:rPr lang="en-GB" sz="2800" dirty="0" smtClean="0"/>
              <a:t>: the forensic chemist studies the molecular aspects of the crime scene. </a:t>
            </a:r>
            <a:endParaRPr lang="en-US" sz="2800" dirty="0" smtClean="0"/>
          </a:p>
          <a:p>
            <a:r>
              <a:rPr lang="en-US" sz="2800" dirty="0" smtClean="0"/>
              <a:t>Forensic Anthropologists</a:t>
            </a:r>
            <a:r>
              <a:rPr lang="en-US" sz="2800" dirty="0" smtClean="0">
                <a:solidFill>
                  <a:srgbClr val="FF0000"/>
                </a:solidFill>
              </a:rPr>
              <a:t> </a:t>
            </a:r>
            <a:r>
              <a:rPr lang="en-US" sz="2800" dirty="0" smtClean="0"/>
              <a:t>- The forensic anthropologist examines the victims bones to determine a number of key facts. </a:t>
            </a:r>
          </a:p>
          <a:p>
            <a:r>
              <a:rPr lang="en-US" sz="2800" u="sng" dirty="0" smtClean="0"/>
              <a:t>Forensic Dentists/Odontologists </a:t>
            </a:r>
            <a:r>
              <a:rPr lang="en-US" sz="2800" dirty="0" smtClean="0"/>
              <a:t>- these experts serve an identification function by analyzing a corpse's teeth and previous dental records.</a:t>
            </a:r>
          </a:p>
          <a:p>
            <a:r>
              <a:rPr lang="en-GB" sz="2800" u="sng" dirty="0" smtClean="0"/>
              <a:t>Forensic Linguists: </a:t>
            </a:r>
            <a:r>
              <a:rPr lang="en-GB" sz="2800" dirty="0" smtClean="0"/>
              <a:t>the forensic linguist analyses either the spoken or written word.. </a:t>
            </a:r>
          </a:p>
          <a:p>
            <a:pPr>
              <a:buNone/>
            </a:pPr>
            <a:r>
              <a:rPr lang="en-US" sz="2800" dirty="0" smtClean="0"/>
              <a:t> </a:t>
            </a:r>
            <a:endParaRPr lang="en-GB" sz="2800" dirty="0" smtClean="0"/>
          </a:p>
          <a:p>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style>
          <a:lnRef idx="3">
            <a:schemeClr val="lt1"/>
          </a:lnRef>
          <a:fillRef idx="1">
            <a:schemeClr val="accent2"/>
          </a:fillRef>
          <a:effectRef idx="1">
            <a:schemeClr val="accent2"/>
          </a:effectRef>
          <a:fontRef idx="minor">
            <a:schemeClr val="lt1"/>
          </a:fontRef>
        </p:style>
        <p:txBody>
          <a:bodyPr anchor="ctr"/>
          <a:lstStyle/>
          <a:p>
            <a:r>
              <a:rPr lang="en-US" sz="3200" b="1" dirty="0" smtClean="0"/>
              <a:t>Forensic Sciences: The Big Umbrella</a:t>
            </a:r>
            <a:endParaRPr lang="en-US" sz="3200" dirty="0"/>
          </a:p>
        </p:txBody>
      </p:sp>
      <p:sp>
        <p:nvSpPr>
          <p:cNvPr id="3" name="Content Placeholder 2"/>
          <p:cNvSpPr>
            <a:spLocks noGrp="1"/>
          </p:cNvSpPr>
          <p:nvPr>
            <p:ph idx="1"/>
          </p:nvPr>
        </p:nvSpPr>
        <p:spPr/>
        <p:txBody>
          <a:bodyPr/>
          <a:lstStyle/>
          <a:p>
            <a:r>
              <a:rPr lang="en-US" sz="2800" u="sng" dirty="0" smtClean="0"/>
              <a:t>Forensic Artist: </a:t>
            </a:r>
            <a:r>
              <a:rPr lang="en-US" sz="2800" dirty="0" smtClean="0"/>
              <a:t>the forensic artist provides an elaborate sketch of the offender.</a:t>
            </a:r>
          </a:p>
          <a:p>
            <a:r>
              <a:rPr lang="en-GB" sz="2800" u="sng" dirty="0" smtClean="0"/>
              <a:t>Forensic Sculptors: </a:t>
            </a:r>
            <a:r>
              <a:rPr lang="en-GB" sz="2800" dirty="0" smtClean="0"/>
              <a:t>like the forensic artist, the sculptor attempts to create an image of either an offender or a victim. The sculptor's goal is to create a three dimensional version of the image. </a:t>
            </a:r>
            <a:endParaRPr lang="en-US" sz="2800" dirty="0" smtClean="0"/>
          </a:p>
          <a:p>
            <a:r>
              <a:rPr lang="en-US" sz="2800" u="sng" dirty="0" smtClean="0"/>
              <a:t>Ballistics Experts</a:t>
            </a:r>
            <a:r>
              <a:rPr lang="en-US" sz="2800" dirty="0" smtClean="0"/>
              <a:t>: ballistic experts focus on the functioning of firearms</a:t>
            </a:r>
          </a:p>
          <a:p>
            <a:r>
              <a:rPr lang="en-US" sz="2800" u="sng" dirty="0" smtClean="0"/>
              <a:t>Dactyloscopy</a:t>
            </a:r>
            <a:r>
              <a:rPr lang="en-US" sz="2800" dirty="0" smtClean="0"/>
              <a:t>: this is the scientific analysis of fingerprints.</a:t>
            </a:r>
            <a:endParaRPr lang="en-GB" sz="2800" dirty="0" smtClean="0"/>
          </a:p>
          <a:p>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style>
          <a:lnRef idx="3">
            <a:schemeClr val="lt1"/>
          </a:lnRef>
          <a:fillRef idx="1">
            <a:schemeClr val="accent2"/>
          </a:fillRef>
          <a:effectRef idx="1">
            <a:schemeClr val="accent2"/>
          </a:effectRef>
          <a:fontRef idx="minor">
            <a:schemeClr val="lt1"/>
          </a:fontRef>
        </p:style>
        <p:txBody>
          <a:bodyPr vert="horz" anchor="ctr"/>
          <a:lstStyle/>
          <a:p>
            <a:r>
              <a:rPr lang="en-US" sz="3200" b="1" dirty="0" smtClean="0"/>
              <a:t>Forensic Sciences: The Big Umbrella</a:t>
            </a:r>
            <a:endParaRPr lang="en-US" sz="3200" dirty="0"/>
          </a:p>
        </p:txBody>
      </p:sp>
      <p:sp>
        <p:nvSpPr>
          <p:cNvPr id="3" name="Content Placeholder 2"/>
          <p:cNvSpPr>
            <a:spLocks noGrp="1"/>
          </p:cNvSpPr>
          <p:nvPr>
            <p:ph idx="1"/>
          </p:nvPr>
        </p:nvSpPr>
        <p:spPr/>
        <p:txBody>
          <a:bodyPr/>
          <a:lstStyle/>
          <a:p>
            <a:r>
              <a:rPr lang="en-US" sz="2800" u="sng" dirty="0" smtClean="0"/>
              <a:t>Forensic Entomologists</a:t>
            </a:r>
            <a:r>
              <a:rPr lang="x-none" sz="2800" u="sng" dirty="0" smtClean="0"/>
              <a:t>:</a:t>
            </a:r>
            <a:r>
              <a:rPr lang="en-GB" sz="2800" dirty="0" smtClean="0"/>
              <a:t> </a:t>
            </a:r>
            <a:r>
              <a:rPr lang="en-US" sz="2800" dirty="0" smtClean="0"/>
              <a:t>study insects and key information can be discovered such as the rate of body decay via insects can directly correlate to time of death. </a:t>
            </a:r>
            <a:endParaRPr lang="en-GB" sz="2800" dirty="0" smtClean="0"/>
          </a:p>
          <a:p>
            <a:r>
              <a:rPr lang="en-GB" sz="2800" u="sng" dirty="0" smtClean="0"/>
              <a:t>Forensic Geologists:</a:t>
            </a:r>
            <a:r>
              <a:rPr lang="en-GB" sz="2800" dirty="0" smtClean="0"/>
              <a:t> the forensic geologist can determine where a person or object has been by analyzing soil samples.</a:t>
            </a:r>
          </a:p>
          <a:p>
            <a:r>
              <a:rPr lang="en-US" sz="2800" u="sng" dirty="0" smtClean="0"/>
              <a:t>Forensic Serologist: </a:t>
            </a:r>
            <a:r>
              <a:rPr lang="en-US" sz="2800" dirty="0" smtClean="0"/>
              <a:t>the serologist studies blood and other bodily fluids for identification purposes.</a:t>
            </a:r>
          </a:p>
          <a:p>
            <a:pPr>
              <a:buNone/>
            </a:pPr>
            <a:r>
              <a:rPr lang="en-GB" sz="2800" dirty="0" smtClean="0"/>
              <a:t> </a:t>
            </a:r>
          </a:p>
          <a:p>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style>
          <a:lnRef idx="3">
            <a:schemeClr val="lt1"/>
          </a:lnRef>
          <a:fillRef idx="1">
            <a:schemeClr val="accent2"/>
          </a:fillRef>
          <a:effectRef idx="1">
            <a:schemeClr val="accent2"/>
          </a:effectRef>
          <a:fontRef idx="minor">
            <a:schemeClr val="lt1"/>
          </a:fontRef>
        </p:style>
        <p:txBody>
          <a:bodyPr anchor="ctr"/>
          <a:lstStyle/>
          <a:p>
            <a:r>
              <a:rPr lang="en-US" sz="3200" b="1" dirty="0" smtClean="0"/>
              <a:t>Forensic Sciences: The Big Umbrella</a:t>
            </a:r>
            <a:endParaRPr lang="en-US" sz="3200" dirty="0"/>
          </a:p>
        </p:txBody>
      </p:sp>
      <p:sp>
        <p:nvSpPr>
          <p:cNvPr id="3" name="Content Placeholder 2"/>
          <p:cNvSpPr>
            <a:spLocks noGrp="1"/>
          </p:cNvSpPr>
          <p:nvPr>
            <p:ph idx="1"/>
          </p:nvPr>
        </p:nvSpPr>
        <p:spPr/>
        <p:txBody>
          <a:bodyPr/>
          <a:lstStyle/>
          <a:p>
            <a:r>
              <a:rPr lang="en-GB" sz="2800" u="sng" dirty="0" smtClean="0"/>
              <a:t>Forensic Pathologist</a:t>
            </a:r>
            <a:r>
              <a:rPr lang="en-GB" sz="2800" dirty="0" smtClean="0"/>
              <a:t>: the forensic pathologist analyzes the remains of a body. They attempt to determine the cause and time of death via autopsy.</a:t>
            </a:r>
          </a:p>
          <a:p>
            <a:r>
              <a:rPr lang="en-US" sz="2800" dirty="0" smtClean="0"/>
              <a:t>Forensic pathologists are trained to conduct comprehensive death investigations. </a:t>
            </a:r>
          </a:p>
          <a:p>
            <a:r>
              <a:rPr lang="en-GB" sz="2800" dirty="0" smtClean="0"/>
              <a:t>They require a medical degree, followed by several years advanced training in pathology</a:t>
            </a:r>
            <a:r>
              <a:rPr lang="x-none" sz="2800" dirty="0" smtClean="0"/>
              <a:t>.</a:t>
            </a:r>
          </a:p>
          <a:p>
            <a:pPr>
              <a:buNone/>
            </a:pPr>
            <a:endParaRPr lang="en-GB" sz="2800" dirty="0" smtClean="0"/>
          </a:p>
          <a:p>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chor="ctr"/>
          <a:lstStyle/>
          <a:p>
            <a:r>
              <a:rPr lang="en-US" sz="3600" b="1" dirty="0" smtClean="0">
                <a:effectLst>
                  <a:outerShdw blurRad="50800" dist="38100" dir="13500000" algn="tl">
                    <a:srgbClr val="000000">
                      <a:alpha val="43000"/>
                    </a:srgbClr>
                  </a:outerShdw>
                </a:effectLst>
              </a:rPr>
              <a:t>Forensic Pathology: Investigation</a:t>
            </a:r>
            <a:endParaRPr lang="en-US" sz="3600" b="1" dirty="0">
              <a:effectLst>
                <a:outerShdw blurRad="50800" dist="38100" dir="13500000" algn="tl">
                  <a:srgbClr val="000000">
                    <a:alpha val="43000"/>
                  </a:srgbClr>
                </a:outerShdw>
              </a:effectLst>
            </a:endParaRPr>
          </a:p>
        </p:txBody>
      </p:sp>
      <p:graphicFrame>
        <p:nvGraphicFramePr>
          <p:cNvPr id="4" name="Content Placeholder 3"/>
          <p:cNvGraphicFramePr>
            <a:graphicFrameLocks noGrp="1"/>
          </p:cNvGraphicFramePr>
          <p:nvPr>
            <p:ph idx="1"/>
          </p:nvPr>
        </p:nvGraphicFramePr>
        <p:xfrm>
          <a:off x="457200" y="1600200"/>
          <a:ext cx="8229600" cy="48768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chor="ctr"/>
          <a:lstStyle/>
          <a:p>
            <a:r>
              <a:rPr lang="en-US" dirty="0" smtClean="0"/>
              <a:t>The Medical Examiner</a:t>
            </a:r>
            <a:endParaRPr lang="en-US" dirty="0"/>
          </a:p>
        </p:txBody>
      </p:sp>
      <p:sp>
        <p:nvSpPr>
          <p:cNvPr id="3" name="Content Placeholder 2"/>
          <p:cNvSpPr>
            <a:spLocks noGrp="1"/>
          </p:cNvSpPr>
          <p:nvPr>
            <p:ph idx="1"/>
          </p:nvPr>
        </p:nvSpPr>
        <p:spPr/>
        <p:txBody>
          <a:bodyPr/>
          <a:lstStyle/>
          <a:p>
            <a:r>
              <a:rPr lang="en-US" dirty="0" smtClean="0"/>
              <a:t>A medical examiner is a medically qualified government officer whose duty is to investigate deaths and injuries that occur under unusual or suspicious circumstances, to perform post-mortem examinations &amp; in some jurisdictions to initiate inquests</a:t>
            </a:r>
          </a:p>
          <a:p>
            <a:endParaRPr lang="en-US" sz="2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5883</TotalTime>
  <Words>4177</Words>
  <Application>Microsoft Office PowerPoint</Application>
  <PresentationFormat>On-screen Show (4:3)</PresentationFormat>
  <Paragraphs>259</Paragraphs>
  <Slides>37</Slides>
  <Notes>23</Notes>
  <HiddenSlides>0</HiddenSlides>
  <MMClips>0</MMClips>
  <ScaleCrop>false</ScaleCrop>
  <HeadingPairs>
    <vt:vector size="4" baseType="variant">
      <vt:variant>
        <vt:lpstr>Design Template</vt:lpstr>
      </vt:variant>
      <vt:variant>
        <vt:i4>1</vt:i4>
      </vt:variant>
      <vt:variant>
        <vt:lpstr>Slide Titles</vt:lpstr>
      </vt:variant>
      <vt:variant>
        <vt:i4>37</vt:i4>
      </vt:variant>
    </vt:vector>
  </HeadingPairs>
  <TitlesOfParts>
    <vt:vector size="38" baseType="lpstr">
      <vt:lpstr>Office Theme</vt:lpstr>
      <vt:lpstr>Forensic Science</vt:lpstr>
      <vt:lpstr>What Is Forensics?</vt:lpstr>
      <vt:lpstr>Typical Work Activities: The Forensic Lab</vt:lpstr>
      <vt:lpstr>Forensic Sciences: The Big Umbrella</vt:lpstr>
      <vt:lpstr>Forensic Sciences: The Big Umbrella</vt:lpstr>
      <vt:lpstr>Forensic Sciences: The Big Umbrella</vt:lpstr>
      <vt:lpstr>Forensic Sciences: The Big Umbrella</vt:lpstr>
      <vt:lpstr>Forensic Pathology: Investigation</vt:lpstr>
      <vt:lpstr>The Medical Examiner</vt:lpstr>
      <vt:lpstr>The Medical Examiner</vt:lpstr>
      <vt:lpstr>The Crime Scene Investigation</vt:lpstr>
      <vt:lpstr>The Crime Scene Investigation</vt:lpstr>
      <vt:lpstr>The Autopsy</vt:lpstr>
      <vt:lpstr>The Autopsy</vt:lpstr>
      <vt:lpstr>The Autopsy</vt:lpstr>
      <vt:lpstr>Real Life Forensic Science</vt:lpstr>
      <vt:lpstr>Who Invented Forensic Science?</vt:lpstr>
      <vt:lpstr>Forensics: An Ancient Science?</vt:lpstr>
      <vt:lpstr>Fingerprinting</vt:lpstr>
      <vt:lpstr>Fingerprints Aren’t Foolproof</vt:lpstr>
      <vt:lpstr>Slide 21</vt:lpstr>
      <vt:lpstr>Slide 22</vt:lpstr>
      <vt:lpstr>DNA Testing: The Star of the Show</vt:lpstr>
      <vt:lpstr>Unique DNA?</vt:lpstr>
      <vt:lpstr>DNA Analysis</vt:lpstr>
      <vt:lpstr>Unidentifiable Victims</vt:lpstr>
      <vt:lpstr>Facial Reconstruction</vt:lpstr>
      <vt:lpstr>How Is This done?</vt:lpstr>
      <vt:lpstr>Slide 29</vt:lpstr>
      <vt:lpstr>Teeth Are Trustworthy</vt:lpstr>
      <vt:lpstr>Bullets Aren’t Foolproof</vt:lpstr>
      <vt:lpstr>Slide 32</vt:lpstr>
      <vt:lpstr>What can bones tell us? </vt:lpstr>
      <vt:lpstr>Piecing It All Together</vt:lpstr>
      <vt:lpstr>Thank You</vt:lpstr>
      <vt:lpstr>Thank You</vt:lpstr>
      <vt:lpstr>Faculty Members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Real Life Forensic Science</dc:title>
  <dc:creator>Roa Alsajjan</dc:creator>
  <cp:lastModifiedBy>Apple</cp:lastModifiedBy>
  <cp:revision>139</cp:revision>
  <dcterms:created xsi:type="dcterms:W3CDTF">2012-03-09T16:43:06Z</dcterms:created>
  <dcterms:modified xsi:type="dcterms:W3CDTF">2012-03-09T16:53:06Z</dcterms:modified>
</cp:coreProperties>
</file>