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notesMasterIdLst>
    <p:notesMasterId r:id="rId31"/>
  </p:notesMasterIdLst>
  <p:handoutMasterIdLst>
    <p:handoutMasterId r:id="rId32"/>
  </p:handoutMasterIdLst>
  <p:sldIdLst>
    <p:sldId id="257" r:id="rId3"/>
    <p:sldId id="259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77" r:id="rId12"/>
    <p:sldId id="278" r:id="rId13"/>
    <p:sldId id="266" r:id="rId14"/>
    <p:sldId id="267" r:id="rId15"/>
    <p:sldId id="279" r:id="rId16"/>
    <p:sldId id="268" r:id="rId17"/>
    <p:sldId id="280" r:id="rId18"/>
    <p:sldId id="281" r:id="rId19"/>
    <p:sldId id="269" r:id="rId20"/>
    <p:sldId id="282" r:id="rId21"/>
    <p:sldId id="270" r:id="rId22"/>
    <p:sldId id="283" r:id="rId23"/>
    <p:sldId id="271" r:id="rId24"/>
    <p:sldId id="272" r:id="rId25"/>
    <p:sldId id="273" r:id="rId26"/>
    <p:sldId id="274" r:id="rId27"/>
    <p:sldId id="284" r:id="rId28"/>
    <p:sldId id="275" r:id="rId29"/>
    <p:sldId id="285" r:id="rId30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6" autoAdjust="0"/>
    <p:restoredTop sz="94671" autoAdjust="0"/>
  </p:normalViewPr>
  <p:slideViewPr>
    <p:cSldViewPr>
      <p:cViewPr>
        <p:scale>
          <a:sx n="94" d="100"/>
          <a:sy n="94" d="100"/>
        </p:scale>
        <p:origin x="-8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3E838-EC25-4B02-B74C-EA033F5B5C8D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DE315-1B34-4132-AC75-34C28EF5C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31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AB690-36D2-4639-B136-C336ABC70014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69F9F-6856-4720-8689-9DBBC9C07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7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3E305-2187-4369-ABC5-56B00117BCF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87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69F9F-6856-4720-8689-9DBBC9C079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01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69F9F-6856-4720-8689-9DBBC9C0795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68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69F9F-6856-4720-8689-9DBBC9C0795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68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9ED6C-1E7C-42AC-93B0-F314AC9C17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6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0176-26D7-44E7-8960-1EA925EBD2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33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9927-E106-4B4E-8598-58953D71F4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28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9ED6C-1E7C-42AC-93B0-F314AC9C17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19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DC61D-D9B9-4353-A430-EE0F87122C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95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562-C7F6-4042-83FA-DD5D08F222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65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E5B37-5983-47AE-B2B5-1A217FB946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59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78DB-D184-48D8-AFE7-1C2BC80CCD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97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A75C-E399-4DA8-9E47-5268764148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48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2320-5F31-4771-9AA3-3BCF50D9A6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886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9609C-91B5-4863-960C-386E1A3DE8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5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DC61D-D9B9-4353-A430-EE0F87122C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46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73A1-826C-4E5A-856D-90AC396083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722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0176-26D7-44E7-8960-1EA925EBD2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88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9927-E106-4B4E-8598-58953D71F4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13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562-C7F6-4042-83FA-DD5D08F222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7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E5B37-5983-47AE-B2B5-1A217FB946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03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78DB-D184-48D8-AFE7-1C2BC80CCD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2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A75C-E399-4DA8-9E47-5268764148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2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2320-5F31-4771-9AA3-3BCF50D9A6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03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9609C-91B5-4863-960C-386E1A3DE8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49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73A1-826C-4E5A-856D-90AC396083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9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5CC5A-4074-413A-8715-1B683A430E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80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5CC5A-4074-413A-8715-1B683A430E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2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7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67464" cy="4320480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الفصل السادس</a:t>
            </a:r>
            <a:r>
              <a:rPr lang="ar-SA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ar-S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الموازنات المرنة وتحليل الانحرافات   </a:t>
            </a:r>
            <a:br>
              <a:rPr lang="ar-S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Flexible Budget &amp; Variance Analysis</a:t>
            </a:r>
            <a:b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ar-SA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ا. ايمان العقيل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76200" y="304800"/>
            <a:ext cx="92202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 </a:t>
            </a:r>
            <a:r>
              <a:rPr lang="ar-EG" sz="2400" b="1" dirty="0" smtClean="0">
                <a:solidFill>
                  <a:srgbClr val="00B050"/>
                </a:solidFill>
              </a:rPr>
              <a:t>طريقة التقرير :</a:t>
            </a:r>
            <a:endParaRPr lang="ar-SA" sz="2400" b="1" dirty="0" smtClean="0">
              <a:solidFill>
                <a:srgbClr val="00B050"/>
              </a:solidFill>
            </a:endParaRPr>
          </a:p>
          <a:p>
            <a:pPr algn="r"/>
            <a:r>
              <a:rPr lang="ar-SA" sz="2400" b="1" dirty="0" smtClean="0"/>
              <a:t> ك ف × س ف                 ك ف × س ع                       ك ع × س ع </a:t>
            </a:r>
          </a:p>
          <a:p>
            <a:pPr algn="r"/>
            <a:r>
              <a:rPr lang="ar-SA" sz="2400" b="1" dirty="0" smtClean="0"/>
              <a:t>3200ك × 7.8ريال            3200ك × 8ريال           (2000 × 1.5ك) × 8ريال</a:t>
            </a:r>
          </a:p>
          <a:p>
            <a:pPr algn="r"/>
            <a:r>
              <a:rPr lang="ar-SA" sz="2400" b="1" dirty="0" smtClean="0"/>
              <a:t>= 24960ريال                =25600ريال                   =24000ريال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انحراف السعر            انحراف الكمية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640 ص                  1600 غ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اجمالي الانحراف 960 غ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81000" y="4038600"/>
            <a:ext cx="8534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طريقة المعادلات </a:t>
            </a:r>
          </a:p>
          <a:p>
            <a:pPr algn="r"/>
            <a:r>
              <a:rPr lang="ar-SA" sz="2400" b="1" dirty="0" smtClean="0"/>
              <a:t>انحراف سعر المواد                                   انحراف كمية المواد </a:t>
            </a:r>
          </a:p>
          <a:p>
            <a:pPr algn="r"/>
            <a:r>
              <a:rPr lang="ar-SA" sz="2400" b="1" dirty="0" smtClean="0"/>
              <a:t>=ك ف (س ف – س ع)                           = س ع[ك ف – ك ع] </a:t>
            </a:r>
          </a:p>
          <a:p>
            <a:pPr algn="r"/>
            <a:r>
              <a:rPr lang="ar-SA" sz="2400" b="1" dirty="0" smtClean="0"/>
              <a:t>= 3200 (7.8 - 8)                             = 8[ 3200-[ 2000 × 1.5 ] ] </a:t>
            </a:r>
          </a:p>
          <a:p>
            <a:pPr algn="r"/>
            <a:r>
              <a:rPr lang="ar-SA" sz="2400" b="1" dirty="0" smtClean="0"/>
              <a:t>= 640 ص                                          = 1600 غ         </a:t>
            </a:r>
          </a:p>
          <a:p>
            <a:pPr algn="r"/>
            <a:r>
              <a:rPr lang="ar-SA" sz="2400" b="1" smtClean="0"/>
              <a:t>                              اجمالي </a:t>
            </a:r>
            <a:r>
              <a:rPr lang="ar-SA" sz="2400" b="1" dirty="0"/>
              <a:t>الانحراف 960 غ </a:t>
            </a:r>
          </a:p>
        </p:txBody>
      </p:sp>
    </p:spTree>
    <p:extLst>
      <p:ext uri="{BB962C8B-B14F-4D97-AF65-F5344CB8AC3E}">
        <p14:creationId xmlns:p14="http://schemas.microsoft.com/office/powerpoint/2010/main" val="164889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76200" y="457200"/>
            <a:ext cx="92202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   ك ف × س ف                 ك ف × س ع                       ك ع × س ع </a:t>
            </a:r>
          </a:p>
          <a:p>
            <a:pPr algn="r"/>
            <a:r>
              <a:rPr lang="ar-SA" sz="2400" b="1" dirty="0" smtClean="0"/>
              <a:t>3200ك × 7.8ريال            3200ك × 8ريال           (1600 × 1.5ك) × 8ريال</a:t>
            </a:r>
          </a:p>
          <a:p>
            <a:pPr algn="r"/>
            <a:r>
              <a:rPr lang="ar-SA" sz="2400" b="1" dirty="0" smtClean="0"/>
              <a:t>= </a:t>
            </a:r>
            <a:r>
              <a:rPr lang="ar-SA" sz="2400" b="1" dirty="0" smtClean="0">
                <a:solidFill>
                  <a:srgbClr val="00B050"/>
                </a:solidFill>
              </a:rPr>
              <a:t>24960ريا</a:t>
            </a:r>
            <a:r>
              <a:rPr lang="ar-SA" sz="2400" b="1" dirty="0" smtClean="0"/>
              <a:t>ل                =</a:t>
            </a:r>
            <a:r>
              <a:rPr lang="ar-SA" sz="2400" b="1" dirty="0" smtClean="0">
                <a:solidFill>
                  <a:srgbClr val="00B050"/>
                </a:solidFill>
              </a:rPr>
              <a:t>25600ريال</a:t>
            </a:r>
            <a:r>
              <a:rPr lang="ar-SA" sz="2400" b="1" dirty="0" smtClean="0"/>
              <a:t>                   =</a:t>
            </a:r>
            <a:r>
              <a:rPr lang="ar-SA" sz="2400" b="1" dirty="0" smtClean="0">
                <a:solidFill>
                  <a:srgbClr val="00B0F0"/>
                </a:solidFill>
              </a:rPr>
              <a:t>19200ريال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</a:t>
            </a:r>
            <a:r>
              <a:rPr lang="ar-SA" sz="2400" b="1" dirty="0"/>
              <a:t> </a:t>
            </a:r>
            <a:r>
              <a:rPr lang="ar-SA" sz="2400" b="1" dirty="0" smtClean="0"/>
              <a:t>            2500ك × 8 ريال </a:t>
            </a:r>
          </a:p>
          <a:p>
            <a:pPr algn="r"/>
            <a:r>
              <a:rPr lang="ar-SA" sz="2400" b="1" dirty="0" smtClean="0"/>
              <a:t>                                 = </a:t>
            </a:r>
            <a:r>
              <a:rPr lang="ar-SA" sz="2400" b="1" dirty="0" smtClean="0">
                <a:solidFill>
                  <a:srgbClr val="00B0F0"/>
                </a:solidFill>
              </a:rPr>
              <a:t>20000ريال</a:t>
            </a:r>
            <a:endParaRPr lang="ar-SA" sz="2400" b="1" dirty="0">
              <a:solidFill>
                <a:srgbClr val="00B0F0"/>
              </a:solidFill>
            </a:endParaRPr>
          </a:p>
          <a:p>
            <a:pPr algn="r"/>
            <a:r>
              <a:rPr lang="ar-SA" sz="2400" b="1" dirty="0" smtClean="0"/>
              <a:t>               انحراف السعر                                  انحراف الكمية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</a:t>
            </a:r>
            <a:r>
              <a:rPr lang="ar-SA" sz="2400" b="1" dirty="0" smtClean="0">
                <a:solidFill>
                  <a:srgbClr val="00B050"/>
                </a:solidFill>
              </a:rPr>
              <a:t>640 ص                                        </a:t>
            </a:r>
            <a:r>
              <a:rPr lang="ar-SA" sz="2400" b="1" dirty="0" smtClean="0">
                <a:solidFill>
                  <a:srgbClr val="00B0F0"/>
                </a:solidFill>
              </a:rPr>
              <a:t>800 غ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         اجمالي الانحراف 160 غ</a:t>
            </a:r>
          </a:p>
        </p:txBody>
      </p:sp>
    </p:spTree>
    <p:extLst>
      <p:ext uri="{BB962C8B-B14F-4D97-AF65-F5344CB8AC3E}">
        <p14:creationId xmlns:p14="http://schemas.microsoft.com/office/powerpoint/2010/main" val="179704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العمل المباشر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7692"/>
              </p:ext>
            </p:extLst>
          </p:nvPr>
        </p:nvGraphicFramePr>
        <p:xfrm>
          <a:off x="304800" y="1295400"/>
          <a:ext cx="8686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81"/>
                <a:gridCol w="4198619"/>
              </a:tblGrid>
              <a:tr h="39023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كفاءة</a:t>
                      </a:r>
                      <a:r>
                        <a:rPr lang="ar-SA" sz="2000" b="1" baseline="0" dirty="0" smtClean="0">
                          <a:solidFill>
                            <a:srgbClr val="C00000"/>
                          </a:solidFill>
                        </a:rPr>
                        <a:t> العمل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معدل</a:t>
                      </a:r>
                      <a:r>
                        <a:rPr lang="ar-SA" sz="2000" b="1" baseline="0" dirty="0" smtClean="0">
                          <a:solidFill>
                            <a:srgbClr val="C00000"/>
                          </a:solidFill>
                        </a:rPr>
                        <a:t> العمل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90236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المعدل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المعياري(الساعات الفعلية – الساعات </a:t>
                      </a:r>
                    </a:p>
                    <a:p>
                      <a:pPr algn="r" rtl="1"/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                                          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المعيارية)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الساعات الفعلية (المعدل الفعلي – المعدل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 </a:t>
                      </a:r>
                    </a:p>
                    <a:p>
                      <a:pPr algn="r" rtl="1"/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                                     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87452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المسؤولية عن انحراف كفاءة العمل ترجع الى </a:t>
                      </a:r>
                      <a:r>
                        <a:rPr lang="ar-SA" sz="2000" b="1" u="sng" dirty="0" smtClean="0">
                          <a:solidFill>
                            <a:srgbClr val="002060"/>
                          </a:solidFill>
                        </a:rPr>
                        <a:t>مدير الانتاج </a:t>
                      </a:r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نتيجة استخدام عمال غير مدربين .</a:t>
                      </a:r>
                    </a:p>
                    <a:p>
                      <a:pPr algn="r" rtl="1"/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وقد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 ترجع المسؤولية الى </a:t>
                      </a:r>
                      <a:r>
                        <a:rPr lang="ar-SA" sz="2000" b="1" u="sng" baseline="0" dirty="0" smtClean="0">
                          <a:solidFill>
                            <a:srgbClr val="002060"/>
                          </a:solidFill>
                        </a:rPr>
                        <a:t>مدير المشتريات 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اذا كان الانحراف نتيجة استخدام مواد رديئة ما يؤدي الى زيادة وقت أداء العمليات .</a:t>
                      </a:r>
                      <a:endParaRPr lang="en-US" sz="2000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المسؤولية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عن انحراف معدل الأجر والكفاءة في تشغيل واستغلال وقت العمال تكون على </a:t>
                      </a:r>
                      <a:r>
                        <a:rPr lang="ar-SA" sz="2000" b="1" u="sng" baseline="0" dirty="0" smtClean="0">
                          <a:solidFill>
                            <a:srgbClr val="002060"/>
                          </a:solidFill>
                        </a:rPr>
                        <a:t>المشرفين على الانتاج 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78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العمل المباشر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نفترض أنه ظهر في بطاقة التكاليف لاحدى الشركات الصناعية البيانات التالية :</a:t>
            </a: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وبافتراض أن التكلفة الفعلية لهذا العمل كانت 45375 ريال شاملة مزايا الأجر بمتوسط 13.75ريال /ساعة علمأن بأن الشركة انتجت 2000 وحدة خلال هذه الفترة ؟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 المطلوب :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1. تحليل انحرافات العمل المباشر ؟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314771"/>
              </p:ext>
            </p:extLst>
          </p:nvPr>
        </p:nvGraphicFramePr>
        <p:xfrm>
          <a:off x="1219200" y="1752600"/>
          <a:ext cx="69342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/>
                <a:gridCol w="1733550"/>
                <a:gridCol w="1733550"/>
                <a:gridCol w="1733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التكاليف المعيارية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المعدل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الكمية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21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ريال14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ساعة 1.5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العمل</a:t>
                      </a:r>
                      <a:r>
                        <a:rPr lang="ar-SA" sz="2000" b="1" baseline="0" dirty="0" smtClean="0">
                          <a:solidFill>
                            <a:srgbClr val="C00000"/>
                          </a:solidFill>
                        </a:rPr>
                        <a:t> المباشر</a:t>
                      </a:r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08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العمل المباشر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طريقة التقرير 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1524000"/>
            <a:ext cx="92202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   س ف × م ف                 س ف × م ع                                  </a:t>
            </a:r>
            <a:r>
              <a:rPr lang="ar-SA" sz="2400" b="1" dirty="0"/>
              <a:t>س ع</a:t>
            </a:r>
            <a:r>
              <a:rPr lang="ar-SA" sz="2400" b="1" dirty="0" smtClean="0"/>
              <a:t> </a:t>
            </a:r>
            <a:r>
              <a:rPr lang="ar-SA" sz="2400" b="1" dirty="0"/>
              <a:t>× </a:t>
            </a:r>
            <a:r>
              <a:rPr lang="ar-SA" sz="2400" b="1" dirty="0" smtClean="0"/>
              <a:t>م ع </a:t>
            </a:r>
          </a:p>
          <a:p>
            <a:pPr algn="ctr"/>
            <a:r>
              <a:rPr lang="ar-SA" sz="2400" b="1" dirty="0" smtClean="0"/>
              <a:t> (</a:t>
            </a:r>
            <a:r>
              <a:rPr lang="ar-SA" sz="2400" b="1" dirty="0" smtClean="0">
                <a:solidFill>
                  <a:srgbClr val="00B0F0"/>
                </a:solidFill>
              </a:rPr>
              <a:t>3300</a:t>
            </a:r>
            <a:r>
              <a:rPr lang="ar-SA" sz="2400" b="1" dirty="0" smtClean="0"/>
              <a:t>×13.75)             (3300×14)               (2000 × 1.5ساعه) × 14 = 45.375                 =46.200                      =42.000 ريال                           انحراف معدل الاجر            انحراف كفاءة العمل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     825 ص                     4200 غ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     اجمالي الانحراف = 3375 غ</a:t>
            </a:r>
            <a:endParaRPr lang="en-US" sz="2400" b="1" dirty="0" smtClean="0"/>
          </a:p>
          <a:p>
            <a:pPr algn="r"/>
            <a:r>
              <a:rPr lang="ar-EG" sz="2000" b="1" dirty="0" smtClean="0">
                <a:solidFill>
                  <a:srgbClr val="C00000"/>
                </a:solidFill>
              </a:rPr>
              <a:t>     طريقة المعادلات :</a:t>
            </a:r>
            <a:endParaRPr lang="en-US" sz="2000" b="1" dirty="0" smtClean="0">
              <a:solidFill>
                <a:srgbClr val="C0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724400" y="3932933"/>
            <a:ext cx="3962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معدل الاجر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س ف [م ف –م ع 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3300ساعة (13.75 – 14ريال]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825 ص</a:t>
            </a:r>
            <a:endParaRPr lang="ar-SA" sz="24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59080" y="3996800"/>
            <a:ext cx="39624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كفاءة العمل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م ع [س ف – س ع 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14 [3300ساعه – 3000ساعه]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4200غ</a:t>
            </a:r>
            <a:endParaRPr lang="en-US" sz="2400" b="1" dirty="0" smtClean="0"/>
          </a:p>
          <a:p>
            <a:pPr algn="r">
              <a:lnSpc>
                <a:spcPct val="150000"/>
              </a:lnSpc>
            </a:pPr>
            <a:endParaRPr lang="ar-SA" sz="2400" b="1" dirty="0"/>
          </a:p>
        </p:txBody>
      </p:sp>
      <p:sp>
        <p:nvSpPr>
          <p:cNvPr id="4" name="مستطيل 3"/>
          <p:cNvSpPr/>
          <p:nvPr/>
        </p:nvSpPr>
        <p:spPr>
          <a:xfrm>
            <a:off x="3817840" y="6340793"/>
            <a:ext cx="3139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/>
              <a:t>اجمالي الانحراف = 3375 غ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7959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الصناعية الاضافية المتغيرة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484954"/>
              </p:ext>
            </p:extLst>
          </p:nvPr>
        </p:nvGraphicFramePr>
        <p:xfrm>
          <a:off x="304800" y="129540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81"/>
                <a:gridCol w="4198619"/>
              </a:tblGrid>
              <a:tr h="39023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الكفاءة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الانفاق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90236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المعدل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المعياري(الساعات الفعلية – الساعات </a:t>
                      </a:r>
                    </a:p>
                    <a:p>
                      <a:pPr algn="r" rtl="1"/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                                          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المعيارية)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ساعات الفعلية (المعدل الفعلي – المعدل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المعياري)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56972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يرتبط بالكفاءة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 في استخدام ساعات تشغيل الآلات لذلك يفضل أن يطلق على هذا الانحراف انحراف كفاءة ساعات الآلات وليس انحراف كفاءة التكاليف الاضافية .</a:t>
                      </a:r>
                      <a:endParaRPr lang="en-US" sz="2000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u="sng" dirty="0" smtClean="0">
                          <a:solidFill>
                            <a:srgbClr val="00B050"/>
                          </a:solidFill>
                        </a:rPr>
                        <a:t>انحراف الانفاق</a:t>
                      </a:r>
                      <a:r>
                        <a:rPr lang="ar-SA" sz="2000" b="1" u="sng" baseline="0" dirty="0" smtClean="0">
                          <a:solidFill>
                            <a:srgbClr val="00B050"/>
                          </a:solidFill>
                        </a:rPr>
                        <a:t> ممكن أن ينتج عن : </a:t>
                      </a:r>
                    </a:p>
                    <a:p>
                      <a:pPr marL="457200" indent="-457200" algn="r" rtl="1">
                        <a:buFont typeface="+mj-lt"/>
                        <a:buAutoNum type="arabicPeriod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ارتفاع اسعار عناصر التكاليف الاضافية كما هو مخطط في الموازنة المرنة </a:t>
                      </a:r>
                    </a:p>
                    <a:p>
                      <a:pPr marL="457200" indent="-457200" algn="r" rtl="1">
                        <a:buFont typeface="+mj-lt"/>
                        <a:buAutoNum type="arabicPeriod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الضياع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أو الاسراف في استخدام المواد الغير مباشرة 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32588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u="sng" dirty="0" smtClean="0">
                          <a:solidFill>
                            <a:srgbClr val="00B050"/>
                          </a:solidFill>
                        </a:rPr>
                        <a:t>الرقابة على انحراف الكفاءة :</a:t>
                      </a:r>
                    </a:p>
                    <a:p>
                      <a:pPr algn="r" rtl="1"/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تشتمل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 مسؤولية هذا الانحراف على كل مسؤول عن الرقابة والتحكم في الأساس المستخدم لاعداد الموازنة المرنة .</a:t>
                      </a:r>
                      <a:endParaRPr lang="en-US" sz="2000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 rtl="1">
                        <a:buFont typeface="+mj-lt"/>
                        <a:buNone/>
                      </a:pPr>
                      <a:r>
                        <a:rPr lang="ar-SA" sz="2000" b="1" u="sng" dirty="0" smtClean="0">
                          <a:solidFill>
                            <a:srgbClr val="00B050"/>
                          </a:solidFill>
                        </a:rPr>
                        <a:t>الرقابة على انحراف الانفاق :</a:t>
                      </a:r>
                      <a:r>
                        <a:rPr lang="ar-SA" sz="2000" b="1" u="sng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  <a:p>
                      <a:pPr marL="0" indent="0" algn="r" rtl="1">
                        <a:buFont typeface="+mj-lt"/>
                        <a:buNone/>
                      </a:pP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غالبا تقتصر المنشآت تحليلها في انحراف الانفاق بمفرده باعتباره كافيا للرقابة على التكاليف الاضافية بما يتضمنه من معلومات .</a:t>
                      </a:r>
                      <a:endParaRPr lang="en-US" sz="2000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74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الصناعية الاضافية المتغيرة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ظهرت في بطاقة التكاليف المعيارية البيانات التالية :</a:t>
            </a: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وبافتراض ان اجمالي ت غ الفعلية كانت 13.530 ريال حيث انه قد سجلت 3300 ساعة عمل مباشر خلال الفترة وانتجت الشركة 2000 وحدة  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 المطلوب :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تحليل انحرافات ت ص غير مباشرة غ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46" y="2133600"/>
            <a:ext cx="7888908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الصناعية الاضافية المتغيرة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0" y="1066800"/>
            <a:ext cx="92202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       </a:t>
            </a:r>
            <a:r>
              <a:rPr lang="ar-SA" sz="2400" b="1" dirty="0" smtClean="0">
                <a:solidFill>
                  <a:srgbClr val="C00000"/>
                </a:solidFill>
              </a:rPr>
              <a:t>طريقة التقرير :</a:t>
            </a:r>
          </a:p>
          <a:p>
            <a:pPr algn="r"/>
            <a:r>
              <a:rPr lang="ar-SA" sz="2400" b="1" dirty="0" smtClean="0"/>
              <a:t>      (س ف × م ف)                     (س ف × م ع)                    (س ع × م ع)</a:t>
            </a:r>
          </a:p>
          <a:p>
            <a:pPr algn="ctr"/>
            <a:r>
              <a:rPr lang="ar-SA" sz="2400" b="1" dirty="0" smtClean="0"/>
              <a:t> (3300ساعه × </a:t>
            </a:r>
            <a:r>
              <a:rPr lang="ar-SA" sz="2400" b="1" dirty="0" smtClean="0">
                <a:solidFill>
                  <a:srgbClr val="00B0F0"/>
                </a:solidFill>
              </a:rPr>
              <a:t>4.1</a:t>
            </a:r>
            <a:r>
              <a:rPr lang="ar-SA" sz="2400" b="1" dirty="0" smtClean="0"/>
              <a:t>)           (3300ساعه × 4)               (</a:t>
            </a:r>
            <a:r>
              <a:rPr lang="ar-SA" sz="2400" b="1" dirty="0" smtClean="0">
                <a:solidFill>
                  <a:srgbClr val="00B0F0"/>
                </a:solidFill>
              </a:rPr>
              <a:t>3000ساعه</a:t>
            </a:r>
            <a:r>
              <a:rPr lang="ar-SA" sz="2400" b="1" dirty="0" smtClean="0"/>
              <a:t> × 4)</a:t>
            </a:r>
          </a:p>
          <a:p>
            <a:pPr algn="r"/>
            <a:r>
              <a:rPr lang="ar-SA" sz="2400" b="1" dirty="0" smtClean="0"/>
              <a:t>        = 13.530ريال                 =13.200ريال                    =12.000ريال   </a:t>
            </a:r>
          </a:p>
          <a:p>
            <a:pPr algn="ctr"/>
            <a:r>
              <a:rPr lang="ar-SA" sz="2400" b="1" dirty="0" smtClean="0"/>
              <a:t>330غ                  1200 </a:t>
            </a:r>
            <a:r>
              <a:rPr lang="ar-SA" sz="2400" b="1" dirty="0"/>
              <a:t>غ 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انحراف الانفاق           انحراف الكفاءة</a:t>
            </a:r>
          </a:p>
          <a:p>
            <a:pPr algn="ctr"/>
            <a:r>
              <a:rPr lang="ar-SA" sz="2400" b="1" dirty="0" smtClean="0"/>
              <a:t>الانحراف الإجمالي = 1530  غ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4724400" y="3714746"/>
            <a:ext cx="3962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الانفاق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[ س ف ( م ف –م ع )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3300 ساعه (4.1 – 4 )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330غ</a:t>
            </a:r>
            <a:endParaRPr lang="ar-SA" sz="24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152400" y="3714746"/>
            <a:ext cx="3962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الكفاءة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=م ع [ س ف – س ع ]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4 [ 3300 ساعه – 3000 ساعه]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1200 غ</a:t>
            </a:r>
            <a:endParaRPr lang="ar-SA" sz="2400" b="1" dirty="0"/>
          </a:p>
        </p:txBody>
      </p:sp>
      <p:sp>
        <p:nvSpPr>
          <p:cNvPr id="11" name="مستطيل 10"/>
          <p:cNvSpPr/>
          <p:nvPr/>
        </p:nvSpPr>
        <p:spPr>
          <a:xfrm>
            <a:off x="3037881" y="6072699"/>
            <a:ext cx="3373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/>
              <a:t>الانحراف الإجمالي = 1530  غ</a:t>
            </a:r>
          </a:p>
        </p:txBody>
      </p:sp>
    </p:spTree>
    <p:extLst>
      <p:ext uri="{BB962C8B-B14F-4D97-AF65-F5344CB8AC3E}">
        <p14:creationId xmlns:p14="http://schemas.microsoft.com/office/powerpoint/2010/main" val="173251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تمارين انحرافات التكاليف المتغيرة 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 فيما يلي البيانات الخاصة بشركة المستلزمات الطبية عندمستوى نشاط 1000وحدة :</a:t>
            </a:r>
          </a:p>
          <a:p>
            <a:pPr marL="0" indent="0" algn="r">
              <a:buNone/>
            </a:pPr>
            <a:r>
              <a:rPr lang="ar-SA" sz="2000" b="1" u="sng" dirty="0" smtClean="0">
                <a:solidFill>
                  <a:srgbClr val="FF0000"/>
                </a:solidFill>
              </a:rPr>
              <a:t>معايير وحدة المنتج : </a:t>
            </a:r>
          </a:p>
          <a:p>
            <a:pPr indent="17463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مواد مباشرة 4 كجم للوحدة بسعر 5 ريال / كجم </a:t>
            </a:r>
          </a:p>
          <a:p>
            <a:pPr indent="17463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أجور مباشرة 2 ساعة عمل مباشر للوحدة بمعدل أجر 8 ريال / ساعة </a:t>
            </a:r>
          </a:p>
          <a:p>
            <a:pPr marL="90488" indent="0" algn="r" rtl="1">
              <a:buNone/>
            </a:pPr>
            <a:r>
              <a:rPr lang="ar-SA" sz="2000" b="1" u="sng" dirty="0" smtClean="0">
                <a:solidFill>
                  <a:srgbClr val="FF0000"/>
                </a:solidFill>
              </a:rPr>
              <a:t>الأداء الفعلي :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عدد الوحدات المنتجة 10000 وحدة .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تكلفة المواد المباشرة المستخدمة 270.000 ريال 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كمية المواد المباشرة المستخدمة 50.000 كجم 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سعر الكيلوجرام 5.4 ريال 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الأجور المباشرة 171600 ريال 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 smtClean="0">
                <a:solidFill>
                  <a:srgbClr val="FF0000"/>
                </a:solidFill>
              </a:rPr>
              <a:t>ساعات العمل المباشر 22000 ساعة .</a:t>
            </a:r>
          </a:p>
          <a:p>
            <a:pPr marL="433388" indent="15875" algn="r" rtl="1">
              <a:buFont typeface="Wingdings" panose="05000000000000000000" pitchFamily="2" charset="2"/>
              <a:buChar char="Ø"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معدل أجر الساعة 7.8 ريال </a:t>
            </a:r>
          </a:p>
          <a:p>
            <a:pPr marL="268288" indent="0" algn="r" rtl="1">
              <a:buNone/>
              <a:tabLst>
                <a:tab pos="179388" algn="l"/>
              </a:tabLst>
            </a:pPr>
            <a:r>
              <a:rPr lang="ar-SA" sz="2000" b="1" u="sng" dirty="0" smtClean="0">
                <a:solidFill>
                  <a:srgbClr val="FF0000"/>
                </a:solidFill>
              </a:rPr>
              <a:t>المطلوب : </a:t>
            </a:r>
          </a:p>
          <a:p>
            <a:pPr marL="433388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تحليل انحرافات المواد المباشرة والاجور المباشرة ؟</a:t>
            </a: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تمارين انحرافات التكاليف المتغيرة 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5240" y="1234758"/>
            <a:ext cx="92202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     ك ف × س ف                      ك ف × س ع                      ك ع × س ع</a:t>
            </a:r>
          </a:p>
          <a:p>
            <a:pPr algn="ctr"/>
            <a:r>
              <a:rPr lang="ar-SA" sz="2400" b="1" smtClean="0"/>
              <a:t> 50.000 </a:t>
            </a:r>
            <a:r>
              <a:rPr lang="ar-SA" sz="2400" b="1" dirty="0" smtClean="0"/>
              <a:t>× 5.4                    50.000 × 5               (10.000 × 4 ) × 5 </a:t>
            </a:r>
          </a:p>
          <a:p>
            <a:pPr algn="r"/>
            <a:r>
              <a:rPr lang="ar-SA" sz="2400" b="1" dirty="0" smtClean="0"/>
              <a:t>        = 270.000                 =250.000ريال               =200.000ريال    </a:t>
            </a:r>
          </a:p>
          <a:p>
            <a:pPr algn="r"/>
            <a:r>
              <a:rPr lang="ar-SA" sz="2400" b="1" dirty="0" smtClean="0"/>
              <a:t>                                  1 – 2                                    2 – 3                </a:t>
            </a:r>
            <a:endParaRPr lang="ar-SA" sz="2400" b="1" dirty="0"/>
          </a:p>
          <a:p>
            <a:pPr algn="ctr"/>
            <a:r>
              <a:rPr lang="ar-SA" sz="2400" b="1" dirty="0" smtClean="0"/>
              <a:t>انحراف السعر            انحراف كمية المواد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  20.000غ                  50.000 غ </a:t>
            </a:r>
          </a:p>
          <a:p>
            <a:pPr algn="r"/>
            <a:r>
              <a:rPr lang="ar-SA" sz="2400" b="1" dirty="0"/>
              <a:t> </a:t>
            </a:r>
            <a:r>
              <a:rPr lang="ar-SA" sz="2400" b="1" dirty="0" smtClean="0"/>
              <a:t>                               الانحراف الإجمالي = 70.000 غ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5486400" y="3771900"/>
            <a:ext cx="34747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انحرافات الاجور المباشرة </a:t>
            </a:r>
            <a:endParaRPr lang="ar-SA" sz="24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724400" y="4176852"/>
            <a:ext cx="3962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معدل الأجر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س ف [م ف – م ع]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22000  [7.8 – 8 ]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4400 ص</a:t>
            </a:r>
            <a:endParaRPr lang="ar-SA" sz="24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13360" y="3964345"/>
            <a:ext cx="39624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/>
              <a:t>انحراف كفاءة العمل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م ع  [س ف –س ع] 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= 8  [22000 – (10.000×2)]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16000غ</a:t>
            </a:r>
            <a:endParaRPr lang="ar-SA" sz="2400" b="1" dirty="0"/>
          </a:p>
        </p:txBody>
      </p:sp>
      <p:sp>
        <p:nvSpPr>
          <p:cNvPr id="10" name="مستطيل 9"/>
          <p:cNvSpPr/>
          <p:nvPr/>
        </p:nvSpPr>
        <p:spPr>
          <a:xfrm>
            <a:off x="3200400" y="6254343"/>
            <a:ext cx="3605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/>
              <a:t> الانحراف الإجمالي = </a:t>
            </a:r>
            <a:r>
              <a:rPr lang="ar-SA" sz="2400" b="1" dirty="0" smtClean="0"/>
              <a:t>11600  </a:t>
            </a:r>
            <a:r>
              <a:rPr lang="ar-SA" sz="2400" b="1" dirty="0"/>
              <a:t>غ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85781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b="1" u="sng" dirty="0" smtClean="0">
                <a:solidFill>
                  <a:srgbClr val="C00000"/>
                </a:solidFill>
              </a:rPr>
              <a:t>أهداف الفصل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4785395"/>
          </a:xfrm>
        </p:spPr>
        <p:txBody>
          <a:bodyPr/>
          <a:lstStyle/>
          <a:p>
            <a:pPr marL="514350" lvl="0" indent="-51435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accent5">
                    <a:lumMod val="75000"/>
                  </a:schemeClr>
                </a:solidFill>
              </a:rPr>
              <a:t>الفرق بين الموازنة المرنة والثابتة .</a:t>
            </a:r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accent5">
                    <a:lumMod val="75000"/>
                  </a:schemeClr>
                </a:solidFill>
              </a:rPr>
              <a:t>تحليل الانحرافات لتكاليف الانتاج المتغيرة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accent5">
                    <a:lumMod val="75000"/>
                  </a:schemeClr>
                </a:solidFill>
              </a:rPr>
              <a:t>تحليل الانحرافات للتكاليف الثابتة  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accent5">
                    <a:lumMod val="75000"/>
                  </a:schemeClr>
                </a:solidFill>
              </a:rPr>
              <a:t>مبدأ الادارة بالاستثناء</a:t>
            </a:r>
          </a:p>
          <a:p>
            <a:pPr marL="514350" lvl="0" indent="-514350" algn="r" rtl="1">
              <a:buFont typeface="+mj-lt"/>
              <a:buAutoNum type="arabicPeriod"/>
            </a:pPr>
            <a:endParaRPr lang="ar-SA" sz="20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397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تمارين انحرافات التكاليف المتغيرة 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 تقوم  احدى الشركات الصناعية باستخدام نظام التكاليف المعيارية وقد تبين مايلي : </a:t>
            </a:r>
          </a:p>
          <a:p>
            <a:pPr indent="17463" algn="r" rtl="1"/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  الانحراف الاجمالي للأجور المباشرة = 1700 في صالح المنشأة </a:t>
            </a:r>
          </a:p>
          <a:p>
            <a:pPr indent="17463" algn="r" rtl="1"/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انحراف المعدل 400 ريال في غير صالح المنشأة </a:t>
            </a:r>
          </a:p>
          <a:p>
            <a:pPr indent="17463" algn="r" rtl="1"/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معدل الأجر المعياري 14 ريال في الساعة </a:t>
            </a:r>
          </a:p>
          <a:p>
            <a:pPr indent="17463" algn="r" rtl="1"/>
            <a:r>
              <a:rPr lang="ar-SA" sz="2000" b="1" dirty="0" smtClean="0">
                <a:solidFill>
                  <a:srgbClr val="FF0000"/>
                </a:solidFill>
              </a:rPr>
              <a:t>الساعات الفعلية بلغت 1000 ساعة </a:t>
            </a:r>
          </a:p>
          <a:p>
            <a:pPr marL="179388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المطلوب :</a:t>
            </a:r>
          </a:p>
          <a:p>
            <a:pPr marL="636588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FF0000"/>
                </a:solidFill>
              </a:rPr>
              <a:t>كم يبلغ المعدل الفعلي للأجور المباشرة ؟</a:t>
            </a:r>
          </a:p>
          <a:p>
            <a:pPr marL="636588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FF0000"/>
                </a:solidFill>
              </a:rPr>
              <a:t>تحديد مقدار الساعات المعيارية المسموح بها لحجم المخرجات الفعلي ؟     </a:t>
            </a:r>
            <a:r>
              <a:rPr lang="ar-SA" sz="2000" b="1" dirty="0" smtClean="0">
                <a:solidFill>
                  <a:srgbClr val="C00000"/>
                </a:solidFill>
              </a:rPr>
              <a:t>  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1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397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تمارين انحرافات التكاليف المتغيرة 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1054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ar-SA" sz="2000" b="1" dirty="0" smtClean="0"/>
              <a:t>ساعات فعلية * معدل فعلي           ساعات فعلية * معدل معياري     ساعات معيارية * معدل معياري</a:t>
            </a:r>
          </a:p>
          <a:p>
            <a:pPr marL="0" indent="0" algn="r">
              <a:buNone/>
            </a:pPr>
            <a:r>
              <a:rPr lang="ar-SA" sz="2000" b="1" dirty="0" smtClean="0"/>
              <a:t>1000        *     </a:t>
            </a:r>
            <a:r>
              <a:rPr lang="ar-SA" sz="2000" b="1" dirty="0" smtClean="0">
                <a:solidFill>
                  <a:srgbClr val="7030A0"/>
                </a:solidFill>
              </a:rPr>
              <a:t>14.4</a:t>
            </a:r>
            <a:r>
              <a:rPr lang="ar-SA" sz="2000" b="1" dirty="0" smtClean="0"/>
              <a:t>                        1000 *    14                            </a:t>
            </a:r>
            <a:r>
              <a:rPr lang="ar-SA" sz="2000" b="1" dirty="0" smtClean="0">
                <a:solidFill>
                  <a:srgbClr val="00B0F0"/>
                </a:solidFill>
              </a:rPr>
              <a:t>1150</a:t>
            </a:r>
            <a:r>
              <a:rPr lang="ar-SA" sz="2000" b="1" dirty="0" smtClean="0"/>
              <a:t> *14</a:t>
            </a:r>
          </a:p>
          <a:p>
            <a:pPr marL="0" indent="0" algn="r">
              <a:buNone/>
            </a:pPr>
            <a:r>
              <a:rPr lang="ar-SA" sz="2000" b="1" dirty="0" smtClean="0"/>
              <a:t>        =   </a:t>
            </a:r>
            <a:r>
              <a:rPr lang="ar-SA" sz="2000" b="1" dirty="0" smtClean="0">
                <a:solidFill>
                  <a:srgbClr val="7030A0"/>
                </a:solidFill>
              </a:rPr>
              <a:t>14400</a:t>
            </a:r>
            <a:r>
              <a:rPr lang="ar-SA" sz="2000" b="1" dirty="0" smtClean="0"/>
              <a:t>                        =   14000                                      </a:t>
            </a:r>
            <a:r>
              <a:rPr lang="ar-SA" sz="2000" b="1" dirty="0" smtClean="0">
                <a:solidFill>
                  <a:srgbClr val="00B050"/>
                </a:solidFill>
              </a:rPr>
              <a:t>= 16100 </a:t>
            </a: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               </a:t>
            </a:r>
            <a:r>
              <a:rPr lang="ar-SA" sz="2000" b="1" dirty="0" smtClean="0"/>
              <a:t>انحراف معدل الأجر  =     400غ</a:t>
            </a:r>
            <a:r>
              <a:rPr lang="ar-SA" sz="2000" b="1" dirty="0" smtClean="0">
                <a:solidFill>
                  <a:srgbClr val="C00000"/>
                </a:solidFill>
              </a:rPr>
              <a:t>        </a:t>
            </a:r>
            <a:r>
              <a:rPr lang="ar-SA" sz="2000" b="1" dirty="0" smtClean="0">
                <a:solidFill>
                  <a:srgbClr val="00B0F0"/>
                </a:solidFill>
              </a:rPr>
              <a:t>انحراف كفاءة العمل = 2100 ص </a:t>
            </a: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                                  </a:t>
            </a:r>
            <a:r>
              <a:rPr lang="ar-SA" sz="2000" b="1" dirty="0" smtClean="0"/>
              <a:t>الانحراف الاجمالي = 1700 ص </a:t>
            </a:r>
          </a:p>
          <a:p>
            <a:pPr marL="0" indent="0" algn="r">
              <a:buNone/>
            </a:pPr>
            <a:endParaRPr lang="ar-SA" sz="2000" b="1" dirty="0"/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00B050"/>
                </a:solidFill>
              </a:rPr>
              <a:t>   14000 – 14 س = - 2100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00B050"/>
                </a:solidFill>
              </a:rPr>
              <a:t> </a:t>
            </a:r>
            <a:r>
              <a:rPr lang="ar-SA" sz="2000" b="1" dirty="0" smtClean="0">
                <a:solidFill>
                  <a:srgbClr val="00B050"/>
                </a:solidFill>
              </a:rPr>
              <a:t> </a:t>
            </a:r>
            <a:r>
              <a:rPr lang="ar-SA" sz="2000" b="1" dirty="0" smtClean="0">
                <a:solidFill>
                  <a:srgbClr val="7030A0"/>
                </a:solidFill>
              </a:rPr>
              <a:t> 1000 س – 14000 = 400 </a:t>
            </a:r>
            <a:r>
              <a:rPr lang="ar-SA" sz="2000" b="1" dirty="0" smtClean="0"/>
              <a:t>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4962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" y="304800"/>
            <a:ext cx="8229600" cy="1143000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الاضافية الثابتة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                              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                    </a:t>
            </a:r>
            <a:r>
              <a:rPr lang="ar-SA" sz="2000" b="1" dirty="0" smtClean="0">
                <a:solidFill>
                  <a:srgbClr val="00B050"/>
                </a:solidFill>
              </a:rPr>
              <a:t>انحراف  الموازنة                            انحراف الحجم </a:t>
            </a:r>
          </a:p>
          <a:p>
            <a:pPr marL="0" indent="0" algn="r" rtl="1">
              <a:buNone/>
            </a:pPr>
            <a:endParaRPr lang="ar-SA" sz="2000" b="1" dirty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ar-SA" sz="2000" b="1" dirty="0" smtClean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ar-SA" sz="2000" b="1" dirty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ar-SA" sz="2000" b="1" dirty="0" smtClean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00B050"/>
                </a:solidFill>
              </a:rPr>
              <a:t> </a:t>
            </a:r>
            <a:r>
              <a:rPr lang="ar-SA" sz="2000" b="1" dirty="0" smtClean="0">
                <a:solidFill>
                  <a:srgbClr val="00B050"/>
                </a:solidFill>
              </a:rPr>
              <a:t>    </a:t>
            </a:r>
            <a:r>
              <a:rPr lang="ar-SA" sz="2000" b="1" dirty="0" smtClean="0">
                <a:solidFill>
                  <a:srgbClr val="FF0000"/>
                </a:solidFill>
              </a:rPr>
              <a:t>* التكاليف الاضافية الثابتة المحملة للانتاج تحت التشغيل = 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             </a:t>
            </a:r>
            <a:r>
              <a:rPr lang="ar-SA" sz="2000" b="1" dirty="0" smtClean="0">
                <a:solidFill>
                  <a:srgbClr val="0070C0"/>
                </a:solidFill>
              </a:rPr>
              <a:t>ساعات العمل المسوح بها معياريا * الجزء الثابت من معدل التكاليف الاضافية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92187" y="1600200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الفعلية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1600199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في الموازنة المرنة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578963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المحملة للانتاج تحت التشغيل  </a:t>
            </a:r>
            <a:r>
              <a:rPr lang="ar-SA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8229600" y="3035509"/>
            <a:ext cx="172387" cy="1066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4800600" y="3018020"/>
            <a:ext cx="172387" cy="1066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919396" y="3018020"/>
            <a:ext cx="172387" cy="1066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3176" y="4102309"/>
            <a:ext cx="7528811" cy="7157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B050"/>
                </a:solidFill>
              </a:rPr>
              <a:t>اجمالي الانحراف 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الاضافية الثابتة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lvl="1" algn="r" rtl="1">
              <a:buFont typeface="Wingdings" panose="05000000000000000000" pitchFamily="2" charset="2"/>
              <a:buChar char="q"/>
            </a:pPr>
            <a:endParaRPr lang="ar-SA" sz="2000" dirty="0" smtClean="0"/>
          </a:p>
          <a:p>
            <a:pPr lvl="1" algn="r" rtl="1">
              <a:buFont typeface="Wingdings" panose="05000000000000000000" pitchFamily="2" charset="2"/>
              <a:buChar char="q"/>
            </a:pPr>
            <a:r>
              <a:rPr lang="ar-SA" sz="2000" b="1" dirty="0" smtClean="0">
                <a:solidFill>
                  <a:srgbClr val="002060"/>
                </a:solidFill>
              </a:rPr>
              <a:t>يجب توخي الحذر عند استخدام انحراف الموازنة  لأن التكاليف الثابتة تخرج عادة عن نطاق التحكم المباشر للادارة ، لذا لايستخدم هذا الانحراف كمقياس للأداء وانما يستخدم لجذب انتباه الادارة الى عوامل تغير الأسعار في حالات كثيرة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>
            <a:off x="685800" y="1676400"/>
            <a:ext cx="7696200" cy="762000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انحراف الموازنة = </a:t>
            </a:r>
            <a:r>
              <a:rPr lang="ar-SA" sz="2000" b="1" dirty="0" smtClean="0">
                <a:solidFill>
                  <a:srgbClr val="0070C0"/>
                </a:solidFill>
              </a:rPr>
              <a:t>التكاليف الاضافية الثابتة الفعلية – التكاليف الاضافية الثابتة المخططة 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الاضافية الثابتة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38200" y="1371600"/>
            <a:ext cx="8153400" cy="483076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SA" sz="2000" b="1" dirty="0" smtClean="0">
                <a:solidFill>
                  <a:srgbClr val="002060"/>
                </a:solidFill>
              </a:rPr>
              <a:t>يقيس انحراف الحجم مدى الاستفادة من الالات والمعدات . 	</a:t>
            </a:r>
          </a:p>
          <a:p>
            <a:pPr lvl="1" algn="r" rtl="1">
              <a:buFont typeface="Wingdings" panose="05000000000000000000" pitchFamily="2" charset="2"/>
              <a:buChar char="v"/>
            </a:pPr>
            <a:r>
              <a:rPr lang="ar-SA" sz="2000" b="1" dirty="0" smtClean="0">
                <a:solidFill>
                  <a:srgbClr val="002060"/>
                </a:solidFill>
              </a:rPr>
              <a:t>يمكن تفسير وتلخيص انحراف الحجم كما يلي : </a:t>
            </a:r>
          </a:p>
          <a:p>
            <a:pPr marL="914400" lvl="1" indent="-14288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002060"/>
                </a:solidFill>
              </a:rPr>
              <a:t>  </a:t>
            </a:r>
            <a:r>
              <a:rPr lang="ar-SA" sz="2000" b="1" dirty="0" smtClean="0">
                <a:solidFill>
                  <a:srgbClr val="0070C0"/>
                </a:solidFill>
              </a:rPr>
              <a:t>اذا تساوى حجم النشاط مع الساعات المسموح بها معياريا للمخرجات خلال الفترة فلن يكون هناك انحراف حجم </a:t>
            </a:r>
          </a:p>
          <a:p>
            <a:pPr marL="914400" lvl="1" indent="-14288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0070C0"/>
                </a:solidFill>
              </a:rPr>
              <a:t>اذا زاد حجم النشاط عن الساعات المسموح بها معياريا لمخرجات الفترة يكون الانحراف سالب ويشير الى استخدام أقل للامكانيات المتاحة .</a:t>
            </a:r>
          </a:p>
          <a:p>
            <a:pPr marL="914400" lvl="1" indent="-14288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0070C0"/>
                </a:solidFill>
              </a:rPr>
              <a:t>اذا قل حجم النشاط عن الساعات المسموح بها معياريا لمخرجات الفترة يكون انحراف الحجم موجبا ويشير الى استخدام اعلى للامكانيات المتاحة .</a:t>
            </a:r>
            <a:endParaRPr lang="ar-SA" sz="2000" b="1" dirty="0" smtClean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>
            <a:off x="685800" y="1219200"/>
            <a:ext cx="7696200" cy="1066800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انحراف الحجم= </a:t>
            </a:r>
            <a:r>
              <a:rPr lang="ar-SA" b="1" dirty="0" smtClean="0">
                <a:solidFill>
                  <a:srgbClr val="0070C0"/>
                </a:solidFill>
              </a:rPr>
              <a:t>الجزء الثابت من معدل   * ( ساعات المقام – الساعات المسموح بها معياريا )</a:t>
            </a:r>
          </a:p>
          <a:p>
            <a:pPr algn="r"/>
            <a:r>
              <a:rPr lang="ar-SA" b="1" dirty="0">
                <a:solidFill>
                  <a:srgbClr val="0070C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       التكاليف الاضافية المحدد مسبقا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2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التكاليف الاضافية الثابتة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5800" y="838200"/>
            <a:ext cx="8001000" cy="5364163"/>
          </a:xfrm>
        </p:spPr>
        <p:txBody>
          <a:bodyPr/>
          <a:lstStyle/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فيما يلي البيانات الخاصة بشركة ( أجياد مكة ) :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النشاط كمقام بساعات الآلآت                                        100.000 ساعة   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التكاليف الاضافية الثابتة المخططة بالموازنة                        280.000 ريال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الجزء الثابت من معدل التكاليف الاضافية المحدد مسبقا           2.8 ريال / ساعة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وبافتراض أن نتائج العماليات  للسنة كالتالي :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 ساعات العمل الفعلية                    84000 ساعة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ساعات العمل السموح بها معياريا     80000 ساعة  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التكاليف الاضافية الثابتة الفعلية : 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 الاستهلاك                                70000 ريال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مرتبات المشرفين                       162000 ريال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u="sng" dirty="0" smtClean="0">
                <a:solidFill>
                  <a:srgbClr val="FF0000"/>
                </a:solidFill>
              </a:rPr>
              <a:t>التأمين                    </a:t>
            </a:r>
            <a:r>
              <a:rPr lang="ar-SA" sz="2000" b="1" dirty="0" smtClean="0">
                <a:solidFill>
                  <a:srgbClr val="FF0000"/>
                </a:solidFill>
              </a:rPr>
              <a:t>                </a:t>
            </a:r>
            <a:r>
              <a:rPr lang="ar-SA" sz="2000" b="1" u="sng" dirty="0" smtClean="0">
                <a:solidFill>
                  <a:srgbClr val="FF0000"/>
                </a:solidFill>
              </a:rPr>
              <a:t>56000 ريال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اجمالي التكاليف الفعلية                 288000 ريال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المطلوب :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تحليل انحرافات التكاليف الثابتة ؟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2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48792"/>
            <a:ext cx="8229600" cy="590755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            288000                       280000           80000 ساعة معياريا * 2.8 =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0070C0"/>
                </a:solidFill>
              </a:rPr>
              <a:t> </a:t>
            </a:r>
            <a:r>
              <a:rPr lang="ar-SA" sz="2000" b="1" dirty="0" smtClean="0">
                <a:solidFill>
                  <a:srgbClr val="0070C0"/>
                </a:solidFill>
              </a:rPr>
              <a:t>                                                                                         224000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                    انحراف  الموازنة </a:t>
            </a:r>
            <a:r>
              <a:rPr lang="ar-SA" sz="2000" b="1" smtClean="0">
                <a:solidFill>
                  <a:srgbClr val="0070C0"/>
                </a:solidFill>
              </a:rPr>
              <a:t>= 8000 </a:t>
            </a:r>
            <a:r>
              <a:rPr lang="ar-SA" sz="2000" b="1" dirty="0" smtClean="0">
                <a:solidFill>
                  <a:srgbClr val="0070C0"/>
                </a:solidFill>
              </a:rPr>
              <a:t>غ          انحراف الحجم =56000 غ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0070C0"/>
                </a:solidFill>
              </a:rPr>
              <a:t> </a:t>
            </a:r>
            <a:r>
              <a:rPr lang="ar-SA" sz="2000" b="1" dirty="0" smtClean="0">
                <a:solidFill>
                  <a:srgbClr val="0070C0"/>
                </a:solidFill>
              </a:rPr>
              <a:t>                                          اجمالي الانحراف = 64000 غ</a:t>
            </a:r>
          </a:p>
          <a:p>
            <a:pPr marL="0" indent="0" algn="r" rtl="1">
              <a:buNone/>
            </a:pPr>
            <a:endParaRPr lang="ar-SA" sz="2000" b="1" dirty="0">
              <a:solidFill>
                <a:srgbClr val="0070C0"/>
              </a:solidFill>
            </a:endParaRPr>
          </a:p>
          <a:p>
            <a:pPr marL="0" indent="0" algn="r" rtl="1">
              <a:buNone/>
            </a:pPr>
            <a:endParaRPr lang="ar-SA" sz="2000" b="1" dirty="0" smtClean="0">
              <a:solidFill>
                <a:srgbClr val="0070C0"/>
              </a:solidFill>
            </a:endParaRP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                                              = 288000 – 280000 = 8000 غ </a:t>
            </a:r>
          </a:p>
          <a:p>
            <a:pPr marL="0" indent="0" algn="r" rtl="1">
              <a:buNone/>
            </a:pPr>
            <a:endParaRPr lang="ar-SA" sz="2000" b="1" dirty="0" smtClean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ar-SA" sz="2000" b="1" dirty="0" smtClean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ar-SA" sz="2000" b="1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21233" y="642703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الفعلية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2681" y="591655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في الموازنة المرنة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7693" y="651946"/>
            <a:ext cx="2209800" cy="1141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b="1" dirty="0" smtClean="0">
                <a:solidFill>
                  <a:srgbClr val="0070C0"/>
                </a:solidFill>
              </a:rPr>
              <a:t>التكاليف الاضافية الثابتة المحملة للانتاج تحت التشغيل  </a:t>
            </a:r>
            <a:r>
              <a:rPr lang="ar-SA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ound Diagonal Corner Rectangle 13"/>
          <p:cNvSpPr/>
          <p:nvPr/>
        </p:nvSpPr>
        <p:spPr>
          <a:xfrm>
            <a:off x="847693" y="3587392"/>
            <a:ext cx="7696200" cy="1036223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انحراف الموازنة = </a:t>
            </a:r>
            <a:r>
              <a:rPr lang="ar-SA" sz="2000" b="1" dirty="0" smtClean="0">
                <a:solidFill>
                  <a:srgbClr val="0070C0"/>
                </a:solidFill>
              </a:rPr>
              <a:t>التكاليف الاضافية الثابتة الفعلية – التكاليف الاضافية الثابتة المخططة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>
            <a:off x="878173" y="4987062"/>
            <a:ext cx="7696200" cy="1066800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انحراف الحجم= </a:t>
            </a:r>
            <a:r>
              <a:rPr lang="ar-SA" b="1" dirty="0" smtClean="0">
                <a:solidFill>
                  <a:srgbClr val="0070C0"/>
                </a:solidFill>
              </a:rPr>
              <a:t>الجزء الثابت من معدل   * ( ساعات المقام – الساعات المسموح بها معياريا )</a:t>
            </a:r>
          </a:p>
          <a:p>
            <a:pPr algn="r"/>
            <a:r>
              <a:rPr lang="ar-SA" b="1" dirty="0">
                <a:solidFill>
                  <a:srgbClr val="0070C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       التكاليف الاضافية المحدد مسبقا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r" rtl="1"/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ar-SA" b="1" dirty="0" smtClean="0">
                <a:solidFill>
                  <a:srgbClr val="0070C0"/>
                </a:solidFill>
              </a:rPr>
              <a:t>               = 2.8( 100.000 ساعة – 80000 ساعة ) = 56000 غ 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16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مبدأ الادارة بالاستثناء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5800" y="1219200"/>
            <a:ext cx="8001000" cy="49831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الادارة بالاستثناء : </a:t>
            </a:r>
            <a:r>
              <a:rPr lang="ar-SA" sz="2400" b="1" dirty="0" smtClean="0">
                <a:solidFill>
                  <a:srgbClr val="0070C0"/>
                </a:solidFill>
              </a:rPr>
              <a:t>تعني ان عناية المدير يجب أن توجه نحو اقسام المنشأة التي لاتسير فيها الأمور وفقا لما هو مخطط له ، مما يساعد المدير على استغلال وقته بأعلى كفاءة ممكنة حيث لايجب اضاعة الوقت والجهد في الأقسام المنضبطة التي تسير فيها الأمور كما يجب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تمرين شامل :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يتخصص القسم الإنتاجي ص في انتاج المنتج س ويبلغ النشاط المقدر للقسم </a:t>
            </a:r>
            <a:r>
              <a:rPr lang="ar-SA" sz="2000" b="1" smtClean="0">
                <a:solidFill>
                  <a:srgbClr val="C00000"/>
                </a:solidFill>
              </a:rPr>
              <a:t>5000 وحدة </a:t>
            </a:r>
            <a:r>
              <a:rPr lang="ar-SA" sz="2000" b="1" dirty="0" smtClean="0">
                <a:solidFill>
                  <a:srgbClr val="C00000"/>
                </a:solidFill>
              </a:rPr>
              <a:t>منتج يستغرق انتاجها 2000 ساعة عمل مباشر ويتم قياس مستوى النشاط على أساس ساعات العمل المباشر ولقد توفرت لديك البيانات التالية 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C00000"/>
                </a:solidFill>
              </a:rPr>
              <a:t>تحتاج وحدة المنتج الى 5 كجم من المواد بسعر معياري 6 ريال للكيلو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C00000"/>
                </a:solidFill>
              </a:rPr>
              <a:t>معدل الاجر المعياري 4 ريال لكل ساعة عمل مباشر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C00000"/>
                </a:solidFill>
              </a:rPr>
              <a:t>تستخدم الموازنة المرنة في الرقابة على التكاليف الإضافية وقد ظهرت معادلة الموازنة المرنة خلال المدى الإنتاجي الملائم على النحو التالي : ص = 7000 + 3 س 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وفي نهاية الفترة امكن الحصول على البيانات التالية 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بلغت التكلفة الفعلية للمواد المباشرة 120000 ريال حيث كان انحراف الكمية 24000 في غير صالح المنشأة برغم عدم وجود انحراف اجمالي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C00000"/>
                </a:solidFill>
              </a:rPr>
              <a:t>بلغت الأجور المباشرة التي تخص الفترة 60000 حيث كان انحراف كفاءة العمل 16000 غ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C00000"/>
                </a:solidFill>
              </a:rPr>
              <a:t>بلغت التكاليف الإضافية الفعلية 125000 ريال منها 75000 ريال تكلفة ثابتة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اذا علمتي ان حجم الإنتاج الفعلي 4000 وحدة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المطلوب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1- تحليل انحرافات المواد المباشرة </a:t>
            </a:r>
            <a:r>
              <a:rPr lang="ar-SA" sz="2000" b="1" dirty="0" smtClean="0">
                <a:solidFill>
                  <a:srgbClr val="C00000"/>
                </a:solidFill>
              </a:rPr>
              <a:t>في </a:t>
            </a:r>
            <a:r>
              <a:rPr lang="ar-SA" sz="2000" b="1" dirty="0">
                <a:solidFill>
                  <a:srgbClr val="C00000"/>
                </a:solidFill>
              </a:rPr>
              <a:t>شكل تقرير أداء واستكمال جميع البيانات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2- تحليل انحرافات الأجور المباشرة </a:t>
            </a:r>
            <a:r>
              <a:rPr lang="ar-SA" sz="2000" b="1" dirty="0" smtClean="0">
                <a:solidFill>
                  <a:srgbClr val="C00000"/>
                </a:solidFill>
              </a:rPr>
              <a:t>في </a:t>
            </a:r>
            <a:r>
              <a:rPr lang="ar-SA" sz="2000" b="1" dirty="0">
                <a:solidFill>
                  <a:srgbClr val="C00000"/>
                </a:solidFill>
              </a:rPr>
              <a:t>شكل تقرير أداء واستكمال جميع البيانات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3- تحليل انحرافات التكاليف الإضافية المتغيرة والثابتة </a:t>
            </a:r>
            <a:r>
              <a:rPr lang="ar-SA" sz="2000" b="1" dirty="0" smtClean="0">
                <a:solidFill>
                  <a:srgbClr val="C00000"/>
                </a:solidFill>
              </a:rPr>
              <a:t>في </a:t>
            </a:r>
            <a:r>
              <a:rPr lang="ar-SA" sz="2000" b="1" dirty="0">
                <a:solidFill>
                  <a:srgbClr val="C00000"/>
                </a:solidFill>
              </a:rPr>
              <a:t>صورة تقرير أداء</a:t>
            </a:r>
          </a:p>
          <a:p>
            <a:pPr marL="0" indent="0" algn="r">
              <a:buNone/>
            </a:pPr>
            <a:endParaRPr lang="en-US" sz="2000" b="1" dirty="0">
              <a:solidFill>
                <a:srgbClr val="C00000"/>
              </a:solidFill>
            </a:endParaRPr>
          </a:p>
          <a:p>
            <a:pPr marL="0" indent="0" algn="r" rtl="1">
              <a:buNone/>
            </a:pPr>
            <a:endParaRPr lang="ar-EG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7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الموازنة الثابتة والمرنة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906963"/>
          </a:xfrm>
        </p:spPr>
        <p:txBody>
          <a:bodyPr/>
          <a:lstStyle/>
          <a:p>
            <a:pPr marL="0" lvl="0" indent="0" algn="ctr" rtl="1">
              <a:buNone/>
            </a:pPr>
            <a:r>
              <a:rPr lang="ar-SA" sz="2000" b="1" dirty="0" smtClean="0">
                <a:solidFill>
                  <a:srgbClr val="0070C0"/>
                </a:solidFill>
                <a:cs typeface="+mj-cs"/>
              </a:rPr>
              <a:t>يمكن التمييز بين نوعين من الموازنات طبقا لمستوى النشاط الذي يتم اعداد الموازنة على أساسه </a:t>
            </a:r>
          </a:p>
          <a:p>
            <a:pPr marL="0" lvl="0" indent="0" algn="ctr" rtl="1">
              <a:buNone/>
            </a:pPr>
            <a:endParaRPr lang="ar-SA" sz="2000" b="1" dirty="0" smtClean="0">
              <a:solidFill>
                <a:srgbClr val="0070C0"/>
              </a:solidFill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632844"/>
              </p:ext>
            </p:extLst>
          </p:nvPr>
        </p:nvGraphicFramePr>
        <p:xfrm>
          <a:off x="685800" y="2057400"/>
          <a:ext cx="78486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الموازنة المرنة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الموازنة الثابتة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ct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تعد على أساس عدة مستويات للنشاط 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تعد لمستوى نشاط واحد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ct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يمكن تعديل تقديرات الموازنة في ضوء تغيرات حجم النشاط من مستوى لآخر فالموازنة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يمكن أن تفصل لأي مستوى نشاط داخل المدى الملائم 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 rtl="1">
                        <a:buFont typeface="Arial" panose="020B0604020202020204" pitchFamily="34" charset="0"/>
                        <a:buChar char="•"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تقارن النتائج الفعلية بالتكاليف المخططة طبقا للموازنة عند مستوى النشاط المخطط للموازنة أصلا .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3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الموازنة الثابتة والمرنة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906963"/>
          </a:xfrm>
        </p:spPr>
        <p:txBody>
          <a:bodyPr/>
          <a:lstStyle/>
          <a:p>
            <a:pPr marL="0" lv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  <a:cs typeface="+mj-cs"/>
              </a:rPr>
              <a:t>مثال : قامت شركة الرياض باعداد موازنتها على أساس 50.000 وحدة خلال شهر محرم حيث كانت التكاليف الصناعية الغير مباشرة المتغيرة المخططة  كالتالي : </a:t>
            </a:r>
          </a:p>
          <a:p>
            <a:pPr marL="0" lvl="0" indent="0" algn="ctr" rtl="1">
              <a:buNone/>
            </a:pPr>
            <a:r>
              <a:rPr lang="ar-SA" sz="2000" b="1" dirty="0" smtClean="0">
                <a:solidFill>
                  <a:srgbClr val="FF0000"/>
                </a:solidFill>
                <a:cs typeface="+mj-cs"/>
              </a:rPr>
              <a:t>مواد غير مباشرة 20,000 ، زيوت التشحيم 5000 ، القوى المحركة 15000 </a:t>
            </a:r>
          </a:p>
          <a:p>
            <a:pPr marL="0" lv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  <a:cs typeface="+mj-cs"/>
              </a:rPr>
              <a:t>ولكن الشركة بعد انتهاء شهر محرم اكتشفت انها لم تنتج سوى 46000 وحدة بتكاليف فعلية كالتالي :</a:t>
            </a:r>
          </a:p>
          <a:p>
            <a:pPr marL="0" indent="0" algn="ct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مواد غير مباشرة </a:t>
            </a:r>
            <a:r>
              <a:rPr lang="ar-SA" sz="2000" b="1" dirty="0" smtClean="0">
                <a:solidFill>
                  <a:srgbClr val="FF0000"/>
                </a:solidFill>
              </a:rPr>
              <a:t>17,500 </a:t>
            </a:r>
            <a:r>
              <a:rPr lang="ar-SA" sz="2000" b="1" dirty="0">
                <a:solidFill>
                  <a:srgbClr val="FF0000"/>
                </a:solidFill>
              </a:rPr>
              <a:t>، زيوت التشحيم </a:t>
            </a:r>
            <a:r>
              <a:rPr lang="ar-SA" sz="2000" b="1" dirty="0" smtClean="0">
                <a:solidFill>
                  <a:srgbClr val="FF0000"/>
                </a:solidFill>
              </a:rPr>
              <a:t>4500 </a:t>
            </a:r>
            <a:r>
              <a:rPr lang="ar-SA" sz="2000" b="1" dirty="0">
                <a:solidFill>
                  <a:srgbClr val="FF0000"/>
                </a:solidFill>
              </a:rPr>
              <a:t>، القوى المحركة </a:t>
            </a:r>
            <a:r>
              <a:rPr lang="ar-SA" sz="2000" b="1" dirty="0" smtClean="0">
                <a:solidFill>
                  <a:srgbClr val="FF0000"/>
                </a:solidFill>
              </a:rPr>
              <a:t>14250</a:t>
            </a:r>
            <a:endParaRPr lang="ar-SA" sz="2000" b="1" dirty="0">
              <a:solidFill>
                <a:srgbClr val="FF0000"/>
              </a:solidFill>
            </a:endParaRPr>
          </a:p>
          <a:p>
            <a:pPr marL="0" lvl="0" indent="0" algn="r" rtl="1">
              <a:buNone/>
            </a:pPr>
            <a:r>
              <a:rPr lang="ar-SA" sz="2000" b="1" dirty="0" smtClean="0">
                <a:solidFill>
                  <a:srgbClr val="FF0000"/>
                </a:solidFill>
                <a:cs typeface="+mj-cs"/>
              </a:rPr>
              <a:t> المطلوب :</a:t>
            </a:r>
          </a:p>
          <a:p>
            <a:pPr marL="857250" lvl="1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FF0000"/>
                </a:solidFill>
                <a:cs typeface="+mj-cs"/>
              </a:rPr>
              <a:t>اعداد تقرير الأداء باستخدام الموازنة الثابتة ؟</a:t>
            </a:r>
          </a:p>
          <a:p>
            <a:pPr marL="857250" lvl="1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rgbClr val="FF0000"/>
                </a:solidFill>
              </a:rPr>
              <a:t>اعداد تقرير الأداء باستخدام الموازنة </a:t>
            </a:r>
            <a:r>
              <a:rPr lang="ar-SA" sz="2000" b="1" dirty="0" smtClean="0">
                <a:solidFill>
                  <a:srgbClr val="FF0000"/>
                </a:solidFill>
              </a:rPr>
              <a:t>المرنة؟</a:t>
            </a:r>
          </a:p>
          <a:p>
            <a:pPr marL="857250" lvl="1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rgbClr val="FF0000"/>
                </a:solidFill>
              </a:rPr>
              <a:t>المقارنة بين نتائج الموازنة الثابتة والمرنة وتحليل النتائج وذكر الأسباب ؟</a:t>
            </a:r>
            <a:endParaRPr lang="ar-SA" sz="2000" b="1" dirty="0">
              <a:solidFill>
                <a:srgbClr val="FF0000"/>
              </a:solidFill>
            </a:endParaRPr>
          </a:p>
          <a:p>
            <a:pPr marL="857250" lvl="1" indent="-457200" algn="r" rtl="1">
              <a:buFont typeface="+mj-lt"/>
              <a:buAutoNum type="arabicPeriod"/>
            </a:pPr>
            <a:endParaRPr lang="ar-SA" sz="1600" b="1" dirty="0" smtClean="0">
              <a:solidFill>
                <a:srgbClr val="0070C0"/>
              </a:solidFill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7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76200" y="381000"/>
            <a:ext cx="92202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بيان                         فعلي                موازنة ثابتة                انحراف موازنة ثابته </a:t>
            </a:r>
          </a:p>
          <a:p>
            <a:pPr algn="r"/>
            <a:r>
              <a:rPr lang="ar-SA" sz="2400" b="1" dirty="0" smtClean="0"/>
              <a:t>كمية الإنتاج             46000               50000                         4000 غ  </a:t>
            </a:r>
            <a:r>
              <a:rPr lang="en-US" sz="2400" b="1" dirty="0" smtClean="0"/>
              <a:t> </a:t>
            </a:r>
            <a:endParaRPr lang="ar-SA" sz="2400" b="1" dirty="0" smtClean="0"/>
          </a:p>
          <a:p>
            <a:pPr algn="r"/>
            <a:r>
              <a:rPr lang="ar-SA" sz="2400" b="1" dirty="0" smtClean="0"/>
              <a:t>تكاليف صناعية غير مباشرة متغيرة        </a:t>
            </a:r>
          </a:p>
          <a:p>
            <a:pPr algn="r"/>
            <a:r>
              <a:rPr lang="ar-SA" sz="2400" b="1" dirty="0" smtClean="0"/>
              <a:t>مواد غير مباشرة       17500               20000                        2500 ص</a:t>
            </a:r>
          </a:p>
          <a:p>
            <a:pPr algn="r"/>
            <a:r>
              <a:rPr lang="ar-SA" sz="2400" b="1" dirty="0" smtClean="0"/>
              <a:t> زيوت تشحيم            4500                5000                            500ص</a:t>
            </a:r>
          </a:p>
          <a:p>
            <a:pPr algn="r"/>
            <a:r>
              <a:rPr lang="ar-SA" sz="2400" b="1" dirty="0" smtClean="0"/>
              <a:t>قوى محركة            </a:t>
            </a:r>
            <a:r>
              <a:rPr lang="ar-SA" sz="2400" b="1" u="sng" dirty="0" smtClean="0"/>
              <a:t> 14250                 15000                       750 ص </a:t>
            </a:r>
          </a:p>
          <a:p>
            <a:pPr algn="l" rtl="1">
              <a:tabLst>
                <a:tab pos="8169275" algn="l"/>
              </a:tabLst>
            </a:pPr>
            <a:r>
              <a:rPr lang="ar-SA" sz="2400" b="1" dirty="0" smtClean="0"/>
              <a:t>36250                  40000                    3750 ص</a:t>
            </a:r>
            <a:r>
              <a:rPr lang="en-US" sz="2400" b="1" dirty="0" smtClean="0"/>
              <a:t>             </a:t>
            </a:r>
            <a:endParaRPr lang="ar-SA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-228600" y="3309362"/>
            <a:ext cx="9361227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الموازنة المرنة</a:t>
            </a:r>
          </a:p>
          <a:p>
            <a:pPr algn="r"/>
            <a:r>
              <a:rPr lang="ar-SA" sz="2000" b="1" dirty="0" smtClean="0"/>
              <a:t>بيان                      ت. الوحدة                ت. الفعلية     الموازنة المرنة      انحراف موازنة مرنة</a:t>
            </a:r>
          </a:p>
          <a:p>
            <a:pPr algn="r"/>
            <a:r>
              <a:rPr lang="ar-SA" sz="2400" b="1" dirty="0" smtClean="0"/>
              <a:t>كمية الانتاج                              46000            46000</a:t>
            </a:r>
          </a:p>
          <a:p>
            <a:pPr algn="r"/>
            <a:r>
              <a:rPr lang="ar-SA" sz="2400" b="1" dirty="0" smtClean="0"/>
              <a:t>مواد غير مباشرة        0.4          17500          18400           900ص       </a:t>
            </a:r>
          </a:p>
          <a:p>
            <a:pPr algn="r"/>
            <a:r>
              <a:rPr lang="ar-SA" sz="2400" b="1" dirty="0" smtClean="0"/>
              <a:t>زيوت تشميم              0.1          4500            4600            100ص             </a:t>
            </a:r>
          </a:p>
          <a:p>
            <a:pPr algn="r"/>
            <a:r>
              <a:rPr lang="ar-SA" sz="2400" b="1" dirty="0" smtClean="0"/>
              <a:t>قوى محركة             </a:t>
            </a:r>
            <a:r>
              <a:rPr lang="ar-SA" sz="2400" b="1" u="sng" dirty="0" smtClean="0"/>
              <a:t>0.3          14250           13800            450غ</a:t>
            </a:r>
          </a:p>
          <a:p>
            <a:pPr algn="r"/>
            <a:r>
              <a:rPr lang="ar-SA" sz="2400" b="1" dirty="0" smtClean="0"/>
              <a:t>الإجمالي                0.8           36250          36800           550ص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70827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الموازنة الثابتة والمرنة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81599" y="1476531"/>
            <a:ext cx="2575809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B050"/>
                </a:solidFill>
              </a:rPr>
              <a:t>انحرافات الايرادات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862" y="2597670"/>
            <a:ext cx="2575809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B050"/>
                </a:solidFill>
              </a:rPr>
              <a:t>انحرافات التكاليف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18155" y="3048000"/>
            <a:ext cx="2278506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اذا كان الفعلي ˂ المخطط</a:t>
            </a:r>
          </a:p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في صالح المنشأة (ص)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93629" y="3048000"/>
            <a:ext cx="2463382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اذا كان المخطط ˂ الفعلي</a:t>
            </a:r>
          </a:p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في غير صالح المنشأة (غ)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4376" y="4800600"/>
            <a:ext cx="2278506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اذا كان الفعلي ˃ المخطط</a:t>
            </a:r>
          </a:p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في صالح المنشأة (ص)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4800600"/>
            <a:ext cx="2463382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اذا كان المخطط ˃ الفعلي</a:t>
            </a:r>
          </a:p>
          <a:p>
            <a:pPr algn="ctr"/>
            <a:r>
              <a:rPr lang="ar-SA" sz="2000" b="1" dirty="0" smtClean="0">
                <a:solidFill>
                  <a:srgbClr val="002060"/>
                </a:solidFill>
              </a:rPr>
              <a:t>في غير صالح المنشأة (غ)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791200" y="2438400"/>
            <a:ext cx="665811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18155" y="2438400"/>
            <a:ext cx="620845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62000" y="3543300"/>
            <a:ext cx="1497766" cy="118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8400" y="3543300"/>
            <a:ext cx="1109271" cy="118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1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تحليل الانحرافات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95400"/>
            <a:ext cx="8382000" cy="4525963"/>
          </a:xfrm>
        </p:spPr>
        <p:txBody>
          <a:bodyPr/>
          <a:lstStyle/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sz="2000" b="1" dirty="0" smtClean="0">
              <a:solidFill>
                <a:srgbClr val="FF0000"/>
              </a:solidFill>
              <a:cs typeface="+mj-cs"/>
            </a:endParaRPr>
          </a:p>
          <a:p>
            <a:pPr marL="457200" lvl="1" indent="0" algn="r" rtl="1">
              <a:buNone/>
            </a:pPr>
            <a:r>
              <a:rPr lang="ar-SA" sz="1800" b="1" dirty="0">
                <a:solidFill>
                  <a:srgbClr val="FF0000"/>
                </a:solidFill>
                <a:cs typeface="+mj-cs"/>
              </a:rPr>
              <a:t> </a:t>
            </a:r>
            <a:r>
              <a:rPr lang="ar-SA" sz="1800" b="1" dirty="0" smtClean="0">
                <a:solidFill>
                  <a:srgbClr val="FF0000"/>
                </a:solidFill>
                <a:cs typeface="+mj-cs"/>
              </a:rPr>
              <a:t>            (1) – (2) =                                                          (2) – (3) =</a:t>
            </a:r>
          </a:p>
          <a:p>
            <a:pPr lvl="1" algn="r" rtl="1"/>
            <a:r>
              <a:rPr lang="ar-SA" sz="1800" b="1" dirty="0" smtClean="0">
                <a:solidFill>
                  <a:srgbClr val="00B050"/>
                </a:solidFill>
                <a:cs typeface="+mj-cs"/>
              </a:rPr>
              <a:t>  انحراف سعر المواد                                           _   انحراف كمية المواد </a:t>
            </a:r>
          </a:p>
          <a:p>
            <a:pPr lvl="1" algn="r" rtl="1"/>
            <a:r>
              <a:rPr lang="ar-SA" sz="1800" b="1" dirty="0" smtClean="0">
                <a:solidFill>
                  <a:srgbClr val="00B050"/>
                </a:solidFill>
                <a:cs typeface="+mj-cs"/>
              </a:rPr>
              <a:t>انحراف معدل الأجر                                              _   انحراف كفاءة العمل </a:t>
            </a:r>
          </a:p>
          <a:p>
            <a:pPr lvl="1" algn="r" rtl="1"/>
            <a:r>
              <a:rPr lang="ar-SA" sz="1800" b="1" dirty="0">
                <a:solidFill>
                  <a:srgbClr val="00B050"/>
                </a:solidFill>
                <a:cs typeface="+mj-cs"/>
              </a:rPr>
              <a:t> </a:t>
            </a:r>
            <a:r>
              <a:rPr lang="ar-SA" sz="1800" b="1" dirty="0" smtClean="0">
                <a:solidFill>
                  <a:srgbClr val="00B050"/>
                </a:solidFill>
                <a:cs typeface="+mj-cs"/>
              </a:rPr>
              <a:t>انحراف انفاق التكاليف الاضافية المتغيرة                 _ انحراف كفاءة التكاليف الاضافية لمتغيرة                            </a:t>
            </a:r>
          </a:p>
          <a:p>
            <a:pPr marL="0" indent="0" algn="r" rtl="1">
              <a:buNone/>
            </a:pPr>
            <a:endParaRPr lang="ar-SA" sz="1800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8400" y="1447800"/>
            <a:ext cx="24384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(1)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الكمية الفعلية * السعر الفعلي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ك ف * س ف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52800" y="1447800"/>
            <a:ext cx="25908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(2)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الكمية الفعلية * السعر المعياري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ك ف * س ع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000" y="1447800"/>
            <a:ext cx="25908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(3)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لكمية المسموح بها معياريا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الكمية الفعلية * السعر المعياري</a:t>
            </a:r>
          </a:p>
          <a:p>
            <a:pPr algn="ctr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ك ع * س ع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Up Arrow 12"/>
          <p:cNvSpPr/>
          <p:nvPr/>
        </p:nvSpPr>
        <p:spPr>
          <a:xfrm>
            <a:off x="8229600" y="2895600"/>
            <a:ext cx="228600" cy="1600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4236595" y="2895600"/>
            <a:ext cx="228600" cy="1600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392867" y="2895600"/>
            <a:ext cx="228600" cy="1600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2867" y="4574498"/>
            <a:ext cx="810031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اجمالي الانحرافات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278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المواد المباشرة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356087"/>
              </p:ext>
            </p:extLst>
          </p:nvPr>
        </p:nvGraphicFramePr>
        <p:xfrm>
          <a:off x="304800" y="1295400"/>
          <a:ext cx="86868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81"/>
                <a:gridCol w="4198619"/>
              </a:tblGrid>
              <a:tr h="39023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كمية المواد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انحراف سعر المواد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90236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السعر المعياري(الكمية الفعلية – الكمية المعيارية)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= الكمية الفعلية (السعر الفعلي – السعرالمعياري)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491509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تقع المسؤولية على </a:t>
                      </a:r>
                      <a:r>
                        <a:rPr lang="ar-SA" sz="2000" b="1" u="sng" dirty="0" smtClean="0">
                          <a:solidFill>
                            <a:srgbClr val="002060"/>
                          </a:solidFill>
                        </a:rPr>
                        <a:t>مدير الانتاج </a:t>
                      </a:r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حيث أنه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 المسؤول عن الكمية التي يتم تشغيلها وصولا للمنتج النهائي بشرط أن تكون الكمية المشتراة بنفس الجودة المحددة في المعايير فإذا لم تكن المواد المشتراة بنفس الجودة تقع المسؤولية على</a:t>
                      </a:r>
                      <a:r>
                        <a:rPr lang="ar-SA" sz="2000" b="1" u="sng" baseline="0" dirty="0" smtClean="0">
                          <a:solidFill>
                            <a:srgbClr val="002060"/>
                          </a:solidFill>
                        </a:rPr>
                        <a:t> مدير المشتريات </a:t>
                      </a:r>
                      <a:endParaRPr lang="en-US" sz="2000" b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تقع مسؤولية انحراف السعر على </a:t>
                      </a:r>
                      <a:r>
                        <a:rPr lang="ar-SA" sz="2000" b="1" u="sng" dirty="0" smtClean="0">
                          <a:solidFill>
                            <a:srgbClr val="002060"/>
                          </a:solidFill>
                        </a:rPr>
                        <a:t>مدير المشتريات </a:t>
                      </a: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ويعتبر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مقياس للمقدرة على التنبؤ حيث ينبه الادارة الى ضرورة استخدام طرق للتنبؤ أفضل ، أو يشير الى ضرورة تغيير مصادر التوريد ووسائل الشحن 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</a:rPr>
                        <a:t>أما اذا كان انحراف السعر ناتج عن الطلبات المستعجلة لمدير الانتاج</a:t>
                      </a:r>
                      <a:r>
                        <a:rPr lang="ar-SA" sz="2000" b="1" baseline="0" dirty="0" smtClean="0">
                          <a:solidFill>
                            <a:srgbClr val="002060"/>
                          </a:solidFill>
                        </a:rPr>
                        <a:t> أو المبيعات ففي هذه الحالة يكون الانحراف مسؤولية </a:t>
                      </a:r>
                      <a:r>
                        <a:rPr lang="ar-SA" sz="2000" b="1" u="sng" baseline="0" dirty="0" smtClean="0">
                          <a:solidFill>
                            <a:srgbClr val="002060"/>
                          </a:solidFill>
                        </a:rPr>
                        <a:t>مدير الانتاج أو المبيعات .</a:t>
                      </a:r>
                      <a:endParaRPr lang="en-US" sz="2000" b="1" u="sng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r" rtl="1"/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9041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000" b="1" u="none" dirty="0" smtClean="0">
                          <a:solidFill>
                            <a:srgbClr val="002060"/>
                          </a:solidFill>
                        </a:rPr>
                        <a:t>في</a:t>
                      </a:r>
                      <a:r>
                        <a:rPr lang="ar-SA" sz="2000" b="1" u="none" baseline="0" dirty="0" smtClean="0">
                          <a:solidFill>
                            <a:srgbClr val="002060"/>
                          </a:solidFill>
                        </a:rPr>
                        <a:t> حالة اختلاف الكمية المشتراة عن الكمية المستخدمة فإن انحراف السعر يحسب على أساس الكمية المشتراة أما في حالة انحراف الكمية فيحسب على أساس الجزء المستخدم من المواد فقط .</a:t>
                      </a:r>
                      <a:endParaRPr lang="en-US" sz="2000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/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3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انحرافات المواد المباشرة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6EC-E9AA-41B2-A439-29B6313FA7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نفترض أنه ظهر في بطاقة التكاليف لاحدى الشركات الصناعية البيانات التالية :</a:t>
            </a: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 smtClean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ar-SA" sz="2000" b="1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وبافتراض أن الشركة اشترت 3200 كيلوجرام من المواد وقامت باستخدامها جميعها وكان سعر الشراء الفعلي 7.8 ريال / كيلو وقامت الشركة بانتاج 2000 وحدة 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 المطلوب :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1. تحليل انحرافات المواد المباشرة ؟</a:t>
            </a:r>
          </a:p>
          <a:p>
            <a:pPr marL="0" indent="0" algn="r">
              <a:buNone/>
            </a:pPr>
            <a:r>
              <a:rPr lang="ar-SA" sz="2000" b="1" dirty="0">
                <a:solidFill>
                  <a:srgbClr val="C00000"/>
                </a:solidFill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</a:rPr>
              <a:t> 2. افترضي أن الشركة اشترت 3200 كيلوجرام من المواد ولكنها استخدمت 2500 كيلو جرام فقط خلال الفترة وانتجت 1600 وحدة فعلى هذه الافتراض قومي بتحليل انحرافات المواد المباشرة؟</a:t>
            </a:r>
          </a:p>
          <a:p>
            <a:pPr marL="0" indent="0" algn="r">
              <a:buNone/>
            </a:pPr>
            <a:endParaRPr lang="en-US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31120"/>
              </p:ext>
            </p:extLst>
          </p:nvPr>
        </p:nvGraphicFramePr>
        <p:xfrm>
          <a:off x="1219200" y="1752600"/>
          <a:ext cx="69342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/>
                <a:gridCol w="1733550"/>
                <a:gridCol w="1733550"/>
                <a:gridCol w="1733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التكاليف المعيارية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السعر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الكمية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1.5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المواد المباشرة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54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2496</TotalTime>
  <Words>2325</Words>
  <Application>Microsoft Office PowerPoint</Application>
  <PresentationFormat>عرض على الشاشة (3:4)‏</PresentationFormat>
  <Paragraphs>363</Paragraphs>
  <Slides>28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28</vt:i4>
      </vt:variant>
    </vt:vector>
  </HeadingPairs>
  <TitlesOfParts>
    <vt:vector size="30" baseType="lpstr">
      <vt:lpstr>1_Office Theme</vt:lpstr>
      <vt:lpstr>Office Theme</vt:lpstr>
      <vt:lpstr>الفصل السادس      الموازنات المرنة وتحليل الانحرافات    Flexible Budget &amp; Variance Analysis                                            ا. ايمان العقيل</vt:lpstr>
      <vt:lpstr>أهداف الفصل </vt:lpstr>
      <vt:lpstr>الموازنة الثابتة والمرنة</vt:lpstr>
      <vt:lpstr>الموازنة الثابتة والمرنة</vt:lpstr>
      <vt:lpstr>عرض تقديمي في PowerPoint</vt:lpstr>
      <vt:lpstr>الموازنة الثابتة والمرنة</vt:lpstr>
      <vt:lpstr>تحليل الانحرافات </vt:lpstr>
      <vt:lpstr>انحرافات المواد المباشرة </vt:lpstr>
      <vt:lpstr>انحرافات المواد المباشرة </vt:lpstr>
      <vt:lpstr>عرض تقديمي في PowerPoint</vt:lpstr>
      <vt:lpstr>عرض تقديمي في PowerPoint</vt:lpstr>
      <vt:lpstr>انحرافات العمل المباشر </vt:lpstr>
      <vt:lpstr>انحرافات العمل المباشر</vt:lpstr>
      <vt:lpstr>انحرافات العمل المباشر</vt:lpstr>
      <vt:lpstr>انحرافات التكاليف الصناعية الاضافية المتغيرة </vt:lpstr>
      <vt:lpstr>انحرافات التكاليف الصناعية الاضافية المتغيرة </vt:lpstr>
      <vt:lpstr>انحرافات التكاليف الصناعية الاضافية المتغيرة </vt:lpstr>
      <vt:lpstr>تمارين انحرافات التكاليف المتغيرة  </vt:lpstr>
      <vt:lpstr>تمارين انحرافات التكاليف المتغيرة  </vt:lpstr>
      <vt:lpstr>تمارين انحرافات التكاليف المتغيرة  </vt:lpstr>
      <vt:lpstr>تمارين انحرافات التكاليف المتغيرة  </vt:lpstr>
      <vt:lpstr>انحرافات التكاليف الاضافية الثابتة </vt:lpstr>
      <vt:lpstr>انحرافات التكاليف الاضافية الثابتة </vt:lpstr>
      <vt:lpstr>انحرافات التكاليف الاضافية الثابتة </vt:lpstr>
      <vt:lpstr>انحرافات التكاليف الاضافية الثابتة </vt:lpstr>
      <vt:lpstr>عرض تقديمي في PowerPoint</vt:lpstr>
      <vt:lpstr>مبدأ الادارة بالاستثناء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          اتخاذ القرار والمفاضلة بين البدائل                                              ا. ايمان العقيل</dc:title>
  <dc:creator>USER</dc:creator>
  <cp:lastModifiedBy>Muneera M Alhammadi</cp:lastModifiedBy>
  <cp:revision>231</cp:revision>
  <cp:lastPrinted>2013-10-22T08:35:40Z</cp:lastPrinted>
  <dcterms:created xsi:type="dcterms:W3CDTF">2006-08-16T00:00:00Z</dcterms:created>
  <dcterms:modified xsi:type="dcterms:W3CDTF">2015-11-09T04:53:29Z</dcterms:modified>
</cp:coreProperties>
</file>