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68" r:id="rId3"/>
    <p:sldId id="257" r:id="rId4"/>
    <p:sldId id="258" r:id="rId5"/>
    <p:sldId id="275" r:id="rId6"/>
    <p:sldId id="259" r:id="rId7"/>
    <p:sldId id="260" r:id="rId8"/>
    <p:sldId id="261" r:id="rId9"/>
    <p:sldId id="262" r:id="rId10"/>
    <p:sldId id="263" r:id="rId11"/>
    <p:sldId id="267" r:id="rId12"/>
    <p:sldId id="269" r:id="rId13"/>
    <p:sldId id="264" r:id="rId14"/>
    <p:sldId id="265" r:id="rId15"/>
    <p:sldId id="266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نمط ذو سمات 1 - تمييز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84" d="100"/>
          <a:sy n="84" d="100"/>
        </p:scale>
        <p:origin x="-11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26/03/34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26/03/34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26/03/34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26/03/34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26/03/34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26/03/34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26/03/34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الإجهاد المائي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Water Stress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حساب نسبة الإنبات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285852" y="1714488"/>
          <a:ext cx="7072363" cy="4023360"/>
        </p:xfrm>
        <a:graphic>
          <a:graphicData uri="http://schemas.openxmlformats.org/drawingml/2006/table">
            <a:tbl>
              <a:tblPr rtl="1">
                <a:tableStyleId>{35758FB7-9AC5-4552-8A53-C91805E547FA}</a:tableStyleId>
              </a:tblPr>
              <a:tblGrid>
                <a:gridCol w="1414313"/>
                <a:gridCol w="1414313"/>
                <a:gridCol w="1414313"/>
                <a:gridCol w="1414313"/>
                <a:gridCol w="1415111"/>
              </a:tblGrid>
              <a:tr h="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400" dirty="0"/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dirty="0"/>
                        <a:t>نوع البذرة المعاملة</a:t>
                      </a:r>
                      <a:endParaRPr lang="en-US" sz="2400" dirty="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400" dirty="0"/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dirty="0"/>
                        <a:t>ترطيب</a:t>
                      </a:r>
                      <a:endParaRPr lang="en-US" sz="2400" dirty="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400" dirty="0"/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dirty="0"/>
                        <a:t>ري قليل</a:t>
                      </a:r>
                      <a:endParaRPr lang="en-US" sz="2400" dirty="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400"/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/>
                        <a:t>ري متوسط</a:t>
                      </a:r>
                      <a:endParaRPr lang="en-US" sz="24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400"/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/>
                        <a:t>غمر</a:t>
                      </a:r>
                      <a:endParaRPr lang="en-US" sz="24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400"/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/>
                        <a:t>الفول</a:t>
                      </a:r>
                      <a:endParaRPr lang="en-US" sz="24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400"/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/>
                        <a:t>الترمس</a:t>
                      </a:r>
                      <a:endParaRPr lang="en-US" sz="24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400"/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/>
                        <a:t>القمح</a:t>
                      </a:r>
                      <a:endParaRPr lang="en-US" sz="24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400"/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/>
                        <a:t>الشعير</a:t>
                      </a:r>
                      <a:endParaRPr lang="en-US" sz="24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صورة 16"/>
          <p:cNvPicPr>
            <a:picLocks noChangeAspect="1" noChangeArrowheads="1"/>
          </p:cNvPicPr>
          <p:nvPr/>
        </p:nvPicPr>
        <p:blipFill>
          <a:blip r:embed="rId2" cstate="print"/>
          <a:srcRect r="6293"/>
          <a:stretch>
            <a:fillRect/>
          </a:stretch>
        </p:blipFill>
        <p:spPr bwMode="auto">
          <a:xfrm>
            <a:off x="785786" y="714356"/>
            <a:ext cx="7643866" cy="5643602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تأثير الإجهاد المائي على نمو </a:t>
            </a:r>
            <a:r>
              <a:rPr lang="ar-SA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البادرات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ar-SA" dirty="0" smtClean="0"/>
              <a:t>توجد </a:t>
            </a:r>
            <a:r>
              <a:rPr lang="ar-SA" dirty="0" err="1" smtClean="0"/>
              <a:t>فى</a:t>
            </a:r>
            <a:r>
              <a:rPr lang="ar-SA" dirty="0" smtClean="0"/>
              <a:t> الطبيعة بضعة أنواع من بيئة النبات تختلف أساسا </a:t>
            </a:r>
            <a:r>
              <a:rPr lang="ar-SA" dirty="0" err="1" smtClean="0"/>
              <a:t>فى</a:t>
            </a:r>
            <a:r>
              <a:rPr lang="ar-SA" dirty="0" smtClean="0"/>
              <a:t> محتواها </a:t>
            </a:r>
            <a:r>
              <a:rPr lang="ar-SA" dirty="0" err="1" smtClean="0"/>
              <a:t>المائى</a:t>
            </a:r>
            <a:r>
              <a:rPr lang="ar-SA" dirty="0" smtClean="0"/>
              <a:t>. ولا ينمو ولا يزدهر </a:t>
            </a:r>
            <a:r>
              <a:rPr lang="ar-SA" dirty="0" err="1" smtClean="0"/>
              <a:t>أى</a:t>
            </a:r>
            <a:r>
              <a:rPr lang="ar-SA" dirty="0" smtClean="0"/>
              <a:t> نوع من النباتات إلا </a:t>
            </a:r>
            <a:r>
              <a:rPr lang="ar-SA" dirty="0" err="1" smtClean="0"/>
              <a:t>فى</a:t>
            </a:r>
            <a:r>
              <a:rPr lang="ar-SA" dirty="0" smtClean="0"/>
              <a:t> البيئة </a:t>
            </a:r>
            <a:r>
              <a:rPr lang="ar-SA" dirty="0" err="1" smtClean="0"/>
              <a:t>التى</a:t>
            </a:r>
            <a:r>
              <a:rPr lang="ar-SA" dirty="0" smtClean="0"/>
              <a:t> فيها القدر المناسب من الماء </a:t>
            </a:r>
            <a:r>
              <a:rPr lang="ar-SA" dirty="0" err="1" smtClean="0"/>
              <a:t>الذى</a:t>
            </a:r>
            <a:r>
              <a:rPr lang="ar-SA" dirty="0" smtClean="0"/>
              <a:t> يكون متوافقا مع احتياجاته. </a:t>
            </a:r>
          </a:p>
          <a:p>
            <a:pPr>
              <a:lnSpc>
                <a:spcPct val="150000"/>
              </a:lnSpc>
            </a:pPr>
            <a:r>
              <a:rPr lang="ar-SA" dirty="0" smtClean="0"/>
              <a:t>استطاعت أعداد كبيرة من النباتات أن تكيف نفسها </a:t>
            </a:r>
            <a:r>
              <a:rPr lang="ar-SA" dirty="0" err="1" smtClean="0"/>
              <a:t>بتحور</a:t>
            </a:r>
            <a:r>
              <a:rPr lang="ar-SA" dirty="0" smtClean="0"/>
              <a:t> </a:t>
            </a:r>
            <a:r>
              <a:rPr lang="ar-SA" dirty="0" err="1" smtClean="0"/>
              <a:t>فى</a:t>
            </a:r>
            <a:r>
              <a:rPr lang="ar-SA" dirty="0" smtClean="0"/>
              <a:t> صفاتها التركيبية لتعيش </a:t>
            </a:r>
            <a:r>
              <a:rPr lang="ar-SA" dirty="0" err="1" smtClean="0"/>
              <a:t>فى</a:t>
            </a:r>
            <a:r>
              <a:rPr lang="ar-SA" dirty="0" smtClean="0"/>
              <a:t> بيئات ذات موارد مائية غزيرة، وأخرى تعيش تحت وطأة الجفاف الشديد.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تجربة تأثير الإجهاد المائي على نمو </a:t>
            </a:r>
            <a:r>
              <a:rPr lang="ar-SA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البادرات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ar-SA" sz="2400" b="1" u="sng" dirty="0" smtClean="0">
                <a:solidFill>
                  <a:srgbClr val="FF0000"/>
                </a:solidFill>
              </a:rPr>
              <a:t>الهدف من التجربة </a:t>
            </a:r>
            <a:endParaRPr lang="en-US" sz="2400" u="sng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ar-SA" sz="2400" b="1" dirty="0" smtClean="0"/>
              <a:t>التعرف على مدى مقاومة النباتات المختلفة للإجهاد المائي</a:t>
            </a:r>
            <a:endParaRPr lang="en-US" sz="2400" dirty="0" smtClean="0"/>
          </a:p>
          <a:p>
            <a:pPr>
              <a:lnSpc>
                <a:spcPct val="150000"/>
              </a:lnSpc>
              <a:buNone/>
            </a:pPr>
            <a:r>
              <a:rPr lang="ar-SA" sz="2400" b="1" u="sng" dirty="0" smtClean="0">
                <a:solidFill>
                  <a:srgbClr val="FF0000"/>
                </a:solidFill>
              </a:rPr>
              <a:t>الأدوات :</a:t>
            </a:r>
            <a:endParaRPr lang="en-US" sz="2400" u="sng" dirty="0" smtClean="0">
              <a:solidFill>
                <a:srgbClr val="FF0000"/>
              </a:solidFill>
            </a:endParaRPr>
          </a:p>
          <a:p>
            <a:pPr lvl="0">
              <a:lnSpc>
                <a:spcPct val="150000"/>
              </a:lnSpc>
            </a:pPr>
            <a:r>
              <a:rPr lang="ar-SA" sz="2400" b="1" dirty="0" smtClean="0"/>
              <a:t>أصص للشتل ( عدد 5 )</a:t>
            </a:r>
            <a:endParaRPr lang="en-US" sz="2400" dirty="0" smtClean="0"/>
          </a:p>
          <a:p>
            <a:pPr lvl="0">
              <a:lnSpc>
                <a:spcPct val="150000"/>
              </a:lnSpc>
            </a:pPr>
            <a:r>
              <a:rPr lang="ar-SA" sz="2400" b="1" dirty="0" smtClean="0"/>
              <a:t>ورق ترشيح</a:t>
            </a:r>
            <a:endParaRPr lang="en-US" sz="2400" dirty="0" smtClean="0"/>
          </a:p>
          <a:p>
            <a:pPr lvl="0">
              <a:lnSpc>
                <a:spcPct val="150000"/>
              </a:lnSpc>
            </a:pPr>
            <a:r>
              <a:rPr lang="ar-SA" sz="2400" b="1" dirty="0" smtClean="0"/>
              <a:t>تربة ( رمل : </a:t>
            </a:r>
            <a:r>
              <a:rPr lang="ar-SA" sz="2400" b="1" dirty="0" err="1" smtClean="0"/>
              <a:t>بتموس</a:t>
            </a:r>
            <a:r>
              <a:rPr lang="ar-SA" sz="2400" b="1" dirty="0" smtClean="0"/>
              <a:t> ) بنسبة 1:1</a:t>
            </a:r>
            <a:endParaRPr lang="en-US" sz="2400" dirty="0" smtClean="0"/>
          </a:p>
          <a:p>
            <a:pPr lvl="0">
              <a:lnSpc>
                <a:spcPct val="150000"/>
              </a:lnSpc>
            </a:pPr>
            <a:r>
              <a:rPr lang="ar-SA" sz="2400" b="1" dirty="0" smtClean="0"/>
              <a:t>10 </a:t>
            </a:r>
            <a:r>
              <a:rPr lang="ar-SA" sz="2400" b="1" dirty="0" err="1" smtClean="0"/>
              <a:t>بادرات</a:t>
            </a:r>
            <a:r>
              <a:rPr lang="ar-SA" sz="2400" b="1" dirty="0" smtClean="0"/>
              <a:t> لكل نوع نباتي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طريقة</a:t>
            </a:r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ar-SA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العمل</a:t>
            </a:r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>
              <a:lnSpc>
                <a:spcPct val="170000"/>
              </a:lnSpc>
            </a:pPr>
            <a:r>
              <a:rPr lang="ar-SA" b="1" dirty="0" smtClean="0"/>
              <a:t>يتم نقل التربة إلى الأصص ، بحيث توضع بكميات متساوية</a:t>
            </a:r>
            <a:endParaRPr lang="en-US" dirty="0" smtClean="0"/>
          </a:p>
          <a:p>
            <a:pPr lvl="0">
              <a:lnSpc>
                <a:spcPct val="170000"/>
              </a:lnSpc>
            </a:pPr>
            <a:r>
              <a:rPr lang="ar-SA" b="1" dirty="0" smtClean="0"/>
              <a:t>يتم شتل </a:t>
            </a:r>
            <a:r>
              <a:rPr lang="ar-SA" b="1" dirty="0" err="1" smtClean="0"/>
              <a:t>البادرات</a:t>
            </a:r>
            <a:r>
              <a:rPr lang="ar-SA" b="1" dirty="0" smtClean="0"/>
              <a:t> في الأصص بمعدل 10 </a:t>
            </a:r>
            <a:r>
              <a:rPr lang="ar-SA" b="1" dirty="0" err="1" smtClean="0"/>
              <a:t>بادرات</a:t>
            </a:r>
            <a:r>
              <a:rPr lang="ar-SA" b="1" dirty="0" smtClean="0"/>
              <a:t> لكل </a:t>
            </a:r>
            <a:r>
              <a:rPr lang="ar-SA" b="1" dirty="0" err="1" smtClean="0"/>
              <a:t>إصيص</a:t>
            </a:r>
            <a:endParaRPr lang="en-US" dirty="0" smtClean="0"/>
          </a:p>
          <a:p>
            <a:pPr lvl="0">
              <a:lnSpc>
                <a:spcPct val="170000"/>
              </a:lnSpc>
            </a:pPr>
            <a:r>
              <a:rPr lang="ar-SA" b="1" dirty="0" smtClean="0"/>
              <a:t>يتم تقسيم الأصص المشتولة إلى المعاملات التالية:</a:t>
            </a:r>
            <a:endParaRPr lang="en-US" dirty="0" smtClean="0"/>
          </a:p>
          <a:p>
            <a:pPr lvl="1">
              <a:lnSpc>
                <a:spcPct val="170000"/>
              </a:lnSpc>
            </a:pPr>
            <a:r>
              <a:rPr lang="ar-SA" b="1" u="sng" dirty="0" smtClean="0">
                <a:solidFill>
                  <a:srgbClr val="FF0000"/>
                </a:solidFill>
              </a:rPr>
              <a:t>المعاملة الأولى </a:t>
            </a:r>
            <a:r>
              <a:rPr lang="ar-SA" b="1" dirty="0" smtClean="0">
                <a:solidFill>
                  <a:srgbClr val="FF0000"/>
                </a:solidFill>
              </a:rPr>
              <a:t>: ري يومي</a:t>
            </a:r>
            <a:endParaRPr lang="en-US" dirty="0" smtClean="0">
              <a:solidFill>
                <a:srgbClr val="FF0000"/>
              </a:solidFill>
            </a:endParaRPr>
          </a:p>
          <a:p>
            <a:pPr lvl="1">
              <a:lnSpc>
                <a:spcPct val="170000"/>
              </a:lnSpc>
            </a:pPr>
            <a:r>
              <a:rPr lang="ar-SA" b="1" u="sng" dirty="0" smtClean="0">
                <a:solidFill>
                  <a:srgbClr val="FF0000"/>
                </a:solidFill>
              </a:rPr>
              <a:t>المعاملة الثانية </a:t>
            </a:r>
            <a:r>
              <a:rPr lang="ar-SA" b="1" dirty="0" smtClean="0">
                <a:solidFill>
                  <a:srgbClr val="FF0000"/>
                </a:solidFill>
              </a:rPr>
              <a:t>: ري كل ثلاثة أيام ( </a:t>
            </a:r>
            <a:r>
              <a:rPr lang="en-US" b="1" dirty="0" smtClean="0">
                <a:solidFill>
                  <a:srgbClr val="FF0000"/>
                </a:solidFill>
              </a:rPr>
              <a:t>Control</a:t>
            </a:r>
            <a:r>
              <a:rPr lang="ar-SA" b="1" dirty="0" smtClean="0">
                <a:solidFill>
                  <a:srgbClr val="FF0000"/>
                </a:solidFill>
              </a:rPr>
              <a:t> )</a:t>
            </a:r>
            <a:endParaRPr lang="en-US" dirty="0" smtClean="0">
              <a:solidFill>
                <a:srgbClr val="FF0000"/>
              </a:solidFill>
            </a:endParaRPr>
          </a:p>
          <a:p>
            <a:pPr lvl="1">
              <a:lnSpc>
                <a:spcPct val="170000"/>
              </a:lnSpc>
            </a:pPr>
            <a:r>
              <a:rPr lang="ar-SA" b="1" u="sng" dirty="0" smtClean="0">
                <a:solidFill>
                  <a:srgbClr val="FF0000"/>
                </a:solidFill>
              </a:rPr>
              <a:t>المعاملة الثالثة </a:t>
            </a:r>
            <a:r>
              <a:rPr lang="ar-SA" b="1" dirty="0" smtClean="0">
                <a:solidFill>
                  <a:srgbClr val="FF0000"/>
                </a:solidFill>
              </a:rPr>
              <a:t>: ري كل أسبوع</a:t>
            </a:r>
            <a:endParaRPr lang="en-US" dirty="0" smtClean="0">
              <a:solidFill>
                <a:srgbClr val="FF0000"/>
              </a:solidFill>
            </a:endParaRPr>
          </a:p>
          <a:p>
            <a:pPr lvl="1">
              <a:lnSpc>
                <a:spcPct val="170000"/>
              </a:lnSpc>
            </a:pPr>
            <a:r>
              <a:rPr lang="ar-SA" b="1" u="sng" dirty="0" smtClean="0">
                <a:solidFill>
                  <a:srgbClr val="FF0000"/>
                </a:solidFill>
              </a:rPr>
              <a:t>المعاملة الرابعة </a:t>
            </a:r>
            <a:r>
              <a:rPr lang="ar-SA" b="1" dirty="0" smtClean="0">
                <a:solidFill>
                  <a:srgbClr val="FF0000"/>
                </a:solidFill>
              </a:rPr>
              <a:t>: بدون ري</a:t>
            </a:r>
            <a:endParaRPr lang="en-US" dirty="0" smtClean="0">
              <a:solidFill>
                <a:srgbClr val="FF0000"/>
              </a:solidFill>
            </a:endParaRPr>
          </a:p>
          <a:p>
            <a:pPr lvl="0">
              <a:lnSpc>
                <a:spcPct val="170000"/>
              </a:lnSpc>
            </a:pPr>
            <a:r>
              <a:rPr lang="ar-SA" b="1" dirty="0" smtClean="0"/>
              <a:t>تترك الأصص تحت الملاحظة في درجة حرارة مناسبة لنمو الأنواع النباتية لمدة أسبوع</a:t>
            </a:r>
            <a:endParaRPr lang="en-US" dirty="0" smtClean="0"/>
          </a:p>
          <a:p>
            <a:pPr lvl="0">
              <a:lnSpc>
                <a:spcPct val="170000"/>
              </a:lnSpc>
            </a:pPr>
            <a:r>
              <a:rPr lang="ar-SA" b="1" dirty="0" smtClean="0"/>
              <a:t>تسجل النتائج والأعراض الظاهرية للنبات</a:t>
            </a:r>
            <a:endParaRPr lang="en-US" dirty="0" smtClean="0"/>
          </a:p>
          <a:p>
            <a:pPr>
              <a:lnSpc>
                <a:spcPct val="170000"/>
              </a:lnSpc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الأعراض الظاهرية ومعدل النمو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642910" y="1571612"/>
          <a:ext cx="7786742" cy="4572000"/>
        </p:xfrm>
        <a:graphic>
          <a:graphicData uri="http://schemas.openxmlformats.org/drawingml/2006/table">
            <a:tbl>
              <a:tblPr rtl="1">
                <a:tableStyleId>{35758FB7-9AC5-4552-8A53-C91805E547FA}</a:tableStyleId>
              </a:tblPr>
              <a:tblGrid>
                <a:gridCol w="1217681"/>
                <a:gridCol w="1602210"/>
                <a:gridCol w="1762431"/>
                <a:gridCol w="1762431"/>
                <a:gridCol w="1441989"/>
              </a:tblGrid>
              <a:tr h="0">
                <a:tc rowSpan="2"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 dirty="0"/>
                    </a:p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/>
                        <a:t>اسم النبات</a:t>
                      </a:r>
                      <a:endParaRPr lang="en-US" sz="2000" dirty="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/>
                        <a:t>معدل الري</a:t>
                      </a: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/>
                        <a:t>بدون ري</a:t>
                      </a: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/>
                        <a:t>ري كل ثلاثة أيام</a:t>
                      </a: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/>
                        <a:t>ري يومي ( غمر )</a:t>
                      </a: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/>
                        <a:t>ري كل اسبوع</a:t>
                      </a: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/>
                    </a:p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/>
                        <a:t>الفول</a:t>
                      </a: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/>
                    </a:p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/>
                        <a:t>الترمس</a:t>
                      </a: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 dirty="0"/>
                    </a:p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/>
                        <a:t>القمح</a:t>
                      </a:r>
                      <a:endParaRPr lang="en-US" sz="2000" dirty="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/>
                    </a:p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/>
                        <a:t>الشعير</a:t>
                      </a: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idx="1"/>
          </p:nvPr>
        </p:nvSpPr>
        <p:spPr bwMode="auto">
          <a:xfrm>
            <a:off x="500034" y="121284"/>
            <a:ext cx="8229600" cy="6814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dirty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يعتمد نمو أي نبات نمواً طبيعياً على حالة </a:t>
            </a:r>
            <a:r>
              <a:rPr lang="ar-SA" sz="2800" b="1" dirty="0" err="1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الإتزان</a:t>
            </a:r>
            <a:r>
              <a:rPr lang="ar-SA" sz="2800" b="1" dirty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 بين ما يمتصه ذلك النبات من الماء وبين ما </a:t>
            </a:r>
            <a:r>
              <a:rPr lang="ar-SA" sz="2800" b="1" dirty="0" smtClean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يفقده</a:t>
            </a:r>
            <a:endParaRPr lang="en-GB" sz="2800" b="1" dirty="0" smtClean="0">
              <a:solidFill>
                <a:srgbClr val="FF0000"/>
              </a:solidFill>
              <a:latin typeface="Arial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ar-SA" sz="2800" b="1" dirty="0" smtClean="0">
                <a:latin typeface="Arial" charset="0"/>
                <a:cs typeface="Times New Roman" pitchFamily="18" charset="0"/>
              </a:rPr>
              <a:t>قد </a:t>
            </a:r>
            <a:r>
              <a:rPr lang="ar-SA" sz="2800" b="1" dirty="0">
                <a:latin typeface="Arial" charset="0"/>
                <a:cs typeface="Times New Roman" pitchFamily="18" charset="0"/>
              </a:rPr>
              <a:t>تكون حالة عدم </a:t>
            </a:r>
            <a:r>
              <a:rPr lang="ar-SA" sz="2800" b="1" dirty="0" err="1">
                <a:latin typeface="Arial" charset="0"/>
                <a:cs typeface="Times New Roman" pitchFamily="18" charset="0"/>
              </a:rPr>
              <a:t>الإتزان</a:t>
            </a:r>
            <a:r>
              <a:rPr lang="ar-SA" sz="2800" b="1" dirty="0">
                <a:latin typeface="Arial" charset="0"/>
                <a:cs typeface="Times New Roman" pitchFamily="18" charset="0"/>
              </a:rPr>
              <a:t> ضئيلة ( أي أن ما يمتصه النبات من الماء بالكاد يكفي لتغطية ما يفقده </a:t>
            </a:r>
            <a:r>
              <a:rPr lang="ar-SA" sz="2800" b="1" dirty="0" smtClean="0">
                <a:latin typeface="Arial" charset="0"/>
                <a:cs typeface="Times New Roman" pitchFamily="18" charset="0"/>
              </a:rPr>
              <a:t>الخلايا لتكون </a:t>
            </a:r>
            <a:r>
              <a:rPr lang="ar-SA" sz="2800" b="1" dirty="0">
                <a:latin typeface="Arial" charset="0"/>
                <a:cs typeface="Times New Roman" pitchFamily="18" charset="0"/>
              </a:rPr>
              <a:t>في حالة امتلاء ) ، وقد يكون حالة عدم </a:t>
            </a:r>
            <a:r>
              <a:rPr lang="ar-SA" sz="2800" b="1" dirty="0" err="1">
                <a:latin typeface="Arial" charset="0"/>
                <a:cs typeface="Times New Roman" pitchFamily="18" charset="0"/>
              </a:rPr>
              <a:t>الإتزان</a:t>
            </a:r>
            <a:r>
              <a:rPr lang="ar-SA" sz="2800" b="1" dirty="0">
                <a:latin typeface="Arial" charset="0"/>
                <a:cs typeface="Times New Roman" pitchFamily="18" charset="0"/>
              </a:rPr>
              <a:t> كبيرة فتظهر آثاره على هيئة ذبول </a:t>
            </a:r>
            <a:r>
              <a:rPr lang="ar-SA" sz="2800" b="1" dirty="0" smtClean="0">
                <a:latin typeface="Arial" charset="0"/>
                <a:cs typeface="Times New Roman" pitchFamily="18" charset="0"/>
              </a:rPr>
              <a:t>مؤقت.</a:t>
            </a:r>
            <a:r>
              <a:rPr lang="en-GB" sz="2800" b="1" dirty="0" smtClean="0">
                <a:latin typeface="Arial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ar-SA" sz="2800" b="1" dirty="0" smtClean="0">
                <a:latin typeface="Arial" charset="0"/>
                <a:cs typeface="Times New Roman" pitchFamily="18" charset="0"/>
              </a:rPr>
              <a:t>أما </a:t>
            </a:r>
            <a:r>
              <a:rPr lang="ar-SA" sz="2800" b="1" dirty="0">
                <a:latin typeface="Arial" charset="0"/>
                <a:cs typeface="Times New Roman" pitchFamily="18" charset="0"/>
              </a:rPr>
              <a:t>إذا كانت كمية الماء المفقود من النبات تفوق ما </a:t>
            </a:r>
            <a:r>
              <a:rPr lang="ar-SA" sz="2800" b="1" dirty="0" smtClean="0">
                <a:latin typeface="Arial" charset="0"/>
                <a:cs typeface="Times New Roman" pitchFamily="18" charset="0"/>
              </a:rPr>
              <a:t>يستطيع </a:t>
            </a:r>
            <a:r>
              <a:rPr lang="ar-SA" sz="2800" b="1" dirty="0">
                <a:latin typeface="Arial" charset="0"/>
                <a:cs typeface="Times New Roman" pitchFamily="18" charset="0"/>
              </a:rPr>
              <a:t>النبات امتصاصه وعلى درجة كبيرة فإن أعراض الذبول الدائم تبدو واضحة عليه وغالباً ينتهي الأمر بموت </a:t>
            </a:r>
            <a:r>
              <a:rPr lang="ar-SA" sz="2800" b="1" dirty="0" smtClean="0">
                <a:latin typeface="Arial" charset="0"/>
                <a:cs typeface="Times New Roman" pitchFamily="18" charset="0"/>
              </a:rPr>
              <a:t>النبات. </a:t>
            </a:r>
            <a:endParaRPr lang="en-GB" sz="2800" b="1" dirty="0" smtClean="0">
              <a:latin typeface="Arial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ar-SA" sz="2800" b="1" dirty="0" smtClean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بالرغم </a:t>
            </a:r>
            <a:r>
              <a:rPr lang="ar-SA" sz="2800" b="1" dirty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من أن للماء أهمية كبيرة في حياة النبات إلا أنه قد يكون عامل بيئي مجهد</a:t>
            </a:r>
            <a:r>
              <a:rPr lang="en-US" sz="1200" b="1" dirty="0">
                <a:solidFill>
                  <a:srgbClr val="FF0000"/>
                </a:solidFill>
                <a:latin typeface="Arial" charset="0"/>
              </a:rPr>
              <a:t> </a:t>
            </a:r>
            <a:endParaRPr lang="en-US" sz="2400" b="1" dirty="0">
              <a:solidFill>
                <a:srgbClr val="FF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الإجهاد المائي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ar-SA" b="1" dirty="0" smtClean="0"/>
              <a:t>هو الضرر الذي يصيب النبات نتيجة التعرض لنقص أو زيادة الماء في بيئة النبات عن الحد الأمثل للنمو.</a:t>
            </a:r>
            <a:endParaRPr lang="en-US" dirty="0" smtClean="0"/>
          </a:p>
          <a:p>
            <a:pPr lvl="0">
              <a:lnSpc>
                <a:spcPct val="200000"/>
              </a:lnSpc>
            </a:pPr>
            <a:r>
              <a:rPr lang="ar-SA" b="1" u="sng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إجهاد نقص الماء ( إجهاد جفاف )</a:t>
            </a:r>
            <a:endParaRPr lang="en-US" u="sng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lvl="0">
              <a:lnSpc>
                <a:spcPct val="200000"/>
              </a:lnSpc>
            </a:pPr>
            <a:r>
              <a:rPr lang="ar-SA" b="1" u="sng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إجهاد زيادة الماء ( إجهاد غمر )</a:t>
            </a:r>
            <a:endParaRPr lang="en-US" u="sng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أهمية الماء للنبات ( للقراءة فقط )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fontScale="62500" lnSpcReduction="20000"/>
          </a:bodyPr>
          <a:lstStyle/>
          <a:p>
            <a:pPr lvl="0">
              <a:lnSpc>
                <a:spcPct val="170000"/>
              </a:lnSpc>
            </a:pPr>
            <a:r>
              <a:rPr lang="ar-SA" b="1" dirty="0" smtClean="0">
                <a:solidFill>
                  <a:srgbClr val="FF0000"/>
                </a:solidFill>
              </a:rPr>
              <a:t>يؤثر بشكل مباشر وغير مباشر على جميع العمليات الفسيولوجية </a:t>
            </a:r>
            <a:r>
              <a:rPr lang="ar-SA" b="1" dirty="0" err="1" smtClean="0">
                <a:solidFill>
                  <a:srgbClr val="FF0000"/>
                </a:solidFill>
              </a:rPr>
              <a:t>والأيضية</a:t>
            </a:r>
            <a:r>
              <a:rPr lang="ar-SA" b="1" dirty="0" smtClean="0">
                <a:solidFill>
                  <a:srgbClr val="FF0000"/>
                </a:solidFill>
              </a:rPr>
              <a:t> التي تقوم </a:t>
            </a:r>
            <a:r>
              <a:rPr lang="ar-SA" b="1" dirty="0" err="1" smtClean="0">
                <a:solidFill>
                  <a:srgbClr val="FF0000"/>
                </a:solidFill>
              </a:rPr>
              <a:t>بها</a:t>
            </a:r>
            <a:r>
              <a:rPr lang="ar-SA" b="1" dirty="0" smtClean="0">
                <a:solidFill>
                  <a:srgbClr val="FF0000"/>
                </a:solidFill>
              </a:rPr>
              <a:t> جميع الأعضاء </a:t>
            </a:r>
            <a:r>
              <a:rPr lang="ar-SA" b="1" dirty="0" err="1" smtClean="0">
                <a:solidFill>
                  <a:srgbClr val="FF0000"/>
                </a:solidFill>
              </a:rPr>
              <a:t>والعضيات</a:t>
            </a:r>
            <a:r>
              <a:rPr lang="ar-SA" b="1" dirty="0" smtClean="0">
                <a:solidFill>
                  <a:srgbClr val="FF0000"/>
                </a:solidFill>
              </a:rPr>
              <a:t> النباتية .</a:t>
            </a:r>
            <a:endParaRPr lang="en-US" dirty="0" smtClean="0">
              <a:solidFill>
                <a:srgbClr val="FF0000"/>
              </a:solidFill>
            </a:endParaRPr>
          </a:p>
          <a:p>
            <a:pPr lvl="0">
              <a:lnSpc>
                <a:spcPct val="170000"/>
              </a:lnSpc>
            </a:pPr>
            <a:r>
              <a:rPr lang="ar-SA" b="1" dirty="0" smtClean="0"/>
              <a:t>هو المكون الرئيسي </a:t>
            </a:r>
            <a:r>
              <a:rPr lang="ar-SA" b="1" dirty="0" err="1" smtClean="0"/>
              <a:t>للبروتوبلازم</a:t>
            </a:r>
            <a:r>
              <a:rPr lang="ar-SA" b="1" dirty="0" smtClean="0"/>
              <a:t> وحيويته ونشاطه يعتمدان على نسبة محتواه المائي حيث ينقص نشاطه عند نقص محتواه المائي أو يموت .</a:t>
            </a:r>
            <a:endParaRPr lang="en-US" dirty="0" smtClean="0"/>
          </a:p>
          <a:p>
            <a:pPr lvl="0">
              <a:lnSpc>
                <a:spcPct val="170000"/>
              </a:lnSpc>
            </a:pPr>
            <a:r>
              <a:rPr lang="ar-SA" b="1" dirty="0" smtClean="0">
                <a:solidFill>
                  <a:srgbClr val="FF0000"/>
                </a:solidFill>
              </a:rPr>
              <a:t>يحدد لزوجة وسيولة </a:t>
            </a:r>
            <a:r>
              <a:rPr lang="ar-SA" b="1" dirty="0" err="1" smtClean="0">
                <a:solidFill>
                  <a:srgbClr val="FF0000"/>
                </a:solidFill>
              </a:rPr>
              <a:t>البروتوبلازم</a:t>
            </a:r>
            <a:r>
              <a:rPr lang="ar-SA" b="1" dirty="0" smtClean="0">
                <a:solidFill>
                  <a:srgbClr val="FF0000"/>
                </a:solidFill>
              </a:rPr>
              <a:t> .</a:t>
            </a:r>
            <a:endParaRPr lang="en-US" dirty="0" smtClean="0">
              <a:solidFill>
                <a:srgbClr val="FF0000"/>
              </a:solidFill>
            </a:endParaRPr>
          </a:p>
          <a:p>
            <a:pPr lvl="0">
              <a:lnSpc>
                <a:spcPct val="170000"/>
              </a:lnSpc>
            </a:pPr>
            <a:r>
              <a:rPr lang="ar-SA" b="1" dirty="0" smtClean="0"/>
              <a:t>وسيط جيد لنقل المركبات والمواد من عضو لأخر ومن خلية لأخرى .</a:t>
            </a:r>
          </a:p>
          <a:p>
            <a:pPr lvl="0">
              <a:lnSpc>
                <a:spcPct val="160000"/>
              </a:lnSpc>
            </a:pPr>
            <a:r>
              <a:rPr lang="ar-SA" b="1" dirty="0" smtClean="0">
                <a:solidFill>
                  <a:srgbClr val="FF0000"/>
                </a:solidFill>
              </a:rPr>
              <a:t>مصدر إلكترونات ( </a:t>
            </a:r>
            <a:r>
              <a:rPr lang="en-US" b="1" dirty="0" smtClean="0">
                <a:solidFill>
                  <a:srgbClr val="FF0000"/>
                </a:solidFill>
              </a:rPr>
              <a:t>e-</a:t>
            </a:r>
            <a:r>
              <a:rPr lang="ar-SA" b="1" dirty="0" smtClean="0">
                <a:solidFill>
                  <a:srgbClr val="FF0000"/>
                </a:solidFill>
              </a:rPr>
              <a:t> ) وأيونات ( </a:t>
            </a:r>
            <a:r>
              <a:rPr lang="en-US" b="1" dirty="0" smtClean="0">
                <a:solidFill>
                  <a:srgbClr val="FF0000"/>
                </a:solidFill>
              </a:rPr>
              <a:t>H</a:t>
            </a:r>
            <a:r>
              <a:rPr lang="en-US" b="1" baseline="30000" dirty="0" smtClean="0">
                <a:solidFill>
                  <a:srgbClr val="FF0000"/>
                </a:solidFill>
              </a:rPr>
              <a:t>+</a:t>
            </a:r>
            <a:r>
              <a:rPr lang="ar-SA" b="1" dirty="0" smtClean="0">
                <a:solidFill>
                  <a:srgbClr val="FF0000"/>
                </a:solidFill>
              </a:rPr>
              <a:t> ) في تفاعلات الإضاءة والمهمة </a:t>
            </a:r>
            <a:r>
              <a:rPr lang="ar-SA" b="1" dirty="0" err="1" smtClean="0">
                <a:solidFill>
                  <a:srgbClr val="FF0000"/>
                </a:solidFill>
              </a:rPr>
              <a:t>لإختزال</a:t>
            </a:r>
            <a:r>
              <a:rPr lang="ar-SA" b="1" dirty="0" smtClean="0">
                <a:solidFill>
                  <a:srgbClr val="FF0000"/>
                </a:solidFill>
              </a:rPr>
              <a:t> ثاني أكسيد الكربون .</a:t>
            </a:r>
            <a:endParaRPr lang="en-US" dirty="0" smtClean="0">
              <a:solidFill>
                <a:srgbClr val="FF0000"/>
              </a:solidFill>
            </a:endParaRPr>
          </a:p>
          <a:p>
            <a:pPr lvl="0">
              <a:lnSpc>
                <a:spcPct val="160000"/>
              </a:lnSpc>
            </a:pPr>
            <a:r>
              <a:rPr lang="ar-SA" b="1" dirty="0" smtClean="0"/>
              <a:t>مهم </a:t>
            </a:r>
            <a:r>
              <a:rPr lang="ar-SA" b="1" dirty="0" err="1" smtClean="0"/>
              <a:t>لإمتلاء</a:t>
            </a:r>
            <a:r>
              <a:rPr lang="ar-SA" b="1" dirty="0" smtClean="0"/>
              <a:t> الخلية النباتية وانتفاخها ومهم لتمدد الأعضاء النباتية .</a:t>
            </a:r>
            <a:endParaRPr lang="en-US" dirty="0" smtClean="0"/>
          </a:p>
          <a:p>
            <a:pPr lvl="0">
              <a:lnSpc>
                <a:spcPct val="160000"/>
              </a:lnSpc>
            </a:pPr>
            <a:r>
              <a:rPr lang="ar-SA" b="1" dirty="0" smtClean="0">
                <a:solidFill>
                  <a:srgbClr val="FF0000"/>
                </a:solidFill>
              </a:rPr>
              <a:t>منظم لدرجة حرارة النبات .</a:t>
            </a:r>
            <a:endParaRPr lang="en-US" dirty="0" smtClean="0">
              <a:solidFill>
                <a:srgbClr val="FF0000"/>
              </a:solidFill>
            </a:endParaRPr>
          </a:p>
          <a:p>
            <a:pPr lvl="0">
              <a:lnSpc>
                <a:spcPct val="170000"/>
              </a:lnSpc>
            </a:pPr>
            <a:endParaRPr lang="en-US" dirty="0" smtClean="0"/>
          </a:p>
          <a:p>
            <a:pPr>
              <a:lnSpc>
                <a:spcPct val="170000"/>
              </a:lnSpc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9" name="عنصر نائب للمحتوى 8" descr="Seed_part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142976" y="2428868"/>
            <a:ext cx="2456688" cy="2767584"/>
          </a:xfrm>
        </p:spPr>
      </p:pic>
      <p:sp>
        <p:nvSpPr>
          <p:cNvPr id="7" name="عنصر نائب للنص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ar-SA" b="1" dirty="0" smtClean="0"/>
              <a:t>تعد عملية امتصاص البذور للماء هي أول عملية تحدث عند إنبات البذور وتعزى هذه العملية للتشرب ويحدد مدى التشرب بثلاثة عوامل :</a:t>
            </a:r>
            <a:endParaRPr lang="en-US" dirty="0" smtClean="0"/>
          </a:p>
          <a:p>
            <a:pPr lvl="0"/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تركيب البذرة</a:t>
            </a:r>
            <a:endParaRPr lang="en-US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lvl="0"/>
            <a:r>
              <a:rPr lang="ar-SA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تفاذية</a:t>
            </a:r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ar-SA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القصرة</a:t>
            </a:r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endParaRPr lang="en-US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lvl="0"/>
            <a:r>
              <a:rPr lang="ar-SA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نفاذية</a:t>
            </a:r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الثمرة</a:t>
            </a:r>
            <a:endParaRPr lang="en-US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كيف يؤثر نقص الماء على عملية الإنبات ؟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4038600" cy="5214974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</a:pPr>
            <a:r>
              <a:rPr lang="ar-SA" sz="1400" b="1" dirty="0" smtClean="0"/>
              <a:t>عند عملية </a:t>
            </a:r>
            <a:r>
              <a:rPr lang="ar-SA" sz="1400" b="1" dirty="0" err="1" smtClean="0"/>
              <a:t>الإمتصاص</a:t>
            </a:r>
            <a:r>
              <a:rPr lang="ar-SA" sz="1400" b="1" dirty="0" smtClean="0"/>
              <a:t> يتكون ما يسمى </a:t>
            </a:r>
            <a:r>
              <a:rPr lang="ar-SA" sz="1400" b="1" dirty="0" err="1" smtClean="0"/>
              <a:t>بـ</a:t>
            </a:r>
            <a:r>
              <a:rPr lang="ar-SA" sz="1400" b="1" dirty="0" smtClean="0"/>
              <a:t> ضغط التشرب نتيجة </a:t>
            </a:r>
            <a:r>
              <a:rPr lang="ar-SA" sz="1400" b="1" dirty="0" err="1" smtClean="0"/>
              <a:t>لإنتفاخ</a:t>
            </a:r>
            <a:r>
              <a:rPr lang="ar-SA" sz="1400" b="1" dirty="0" smtClean="0"/>
              <a:t> </a:t>
            </a:r>
            <a:r>
              <a:rPr lang="ar-SA" sz="1400" b="1" dirty="0" err="1" smtClean="0"/>
              <a:t>القصرة</a:t>
            </a:r>
            <a:r>
              <a:rPr lang="ar-SA" sz="1400" b="1" dirty="0" smtClean="0"/>
              <a:t> ويعتبر ضغط التشرب ذو أهمية كبيرة ويعد دليل على قوة حفظ البذور للماء ، ويعزى تشرب البذور للماء إلى </a:t>
            </a:r>
            <a:r>
              <a:rPr lang="ar-SA" sz="1400" b="1" dirty="0" smtClean="0">
                <a:solidFill>
                  <a:srgbClr val="FF0000"/>
                </a:solidFill>
              </a:rPr>
              <a:t>الغرويات المحبة للماء </a:t>
            </a:r>
            <a:r>
              <a:rPr lang="ar-SA" sz="1400" b="1" dirty="0" smtClean="0"/>
              <a:t>في </a:t>
            </a:r>
            <a:r>
              <a:rPr lang="ar-SA" sz="1400" b="1" dirty="0" err="1" smtClean="0"/>
              <a:t>القصرة</a:t>
            </a:r>
            <a:r>
              <a:rPr lang="ar-SA" sz="1400" b="1" dirty="0" smtClean="0"/>
              <a:t> شبة المنفذة وأكثر منطقة تشرب هي </a:t>
            </a:r>
            <a:r>
              <a:rPr lang="ar-SA" sz="1400" b="1" dirty="0" smtClean="0">
                <a:solidFill>
                  <a:srgbClr val="FF0000"/>
                </a:solidFill>
              </a:rPr>
              <a:t>النقير</a:t>
            </a:r>
            <a:r>
              <a:rPr lang="ar-SA" sz="1400" b="1" dirty="0" smtClean="0"/>
              <a:t> لأنها أقل سماكة ، </a:t>
            </a:r>
            <a:r>
              <a:rPr lang="ar-SA" sz="1400" b="1" dirty="0" smtClean="0">
                <a:solidFill>
                  <a:srgbClr val="00B0F0"/>
                </a:solidFill>
              </a:rPr>
              <a:t>ويعتبر البروتين من أهم المكونات في البذور التي تمتص الرطوبة</a:t>
            </a:r>
            <a:r>
              <a:rPr lang="ar-SA" sz="1400" b="1" dirty="0" smtClean="0"/>
              <a:t> ( سواء السائلة أو الغازية ) وتتشرب الماء بمقدار 180 % من وزنها أي أن انتفاخ البذور تعتمد على :</a:t>
            </a:r>
            <a:endParaRPr lang="en-US" sz="1400" dirty="0" smtClean="0"/>
          </a:p>
          <a:p>
            <a:pPr>
              <a:lnSpc>
                <a:spcPct val="170000"/>
              </a:lnSpc>
            </a:pPr>
            <a:r>
              <a:rPr lang="ar-SA" sz="1400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نوع المواد المخزنة  , درجة الحرارة </a:t>
            </a:r>
            <a:r>
              <a:rPr lang="ar-SA" sz="1400" b="1" dirty="0" smtClean="0"/>
              <a:t>كما أن البذور لا تبدأ بالإنبات قبل أن تصل رطوبة البذرة إلى 30 % أو أكثر ، </a:t>
            </a:r>
          </a:p>
          <a:p>
            <a:pPr>
              <a:lnSpc>
                <a:spcPct val="170000"/>
              </a:lnSpc>
              <a:buNone/>
            </a:pPr>
            <a:r>
              <a:rPr lang="ar-SA" sz="2400" b="1" dirty="0" smtClean="0"/>
              <a:t>والإجهاد المائي ( نقص الماء ) يؤدي إلى زيادة صلابة </a:t>
            </a:r>
            <a:r>
              <a:rPr lang="ar-SA" sz="2400" b="1" dirty="0" err="1" smtClean="0"/>
              <a:t>بروتوبلازم</a:t>
            </a:r>
            <a:r>
              <a:rPr lang="ar-SA" sz="2400" b="1" dirty="0" smtClean="0"/>
              <a:t> البذرة</a:t>
            </a:r>
            <a:endParaRPr lang="en-US" sz="1400" dirty="0" smtClean="0"/>
          </a:p>
          <a:p>
            <a:pPr lvl="0">
              <a:lnSpc>
                <a:spcPct val="170000"/>
              </a:lnSpc>
            </a:pPr>
            <a:endParaRPr lang="en-US" sz="1400" dirty="0" smtClean="0"/>
          </a:p>
        </p:txBody>
      </p:sp>
      <p:pic>
        <p:nvPicPr>
          <p:cNvPr id="5" name="صورة 23" descr="Untitled-11 copy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617" t="10001" r="10141"/>
          <a:stretch>
            <a:fillRect/>
          </a:stretch>
        </p:blipFill>
        <p:spPr bwMode="auto">
          <a:xfrm>
            <a:off x="4781449" y="1600200"/>
            <a:ext cx="377210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كيف تؤثر </a:t>
            </a:r>
            <a:r>
              <a:rPr lang="ar-SA" b="1" dirty="0" smtClean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زيادة الماء على عملية الإنبات؟</a:t>
            </a:r>
            <a:endParaRPr lang="ar-SA" b="1" dirty="0"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342900" lvl="6" indent="-342900">
              <a:lnSpc>
                <a:spcPct val="160000"/>
              </a:lnSpc>
            </a:pPr>
            <a:r>
              <a:rPr lang="ar-SA" sz="3100" b="1" dirty="0" smtClean="0"/>
              <a:t>تحتاج البذور إلى الأكسجين لإنباتها حيث يزداد تنفس البذور أثناء الإنبات وبالتالي أكسدة وهدم مثبط موجود في البذرة وبالتالي تسمح بالإنبات.</a:t>
            </a:r>
          </a:p>
          <a:p>
            <a:pPr>
              <a:lnSpc>
                <a:spcPct val="160000"/>
              </a:lnSpc>
            </a:pPr>
            <a:r>
              <a:rPr lang="ar-SA" b="1" dirty="0" smtClean="0">
                <a:solidFill>
                  <a:srgbClr val="FF0000"/>
                </a:solidFill>
              </a:rPr>
              <a:t>تؤدي زيادة الرطوبة إلى تثبيط الإنبات لأن الظروف </a:t>
            </a:r>
            <a:r>
              <a:rPr lang="ar-SA" b="1" dirty="0" err="1" smtClean="0">
                <a:solidFill>
                  <a:srgbClr val="FF0000"/>
                </a:solidFill>
              </a:rPr>
              <a:t>اللاهوائية</a:t>
            </a:r>
            <a:r>
              <a:rPr lang="ar-SA" b="1" dirty="0" smtClean="0">
                <a:solidFill>
                  <a:srgbClr val="FF0000"/>
                </a:solidFill>
              </a:rPr>
              <a:t> المتكونة تعيق عملية الإنبات فتختنق البذور لحرمانها من الأكسجين الحر.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lnSpc>
                <a:spcPct val="160000"/>
              </a:lnSpc>
            </a:pPr>
            <a:r>
              <a:rPr lang="ar-SA" b="1" dirty="0" smtClean="0">
                <a:solidFill>
                  <a:srgbClr val="0070C0"/>
                </a:solidFill>
              </a:rPr>
              <a:t>قد يحدث تنفس لا هوائي </a:t>
            </a:r>
            <a:r>
              <a:rPr lang="ar-SA" b="1" dirty="0" smtClean="0"/>
              <a:t>حيث تتمزق أغلفة البذرة ويصبح التنفس هوائي ( كحالة نادرة ) (العالم </a:t>
            </a:r>
            <a:r>
              <a:rPr lang="ar-SA" b="1" dirty="0" err="1" smtClean="0"/>
              <a:t>باستور</a:t>
            </a:r>
            <a:r>
              <a:rPr lang="ar-SA" b="1" dirty="0" smtClean="0"/>
              <a:t>) ، وتكون البذرة مقاومة للإجهاد إذا زادت نسبة الإنبات عن 50 % وبالتالي يمكن </a:t>
            </a:r>
            <a:r>
              <a:rPr lang="ar-SA" b="1" dirty="0" smtClean="0">
                <a:solidFill>
                  <a:srgbClr val="0070C0"/>
                </a:solidFill>
              </a:rPr>
              <a:t>قياس قدرة البذرة على مقاومة الإجهاد عن طريق حساب معدل نسبة إنبات البذور</a:t>
            </a:r>
            <a:endParaRPr lang="en-US" dirty="0" smtClean="0">
              <a:solidFill>
                <a:srgbClr val="0070C0"/>
              </a:solidFill>
            </a:endParaRPr>
          </a:p>
          <a:p>
            <a:pPr>
              <a:lnSpc>
                <a:spcPct val="160000"/>
              </a:lnSpc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تجربة حساب معدل إنبات بذور مختلفة في معاملات مائية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ar-SA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أو نسب رطوبة مختلفة</a:t>
            </a:r>
            <a:endParaRPr lang="ar-SA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70000"/>
              </a:lnSpc>
              <a:buNone/>
            </a:pPr>
            <a:r>
              <a:rPr lang="ar-SA" sz="3600" b="1" u="sng" dirty="0" smtClean="0">
                <a:solidFill>
                  <a:srgbClr val="FF0000"/>
                </a:solidFill>
              </a:rPr>
              <a:t>الهدف من التجربة </a:t>
            </a:r>
          </a:p>
          <a:p>
            <a:pPr>
              <a:lnSpc>
                <a:spcPct val="170000"/>
              </a:lnSpc>
              <a:buNone/>
            </a:pPr>
            <a:r>
              <a:rPr lang="ar-SA" b="1" dirty="0" smtClean="0"/>
              <a:t>قياس قدرة البذرة على مقاومة الإجهاد</a:t>
            </a:r>
            <a:endParaRPr lang="en-US" dirty="0" smtClean="0"/>
          </a:p>
          <a:p>
            <a:pPr>
              <a:lnSpc>
                <a:spcPct val="170000"/>
              </a:lnSpc>
              <a:buNone/>
            </a:pPr>
            <a:r>
              <a:rPr lang="ar-SA" sz="3600" b="1" u="sng" dirty="0" smtClean="0">
                <a:solidFill>
                  <a:srgbClr val="FF0000"/>
                </a:solidFill>
              </a:rPr>
              <a:t>المواد والأدوات</a:t>
            </a:r>
            <a:endParaRPr lang="en-US" sz="3600" u="sng" dirty="0" smtClean="0">
              <a:solidFill>
                <a:srgbClr val="FF0000"/>
              </a:solidFill>
            </a:endParaRPr>
          </a:p>
          <a:p>
            <a:pPr>
              <a:lnSpc>
                <a:spcPct val="170000"/>
              </a:lnSpc>
            </a:pPr>
            <a:r>
              <a:rPr lang="ar-SA" b="1" dirty="0" smtClean="0"/>
              <a:t>بذور مختلفة ( فول ، ترمس ، قمح ، شعير )</a:t>
            </a:r>
            <a:endParaRPr lang="en-US" dirty="0" smtClean="0"/>
          </a:p>
          <a:p>
            <a:pPr>
              <a:lnSpc>
                <a:spcPct val="170000"/>
              </a:lnSpc>
            </a:pPr>
            <a:r>
              <a:rPr lang="ar-SA" b="1" dirty="0" smtClean="0"/>
              <a:t>محلول </a:t>
            </a:r>
            <a:r>
              <a:rPr lang="ar-SA" b="1" dirty="0" err="1" smtClean="0"/>
              <a:t>هيبوكلوريد</a:t>
            </a:r>
            <a:r>
              <a:rPr lang="ar-SA" b="1" dirty="0" smtClean="0"/>
              <a:t> الصوديوم 5 %</a:t>
            </a:r>
            <a:endParaRPr lang="en-US" dirty="0" smtClean="0"/>
          </a:p>
          <a:p>
            <a:pPr>
              <a:lnSpc>
                <a:spcPct val="170000"/>
              </a:lnSpc>
            </a:pPr>
            <a:r>
              <a:rPr lang="ar-SA" b="1" dirty="0" smtClean="0"/>
              <a:t>أطباق بتري بلاستيكية ( عدد 6 )</a:t>
            </a:r>
            <a:endParaRPr lang="en-US" dirty="0" smtClean="0"/>
          </a:p>
          <a:p>
            <a:pPr>
              <a:lnSpc>
                <a:spcPct val="170000"/>
              </a:lnSpc>
            </a:pPr>
            <a:r>
              <a:rPr lang="ar-SA" b="1" dirty="0" smtClean="0"/>
              <a:t>كأسان , </a:t>
            </a:r>
            <a:r>
              <a:rPr lang="ar-SA" b="1" dirty="0" err="1" smtClean="0"/>
              <a:t>مخابير</a:t>
            </a:r>
            <a:r>
              <a:rPr lang="ar-SA" b="1" dirty="0" smtClean="0"/>
              <a:t> مدرجة , ورق ترشيح</a:t>
            </a:r>
            <a:endParaRPr lang="en-US" dirty="0" smtClean="0"/>
          </a:p>
          <a:p>
            <a:pPr>
              <a:lnSpc>
                <a:spcPct val="170000"/>
              </a:lnSpc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طريقة العمل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>
              <a:lnSpc>
                <a:spcPct val="170000"/>
              </a:lnSpc>
            </a:pPr>
            <a:r>
              <a:rPr lang="ar-SA" b="1" dirty="0" smtClean="0"/>
              <a:t>تعقم 40 بذرة لكل نوع بوضعها في محلول </a:t>
            </a:r>
            <a:r>
              <a:rPr lang="ar-SA" b="1" dirty="0" err="1" smtClean="0"/>
              <a:t>هيبوكلوريد</a:t>
            </a:r>
            <a:r>
              <a:rPr lang="ar-SA" b="1" dirty="0" smtClean="0"/>
              <a:t> الصوديوم لمدة ( 5 – 10 ) دقائق</a:t>
            </a:r>
            <a:endParaRPr lang="en-US" dirty="0" smtClean="0"/>
          </a:p>
          <a:p>
            <a:pPr lvl="0">
              <a:lnSpc>
                <a:spcPct val="170000"/>
              </a:lnSpc>
            </a:pPr>
            <a:r>
              <a:rPr lang="ar-SA" b="1" dirty="0" smtClean="0"/>
              <a:t>تغسل البذور بالماء المقطر عدة مرات </a:t>
            </a:r>
            <a:endParaRPr lang="en-US" dirty="0" smtClean="0"/>
          </a:p>
          <a:p>
            <a:pPr lvl="0">
              <a:lnSpc>
                <a:spcPct val="170000"/>
              </a:lnSpc>
            </a:pPr>
            <a:r>
              <a:rPr lang="ar-SA" b="1" dirty="0" smtClean="0"/>
              <a:t>تقسم أطباق بتري إلى ستة مجموعات فيها أوراق ترشيح</a:t>
            </a:r>
            <a:endParaRPr lang="en-US" dirty="0" smtClean="0"/>
          </a:p>
          <a:p>
            <a:pPr lvl="0">
              <a:lnSpc>
                <a:spcPct val="170000"/>
              </a:lnSpc>
            </a:pPr>
            <a:r>
              <a:rPr lang="ar-SA" b="1" dirty="0" smtClean="0"/>
              <a:t>توضع 10 بذور في كل طبق وكذلك في الكأسين وتعامل بالمعاملات التالية :</a:t>
            </a:r>
            <a:endParaRPr lang="en-US" dirty="0" smtClean="0"/>
          </a:p>
          <a:p>
            <a:pPr lvl="1">
              <a:lnSpc>
                <a:spcPct val="170000"/>
              </a:lnSpc>
            </a:pPr>
            <a:r>
              <a:rPr lang="ar-SA" sz="3600" b="1" u="sng" dirty="0" smtClean="0">
                <a:solidFill>
                  <a:srgbClr val="FF0000"/>
                </a:solidFill>
              </a:rPr>
              <a:t>المعاملة الأولى </a:t>
            </a:r>
            <a:r>
              <a:rPr lang="ar-SA" sz="3600" b="1" dirty="0" smtClean="0">
                <a:solidFill>
                  <a:srgbClr val="FF0000"/>
                </a:solidFill>
              </a:rPr>
              <a:t>: الترطيب </a:t>
            </a:r>
            <a:r>
              <a:rPr lang="ar-SA" sz="3600" b="1" dirty="0" err="1" smtClean="0">
                <a:solidFill>
                  <a:srgbClr val="FF0000"/>
                </a:solidFill>
              </a:rPr>
              <a:t>التسقيه</a:t>
            </a:r>
            <a:r>
              <a:rPr lang="ar-SA" sz="3600" b="1" dirty="0" smtClean="0">
                <a:solidFill>
                  <a:srgbClr val="FF0000"/>
                </a:solidFill>
              </a:rPr>
              <a:t> مرة وحده فقط</a:t>
            </a:r>
            <a:endParaRPr lang="en-US" sz="3600" b="1" dirty="0" smtClean="0">
              <a:solidFill>
                <a:srgbClr val="FF0000"/>
              </a:solidFill>
            </a:endParaRPr>
          </a:p>
          <a:p>
            <a:pPr lvl="1">
              <a:lnSpc>
                <a:spcPct val="170000"/>
              </a:lnSpc>
            </a:pPr>
            <a:r>
              <a:rPr lang="ar-SA" sz="3600" b="1" u="sng" dirty="0" smtClean="0">
                <a:solidFill>
                  <a:srgbClr val="FF0000"/>
                </a:solidFill>
              </a:rPr>
              <a:t>المعاملة الثانية </a:t>
            </a:r>
            <a:r>
              <a:rPr lang="ar-SA" sz="3600" b="1" dirty="0" smtClean="0">
                <a:solidFill>
                  <a:srgbClr val="FF0000"/>
                </a:solidFill>
              </a:rPr>
              <a:t>: ري قليل (2 مل للشعير) 5 مل للفول</a:t>
            </a:r>
            <a:endParaRPr lang="en-US" sz="3600" b="1" dirty="0" smtClean="0">
              <a:solidFill>
                <a:srgbClr val="FF0000"/>
              </a:solidFill>
            </a:endParaRPr>
          </a:p>
          <a:p>
            <a:pPr lvl="1">
              <a:lnSpc>
                <a:spcPct val="170000"/>
              </a:lnSpc>
            </a:pPr>
            <a:r>
              <a:rPr lang="ar-SA" sz="3600" b="1" u="sng" dirty="0" smtClean="0">
                <a:solidFill>
                  <a:srgbClr val="FF0000"/>
                </a:solidFill>
              </a:rPr>
              <a:t>المعاملة الثالثة </a:t>
            </a:r>
            <a:r>
              <a:rPr lang="ar-SA" sz="3600" b="1" dirty="0" smtClean="0">
                <a:solidFill>
                  <a:srgbClr val="FF0000"/>
                </a:solidFill>
              </a:rPr>
              <a:t>: ري متوسط 5 مل للشعير و10 مل للفول</a:t>
            </a:r>
          </a:p>
          <a:p>
            <a:pPr lvl="1">
              <a:lnSpc>
                <a:spcPct val="170000"/>
              </a:lnSpc>
            </a:pPr>
            <a:r>
              <a:rPr lang="ar-SA" sz="3600" b="1" u="sng" dirty="0" smtClean="0">
                <a:solidFill>
                  <a:srgbClr val="FF0000"/>
                </a:solidFill>
              </a:rPr>
              <a:t>المعاملة الرابعة</a:t>
            </a:r>
            <a:r>
              <a:rPr lang="ar-SA" sz="3600" b="1" dirty="0" smtClean="0">
                <a:solidFill>
                  <a:srgbClr val="FF0000"/>
                </a:solidFill>
              </a:rPr>
              <a:t> : غمر كاس مليان ماء</a:t>
            </a:r>
            <a:endParaRPr lang="en-US" b="1" dirty="0" smtClean="0">
              <a:solidFill>
                <a:srgbClr val="FF0000"/>
              </a:solidFill>
            </a:endParaRPr>
          </a:p>
          <a:p>
            <a:pPr lvl="1">
              <a:lnSpc>
                <a:spcPct val="170000"/>
              </a:lnSpc>
            </a:pPr>
            <a:endParaRPr lang="en-US" dirty="0" smtClean="0"/>
          </a:p>
          <a:p>
            <a:pPr>
              <a:lnSpc>
                <a:spcPct val="170000"/>
              </a:lnSpc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5573266D03E7A4FA52D5E280DC14EBD" ma:contentTypeVersion="0" ma:contentTypeDescription="Create a new document." ma:contentTypeScope="" ma:versionID="b43a5f20aeacb95ea9bec08c527c09a6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fbdead3c0d938818e388b6da9e757e8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ED1F289-65DD-42AC-8A2C-8AC0FEBA78EC}"/>
</file>

<file path=customXml/itemProps2.xml><?xml version="1.0" encoding="utf-8"?>
<ds:datastoreItem xmlns:ds="http://schemas.openxmlformats.org/officeDocument/2006/customXml" ds:itemID="{BFA80D49-C656-49AB-AB34-8E478F4AB1E4}"/>
</file>

<file path=customXml/itemProps3.xml><?xml version="1.0" encoding="utf-8"?>
<ds:datastoreItem xmlns:ds="http://schemas.openxmlformats.org/officeDocument/2006/customXml" ds:itemID="{C66F66FD-7E8A-4515-BCD2-E6A1D6EFF5F8}"/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807</Words>
  <Application>Microsoft Office PowerPoint</Application>
  <PresentationFormat>On-screen Show (4:3)</PresentationFormat>
  <Paragraphs>102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سمة Office</vt:lpstr>
      <vt:lpstr>الإجهاد المائي Water Stress</vt:lpstr>
      <vt:lpstr>Slide 2</vt:lpstr>
      <vt:lpstr>الإجهاد المائي</vt:lpstr>
      <vt:lpstr>أهمية الماء للنبات ( للقراءة فقط ) </vt:lpstr>
      <vt:lpstr>Slide 5</vt:lpstr>
      <vt:lpstr>كيف يؤثر نقص الماء على عملية الإنبات ؟</vt:lpstr>
      <vt:lpstr>كيف تؤثر زيادة الماء على عملية الإنبات؟</vt:lpstr>
      <vt:lpstr>تجربة حساب معدل إنبات بذور مختلفة في معاملات مائية  أو نسب رطوبة مختلفة</vt:lpstr>
      <vt:lpstr>طريقة العمل</vt:lpstr>
      <vt:lpstr>حساب نسبة الإنبات</vt:lpstr>
      <vt:lpstr>Slide 11</vt:lpstr>
      <vt:lpstr>تأثير الإجهاد المائي على نمو البادرات</vt:lpstr>
      <vt:lpstr>تجربة تأثير الإجهاد المائي على نمو البادرات</vt:lpstr>
      <vt:lpstr>طريقة العمل </vt:lpstr>
      <vt:lpstr>الأعراض الظاهرية ومعدل النمو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الإجهاد المائي Water Stress</dc:title>
  <dc:subject>الاجهاد المائي</dc:subject>
  <dc:creator>العنود الفغم</dc:creator>
  <cp:lastModifiedBy>abanomai</cp:lastModifiedBy>
  <cp:revision>21</cp:revision>
  <dcterms:modified xsi:type="dcterms:W3CDTF">2013-02-06T06:05:30Z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0x010100E5573266D03E7A4FA52D5E280DC14EBD</vt:lpwstr>
  </property>
  <property fmtid="{D5CDD505-2E9C-101B-9397-08002B2CF9AE}" pid="3" name="TemplateUrl">
    <vt:lpwstr/>
  </property>
  <property fmtid="{D5CDD505-2E9C-101B-9397-08002B2CF9AE}" pid="4" name="Order">
    <vt:r8>40200</vt:r8>
  </property>
  <property fmtid="{D5CDD505-2E9C-101B-9397-08002B2CF9AE}" pid="5" name="_SourceUrl">
    <vt:lpwstr/>
  </property>
  <property fmtid="{D5CDD505-2E9C-101B-9397-08002B2CF9AE}" pid="6" name="_SharedFileIndex">
    <vt:lpwstr/>
  </property>
  <property fmtid="{D5CDD505-2E9C-101B-9397-08002B2CF9AE}" pid="7" name="xd_Signature">
    <vt:bool>false</vt:bool>
  </property>
  <property fmtid="{D5CDD505-2E9C-101B-9397-08002B2CF9AE}" pid="8" name="xd_ProgID">
    <vt:lpwstr/>
  </property>
</Properties>
</file>