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5" r:id="rId3"/>
    <p:sldId id="266" r:id="rId4"/>
    <p:sldId id="261" r:id="rId5"/>
    <p:sldId id="262" r:id="rId6"/>
    <p:sldId id="267" r:id="rId7"/>
    <p:sldId id="260" r:id="rId8"/>
    <p:sldId id="258" r:id="rId9"/>
    <p:sldId id="259" r:id="rId10"/>
    <p:sldId id="268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32E1A2-5EFC-4A76-B5B7-66C4C5246159}" type="doc">
      <dgm:prSet loTypeId="urn:microsoft.com/office/officeart/2005/8/layout/vList2" loCatId="list" qsTypeId="urn:microsoft.com/office/officeart/2005/8/quickstyle/3d4" qsCatId="3D" csTypeId="urn:microsoft.com/office/officeart/2005/8/colors/accent1_1" csCatId="accent1"/>
      <dgm:spPr/>
      <dgm:t>
        <a:bodyPr/>
        <a:lstStyle/>
        <a:p>
          <a:pPr rtl="1"/>
          <a:endParaRPr lang="ar-SA"/>
        </a:p>
      </dgm:t>
    </dgm:pt>
    <dgm:pt modelId="{8464818D-B363-41A3-9346-6E437E0735DE}">
      <dgm:prSet/>
      <dgm:spPr/>
      <dgm:t>
        <a:bodyPr/>
        <a:lstStyle/>
        <a:p>
          <a:pPr rtl="1"/>
          <a:r>
            <a:rPr lang="ar-SA" dirty="0" smtClean="0"/>
            <a:t>الأوزون غاز شفاف يتكون من ثلاث </a:t>
          </a:r>
          <a:r>
            <a:rPr lang="ar-SA" dirty="0" err="1" smtClean="0"/>
            <a:t>ذرات</a:t>
          </a:r>
          <a:r>
            <a:rPr lang="ar-SA" dirty="0" smtClean="0"/>
            <a:t> </a:t>
          </a:r>
          <a:r>
            <a:rPr lang="en-US" dirty="0" smtClean="0"/>
            <a:t>O</a:t>
          </a:r>
          <a:endParaRPr lang="ar-SA" dirty="0"/>
        </a:p>
      </dgm:t>
    </dgm:pt>
    <dgm:pt modelId="{D5DADE9C-FE1E-4F3A-8436-CD12FEA79A93}" type="parTrans" cxnId="{C1A39AE5-5F2B-4FAF-8288-C67CD0EE0225}">
      <dgm:prSet/>
      <dgm:spPr/>
      <dgm:t>
        <a:bodyPr/>
        <a:lstStyle/>
        <a:p>
          <a:pPr rtl="1"/>
          <a:endParaRPr lang="ar-SA"/>
        </a:p>
      </dgm:t>
    </dgm:pt>
    <dgm:pt modelId="{07680324-5E85-45A2-8C9F-D591C16E19F9}" type="sibTrans" cxnId="{C1A39AE5-5F2B-4FAF-8288-C67CD0EE0225}">
      <dgm:prSet/>
      <dgm:spPr/>
      <dgm:t>
        <a:bodyPr/>
        <a:lstStyle/>
        <a:p>
          <a:pPr rtl="1"/>
          <a:endParaRPr lang="ar-SA"/>
        </a:p>
      </dgm:t>
    </dgm:pt>
    <dgm:pt modelId="{F859849B-B4F2-4A1E-A826-A96EB7C596E8}">
      <dgm:prSet/>
      <dgm:spPr/>
      <dgm:t>
        <a:bodyPr/>
        <a:lstStyle/>
        <a:p>
          <a:pPr rtl="1"/>
          <a:r>
            <a:rPr lang="ar-SA" dirty="0" smtClean="0"/>
            <a:t>صيغته الكيميائية</a:t>
          </a:r>
          <a:r>
            <a:rPr lang="en-US" dirty="0" smtClean="0"/>
            <a:t> O3 </a:t>
          </a:r>
          <a:r>
            <a:rPr lang="ar-SA" dirty="0" smtClean="0"/>
            <a:t>وهو غاز سام يتكون بعيدا عن سطح الأرض حتى </a:t>
          </a:r>
          <a:r>
            <a:rPr lang="ar-SA" dirty="0" err="1" smtClean="0"/>
            <a:t>لايستنشقه</a:t>
          </a:r>
          <a:r>
            <a:rPr lang="ar-SA" dirty="0" smtClean="0"/>
            <a:t> </a:t>
          </a:r>
          <a:r>
            <a:rPr lang="ar-SA" dirty="0" err="1" smtClean="0"/>
            <a:t>الانسان</a:t>
          </a:r>
          <a:r>
            <a:rPr lang="ar-SA" dirty="0" smtClean="0"/>
            <a:t> أو الحيوان.</a:t>
          </a:r>
          <a:endParaRPr lang="ar-SA" dirty="0"/>
        </a:p>
      </dgm:t>
    </dgm:pt>
    <dgm:pt modelId="{BD2D14EE-6C9D-4C38-AF23-94DF8BE324F6}" type="parTrans" cxnId="{EAA00E40-78D9-465C-92D3-C11E8C8BEFB9}">
      <dgm:prSet/>
      <dgm:spPr/>
      <dgm:t>
        <a:bodyPr/>
        <a:lstStyle/>
        <a:p>
          <a:pPr rtl="1"/>
          <a:endParaRPr lang="ar-SA"/>
        </a:p>
      </dgm:t>
    </dgm:pt>
    <dgm:pt modelId="{9CFA3C5E-15EC-4E23-ABA6-34E1E1B7583E}" type="sibTrans" cxnId="{EAA00E40-78D9-465C-92D3-C11E8C8BEFB9}">
      <dgm:prSet/>
      <dgm:spPr/>
      <dgm:t>
        <a:bodyPr/>
        <a:lstStyle/>
        <a:p>
          <a:pPr rtl="1"/>
          <a:endParaRPr lang="ar-SA"/>
        </a:p>
      </dgm:t>
    </dgm:pt>
    <dgm:pt modelId="{D40E4755-3302-4C37-A1EA-9004B42C22CC}">
      <dgm:prSet/>
      <dgm:spPr/>
      <dgm:t>
        <a:bodyPr/>
        <a:lstStyle/>
        <a:p>
          <a:pPr rtl="1"/>
          <a:r>
            <a:rPr lang="ar-SA" dirty="0" smtClean="0"/>
            <a:t>يوجد الأوزون طبيعياً في طبقة </a:t>
          </a:r>
          <a:r>
            <a:rPr lang="ar-SA" dirty="0" err="1" smtClean="0"/>
            <a:t>الستراتوسفير</a:t>
          </a:r>
          <a:r>
            <a:rPr lang="ar-SA" dirty="0" smtClean="0"/>
            <a:t>.</a:t>
          </a:r>
          <a:endParaRPr lang="ar-SA" dirty="0"/>
        </a:p>
      </dgm:t>
    </dgm:pt>
    <dgm:pt modelId="{704985B0-A4DA-44F6-91EC-46FF68BC33CF}" type="parTrans" cxnId="{29BED3B7-40CD-4402-B1B0-BC0C08C04CD6}">
      <dgm:prSet/>
      <dgm:spPr/>
      <dgm:t>
        <a:bodyPr/>
        <a:lstStyle/>
        <a:p>
          <a:pPr rtl="1"/>
          <a:endParaRPr lang="ar-SA"/>
        </a:p>
      </dgm:t>
    </dgm:pt>
    <dgm:pt modelId="{00C90232-2D74-45F1-8BF5-3572A951D9AD}" type="sibTrans" cxnId="{29BED3B7-40CD-4402-B1B0-BC0C08C04CD6}">
      <dgm:prSet/>
      <dgm:spPr/>
      <dgm:t>
        <a:bodyPr/>
        <a:lstStyle/>
        <a:p>
          <a:pPr rtl="1"/>
          <a:endParaRPr lang="ar-SA"/>
        </a:p>
      </dgm:t>
    </dgm:pt>
    <dgm:pt modelId="{637A926E-005B-4F69-833C-9D625002CDC6}">
      <dgm:prSet/>
      <dgm:spPr/>
      <dgm:t>
        <a:bodyPr/>
        <a:lstStyle/>
        <a:p>
          <a:pPr rtl="1"/>
          <a:r>
            <a:rPr lang="ar-SA" dirty="0" smtClean="0"/>
            <a:t>وجود الأوزون في الغلاف الجوى يعمل كرداء </a:t>
          </a:r>
          <a:r>
            <a:rPr lang="ar-SA" dirty="0" err="1" smtClean="0"/>
            <a:t>كونى</a:t>
          </a:r>
          <a:r>
            <a:rPr lang="ar-SA" dirty="0" smtClean="0"/>
            <a:t> يقوم بعملية تنظيف أو تعقيم البيئة</a:t>
          </a:r>
          <a:r>
            <a:rPr lang="en-US" dirty="0" smtClean="0"/>
            <a:t>.</a:t>
          </a:r>
          <a:endParaRPr lang="ar-SA" dirty="0"/>
        </a:p>
      </dgm:t>
    </dgm:pt>
    <dgm:pt modelId="{ACEFCBDA-9D6E-4035-ABDF-709070188B64}" type="parTrans" cxnId="{11FFCF15-89F8-48FF-8B18-573C8C25C7A8}">
      <dgm:prSet/>
      <dgm:spPr/>
      <dgm:t>
        <a:bodyPr/>
        <a:lstStyle/>
        <a:p>
          <a:pPr rtl="1"/>
          <a:endParaRPr lang="ar-SA"/>
        </a:p>
      </dgm:t>
    </dgm:pt>
    <dgm:pt modelId="{FC2AD13F-1499-4260-9F9D-C9E7D09D526A}" type="sibTrans" cxnId="{11FFCF15-89F8-48FF-8B18-573C8C25C7A8}">
      <dgm:prSet/>
      <dgm:spPr/>
      <dgm:t>
        <a:bodyPr/>
        <a:lstStyle/>
        <a:p>
          <a:pPr rtl="1"/>
          <a:endParaRPr lang="ar-SA"/>
        </a:p>
      </dgm:t>
    </dgm:pt>
    <dgm:pt modelId="{FAC3A730-8BBD-4F92-B43A-B46ECF2BEB1C}">
      <dgm:prSet/>
      <dgm:spPr/>
      <dgm:t>
        <a:bodyPr/>
        <a:lstStyle/>
        <a:p>
          <a:pPr rtl="1"/>
          <a:r>
            <a:rPr lang="ar-SA" dirty="0" smtClean="0"/>
            <a:t>نسبته في الغلاف الجوى ضئيلة قد لا تتجاوز </a:t>
          </a:r>
          <a:r>
            <a:rPr lang="ar-SA" dirty="0" err="1" smtClean="0"/>
            <a:t>فى</a:t>
          </a:r>
          <a:r>
            <a:rPr lang="ar-SA" dirty="0" smtClean="0"/>
            <a:t> بعض الأحيان واحد في المليون</a:t>
          </a:r>
          <a:r>
            <a:rPr lang="en-US" dirty="0" smtClean="0"/>
            <a:t>.</a:t>
          </a:r>
          <a:endParaRPr lang="ar-SA" dirty="0"/>
        </a:p>
      </dgm:t>
    </dgm:pt>
    <dgm:pt modelId="{C95E27F0-0D65-46A9-ADEB-9F6E24AD1217}" type="parTrans" cxnId="{44361435-E7E8-47BB-B4E9-5DCF9858A31C}">
      <dgm:prSet/>
      <dgm:spPr/>
      <dgm:t>
        <a:bodyPr/>
        <a:lstStyle/>
        <a:p>
          <a:pPr rtl="1"/>
          <a:endParaRPr lang="ar-SA"/>
        </a:p>
      </dgm:t>
    </dgm:pt>
    <dgm:pt modelId="{77319E56-5D47-47F4-BCD9-AEE77825C916}" type="sibTrans" cxnId="{44361435-E7E8-47BB-B4E9-5DCF9858A31C}">
      <dgm:prSet/>
      <dgm:spPr/>
      <dgm:t>
        <a:bodyPr/>
        <a:lstStyle/>
        <a:p>
          <a:pPr rtl="1"/>
          <a:endParaRPr lang="ar-SA"/>
        </a:p>
      </dgm:t>
    </dgm:pt>
    <dgm:pt modelId="{61A74CD4-EF0A-4408-9B78-94EF3925A694}" type="pres">
      <dgm:prSet presAssocID="{0032E1A2-5EFC-4A76-B5B7-66C4C52461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EA81625-D3F1-431D-94A8-00EA5B8128CC}" type="pres">
      <dgm:prSet presAssocID="{8464818D-B363-41A3-9346-6E437E0735DE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FB1B6A-748D-4C57-8A47-19162685143C}" type="pres">
      <dgm:prSet presAssocID="{07680324-5E85-45A2-8C9F-D591C16E19F9}" presName="spacer" presStyleCnt="0"/>
      <dgm:spPr/>
    </dgm:pt>
    <dgm:pt modelId="{ADF921CB-0D03-44C0-A497-CE230A34A1DC}" type="pres">
      <dgm:prSet presAssocID="{F859849B-B4F2-4A1E-A826-A96EB7C596E8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10F674-EDEF-4D00-9EA0-44108FDAD943}" type="pres">
      <dgm:prSet presAssocID="{9CFA3C5E-15EC-4E23-ABA6-34E1E1B7583E}" presName="spacer" presStyleCnt="0"/>
      <dgm:spPr/>
    </dgm:pt>
    <dgm:pt modelId="{BAEB2EC4-C746-4B25-88FC-52CDAE942263}" type="pres">
      <dgm:prSet presAssocID="{D40E4755-3302-4C37-A1EA-9004B42C22C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213D92-0A43-4238-8B8E-DDD65E132CB8}" type="pres">
      <dgm:prSet presAssocID="{00C90232-2D74-45F1-8BF5-3572A951D9AD}" presName="spacer" presStyleCnt="0"/>
      <dgm:spPr/>
    </dgm:pt>
    <dgm:pt modelId="{A93D542F-7381-4A4B-9E81-2D6A2073C816}" type="pres">
      <dgm:prSet presAssocID="{637A926E-005B-4F69-833C-9D625002CDC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CF43C58-1F10-44DD-9177-6A31473FAB8F}" type="pres">
      <dgm:prSet presAssocID="{FC2AD13F-1499-4260-9F9D-C9E7D09D526A}" presName="spacer" presStyleCnt="0"/>
      <dgm:spPr/>
    </dgm:pt>
    <dgm:pt modelId="{6A576D4A-E989-4722-9D91-5B04DE416005}" type="pres">
      <dgm:prSet presAssocID="{FAC3A730-8BBD-4F92-B43A-B46ECF2BEB1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1A39AE5-5F2B-4FAF-8288-C67CD0EE0225}" srcId="{0032E1A2-5EFC-4A76-B5B7-66C4C5246159}" destId="{8464818D-B363-41A3-9346-6E437E0735DE}" srcOrd="0" destOrd="0" parTransId="{D5DADE9C-FE1E-4F3A-8436-CD12FEA79A93}" sibTransId="{07680324-5E85-45A2-8C9F-D591C16E19F9}"/>
    <dgm:cxn modelId="{6E5085C9-FBC5-4894-AEE1-8C3BC0A87F58}" type="presOf" srcId="{F859849B-B4F2-4A1E-A826-A96EB7C596E8}" destId="{ADF921CB-0D03-44C0-A497-CE230A34A1DC}" srcOrd="0" destOrd="0" presId="urn:microsoft.com/office/officeart/2005/8/layout/vList2"/>
    <dgm:cxn modelId="{11FFCF15-89F8-48FF-8B18-573C8C25C7A8}" srcId="{0032E1A2-5EFC-4A76-B5B7-66C4C5246159}" destId="{637A926E-005B-4F69-833C-9D625002CDC6}" srcOrd="3" destOrd="0" parTransId="{ACEFCBDA-9D6E-4035-ABDF-709070188B64}" sibTransId="{FC2AD13F-1499-4260-9F9D-C9E7D09D526A}"/>
    <dgm:cxn modelId="{07A7B3B5-E6A0-4DBA-9ED5-D40116B9FE81}" type="presOf" srcId="{D40E4755-3302-4C37-A1EA-9004B42C22CC}" destId="{BAEB2EC4-C746-4B25-88FC-52CDAE942263}" srcOrd="0" destOrd="0" presId="urn:microsoft.com/office/officeart/2005/8/layout/vList2"/>
    <dgm:cxn modelId="{10E340B5-0699-4B75-8481-C03E537C6B83}" type="presOf" srcId="{637A926E-005B-4F69-833C-9D625002CDC6}" destId="{A93D542F-7381-4A4B-9E81-2D6A2073C816}" srcOrd="0" destOrd="0" presId="urn:microsoft.com/office/officeart/2005/8/layout/vList2"/>
    <dgm:cxn modelId="{44361435-E7E8-47BB-B4E9-5DCF9858A31C}" srcId="{0032E1A2-5EFC-4A76-B5B7-66C4C5246159}" destId="{FAC3A730-8BBD-4F92-B43A-B46ECF2BEB1C}" srcOrd="4" destOrd="0" parTransId="{C95E27F0-0D65-46A9-ADEB-9F6E24AD1217}" sibTransId="{77319E56-5D47-47F4-BCD9-AEE77825C916}"/>
    <dgm:cxn modelId="{37757E8C-A646-44A3-A29F-881D67CC632E}" type="presOf" srcId="{0032E1A2-5EFC-4A76-B5B7-66C4C5246159}" destId="{61A74CD4-EF0A-4408-9B78-94EF3925A694}" srcOrd="0" destOrd="0" presId="urn:microsoft.com/office/officeart/2005/8/layout/vList2"/>
    <dgm:cxn modelId="{EAA00E40-78D9-465C-92D3-C11E8C8BEFB9}" srcId="{0032E1A2-5EFC-4A76-B5B7-66C4C5246159}" destId="{F859849B-B4F2-4A1E-A826-A96EB7C596E8}" srcOrd="1" destOrd="0" parTransId="{BD2D14EE-6C9D-4C38-AF23-94DF8BE324F6}" sibTransId="{9CFA3C5E-15EC-4E23-ABA6-34E1E1B7583E}"/>
    <dgm:cxn modelId="{41BF1462-7905-433F-BB4E-2DAA48A84694}" type="presOf" srcId="{8464818D-B363-41A3-9346-6E437E0735DE}" destId="{CEA81625-D3F1-431D-94A8-00EA5B8128CC}" srcOrd="0" destOrd="0" presId="urn:microsoft.com/office/officeart/2005/8/layout/vList2"/>
    <dgm:cxn modelId="{2A14D13A-3D01-4A53-BE71-707DB1B1A631}" type="presOf" srcId="{FAC3A730-8BBD-4F92-B43A-B46ECF2BEB1C}" destId="{6A576D4A-E989-4722-9D91-5B04DE416005}" srcOrd="0" destOrd="0" presId="urn:microsoft.com/office/officeart/2005/8/layout/vList2"/>
    <dgm:cxn modelId="{29BED3B7-40CD-4402-B1B0-BC0C08C04CD6}" srcId="{0032E1A2-5EFC-4A76-B5B7-66C4C5246159}" destId="{D40E4755-3302-4C37-A1EA-9004B42C22CC}" srcOrd="2" destOrd="0" parTransId="{704985B0-A4DA-44F6-91EC-46FF68BC33CF}" sibTransId="{00C90232-2D74-45F1-8BF5-3572A951D9AD}"/>
    <dgm:cxn modelId="{1AC2E1E0-4CEC-456B-B515-E9E020E47C16}" type="presParOf" srcId="{61A74CD4-EF0A-4408-9B78-94EF3925A694}" destId="{CEA81625-D3F1-431D-94A8-00EA5B8128CC}" srcOrd="0" destOrd="0" presId="urn:microsoft.com/office/officeart/2005/8/layout/vList2"/>
    <dgm:cxn modelId="{B15E1CD0-E35A-4D35-B46D-DAD65B7422D1}" type="presParOf" srcId="{61A74CD4-EF0A-4408-9B78-94EF3925A694}" destId="{82FB1B6A-748D-4C57-8A47-19162685143C}" srcOrd="1" destOrd="0" presId="urn:microsoft.com/office/officeart/2005/8/layout/vList2"/>
    <dgm:cxn modelId="{F2349B67-E8EC-4DB9-9777-1FB1991D2B99}" type="presParOf" srcId="{61A74CD4-EF0A-4408-9B78-94EF3925A694}" destId="{ADF921CB-0D03-44C0-A497-CE230A34A1DC}" srcOrd="2" destOrd="0" presId="urn:microsoft.com/office/officeart/2005/8/layout/vList2"/>
    <dgm:cxn modelId="{FA6AE51E-F460-4695-9B8F-E0CAC82CAB3C}" type="presParOf" srcId="{61A74CD4-EF0A-4408-9B78-94EF3925A694}" destId="{0910F674-EDEF-4D00-9EA0-44108FDAD943}" srcOrd="3" destOrd="0" presId="urn:microsoft.com/office/officeart/2005/8/layout/vList2"/>
    <dgm:cxn modelId="{7B2BA5FB-777B-4EC2-B1FE-E8E673FB5AD0}" type="presParOf" srcId="{61A74CD4-EF0A-4408-9B78-94EF3925A694}" destId="{BAEB2EC4-C746-4B25-88FC-52CDAE942263}" srcOrd="4" destOrd="0" presId="urn:microsoft.com/office/officeart/2005/8/layout/vList2"/>
    <dgm:cxn modelId="{8CF81C7B-03C6-4FD4-B7E8-30C667C9BAD5}" type="presParOf" srcId="{61A74CD4-EF0A-4408-9B78-94EF3925A694}" destId="{67213D92-0A43-4238-8B8E-DDD65E132CB8}" srcOrd="5" destOrd="0" presId="urn:microsoft.com/office/officeart/2005/8/layout/vList2"/>
    <dgm:cxn modelId="{41C25C9D-C6FE-450D-BD88-4AB12C566AD4}" type="presParOf" srcId="{61A74CD4-EF0A-4408-9B78-94EF3925A694}" destId="{A93D542F-7381-4A4B-9E81-2D6A2073C816}" srcOrd="6" destOrd="0" presId="urn:microsoft.com/office/officeart/2005/8/layout/vList2"/>
    <dgm:cxn modelId="{9A5B28C3-5AC3-468B-8110-D6754AA1999C}" type="presParOf" srcId="{61A74CD4-EF0A-4408-9B78-94EF3925A694}" destId="{FCF43C58-1F10-44DD-9177-6A31473FAB8F}" srcOrd="7" destOrd="0" presId="urn:microsoft.com/office/officeart/2005/8/layout/vList2"/>
    <dgm:cxn modelId="{2DB565C0-A320-454B-A0E4-199C1860C200}" type="presParOf" srcId="{61A74CD4-EF0A-4408-9B78-94EF3925A694}" destId="{6A576D4A-E989-4722-9D91-5B04DE41600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A81625-D3F1-431D-94A8-00EA5B8128CC}">
      <dsp:nvSpPr>
        <dsp:cNvPr id="0" name=""/>
        <dsp:cNvSpPr/>
      </dsp:nvSpPr>
      <dsp:spPr>
        <a:xfrm>
          <a:off x="0" y="95801"/>
          <a:ext cx="8229600" cy="81848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الأوزون غاز شفاف يتكون من ثلاث </a:t>
          </a:r>
          <a:r>
            <a:rPr lang="ar-SA" sz="2100" kern="1200" dirty="0" err="1" smtClean="0"/>
            <a:t>ذرات</a:t>
          </a:r>
          <a:r>
            <a:rPr lang="ar-SA" sz="2100" kern="1200" dirty="0" smtClean="0"/>
            <a:t> </a:t>
          </a:r>
          <a:r>
            <a:rPr lang="en-US" sz="2100" kern="1200" dirty="0" smtClean="0"/>
            <a:t>O</a:t>
          </a:r>
          <a:endParaRPr lang="ar-SA" sz="2100" kern="1200" dirty="0"/>
        </a:p>
      </dsp:txBody>
      <dsp:txXfrm>
        <a:off x="0" y="95801"/>
        <a:ext cx="8229600" cy="818488"/>
      </dsp:txXfrm>
    </dsp:sp>
    <dsp:sp modelId="{ADF921CB-0D03-44C0-A497-CE230A34A1DC}">
      <dsp:nvSpPr>
        <dsp:cNvPr id="0" name=""/>
        <dsp:cNvSpPr/>
      </dsp:nvSpPr>
      <dsp:spPr>
        <a:xfrm>
          <a:off x="0" y="974769"/>
          <a:ext cx="8229600" cy="81848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صيغته الكيميائية</a:t>
          </a:r>
          <a:r>
            <a:rPr lang="en-US" sz="2100" kern="1200" dirty="0" smtClean="0"/>
            <a:t> O3 </a:t>
          </a:r>
          <a:r>
            <a:rPr lang="ar-SA" sz="2100" kern="1200" dirty="0" smtClean="0"/>
            <a:t>وهو غاز سام يتكون بعيدا عن سطح الأرض حتى </a:t>
          </a:r>
          <a:r>
            <a:rPr lang="ar-SA" sz="2100" kern="1200" dirty="0" err="1" smtClean="0"/>
            <a:t>لايستنشقه</a:t>
          </a:r>
          <a:r>
            <a:rPr lang="ar-SA" sz="2100" kern="1200" dirty="0" smtClean="0"/>
            <a:t> </a:t>
          </a:r>
          <a:r>
            <a:rPr lang="ar-SA" sz="2100" kern="1200" dirty="0" err="1" smtClean="0"/>
            <a:t>الانسان</a:t>
          </a:r>
          <a:r>
            <a:rPr lang="ar-SA" sz="2100" kern="1200" dirty="0" smtClean="0"/>
            <a:t> أو الحيوان.</a:t>
          </a:r>
          <a:endParaRPr lang="ar-SA" sz="2100" kern="1200" dirty="0"/>
        </a:p>
      </dsp:txBody>
      <dsp:txXfrm>
        <a:off x="0" y="974769"/>
        <a:ext cx="8229600" cy="818488"/>
      </dsp:txXfrm>
    </dsp:sp>
    <dsp:sp modelId="{BAEB2EC4-C746-4B25-88FC-52CDAE942263}">
      <dsp:nvSpPr>
        <dsp:cNvPr id="0" name=""/>
        <dsp:cNvSpPr/>
      </dsp:nvSpPr>
      <dsp:spPr>
        <a:xfrm>
          <a:off x="0" y="1853737"/>
          <a:ext cx="8229600" cy="81848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يوجد الأوزون طبيعياً في طبقة </a:t>
          </a:r>
          <a:r>
            <a:rPr lang="ar-SA" sz="2100" kern="1200" dirty="0" err="1" smtClean="0"/>
            <a:t>الستراتوسفير</a:t>
          </a:r>
          <a:r>
            <a:rPr lang="ar-SA" sz="2100" kern="1200" dirty="0" smtClean="0"/>
            <a:t>.</a:t>
          </a:r>
          <a:endParaRPr lang="ar-SA" sz="2100" kern="1200" dirty="0"/>
        </a:p>
      </dsp:txBody>
      <dsp:txXfrm>
        <a:off x="0" y="1853737"/>
        <a:ext cx="8229600" cy="818488"/>
      </dsp:txXfrm>
    </dsp:sp>
    <dsp:sp modelId="{A93D542F-7381-4A4B-9E81-2D6A2073C816}">
      <dsp:nvSpPr>
        <dsp:cNvPr id="0" name=""/>
        <dsp:cNvSpPr/>
      </dsp:nvSpPr>
      <dsp:spPr>
        <a:xfrm>
          <a:off x="0" y="2732705"/>
          <a:ext cx="8229600" cy="81848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وجود الأوزون في الغلاف الجوى يعمل كرداء </a:t>
          </a:r>
          <a:r>
            <a:rPr lang="ar-SA" sz="2100" kern="1200" dirty="0" err="1" smtClean="0"/>
            <a:t>كونى</a:t>
          </a:r>
          <a:r>
            <a:rPr lang="ar-SA" sz="2100" kern="1200" dirty="0" smtClean="0"/>
            <a:t> يقوم بعملية تنظيف أو تعقيم البيئة</a:t>
          </a:r>
          <a:r>
            <a:rPr lang="en-US" sz="2100" kern="1200" dirty="0" smtClean="0"/>
            <a:t>.</a:t>
          </a:r>
          <a:endParaRPr lang="ar-SA" sz="2100" kern="1200" dirty="0"/>
        </a:p>
      </dsp:txBody>
      <dsp:txXfrm>
        <a:off x="0" y="2732705"/>
        <a:ext cx="8229600" cy="818488"/>
      </dsp:txXfrm>
    </dsp:sp>
    <dsp:sp modelId="{6A576D4A-E989-4722-9D91-5B04DE416005}">
      <dsp:nvSpPr>
        <dsp:cNvPr id="0" name=""/>
        <dsp:cNvSpPr/>
      </dsp:nvSpPr>
      <dsp:spPr>
        <a:xfrm>
          <a:off x="0" y="3611673"/>
          <a:ext cx="8229600" cy="81848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نسبته في الغلاف الجوى ضئيلة قد لا تتجاوز </a:t>
          </a:r>
          <a:r>
            <a:rPr lang="ar-SA" sz="2100" kern="1200" dirty="0" err="1" smtClean="0"/>
            <a:t>فى</a:t>
          </a:r>
          <a:r>
            <a:rPr lang="ar-SA" sz="2100" kern="1200" dirty="0" smtClean="0"/>
            <a:t> بعض الأحيان واحد في المليون</a:t>
          </a:r>
          <a:r>
            <a:rPr lang="en-US" sz="2100" kern="1200" dirty="0" smtClean="0"/>
            <a:t>.</a:t>
          </a:r>
          <a:endParaRPr lang="ar-SA" sz="2100" kern="1200" dirty="0"/>
        </a:p>
      </dsp:txBody>
      <dsp:txXfrm>
        <a:off x="0" y="3611673"/>
        <a:ext cx="8229600" cy="8184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14414" y="2130425"/>
            <a:ext cx="6643734" cy="1727203"/>
          </a:xfrm>
        </p:spPr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تأثير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الاشعة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فوق البنفسجية على إنبات كلا من الفول والقمح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143108" y="3857628"/>
            <a:ext cx="4343408" cy="1752600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الفول</a:t>
            </a:r>
            <a:r>
              <a:rPr lang="ar-S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Vicia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faba</a:t>
            </a:r>
            <a:endParaRPr lang="ar-SA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ar-S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القمح</a:t>
            </a:r>
            <a:r>
              <a:rPr lang="ar-S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Triticum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aestivum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683568" y="4941168"/>
          <a:ext cx="8229600" cy="148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الكنترول (المعاملة الضابطة)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UV-B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نسبة </a:t>
                      </a:r>
                      <a:r>
                        <a:rPr lang="ar-SA" dirty="0" err="1" smtClean="0"/>
                        <a:t>الانبات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طول</a:t>
                      </a:r>
                      <a:r>
                        <a:rPr lang="ar-SA" baseline="0" dirty="0" smtClean="0"/>
                        <a:t> المجوع الخضري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طول المجوع الجذري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755576" y="1988840"/>
          <a:ext cx="8136904" cy="267813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8452"/>
                <a:gridCol w="2034226"/>
                <a:gridCol w="2034226"/>
              </a:tblGrid>
              <a:tr h="3894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اسم</a:t>
                      </a:r>
                      <a:r>
                        <a:rPr lang="ar-SA" baseline="0" dirty="0" smtClean="0"/>
                        <a:t> النبات</a:t>
                      </a:r>
                    </a:p>
                    <a:p>
                      <a:pPr algn="ctr" rtl="1"/>
                      <a:r>
                        <a:rPr lang="ar-SA" baseline="0" dirty="0" smtClean="0"/>
                        <a:t>التكرار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الكنترول (المعاملة الضابطة)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UV-B</a:t>
                      </a:r>
                      <a:endParaRPr lang="ar-SA" dirty="0" smtClean="0"/>
                    </a:p>
                  </a:txBody>
                  <a:tcPr/>
                </a:tc>
              </a:tr>
              <a:tr h="575014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عدد</a:t>
                      </a:r>
                      <a:r>
                        <a:rPr lang="ar-SA" baseline="0" dirty="0" smtClean="0"/>
                        <a:t> البذور النابتة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عدد</a:t>
                      </a:r>
                      <a:r>
                        <a:rPr lang="ar-SA" baseline="0" dirty="0" smtClean="0"/>
                        <a:t> البذور النابتة</a:t>
                      </a:r>
                      <a:endParaRPr lang="ar-SA" dirty="0" smtClean="0"/>
                    </a:p>
                  </a:txBody>
                  <a:tcPr/>
                </a:tc>
              </a:tr>
              <a:tr h="333143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القمح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40415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الشعير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33143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الفول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33143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الترمس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755576" y="260648"/>
            <a:ext cx="8157592" cy="172819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36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ar-SA" sz="3600" b="0" i="0" u="sng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الحسابات :</a:t>
            </a:r>
            <a:endParaRPr kumimoji="0" lang="ar-SA" sz="3600" b="0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نسبة </a:t>
            </a:r>
            <a:r>
              <a:rPr kumimoji="0" lang="ar-SA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الانبات </a:t>
            </a:r>
            <a:r>
              <a:rPr kumimoji="0" lang="ar-SA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 </a:t>
            </a:r>
            <a:r>
              <a:rPr kumimoji="0" lang="ar-SA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عدد البذور </a:t>
            </a:r>
            <a:r>
              <a:rPr kumimoji="0" lang="ar-SA" sz="28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المنبته</a:t>
            </a:r>
            <a:r>
              <a:rPr kumimoji="0" lang="ar-S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× 100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عدد البذور الكلية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786314" y="285728"/>
            <a:ext cx="4143404" cy="6215106"/>
          </a:xfrm>
        </p:spPr>
        <p:txBody>
          <a:bodyPr>
            <a:normAutofit fontScale="85000" lnSpcReduction="10000"/>
          </a:bodyPr>
          <a:lstStyle/>
          <a:p>
            <a:pPr algn="justLow">
              <a:lnSpc>
                <a:spcPct val="170000"/>
              </a:lnSpc>
            </a:pPr>
            <a:r>
              <a:rPr lang="ar-SA" b="1" dirty="0" smtClean="0">
                <a:effectLst/>
              </a:rPr>
              <a:t>الضوء</a:t>
            </a:r>
          </a:p>
          <a:p>
            <a:pPr algn="justLow">
              <a:lnSpc>
                <a:spcPct val="170000"/>
              </a:lnSpc>
            </a:pPr>
            <a:r>
              <a:rPr lang="ar-SA" b="1" dirty="0" smtClean="0">
                <a:effectLst/>
              </a:rPr>
              <a:t>تعد الشمس المصدر الطبيعي والرئيسي </a:t>
            </a:r>
          </a:p>
          <a:p>
            <a:pPr algn="justLow">
              <a:lnSpc>
                <a:spcPct val="170000"/>
              </a:lnSpc>
            </a:pPr>
            <a:r>
              <a:rPr lang="ar-SA" b="1" dirty="0" smtClean="0">
                <a:effectLst/>
              </a:rPr>
              <a:t>للأشعة فوق البنفسجية وهي عبارة عن</a:t>
            </a:r>
            <a:r>
              <a:rPr lang="ar-SA" b="1" dirty="0" smtClean="0"/>
              <a:t> </a:t>
            </a:r>
            <a:r>
              <a:rPr lang="ar-SA" b="1" dirty="0" smtClean="0">
                <a:latin typeface="Arabic Transparent"/>
              </a:rPr>
              <a:t>أشعة </a:t>
            </a:r>
            <a:r>
              <a:rPr lang="ar-SA" b="1" dirty="0" err="1" smtClean="0">
                <a:latin typeface="Arabic Transparent"/>
              </a:rPr>
              <a:t>كهرومغناطسية</a:t>
            </a:r>
            <a:r>
              <a:rPr lang="ar-SA" b="1" dirty="0" smtClean="0">
                <a:latin typeface="Arabic Transparent"/>
              </a:rPr>
              <a:t> غير مرئية تتميز بطول موجة أقل من تردد الضوء المرئي. </a:t>
            </a:r>
          </a:p>
          <a:p>
            <a:pPr algn="justLow">
              <a:lnSpc>
                <a:spcPct val="170000"/>
              </a:lnSpc>
            </a:pPr>
            <a:r>
              <a:rPr lang="ar-SA" b="1" dirty="0" smtClean="0">
                <a:latin typeface="Arabic Transparent"/>
              </a:rPr>
              <a:t>وتنبعث الأشعة فوق البنفسجية وتنقسم </a:t>
            </a:r>
            <a:r>
              <a:rPr lang="ar-SA" b="1" dirty="0" err="1" smtClean="0">
                <a:latin typeface="Arabic Transparent"/>
              </a:rPr>
              <a:t>الى</a:t>
            </a:r>
            <a:r>
              <a:rPr lang="ar-SA" b="1" dirty="0" smtClean="0">
                <a:latin typeface="Arabic Transparent"/>
              </a:rPr>
              <a:t> ثلاث درجات (</a:t>
            </a:r>
            <a:r>
              <a:rPr lang="en-US" b="1" dirty="0" smtClean="0">
                <a:latin typeface="Arabic Transparent"/>
              </a:rPr>
              <a:t>A ,B ,C</a:t>
            </a:r>
            <a:r>
              <a:rPr lang="ar-SA" b="1" dirty="0" smtClean="0">
                <a:latin typeface="Arabic Transparent"/>
              </a:rPr>
              <a:t> ) حسب طول الموجة</a:t>
            </a:r>
            <a:endParaRPr lang="en-US" b="1" dirty="0" smtClean="0">
              <a:effectLst/>
            </a:endParaRPr>
          </a:p>
        </p:txBody>
      </p:sp>
      <p:pic>
        <p:nvPicPr>
          <p:cNvPr id="6" name="عنصر نائب للمحتوى 5" descr="uvdiagramwhit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14876" cy="68580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عنصر نائب للمحتوى 6" descr="Protecting-Your-Eves-From-U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357222" y="0"/>
            <a:ext cx="4572032" cy="6858000"/>
          </a:xfrm>
        </p:spPr>
      </p:pic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>
          <a:xfrm>
            <a:off x="3857620" y="285728"/>
            <a:ext cx="5286380" cy="6572272"/>
          </a:xfrm>
        </p:spPr>
        <p:txBody>
          <a:bodyPr>
            <a:normAutofit/>
          </a:bodyPr>
          <a:lstStyle/>
          <a:p>
            <a:pPr algn="just">
              <a:lnSpc>
                <a:spcPct val="160000"/>
              </a:lnSpc>
              <a:buNone/>
            </a:pPr>
            <a:r>
              <a:rPr lang="ar-SA" sz="3400" b="1" dirty="0" smtClean="0">
                <a:latin typeface="Arabic Transparent"/>
              </a:rPr>
              <a:t> </a:t>
            </a:r>
            <a:endParaRPr lang="ar-SA" sz="3800" b="1" dirty="0"/>
          </a:p>
        </p:txBody>
      </p:sp>
      <p:graphicFrame>
        <p:nvGraphicFramePr>
          <p:cNvPr id="4" name="عنصر نائب للمحتوى 7"/>
          <p:cNvGraphicFramePr>
            <a:graphicFrameLocks/>
          </p:cNvGraphicFramePr>
          <p:nvPr/>
        </p:nvGraphicFramePr>
        <p:xfrm>
          <a:off x="4214810" y="1214422"/>
          <a:ext cx="4714908" cy="466864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28760"/>
                <a:gridCol w="1857388"/>
                <a:gridCol w="1428760"/>
              </a:tblGrid>
              <a:tr h="7158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UV-A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(365</a:t>
                      </a:r>
                      <a:r>
                        <a:rPr lang="en-US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nm)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UV-B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(302</a:t>
                      </a:r>
                      <a:r>
                        <a:rPr lang="en-US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nm)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UV-C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(254</a:t>
                      </a:r>
                      <a:r>
                        <a:rPr lang="en-US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nm)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04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ar-SA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لايمتص</a:t>
                      </a:r>
                      <a:r>
                        <a:rPr lang="ar-S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S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يمتص جزئيا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ar-S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يمتص</a:t>
                      </a:r>
                      <a:r>
                        <a:rPr lang="ar-S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كليا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13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مفيدة لحياة النباتات على الأرض، تستخدم في العديد من التطبيقات الطبية.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Low">
                        <a:lnSpc>
                          <a:spcPct val="150000"/>
                        </a:lnSpc>
                      </a:pP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ضارة على الكائنات الحية ,تتسبب في حدوث سرطان الجلد وبعض أمراض العين </a:t>
                      </a:r>
                      <a:r>
                        <a:rPr lang="ar-SA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مؤثر عضوي يسبب </a:t>
                      </a:r>
                      <a:r>
                        <a:rPr lang="ar-SA" sz="18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امراض</a:t>
                      </a:r>
                      <a:r>
                        <a:rPr lang="ar-SA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وتشوهات وطفرات</a:t>
                      </a:r>
                      <a:r>
                        <a:rPr lang="ar-SA" sz="1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جينية</a:t>
                      </a: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S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تتسبب في قتل العديد من الكائنات الحية وحدوث أمراض سرطان الجلد وغيرها من الأضرار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9" name="عنوان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طبقة </a:t>
            </a:r>
            <a:r>
              <a:rPr lang="ar-SA" dirty="0" err="1" smtClean="0"/>
              <a:t>الاوزون</a:t>
            </a:r>
            <a:endParaRPr lang="en-US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04" name="Picture 4" descr="Ozon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17592" y="285728"/>
            <a:ext cx="124421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6"/>
          <p:cNvSpPr>
            <a:spLocks noGrp="1" noChangeArrowheads="1"/>
          </p:cNvSpPr>
          <p:nvPr>
            <p:ph type="title"/>
          </p:nvPr>
        </p:nvSpPr>
        <p:spPr>
          <a:xfrm>
            <a:off x="714348" y="1000108"/>
            <a:ext cx="7772400" cy="1143000"/>
          </a:xfrm>
        </p:spPr>
        <p:txBody>
          <a:bodyPr>
            <a:noAutofit/>
          </a:bodyPr>
          <a:lstStyle/>
          <a:p>
            <a:pPr algn="r"/>
            <a:r>
              <a:rPr lang="ar-SA" sz="2800" dirty="0"/>
              <a:t/>
            </a:r>
            <a:br>
              <a:rPr lang="ar-SA" sz="2800" dirty="0"/>
            </a:br>
            <a:r>
              <a:rPr lang="ar-SA" sz="2800" dirty="0" smtClean="0"/>
              <a:t>أهمية طبقة الأوزون: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dirty="0"/>
              <a:t>حماية </a:t>
            </a:r>
            <a:r>
              <a:rPr lang="ar-SA" sz="2800" dirty="0" smtClean="0"/>
              <a:t>الأرض </a:t>
            </a:r>
            <a:r>
              <a:rPr lang="ar-SA" sz="2800" dirty="0"/>
              <a:t>من الأشعة فوق البنفسجية </a:t>
            </a:r>
            <a:r>
              <a:rPr lang="ar-SA" sz="2800" dirty="0" smtClean="0"/>
              <a:t>التي </a:t>
            </a:r>
            <a:r>
              <a:rPr lang="ar-SA" sz="2800" dirty="0"/>
              <a:t>تصلنا من الشمس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ar-SA" sz="2800" dirty="0" smtClean="0"/>
              <a:t>و نتيجة لتراكم الغازات المسببة لتفكك غاز الأوزون بالتالي انحلال طبقة الأوزون مما يعمل على نفاذ كمية كبيرة من الأشعة فوق البنفسجية الضارة إلى سطح الأرض</a:t>
            </a:r>
            <a:r>
              <a:rPr lang="en-US" sz="2800" dirty="0" smtClean="0"/>
              <a:t> .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/>
              <a:t/>
            </a:r>
            <a:br>
              <a:rPr lang="ar-SA" sz="2800" dirty="0"/>
            </a:br>
            <a:endParaRPr lang="en-US" sz="2800" dirty="0"/>
          </a:p>
        </p:txBody>
      </p:sp>
      <p:pic>
        <p:nvPicPr>
          <p:cNvPr id="23561" name="Picture 9" descr="ozone_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72088" y="2771775"/>
            <a:ext cx="2562225" cy="2533650"/>
          </a:xfrm>
          <a:noFill/>
          <a:ln/>
        </p:spPr>
      </p:pic>
      <p:pic>
        <p:nvPicPr>
          <p:cNvPr id="23562" name="Picture 10" descr="ozone_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90600" y="2643188"/>
            <a:ext cx="3200400" cy="2790825"/>
          </a:xfrm>
          <a:noFill/>
          <a:ln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تأثير </a:t>
            </a:r>
            <a:r>
              <a:rPr lang="ar-SA" dirty="0" err="1" smtClean="0"/>
              <a:t>الاشعة</a:t>
            </a:r>
            <a:r>
              <a:rPr lang="ar-SA" dirty="0" smtClean="0"/>
              <a:t> فوق البنفسجية على النبات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ar-SA" dirty="0" smtClean="0"/>
              <a:t>تؤثر الأشعة على الشكل المورفولوجي والعمليات الفسيولوجية داخل الخلية مثل ( انخفاض في مساحة الورقة ومعدلات تراكم الكتلة الحيوية , طول النبات , كمية البروتينات </a:t>
            </a:r>
            <a:r>
              <a:rPr lang="ar-SA" dirty="0" err="1" smtClean="0"/>
              <a:t>والكربوهيدرات</a:t>
            </a:r>
            <a:r>
              <a:rPr lang="ar-SA" dirty="0" smtClean="0"/>
              <a:t> , </a:t>
            </a:r>
            <a:r>
              <a:rPr lang="ar-SA" dirty="0" smtClean="0"/>
              <a:t>كمية </a:t>
            </a:r>
            <a:r>
              <a:rPr lang="ar-SA" dirty="0" err="1" smtClean="0"/>
              <a:t>البرولين</a:t>
            </a:r>
            <a:r>
              <a:rPr lang="ar-SA" dirty="0" smtClean="0"/>
              <a:t> , كمية </a:t>
            </a:r>
            <a:r>
              <a:rPr lang="ar-SA" dirty="0" err="1" smtClean="0"/>
              <a:t>الفلافونيدات</a:t>
            </a:r>
            <a:r>
              <a:rPr lang="ar-SA" dirty="0" smtClean="0"/>
              <a:t> ) . 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تؤثر على التركيب الوراثي (طفرات في </a:t>
            </a:r>
            <a:r>
              <a:rPr lang="en-US" dirty="0" smtClean="0"/>
              <a:t>DNA</a:t>
            </a:r>
            <a:r>
              <a:rPr lang="ar-SA" dirty="0" smtClean="0"/>
              <a:t> و</a:t>
            </a:r>
            <a:r>
              <a:rPr lang="en-US" dirty="0" smtClean="0"/>
              <a:t>RNA</a:t>
            </a:r>
            <a:r>
              <a:rPr lang="ar-SA" dirty="0" smtClean="0"/>
              <a:t> )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تؤثر على التركيب التشريح الداخلي والخارجي للنبات.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وان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الخبيزة</a:t>
            </a:r>
            <a:r>
              <a:rPr lang="ar-S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Malva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parviflora</a:t>
            </a:r>
            <a:endParaRPr lang="ar-SA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عنصر نائب للمحتوى 7" descr="DSC0086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2564904"/>
            <a:ext cx="4497388" cy="3168352"/>
          </a:xfrm>
        </p:spPr>
      </p:pic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الربلة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Plantago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major</a:t>
            </a:r>
            <a:endParaRPr lang="ar-SA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عنصر نائب للمحتوى 10" descr="DSC0087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73320"/>
            <a:ext cx="4319463" cy="3154398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تأثير الاشعة فوق البنفسجية على إنبات البذور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u="sng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المواد والأدوات:</a:t>
            </a:r>
            <a:endParaRPr lang="en-US" u="sng" dirty="0" smtClean="0">
              <a:solidFill>
                <a:srgbClr val="FF0000"/>
              </a:solidFill>
            </a:endParaRPr>
          </a:p>
          <a:p>
            <a:pPr lvl="0"/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بذور مختلفة ( فول ، قمح) 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/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جهاز الأشعة فوق البنفسجية </a:t>
            </a:r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ultraviolet light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/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أطباق بتري زجاجية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/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ورق ترشيح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/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ماء للري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ar-SA" sz="3600" b="1" u="sng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الطريقة:</a:t>
            </a:r>
            <a:endParaRPr lang="en-US" sz="3600" u="sng" dirty="0" smtClean="0">
              <a:solidFill>
                <a:srgbClr val="FF0000"/>
              </a:solidFill>
            </a:endParaRPr>
          </a:p>
          <a:p>
            <a:pPr lvl="0"/>
            <a:r>
              <a:rPr lang="ar-SA" sz="2400" b="1" dirty="0" smtClean="0"/>
              <a:t>لكل مجموعة 3 بذور ( من نوع واحد )</a:t>
            </a:r>
            <a:r>
              <a:rPr lang="en-US" sz="2400" dirty="0" smtClean="0"/>
              <a:t> </a:t>
            </a:r>
          </a:p>
          <a:p>
            <a:pPr lvl="0"/>
            <a:r>
              <a:rPr lang="ar-SA" sz="2400" b="1" dirty="0" smtClean="0"/>
              <a:t>قسمت البذور محل الدراسة إلى مجموعتين</a:t>
            </a:r>
          </a:p>
          <a:p>
            <a:pPr lvl="0">
              <a:lnSpc>
                <a:spcPct val="150000"/>
              </a:lnSpc>
            </a:pPr>
            <a:r>
              <a:rPr lang="ar-SA" sz="2400" b="1" u="sng" dirty="0" smtClean="0">
                <a:solidFill>
                  <a:srgbClr val="FF0000"/>
                </a:solidFill>
              </a:rPr>
              <a:t>المجموعة الأولى </a:t>
            </a:r>
            <a:r>
              <a:rPr lang="ar-SA" sz="2400" b="1" dirty="0" smtClean="0">
                <a:solidFill>
                  <a:srgbClr val="FF0000"/>
                </a:solidFill>
              </a:rPr>
              <a:t>: عرضت للأشعة فوق البنفسجية ذات الطول </a:t>
            </a:r>
            <a:r>
              <a:rPr lang="ar-SA" sz="2400" b="1" dirty="0" err="1" smtClean="0">
                <a:solidFill>
                  <a:srgbClr val="FF0000"/>
                </a:solidFill>
              </a:rPr>
              <a:t>الموجي</a:t>
            </a:r>
            <a:r>
              <a:rPr lang="ar-SA" sz="2400" b="1" dirty="0" smtClean="0">
                <a:solidFill>
                  <a:srgbClr val="FF0000"/>
                </a:solidFill>
              </a:rPr>
              <a:t> 302 </a:t>
            </a:r>
            <a:r>
              <a:rPr lang="ar-SA" sz="2400" b="1" dirty="0" err="1" smtClean="0">
                <a:solidFill>
                  <a:srgbClr val="FF0000"/>
                </a:solidFill>
              </a:rPr>
              <a:t>نانوميتر</a:t>
            </a:r>
            <a:r>
              <a:rPr lang="ar-SA" sz="2400" b="1" dirty="0" smtClean="0">
                <a:solidFill>
                  <a:srgbClr val="FF0000"/>
                </a:solidFill>
              </a:rPr>
              <a:t> (</a:t>
            </a:r>
            <a:r>
              <a:rPr lang="en-US" sz="2400" b="1" dirty="0" smtClean="0">
                <a:solidFill>
                  <a:srgbClr val="FF0000"/>
                </a:solidFill>
              </a:rPr>
              <a:t>UV-B</a:t>
            </a:r>
            <a:r>
              <a:rPr lang="ar-SA" sz="2400" b="1" dirty="0" smtClean="0">
                <a:solidFill>
                  <a:srgbClr val="FF0000"/>
                </a:solidFill>
              </a:rPr>
              <a:t>) لمدة </a:t>
            </a:r>
            <a:r>
              <a:rPr lang="en-GB" sz="2400" b="1" dirty="0" smtClean="0">
                <a:solidFill>
                  <a:srgbClr val="FF0000"/>
                </a:solidFill>
              </a:rPr>
              <a:t>4</a:t>
            </a:r>
            <a:r>
              <a:rPr lang="ar-SA" sz="2400" b="1" dirty="0" smtClean="0">
                <a:solidFill>
                  <a:srgbClr val="FF0000"/>
                </a:solidFill>
              </a:rPr>
              <a:t> ساعات على بعد 30 سم من لمبات الأشعة.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r>
              <a:rPr lang="ar-SA" sz="2400" b="1" u="sng" dirty="0" smtClean="0">
                <a:solidFill>
                  <a:srgbClr val="FF0000"/>
                </a:solidFill>
              </a:rPr>
              <a:t>المجموعة الثانية </a:t>
            </a:r>
            <a:r>
              <a:rPr lang="ar-SA" sz="2400" b="1" dirty="0" smtClean="0">
                <a:solidFill>
                  <a:srgbClr val="FF0000"/>
                </a:solidFill>
              </a:rPr>
              <a:t>: نميت طبيعيا في البيت الزجاجي.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0"/>
            <a:r>
              <a:rPr lang="ar-SA" sz="2400" b="1" dirty="0" smtClean="0"/>
              <a:t>تزرع البذور في أصص </a:t>
            </a:r>
            <a:r>
              <a:rPr lang="ar-SA" sz="2400" b="1" dirty="0" err="1" smtClean="0"/>
              <a:t>بها</a:t>
            </a:r>
            <a:r>
              <a:rPr lang="ar-SA" sz="2400" b="1" dirty="0" smtClean="0"/>
              <a:t> كمية مناسبة من التربة وتترك لمدة أسبوع ثم نحسب نسبة الإنبات في كل المجموعة.</a:t>
            </a:r>
            <a:endParaRPr lang="en-US" sz="2400" dirty="0" smtClean="0"/>
          </a:p>
          <a:p>
            <a:pPr lvl="0"/>
            <a:r>
              <a:rPr lang="ar-SA" sz="2400" b="1" dirty="0" smtClean="0"/>
              <a:t>يتم مقارنة هذه النتائج بنتائج التجربة الضابطة (الكنترول) وتسجل النتائج والتعليق.</a:t>
            </a:r>
            <a:endParaRPr lang="en-US" sz="2400" dirty="0" smtClean="0"/>
          </a:p>
          <a:p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573266D03E7A4FA52D5E280DC14EBD" ma:contentTypeVersion="0" ma:contentTypeDescription="Create a new document." ma:contentTypeScope="" ma:versionID="b43a5f20aeacb95ea9bec08c527c09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bdead3c0d938818e388b6da9e757e8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1FB4124-2B96-4C59-AE30-F71AEFD755BF}"/>
</file>

<file path=customXml/itemProps2.xml><?xml version="1.0" encoding="utf-8"?>
<ds:datastoreItem xmlns:ds="http://schemas.openxmlformats.org/officeDocument/2006/customXml" ds:itemID="{52BDA0A9-F0CF-484D-ACC3-A9E4F4E2B0E4}"/>
</file>

<file path=customXml/itemProps3.xml><?xml version="1.0" encoding="utf-8"?>
<ds:datastoreItem xmlns:ds="http://schemas.openxmlformats.org/officeDocument/2006/customXml" ds:itemID="{EE6645A6-91AF-4B24-BB03-A4C5D71B8A43}"/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421</Words>
  <Application>Microsoft Office PowerPoint</Application>
  <PresentationFormat>عرض على الشاشة (3:4)‏</PresentationFormat>
  <Paragraphs>66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تأثير الاشعة فوق البنفسجية على إنبات كلا من الفول والقمح</vt:lpstr>
      <vt:lpstr>الشريحة 2</vt:lpstr>
      <vt:lpstr>الشريحة 3</vt:lpstr>
      <vt:lpstr>طبقة الاوزون</vt:lpstr>
      <vt:lpstr> أهمية طبقة الأوزون: حماية الأرض من الأشعة فوق البنفسجية التي تصلنا من الشمس  و نتيجة لتراكم الغازات المسببة لتفكك غاز الأوزون بالتالي انحلال طبقة الأوزون مما يعمل على نفاذ كمية كبيرة من الأشعة فوق البنفسجية الضارة إلى سطح الأرض .  </vt:lpstr>
      <vt:lpstr>تأثير الاشعة فوق البنفسجية على النبات</vt:lpstr>
      <vt:lpstr>الشريحة 7</vt:lpstr>
      <vt:lpstr>تأثير الاشعة فوق البنفسجية على إنبات البذور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تأثير الاشعة فوق البنفسجية على انبات كلا من الفول والقمح</dc:title>
  <dc:creator>Maha Abanomai</dc:creator>
  <cp:lastModifiedBy>a</cp:lastModifiedBy>
  <cp:revision>38</cp:revision>
  <dcterms:modified xsi:type="dcterms:W3CDTF">2016-02-22T10:32:32Z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0x010100E5573266D03E7A4FA52D5E280DC14EBD</vt:lpwstr>
  </property>
  <property fmtid="{D5CDD505-2E9C-101B-9397-08002B2CF9AE}" pid="3" name="TemplateUrl">
    <vt:lpwstr/>
  </property>
  <property fmtid="{D5CDD505-2E9C-101B-9397-08002B2CF9AE}" pid="4" name="Order">
    <vt:r8>40000</vt:r8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</Properties>
</file>