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4" r:id="rId6"/>
    <p:sldId id="265" r:id="rId7"/>
    <p:sldId id="266" r:id="rId8"/>
    <p:sldId id="261" r:id="rId9"/>
    <p:sldId id="262" r:id="rId10"/>
    <p:sldId id="263" r:id="rId11"/>
    <p:sldId id="267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نمط ذو سمات 1 - تميي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2650" autoAdjust="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3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3971924" cy="1162050"/>
          </a:xfrm>
        </p:spPr>
        <p:txBody>
          <a:bodyPr>
            <a:noAutofit/>
          </a:bodyPr>
          <a:lstStyle/>
          <a:p>
            <a:pPr algn="ctr"/>
            <a:r>
              <a:rPr lang="ar-SA" sz="4000" b="1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الإجهاد الضوئي</a:t>
            </a:r>
            <a:r>
              <a:rPr lang="en-US" sz="4000" u="sng" dirty="0" smtClean="0"/>
              <a:t/>
            </a:r>
            <a:br>
              <a:rPr lang="en-US" sz="4000" u="sng" dirty="0" smtClean="0"/>
            </a:br>
            <a:r>
              <a:rPr lang="en-US" sz="4000" b="1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Light Stress</a:t>
            </a:r>
            <a:endParaRPr lang="ar-SA" sz="4000" u="sng" dirty="0"/>
          </a:p>
        </p:txBody>
      </p:sp>
      <p:pic>
        <p:nvPicPr>
          <p:cNvPr id="11" name="عنصر نائب للمحتوى 10" descr="ima07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24128" y="1628800"/>
            <a:ext cx="3200400" cy="3400425"/>
          </a:xfrm>
        </p:spPr>
      </p:pic>
      <p:sp>
        <p:nvSpPr>
          <p:cNvPr id="8" name="عنصر نائب للنص 7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5626968" cy="4691063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ar-SA" sz="2400" b="1" dirty="0" smtClean="0">
                <a:solidFill>
                  <a:schemeClr val="bg1"/>
                </a:solidFill>
              </a:rPr>
              <a:t>الضوء عامل بيئي مهم لحياة النبات ويؤثر على جميع مراحل تكشف النبات ، لكنه قد يكون عامل بيئي مجهد للنبات:</a:t>
            </a: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400" b="1" dirty="0" smtClean="0">
                <a:solidFill>
                  <a:schemeClr val="tx2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نقص الإضاءة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Light deficit stress </a:t>
            </a:r>
            <a:r>
              <a:rPr lang="ar-SA" sz="2400" b="1" dirty="0" smtClean="0">
                <a:solidFill>
                  <a:schemeClr val="tx2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( إجهاد الظل ) أي تعرض النبات لشدة ضوئية منخفضة</a:t>
            </a:r>
            <a:endParaRPr lang="en-US" sz="2400" dirty="0" smtClean="0">
              <a:solidFill>
                <a:schemeClr val="tx2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400" b="1" dirty="0" smtClean="0">
                <a:solidFill>
                  <a:schemeClr val="tx2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زيادة الإضاءة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Excess light stress</a:t>
            </a:r>
            <a:r>
              <a:rPr lang="ar-SA" sz="2400" b="1" dirty="0" smtClean="0">
                <a:solidFill>
                  <a:schemeClr val="tx2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أي تعرض النبات لشدة ضوئية مرتفعة</a:t>
            </a:r>
            <a:endParaRPr lang="en-US" sz="2400" dirty="0" smtClean="0">
              <a:solidFill>
                <a:schemeClr val="tx2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ar-SA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الجدول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00034" y="1857364"/>
          <a:ext cx="8072496" cy="3657600"/>
        </p:xfrm>
        <a:graphic>
          <a:graphicData uri="http://schemas.openxmlformats.org/drawingml/2006/table">
            <a:tbl>
              <a:tblPr rtl="1">
                <a:tableStyleId>{69C7853C-536D-4A76-A0AE-DD22124D55A5}</a:tableStyleId>
              </a:tblPr>
              <a:tblGrid>
                <a:gridCol w="2018124"/>
                <a:gridCol w="2018124"/>
                <a:gridCol w="2018124"/>
                <a:gridCol w="2018124"/>
              </a:tblGrid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القياسات</a:t>
                      </a: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الضوء </a:t>
                      </a:r>
                      <a:r>
                        <a:rPr lang="ar-SA" sz="2800" b="1" dirty="0">
                          <a:solidFill>
                            <a:srgbClr val="C00000"/>
                          </a:solidFill>
                        </a:rPr>
                        <a:t>المستمر</a:t>
                      </a: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الكنترول</a:t>
                      </a: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الظلام </a:t>
                      </a:r>
                      <a:r>
                        <a:rPr lang="ar-SA" sz="2800" b="1" dirty="0">
                          <a:solidFill>
                            <a:srgbClr val="C00000"/>
                          </a:solidFill>
                        </a:rPr>
                        <a:t>المستمر</a:t>
                      </a: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abic Transparent"/>
                        </a:rPr>
                        <a:t>طول</a:t>
                      </a:r>
                      <a:r>
                        <a:rPr lang="ar-SA" sz="2400" b="1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abic Transparent"/>
                        </a:rPr>
                        <a:t> المجموع الخضري</a:t>
                      </a:r>
                      <a:endParaRPr lang="en-US" sz="24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b="1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b="1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abic Transparent"/>
                        </a:rPr>
                        <a:t>عدد</a:t>
                      </a:r>
                      <a:r>
                        <a:rPr lang="ar-SA" sz="2800" b="1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Arabic Transparent"/>
                        </a:rPr>
                        <a:t> السلاميات</a:t>
                      </a: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b="1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b="1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b="1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لون الورقة</a:t>
                      </a: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 smtClean="0">
                          <a:solidFill>
                            <a:srgbClr val="C00000"/>
                          </a:solidFill>
                        </a:rPr>
                        <a:t>مساحة الأوراق</a:t>
                      </a: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قياس مساحة الورقة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2"/>
                </a:solidFill>
              </a:rPr>
              <a:t>ويمكن قياس معدل زيادة سطح </a:t>
            </a:r>
            <a:r>
              <a:rPr lang="ar-SA" b="1" dirty="0" smtClean="0">
                <a:solidFill>
                  <a:schemeClr val="tx2"/>
                </a:solidFill>
              </a:rPr>
              <a:t>الورقة</a:t>
            </a:r>
            <a:r>
              <a:rPr lang="ar-SA" dirty="0" smtClean="0">
                <a:solidFill>
                  <a:schemeClr val="tx2"/>
                </a:solidFill>
              </a:rPr>
              <a:t> برسم خطوط متقاطعة علي </a:t>
            </a:r>
            <a:r>
              <a:rPr lang="ar-SA" b="1" dirty="0" smtClean="0">
                <a:solidFill>
                  <a:schemeClr val="tx2"/>
                </a:solidFill>
              </a:rPr>
              <a:t>الورق وقياس مساحة</a:t>
            </a:r>
            <a:r>
              <a:rPr lang="ar-SA" dirty="0" smtClean="0">
                <a:solidFill>
                  <a:schemeClr val="tx2"/>
                </a:solidFill>
              </a:rPr>
              <a:t> </a:t>
            </a:r>
            <a:br>
              <a:rPr lang="ar-SA" dirty="0" smtClean="0">
                <a:solidFill>
                  <a:schemeClr val="tx2"/>
                </a:solidFill>
              </a:rPr>
            </a:br>
            <a:r>
              <a:rPr lang="ar-SA" b="1" dirty="0" smtClean="0">
                <a:solidFill>
                  <a:schemeClr val="tx2"/>
                </a:solidFill>
              </a:rPr>
              <a:t>المربعات</a:t>
            </a:r>
            <a:r>
              <a:rPr lang="ar-SA" dirty="0" smtClean="0">
                <a:solidFill>
                  <a:schemeClr val="tx2"/>
                </a:solidFill>
              </a:rPr>
              <a:t> الناتجة كل فترة معينة.</a:t>
            </a:r>
            <a:br>
              <a:rPr lang="ar-SA" dirty="0" smtClean="0">
                <a:solidFill>
                  <a:schemeClr val="tx2"/>
                </a:solidFill>
              </a:rPr>
            </a:br>
            <a:endParaRPr lang="ar-SA" dirty="0">
              <a:solidFill>
                <a:schemeClr val="tx2"/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</p:nvPr>
        </p:nvGraphicFramePr>
        <p:xfrm>
          <a:off x="5143500" y="1600200"/>
          <a:ext cx="3286152" cy="48209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0769"/>
                <a:gridCol w="410769"/>
                <a:gridCol w="410769"/>
                <a:gridCol w="410769"/>
                <a:gridCol w="410769"/>
                <a:gridCol w="410769"/>
                <a:gridCol w="410769"/>
                <a:gridCol w="410769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6" name="صورة 5" descr="bramble-leaves-underside-huge-DH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5702242" y="3441766"/>
            <a:ext cx="2143140" cy="97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إجهاد نقص الإضاءة</a:t>
            </a:r>
            <a:endParaRPr lang="ar-SA" u="sng" dirty="0"/>
          </a:p>
        </p:txBody>
      </p:sp>
      <p:pic>
        <p:nvPicPr>
          <p:cNvPr id="5" name="عنصر نائب للمحتوى 4" descr="12345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2610290" cy="4176464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2627784" y="1600200"/>
            <a:ext cx="6230496" cy="4525963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r>
              <a:rPr lang="ar-SA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هو الضرر الذي يصيب النبات عند تعرضه لشدة ضوئية أقل مما اعتاد عليه النبات ( النباتات </a:t>
            </a:r>
            <a:r>
              <a:rPr lang="ar-SA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الإستوائية</a:t>
            </a:r>
            <a:r>
              <a:rPr lang="ar-SA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>
              <a:lnSpc>
                <a:spcPct val="170000"/>
              </a:lnSpc>
            </a:pPr>
            <a:r>
              <a:rPr lang="ar-SA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بؤثر</a:t>
            </a:r>
            <a:r>
              <a:rPr lang="ar-SA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الضوء بشكل مباشر على البناء الضوئي حيث تقل عملية البناء الضوئي عند شدة إضاءة مساوية أو أقل من النقطة الحرجة للضوء وعندها يكون معدل </a:t>
            </a:r>
            <a:r>
              <a:rPr lang="ar-SA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النتفس</a:t>
            </a:r>
            <a:r>
              <a:rPr lang="ar-SA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أعلى من معدل البناء الضوئي مما يعرض </a:t>
            </a:r>
            <a:r>
              <a:rPr lang="ar-S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النبات للمجاعة </a:t>
            </a:r>
            <a:r>
              <a:rPr lang="ar-SA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نتيجة زيادة عمليات الأكسدة عن البناء ، خصوصاً عند تعرض النبات لشدة إضاءة منخفضة عن الحد الحرج لفترة زمنية طويلة</a:t>
            </a:r>
            <a:r>
              <a:rPr lang="ar-SA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 descr="12345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2430270" cy="3096344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2915816" y="692696"/>
            <a:ext cx="5770984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</a:pPr>
            <a:r>
              <a:rPr lang="ar-SA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تختلف النقطة الحرجة من نبات لآخر باختلاف النوع النباتي ، ولكنها أقل من 2 % من ضوء الشمس بشكل عام</a:t>
            </a:r>
          </a:p>
          <a:p>
            <a:pPr>
              <a:lnSpc>
                <a:spcPct val="170000"/>
              </a:lnSpc>
            </a:pPr>
            <a:r>
              <a:rPr lang="ar-SA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وقد </a:t>
            </a:r>
            <a:r>
              <a:rPr lang="ar-SA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بؤثر</a:t>
            </a:r>
            <a:r>
              <a:rPr lang="ar-SA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نقص أو انخفاض الشدة الضوئية في شكل النبات من حيث : مساحة الأوراق ، لون الأوراق وطول السلاميات ، وهذه الخواص تعود جزئياً إلى قلة الأشعة البنفسجية والزرقاء في الظل .</a:t>
            </a:r>
            <a:endParaRPr lang="ar-SA" b="1" dirty="0" smtClean="0">
              <a:solidFill>
                <a:schemeClr val="tx2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إجهاد زيادة الإضاءة</a:t>
            </a:r>
            <a:endParaRPr lang="ar-SA" u="sng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275856" y="1600200"/>
            <a:ext cx="5410944" cy="4525963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هو الضرر الذي يصيب النبات عند تعرضه لشدة ضوئية أكبر مما اعتاد عليه النبات ( نباتات المناطق الباردة) ، </a:t>
            </a:r>
          </a:p>
          <a:p>
            <a:pPr algn="just">
              <a:lnSpc>
                <a:spcPct val="170000"/>
              </a:lnSpc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وينشأ من زيادة كمية الضوء الساقط على الأوراق عن كمية الضوء المستخدمة في عملية البناء الضوئي سواء نشأ ذلك عن زيادة كمية الضوء أو </a:t>
            </a:r>
            <a:r>
              <a:rPr lang="ar-S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نشأ عن انخفاض معدل البناء عند تعرضه فإجهاد آخر مثل الجفاف  أو البرد مع ثبات كمية الضوء الساقط 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، ويؤدي التعرض لشدة ضوئية عالية لفترة زمنية طويلة إلى :</a:t>
            </a:r>
            <a:endParaRPr lang="en-US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عنصر نائب للمحتوى 6" descr="sonne_mit_brille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16832"/>
            <a:ext cx="3227832" cy="32278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491880" y="764704"/>
            <a:ext cx="5366400" cy="5043510"/>
          </a:xfrm>
        </p:spPr>
        <p:txBody>
          <a:bodyPr>
            <a:normAutofit fontScale="85000" lnSpcReduction="10000"/>
          </a:bodyPr>
          <a:lstStyle/>
          <a:p>
            <a:pPr lvl="0" algn="just">
              <a:lnSpc>
                <a:spcPct val="170000"/>
              </a:lnSpc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تحطيم ضوئي لأصباغ البناء الضوئي ( أكسدة ضوئية )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Photo Oxidation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بعد عملية تثبيط للبناء الضوئي</a:t>
            </a:r>
            <a:endParaRPr lang="en-US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70000"/>
              </a:lnSpc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رفع درجة حرارة النبات ويتبعه زيادة معدل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النتح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 ضرر ثانوي )</a:t>
            </a:r>
          </a:p>
          <a:p>
            <a:pPr>
              <a:lnSpc>
                <a:spcPct val="170000"/>
              </a:lnSpc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زيادة الطاقة الحركية لجزيئات الأصباغ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والعضيات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المكونة للخلية مما يؤدي إلى خلل في العمليات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الأيضية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نظراً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لإرتفاع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درجة حرارة النبات</a:t>
            </a:r>
          </a:p>
        </p:txBody>
      </p:sp>
      <p:pic>
        <p:nvPicPr>
          <p:cNvPr id="5" name="عنصر نائب للمحتوى 6" descr="sonne_mit_brille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052736"/>
            <a:ext cx="3227832" cy="32278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347864" y="692696"/>
            <a:ext cx="5410944" cy="4525963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70000"/>
              </a:lnSpc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تثبيط النشاط الإنزيمي لإنزيمات البناء والتنفس بارتفاع درجات الحرارة.</a:t>
            </a:r>
          </a:p>
          <a:p>
            <a:pPr algn="just">
              <a:lnSpc>
                <a:spcPct val="170000"/>
              </a:lnSpc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تحول الدهون ( في الأغشية ) إلى دهون غير مشبعة نتيجة أكسدتها مما يزيد من سيولتها وبالتالي التأثير على خاصية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النفاذية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للأغشية</a:t>
            </a:r>
          </a:p>
          <a:p>
            <a:pPr algn="just">
              <a:lnSpc>
                <a:spcPct val="170000"/>
              </a:lnSpc>
            </a:pPr>
            <a:endParaRPr lang="ar-SA" dirty="0"/>
          </a:p>
        </p:txBody>
      </p:sp>
      <p:pic>
        <p:nvPicPr>
          <p:cNvPr id="5" name="عنصر نائب للمحتوى 6" descr="sonne_mit_brille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3227832" cy="32278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419872" y="908720"/>
            <a:ext cx="5410944" cy="4525963"/>
          </a:xfrm>
        </p:spPr>
        <p:txBody>
          <a:bodyPr>
            <a:normAutofit fontScale="85000" lnSpcReduction="10000"/>
          </a:bodyPr>
          <a:lstStyle/>
          <a:p>
            <a:pPr lvl="0" algn="just">
              <a:lnSpc>
                <a:spcPct val="170000"/>
              </a:lnSpc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تؤثر زيادة الشدة الضوئية على نمو النبات بشكل عام بسبب تأثيرها على نشاط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الأكسينات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 هرمون النمو ) حيث وجد الزيادة الشدة الضوئية عن الحد الذي يتحمله النبات </a:t>
            </a:r>
            <a:r>
              <a:rPr lang="ar-S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تأثير ضار على </a:t>
            </a:r>
            <a:r>
              <a:rPr lang="ar-SA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الأكسينات</a:t>
            </a:r>
            <a:r>
              <a:rPr lang="ar-S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حيث تعمل على تكسير وتحطيم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الأكسين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وتحويله إلى </a:t>
            </a:r>
            <a:r>
              <a:rPr lang="ar-S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مركبات </a:t>
            </a:r>
            <a:r>
              <a:rPr lang="ar-SA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أيضية</a:t>
            </a:r>
            <a:r>
              <a:rPr lang="ar-S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غير نشطة بواسطة الأكسدة الضوئية خصوصاً في وجود صبغة </a:t>
            </a:r>
            <a:r>
              <a:rPr lang="ar-SA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الرايبوفلافين</a:t>
            </a:r>
            <a:r>
              <a:rPr lang="ar-S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70000"/>
              </a:lnSpc>
            </a:pPr>
            <a:endParaRPr lang="ar-SA" dirty="0"/>
          </a:p>
        </p:txBody>
      </p:sp>
      <p:pic>
        <p:nvPicPr>
          <p:cNvPr id="5" name="عنصر نائب للمحتوى 6" descr="sonne_mit_brille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3227832" cy="32278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تجربة تأثير الإجهاد الضوئي على نمو </a:t>
            </a:r>
            <a:r>
              <a:rPr lang="ar-SA" b="1" u="sng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البادرات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ar-SA" sz="3600" b="1" u="sng" dirty="0" smtClean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الأدوات :</a:t>
            </a:r>
            <a:endParaRPr lang="en-US" sz="3600" u="sng" dirty="0" smtClean="0">
              <a:solidFill>
                <a:srgbClr val="C00000"/>
              </a:solidFill>
            </a:endParaRPr>
          </a:p>
          <a:p>
            <a:pPr lvl="0">
              <a:lnSpc>
                <a:spcPct val="150000"/>
              </a:lnSpc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ثلاثة أصص ( لكل مجموعة )</a:t>
            </a:r>
            <a:endParaRPr lang="en-US" dirty="0" smtClean="0">
              <a:solidFill>
                <a:schemeClr val="tx2">
                  <a:lumMod val="50000"/>
                </a:schemeClr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>
              <a:lnSpc>
                <a:spcPct val="150000"/>
              </a:lnSpc>
            </a:pP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تربة ( رمل :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بتموس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) 1:1</a:t>
            </a:r>
            <a:endParaRPr lang="en-US" dirty="0" smtClean="0">
              <a:solidFill>
                <a:schemeClr val="tx2">
                  <a:lumMod val="50000"/>
                </a:schemeClr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>
              <a:lnSpc>
                <a:spcPct val="150000"/>
              </a:lnSpc>
            </a:pP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بادرات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عمرها أسبوع تقريباً أو أقل ( بداية ظهور </a:t>
            </a:r>
            <a:r>
              <a:rPr lang="ar-SA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الرويشة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US" dirty="0" smtClean="0">
              <a:solidFill>
                <a:schemeClr val="tx2">
                  <a:lumMod val="50000"/>
                </a:schemeClr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lnSpc>
                <a:spcPct val="150000"/>
              </a:lnSpc>
              <a:buNone/>
            </a:pP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تجربة تأثير الإجهاد الضوئي على نمو </a:t>
            </a:r>
            <a:r>
              <a:rPr lang="ar-SA" b="1" u="sng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البادرات</a:t>
            </a:r>
            <a:endParaRPr lang="ar-SA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ar-SA" sz="3600" b="1" u="sng" dirty="0" smtClean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طريقة العمل :</a:t>
            </a:r>
            <a:endParaRPr lang="en-US" sz="3600" u="sng" dirty="0" smtClean="0">
              <a:solidFill>
                <a:srgbClr val="C00000"/>
              </a:solidFill>
            </a:endParaRPr>
          </a:p>
          <a:p>
            <a:pPr lvl="0">
              <a:lnSpc>
                <a:spcPct val="170000"/>
              </a:lnSpc>
            </a:pPr>
            <a:r>
              <a:rPr lang="ar-SA" sz="2000" b="1" dirty="0" smtClean="0">
                <a:solidFill>
                  <a:schemeClr val="tx2">
                    <a:lumMod val="50000"/>
                  </a:schemeClr>
                </a:solidFill>
              </a:rPr>
              <a:t>تجهز التربة بالأصص لكل مجموعة, تشتل 5 </a:t>
            </a:r>
            <a:r>
              <a:rPr lang="ar-SA" sz="2000" b="1" dirty="0" err="1" smtClean="0">
                <a:solidFill>
                  <a:schemeClr val="tx2">
                    <a:lumMod val="50000"/>
                  </a:schemeClr>
                </a:solidFill>
              </a:rPr>
              <a:t>بادرات</a:t>
            </a:r>
            <a:r>
              <a:rPr lang="ar-SA" sz="2000" b="1" dirty="0" smtClean="0">
                <a:solidFill>
                  <a:schemeClr val="tx2">
                    <a:lumMod val="50000"/>
                  </a:schemeClr>
                </a:solidFill>
              </a:rPr>
              <a:t> في كل </a:t>
            </a:r>
            <a:r>
              <a:rPr lang="ar-SA" sz="2000" b="1" dirty="0" err="1" smtClean="0">
                <a:solidFill>
                  <a:schemeClr val="tx2">
                    <a:lumMod val="50000"/>
                  </a:schemeClr>
                </a:solidFill>
              </a:rPr>
              <a:t>إصيص</a:t>
            </a:r>
            <a:r>
              <a:rPr lang="ar-SA" sz="2000" b="1" dirty="0" smtClean="0">
                <a:solidFill>
                  <a:schemeClr val="tx2">
                    <a:lumMod val="50000"/>
                  </a:schemeClr>
                </a:solidFill>
              </a:rPr>
              <a:t> مع مراعاة ريها كل ثلاثة أيام بكمية مياه </a:t>
            </a:r>
            <a:r>
              <a:rPr lang="ar-SA" sz="2000" b="1" dirty="0" err="1" smtClean="0">
                <a:solidFill>
                  <a:schemeClr val="tx2">
                    <a:lumMod val="50000"/>
                  </a:schemeClr>
                </a:solidFill>
              </a:rPr>
              <a:t>ثابته</a:t>
            </a:r>
            <a:r>
              <a:rPr lang="ar-SA" sz="2000" b="1" dirty="0" smtClean="0">
                <a:solidFill>
                  <a:schemeClr val="tx2">
                    <a:lumMod val="50000"/>
                  </a:schemeClr>
                </a:solidFill>
              </a:rPr>
              <a:t> كل مرة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lnSpc>
                <a:spcPct val="170000"/>
              </a:lnSpc>
            </a:pPr>
            <a:r>
              <a:rPr lang="ar-SA" sz="2000" b="1" dirty="0" smtClean="0">
                <a:solidFill>
                  <a:schemeClr val="tx2">
                    <a:lumMod val="50000"/>
                  </a:schemeClr>
                </a:solidFill>
              </a:rPr>
              <a:t>تقسم الأصص إلى ثلاث معاملات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lnSpc>
                <a:spcPct val="170000"/>
              </a:lnSpc>
            </a:pPr>
            <a:r>
              <a:rPr lang="ar-SA" sz="2000" b="1" dirty="0" smtClean="0">
                <a:solidFill>
                  <a:srgbClr val="C00000"/>
                </a:solidFill>
              </a:rPr>
              <a:t>المعاملة الأولى : يوضع </a:t>
            </a:r>
            <a:r>
              <a:rPr lang="ar-SA" sz="2000" b="1" dirty="0" err="1" smtClean="0">
                <a:solidFill>
                  <a:srgbClr val="C00000"/>
                </a:solidFill>
              </a:rPr>
              <a:t>الإصيص</a:t>
            </a:r>
            <a:r>
              <a:rPr lang="ar-SA" sz="2000" b="1" dirty="0" smtClean="0">
                <a:solidFill>
                  <a:srgbClr val="C00000"/>
                </a:solidFill>
              </a:rPr>
              <a:t> في ضوء مستمر</a:t>
            </a:r>
            <a:endParaRPr lang="en-US" sz="2000" dirty="0" smtClean="0">
              <a:solidFill>
                <a:srgbClr val="C00000"/>
              </a:solidFill>
            </a:endParaRPr>
          </a:p>
          <a:p>
            <a:pPr lvl="0">
              <a:lnSpc>
                <a:spcPct val="170000"/>
              </a:lnSpc>
            </a:pPr>
            <a:r>
              <a:rPr lang="ar-SA" sz="2000" b="1" dirty="0" smtClean="0">
                <a:solidFill>
                  <a:srgbClr val="C00000"/>
                </a:solidFill>
              </a:rPr>
              <a:t>المعاملة الثانية : يوضع </a:t>
            </a:r>
            <a:r>
              <a:rPr lang="ar-SA" sz="2000" b="1" dirty="0" err="1" smtClean="0">
                <a:solidFill>
                  <a:srgbClr val="C00000"/>
                </a:solidFill>
              </a:rPr>
              <a:t>الإصيص</a:t>
            </a:r>
            <a:r>
              <a:rPr lang="ar-SA" sz="2000" b="1" dirty="0" smtClean="0">
                <a:solidFill>
                  <a:srgbClr val="C00000"/>
                </a:solidFill>
              </a:rPr>
              <a:t> في ظلام مستمر</a:t>
            </a:r>
            <a:endParaRPr lang="en-US" sz="2000" dirty="0" smtClean="0">
              <a:solidFill>
                <a:srgbClr val="C00000"/>
              </a:solidFill>
            </a:endParaRPr>
          </a:p>
          <a:p>
            <a:pPr lvl="0">
              <a:lnSpc>
                <a:spcPct val="170000"/>
              </a:lnSpc>
            </a:pPr>
            <a:r>
              <a:rPr lang="ar-SA" sz="2000" b="1" dirty="0" smtClean="0">
                <a:solidFill>
                  <a:srgbClr val="C00000"/>
                </a:solidFill>
              </a:rPr>
              <a:t>المعاملة الثالثة : يوضع </a:t>
            </a:r>
            <a:r>
              <a:rPr lang="ar-SA" sz="2000" b="1" dirty="0" err="1" smtClean="0">
                <a:solidFill>
                  <a:srgbClr val="C00000"/>
                </a:solidFill>
              </a:rPr>
              <a:t>الإصيص</a:t>
            </a:r>
            <a:r>
              <a:rPr lang="ar-SA" sz="2000" b="1" dirty="0" smtClean="0">
                <a:solidFill>
                  <a:srgbClr val="C00000"/>
                </a:solidFill>
              </a:rPr>
              <a:t> في ضوء متقطع ( </a:t>
            </a:r>
            <a:r>
              <a:rPr lang="en-US" sz="2000" b="1" dirty="0" smtClean="0">
                <a:solidFill>
                  <a:srgbClr val="C00000"/>
                </a:solidFill>
              </a:rPr>
              <a:t>Control</a:t>
            </a:r>
            <a:r>
              <a:rPr lang="ar-SA" sz="2000" b="1" dirty="0" smtClean="0">
                <a:solidFill>
                  <a:srgbClr val="C00000"/>
                </a:solidFill>
              </a:rPr>
              <a:t> )</a:t>
            </a:r>
            <a:endParaRPr lang="en-US" sz="2000" dirty="0" smtClean="0">
              <a:solidFill>
                <a:srgbClr val="C00000"/>
              </a:solidFill>
            </a:endParaRPr>
          </a:p>
          <a:p>
            <a:pPr lvl="0">
              <a:lnSpc>
                <a:spcPct val="170000"/>
              </a:lnSpc>
            </a:pPr>
            <a:r>
              <a:rPr lang="ar-SA" sz="2000" b="1" dirty="0" smtClean="0">
                <a:solidFill>
                  <a:schemeClr val="tx2">
                    <a:lumMod val="50000"/>
                  </a:schemeClr>
                </a:solidFill>
              </a:rPr>
              <a:t>يتم قياس الطول وتسجل أعراض الإجهاد على النبات مقارنة بالــــ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Control</a:t>
            </a:r>
            <a:r>
              <a:rPr lang="ar-SA" sz="2000" b="1" dirty="0" smtClean="0">
                <a:solidFill>
                  <a:schemeClr val="tx2">
                    <a:lumMod val="50000"/>
                  </a:schemeClr>
                </a:solidFill>
              </a:rPr>
              <a:t> بعد </a:t>
            </a:r>
            <a:r>
              <a:rPr lang="ar-SA" sz="2000" b="1" dirty="0" err="1" smtClean="0">
                <a:solidFill>
                  <a:schemeClr val="tx2">
                    <a:lumMod val="50000"/>
                  </a:schemeClr>
                </a:solidFill>
              </a:rPr>
              <a:t>إسبوعين</a:t>
            </a:r>
            <a:r>
              <a:rPr lang="ar-SA" sz="2000" b="1" dirty="0" smtClean="0">
                <a:solidFill>
                  <a:schemeClr val="tx2">
                    <a:lumMod val="50000"/>
                  </a:schemeClr>
                </a:solidFill>
              </a:rPr>
              <a:t> من المعاملة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مخصص 1">
      <a:dk1>
        <a:srgbClr val="FFFFFF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573266D03E7A4FA52D5E280DC14EBD" ma:contentTypeVersion="0" ma:contentTypeDescription="Create a new document." ma:contentTypeScope="" ma:versionID="b43a5f20aeacb95ea9bec08c527c09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bdead3c0d938818e388b6da9e757e8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1B73A3-EB29-4140-92E8-71F26F591344}"/>
</file>

<file path=customXml/itemProps2.xml><?xml version="1.0" encoding="utf-8"?>
<ds:datastoreItem xmlns:ds="http://schemas.openxmlformats.org/officeDocument/2006/customXml" ds:itemID="{0026B34A-013E-413B-9A1A-1B3606747871}"/>
</file>

<file path=customXml/itemProps3.xml><?xml version="1.0" encoding="utf-8"?>
<ds:datastoreItem xmlns:ds="http://schemas.openxmlformats.org/officeDocument/2006/customXml" ds:itemID="{D7E5C5EA-5FB4-4133-B03A-43256F362E9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533</Words>
  <Application>Microsoft Office PowerPoint</Application>
  <PresentationFormat>عرض على الشاشة (3:4)‏</PresentationFormat>
  <Paragraphs>42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الإجهاد الضوئي Light Stress</vt:lpstr>
      <vt:lpstr>إجهاد نقص الإضاءة</vt:lpstr>
      <vt:lpstr>الشريحة 3</vt:lpstr>
      <vt:lpstr>إجهاد زيادة الإضاءة</vt:lpstr>
      <vt:lpstr>الشريحة 5</vt:lpstr>
      <vt:lpstr>الشريحة 6</vt:lpstr>
      <vt:lpstr>الشريحة 7</vt:lpstr>
      <vt:lpstr>تجربة تأثير الإجهاد الضوئي على نمو البادرات</vt:lpstr>
      <vt:lpstr>تجربة تأثير الإجهاد الضوئي على نمو البادرات</vt:lpstr>
      <vt:lpstr>الجدول</vt:lpstr>
      <vt:lpstr>قياس مساحة الورقة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الاجهاد الضوئي على البادرات</dc:title>
  <dc:creator>العنود الفغم</dc:creator>
  <cp:lastModifiedBy>a</cp:lastModifiedBy>
  <cp:revision>16</cp:revision>
  <dcterms:modified xsi:type="dcterms:W3CDTF">2016-02-29T11:40:12Z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0x010100E5573266D03E7A4FA52D5E280DC14EBD</vt:lpwstr>
  </property>
  <property fmtid="{D5CDD505-2E9C-101B-9397-08002B2CF9AE}" pid="3" name="TemplateUrl">
    <vt:lpwstr/>
  </property>
  <property fmtid="{D5CDD505-2E9C-101B-9397-08002B2CF9AE}" pid="4" name="Order">
    <vt:r8>40400</vt:r8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</Properties>
</file>