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jpeg" ContentType="image/jpeg"/>
  <Default Extension="xml" ContentType="application/xml"/>
  <Override PartName="/ppt/diagrams/data1.xml" ContentType="application/vnd.openxmlformats-officedocument.drawingml.diagramData+xml"/>
  <Override PartName="/ppt/diagrams/data10.xml" ContentType="application/vnd.openxmlformats-officedocument.drawingml.diagramData+xml"/>
  <Override PartName="/ppt/diagrams/data12.xml" ContentType="application/vnd.openxmlformats-officedocument.drawingml.diagramData+xml"/>
  <Override PartName="/ppt/diagrams/data9.xml" ContentType="application/vnd.openxmlformats-officedocument.drawingml.diagramData+xml"/>
  <Override PartName="/ppt/diagrams/data13.xml" ContentType="application/vnd.openxmlformats-officedocument.drawingml.diagramData+xml"/>
  <Override PartName="/ppt/diagrams/data11.xml" ContentType="application/vnd.openxmlformats-officedocument.drawingml.diagramData+xml"/>
  <Override PartName="/ppt/diagrams/data7.xml" ContentType="application/vnd.openxmlformats-officedocument.drawingml.diagramData+xml"/>
  <Override PartName="/ppt/diagrams/data6.xml" ContentType="application/vnd.openxmlformats-officedocument.drawingml.diagramData+xml"/>
  <Override PartName="/ppt/diagrams/data5.xml" ContentType="application/vnd.openxmlformats-officedocument.drawingml.diagramData+xml"/>
  <Override PartName="/ppt/diagrams/data4.xml" ContentType="application/vnd.openxmlformats-officedocument.drawingml.diagramData+xml"/>
  <Override PartName="/ppt/diagrams/data3.xml" ContentType="application/vnd.openxmlformats-officedocument.drawingml.diagramData+xml"/>
  <Override PartName="/ppt/diagrams/data8.xml" ContentType="application/vnd.openxmlformats-officedocument.drawingml.diagramData+xml"/>
  <Override PartName="/ppt/diagrams/data2.xml" ContentType="application/vnd.openxmlformats-officedocument.drawingml.diagramData+xml"/>
  <Override PartName="/ppt/diagrams/data14.xml" ContentType="application/vnd.openxmlformats-officedocument.drawingml.diagramData+xml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3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diagrams/drawing11.xml" ContentType="application/vnd.ms-office.drawingml.diagramDrawing+xml"/>
  <Override PartName="/ppt/diagrams/drawing12.xml" ContentType="application/vnd.ms-office.drawingml.diagramDrawing+xml"/>
  <Override PartName="/ppt/diagrams/colors12.xml" ContentType="application/vnd.openxmlformats-officedocument.drawingml.diagramColors+xml"/>
  <Override PartName="/ppt/diagrams/layout12.xml" ContentType="application/vnd.openxmlformats-officedocument.drawingml.diagramLayout+xml"/>
  <Override PartName="/ppt/diagrams/colors11.xml" ContentType="application/vnd.openxmlformats-officedocument.drawingml.diagramColors+xml"/>
  <Override PartName="/ppt/diagrams/quickStyle12.xml" ContentType="application/vnd.openxmlformats-officedocument.drawingml.diagramStyle+xml"/>
  <Override PartName="/ppt/diagrams/quickStyle11.xml" ContentType="application/vnd.openxmlformats-officedocument.drawingml.diagramStyle+xml"/>
  <Override PartName="/ppt/diagrams/quickStyle13.xml" ContentType="application/vnd.openxmlformats-officedocument.drawingml.diagramStyle+xml"/>
  <Override PartName="/ppt/diagrams/drawing14.xml" ContentType="application/vnd.ms-office.drawingml.diagramDrawing+xml"/>
  <Override PartName="/ppt/diagrams/colors14.xml" ContentType="application/vnd.openxmlformats-officedocument.drawingml.diagramColors+xml"/>
  <Override PartName="/ppt/diagrams/quickStyle14.xml" ContentType="application/vnd.openxmlformats-officedocument.drawingml.diagramStyle+xml"/>
  <Override PartName="/ppt/diagrams/layout14.xml" ContentType="application/vnd.openxmlformats-officedocument.drawingml.diagramLayout+xml"/>
  <Override PartName="/ppt/theme/theme1.xml" ContentType="application/vnd.openxmlformats-officedocument.theme+xml"/>
  <Override PartName="/ppt/diagrams/drawing13.xml" ContentType="application/vnd.ms-office.drawingml.diagramDrawing+xml"/>
  <Override PartName="/ppt/diagrams/colors13.xml" ContentType="application/vnd.openxmlformats-officedocument.drawingml.diagramColors+xml"/>
  <Override PartName="/ppt/diagrams/layout13.xml" ContentType="application/vnd.openxmlformats-officedocument.drawingml.diagramLayout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diagrams/drawing3.xml" ContentType="application/vnd.ms-office.drawingml.diagramDrawing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colors3.xml" ContentType="application/vnd.openxmlformats-officedocument.drawingml.diagramColors+xml"/>
  <Override PartName="/ppt/diagrams/quickStyle3.xml" ContentType="application/vnd.openxmlformats-officedocument.drawingml.diagramStyle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quickStyle10.xml" ContentType="application/vnd.openxmlformats-officedocument.drawingml.diagramStyle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layout10.xml" ContentType="application/vnd.openxmlformats-officedocument.drawingml.diagramLayout+xml"/>
  <Override PartName="/ppt/diagrams/layout11.xml" ContentType="application/vnd.openxmlformats-officedocument.drawingml.diagramLayout+xml"/>
  <Override PartName="/ppt/diagrams/layout8.xml" ContentType="application/vnd.openxmlformats-officedocument.drawingml.diagramLayout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rawing6.xml" ContentType="application/vnd.ms-office.drawingml.diagramDrawing+xml"/>
  <Override PartName="/ppt/diagrams/colors6.xml" ContentType="application/vnd.openxmlformats-officedocument.drawingml.diagramColors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65" r:id="rId5"/>
    <p:sldId id="264" r:id="rId6"/>
    <p:sldId id="263" r:id="rId7"/>
    <p:sldId id="266" r:id="rId8"/>
    <p:sldId id="260" r:id="rId9"/>
    <p:sldId id="261" r:id="rId10"/>
    <p:sldId id="262" r:id="rId1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50" d="100"/>
          <a:sy n="50" d="100"/>
        </p:scale>
        <p:origin x="-1267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18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4DFEF97-3F07-4F9D-8860-1E9E260A817F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pPr rtl="1"/>
          <a:endParaRPr lang="ar-SA"/>
        </a:p>
      </dgm:t>
    </dgm:pt>
    <dgm:pt modelId="{A69CA664-C806-4091-B4FA-708A264D11A9}">
      <dgm:prSet/>
      <dgm:spPr/>
      <dgm:t>
        <a:bodyPr/>
        <a:lstStyle/>
        <a:p>
          <a:pPr rtl="1"/>
          <a:r>
            <a:rPr lang="ar-SA" b="1" dirty="0" smtClean="0"/>
            <a:t>تأثير الإجهاد الملحي على نمو النباتات </a:t>
          </a:r>
          <a:endParaRPr lang="ar-SA" dirty="0"/>
        </a:p>
      </dgm:t>
    </dgm:pt>
    <dgm:pt modelId="{A5FDCC4A-77DC-4172-B03E-C34FE6210226}" type="parTrans" cxnId="{527B4F4A-2F14-41C8-8D29-93B79012E905}">
      <dgm:prSet/>
      <dgm:spPr/>
      <dgm:t>
        <a:bodyPr/>
        <a:lstStyle/>
        <a:p>
          <a:pPr rtl="1"/>
          <a:endParaRPr lang="ar-SA"/>
        </a:p>
      </dgm:t>
    </dgm:pt>
    <dgm:pt modelId="{2CD9104B-5384-4AE7-A1AE-59E7FE22DC4F}" type="sibTrans" cxnId="{527B4F4A-2F14-41C8-8D29-93B79012E905}">
      <dgm:prSet/>
      <dgm:spPr/>
      <dgm:t>
        <a:bodyPr/>
        <a:lstStyle/>
        <a:p>
          <a:pPr rtl="1"/>
          <a:endParaRPr lang="ar-SA"/>
        </a:p>
      </dgm:t>
    </dgm:pt>
    <dgm:pt modelId="{2A4DAC6B-62CC-4B6F-8924-B5C50C203DCB}" type="pres">
      <dgm:prSet presAssocID="{24DFEF97-3F07-4F9D-8860-1E9E260A817F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391A6F47-463F-43E4-8904-384B57C91089}" type="pres">
      <dgm:prSet presAssocID="{A69CA664-C806-4091-B4FA-708A264D11A9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C98E493F-9870-4792-BFEC-A7A4F28949BD}" type="presOf" srcId="{A69CA664-C806-4091-B4FA-708A264D11A9}" destId="{391A6F47-463F-43E4-8904-384B57C91089}" srcOrd="0" destOrd="0" presId="urn:microsoft.com/office/officeart/2005/8/layout/vList2"/>
    <dgm:cxn modelId="{3E3A564A-0D71-4BF8-8C3A-9AD7D438F355}" type="presOf" srcId="{24DFEF97-3F07-4F9D-8860-1E9E260A817F}" destId="{2A4DAC6B-62CC-4B6F-8924-B5C50C203DCB}" srcOrd="0" destOrd="0" presId="urn:microsoft.com/office/officeart/2005/8/layout/vList2"/>
    <dgm:cxn modelId="{527B4F4A-2F14-41C8-8D29-93B79012E905}" srcId="{24DFEF97-3F07-4F9D-8860-1E9E260A817F}" destId="{A69CA664-C806-4091-B4FA-708A264D11A9}" srcOrd="0" destOrd="0" parTransId="{A5FDCC4A-77DC-4172-B03E-C34FE6210226}" sibTransId="{2CD9104B-5384-4AE7-A1AE-59E7FE22DC4F}"/>
    <dgm:cxn modelId="{FC8A0C10-0027-4CF5-A086-9CF7C35ED752}" type="presParOf" srcId="{2A4DAC6B-62CC-4B6F-8924-B5C50C203DCB}" destId="{391A6F47-463F-43E4-8904-384B57C91089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ABC9D3AE-D0B0-4E8F-B539-D0E182667D25}" type="doc">
      <dgm:prSet loTypeId="urn:microsoft.com/office/officeart/2005/8/layout/vList2" loCatId="list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pPr rtl="1"/>
          <a:endParaRPr lang="ar-SA"/>
        </a:p>
      </dgm:t>
    </dgm:pt>
    <dgm:pt modelId="{1EF0B67C-09B4-4867-B23A-C6E3FF4C0739}">
      <dgm:prSet/>
      <dgm:spPr/>
      <dgm:t>
        <a:bodyPr/>
        <a:lstStyle/>
        <a:p>
          <a:pPr rtl="1"/>
          <a:r>
            <a:rPr lang="ar-SA" b="1" dirty="0" smtClean="0"/>
            <a:t>كذلك قد يرجع تثبيط الأملاح للنمو إلى نقص الطاقة المستخدمة في النمو نظراً لاستخدام جزء كبير منها في :</a:t>
          </a:r>
          <a:endParaRPr lang="en-US" dirty="0"/>
        </a:p>
      </dgm:t>
    </dgm:pt>
    <dgm:pt modelId="{1AAF7E0C-2CC0-475F-B9D0-523626459F2A}" type="parTrans" cxnId="{8AEC8BF7-6279-49BD-8BAE-C8BAEF3BAD3D}">
      <dgm:prSet/>
      <dgm:spPr/>
      <dgm:t>
        <a:bodyPr/>
        <a:lstStyle/>
        <a:p>
          <a:pPr rtl="1"/>
          <a:endParaRPr lang="ar-SA"/>
        </a:p>
      </dgm:t>
    </dgm:pt>
    <dgm:pt modelId="{1A1C90AA-D9F7-46E0-B35B-D761760ACDA5}" type="sibTrans" cxnId="{8AEC8BF7-6279-49BD-8BAE-C8BAEF3BAD3D}">
      <dgm:prSet/>
      <dgm:spPr/>
      <dgm:t>
        <a:bodyPr/>
        <a:lstStyle/>
        <a:p>
          <a:pPr rtl="1"/>
          <a:endParaRPr lang="ar-SA"/>
        </a:p>
      </dgm:t>
    </dgm:pt>
    <dgm:pt modelId="{B2B9E22E-4ECC-4FBF-A1A6-B34AF7AE66A8}">
      <dgm:prSet/>
      <dgm:spPr/>
      <dgm:t>
        <a:bodyPr/>
        <a:lstStyle/>
        <a:p>
          <a:pPr rtl="1"/>
          <a:r>
            <a:rPr lang="ar-SA" b="1" dirty="0" smtClean="0"/>
            <a:t>تنظيم المحتوى الأيوني في أعضاء النبات</a:t>
          </a:r>
          <a:endParaRPr lang="en-US" dirty="0"/>
        </a:p>
      </dgm:t>
    </dgm:pt>
    <dgm:pt modelId="{AB69C18B-A237-442C-9B88-1C414EA94386}" type="parTrans" cxnId="{62178F9B-D720-44CD-91DA-88087F9EFE4C}">
      <dgm:prSet/>
      <dgm:spPr/>
      <dgm:t>
        <a:bodyPr/>
        <a:lstStyle/>
        <a:p>
          <a:pPr rtl="1"/>
          <a:endParaRPr lang="ar-SA"/>
        </a:p>
      </dgm:t>
    </dgm:pt>
    <dgm:pt modelId="{4CA16A41-3035-4B26-8B52-8BC3C9BF7786}" type="sibTrans" cxnId="{62178F9B-D720-44CD-91DA-88087F9EFE4C}">
      <dgm:prSet/>
      <dgm:spPr/>
      <dgm:t>
        <a:bodyPr/>
        <a:lstStyle/>
        <a:p>
          <a:pPr rtl="1"/>
          <a:endParaRPr lang="ar-SA"/>
        </a:p>
      </dgm:t>
    </dgm:pt>
    <dgm:pt modelId="{79E192DB-0244-4D3F-9A0D-79AA6602F72F}">
      <dgm:prSet/>
      <dgm:spPr/>
      <dgm:t>
        <a:bodyPr/>
        <a:lstStyle/>
        <a:p>
          <a:pPr rtl="1"/>
          <a:r>
            <a:rPr lang="ar-SA" b="1" dirty="0" smtClean="0"/>
            <a:t>تخليق مركبات عضوية لتعديل </a:t>
          </a:r>
          <a:r>
            <a:rPr lang="ar-SA" b="1" dirty="0" err="1" smtClean="0"/>
            <a:t>الإسموزية</a:t>
          </a:r>
          <a:r>
            <a:rPr lang="ar-SA" b="1" dirty="0" smtClean="0"/>
            <a:t> لا تؤثر على نشاط الإنزيمات ومن أهمها </a:t>
          </a:r>
          <a:r>
            <a:rPr lang="ar-SA" b="1" dirty="0" err="1" smtClean="0"/>
            <a:t>البرولين</a:t>
          </a:r>
          <a:endParaRPr lang="en-US" dirty="0"/>
        </a:p>
      </dgm:t>
    </dgm:pt>
    <dgm:pt modelId="{16022987-D637-4E14-BDEC-570624F44C1F}" type="parTrans" cxnId="{E3B474F6-FF52-4E57-808F-E25013745920}">
      <dgm:prSet/>
      <dgm:spPr/>
      <dgm:t>
        <a:bodyPr/>
        <a:lstStyle/>
        <a:p>
          <a:pPr rtl="1"/>
          <a:endParaRPr lang="ar-SA"/>
        </a:p>
      </dgm:t>
    </dgm:pt>
    <dgm:pt modelId="{1691533A-D556-41F1-8AD9-3C1A8FD37F99}" type="sibTrans" cxnId="{E3B474F6-FF52-4E57-808F-E25013745920}">
      <dgm:prSet/>
      <dgm:spPr/>
      <dgm:t>
        <a:bodyPr/>
        <a:lstStyle/>
        <a:p>
          <a:pPr rtl="1"/>
          <a:endParaRPr lang="ar-SA"/>
        </a:p>
      </dgm:t>
    </dgm:pt>
    <dgm:pt modelId="{E9024C5A-31B3-47CB-8523-1BAB3B9A3087}">
      <dgm:prSet/>
      <dgm:spPr/>
      <dgm:t>
        <a:bodyPr/>
        <a:lstStyle/>
        <a:p>
          <a:pPr rtl="1"/>
          <a:r>
            <a:rPr lang="ar-SA" b="1" dirty="0" smtClean="0"/>
            <a:t>يؤثر الإجهاد الملحي على عملية التنفس حيث يقل معدله بزيادة تركيز الأملاح  معدل التنفس يعود مرة أخرى في </a:t>
          </a:r>
          <a:r>
            <a:rPr lang="ar-SA" b="1" dirty="0" err="1" smtClean="0"/>
            <a:t>الإرتفاع</a:t>
          </a:r>
          <a:r>
            <a:rPr lang="ar-SA" b="1" dirty="0" smtClean="0"/>
            <a:t> ثم ينخفض </a:t>
          </a:r>
          <a:r>
            <a:rPr lang="ar-SA" b="1" dirty="0" err="1" smtClean="0"/>
            <a:t>إنخفاض</a:t>
          </a:r>
          <a:r>
            <a:rPr lang="ar-SA" b="1" dirty="0" smtClean="0"/>
            <a:t> </a:t>
          </a:r>
          <a:r>
            <a:rPr lang="ar-SA" b="1" dirty="0" err="1" smtClean="0"/>
            <a:t>حاد </a:t>
          </a:r>
          <a:r>
            <a:rPr lang="ar-SA" b="1" dirty="0" smtClean="0"/>
            <a:t>، وتسمى هذه الظاهرة بالتنفس الملحي ثم يعقب ذلك موت </a:t>
          </a:r>
          <a:r>
            <a:rPr lang="ar-SA" b="1" dirty="0" smtClean="0"/>
            <a:t>النباتي</a:t>
          </a:r>
          <a:endParaRPr lang="en-US" dirty="0"/>
        </a:p>
      </dgm:t>
    </dgm:pt>
    <dgm:pt modelId="{035FEABF-CBDA-43C7-AEF3-368D0E174828}" type="parTrans" cxnId="{E4138702-EC69-46FC-A011-7ADE211A9B2A}">
      <dgm:prSet/>
      <dgm:spPr/>
      <dgm:t>
        <a:bodyPr/>
        <a:lstStyle/>
        <a:p>
          <a:pPr rtl="1"/>
          <a:endParaRPr lang="ar-SA"/>
        </a:p>
      </dgm:t>
    </dgm:pt>
    <dgm:pt modelId="{5ED1E416-8B3D-44B3-8F66-94E7A0D91A54}" type="sibTrans" cxnId="{E4138702-EC69-46FC-A011-7ADE211A9B2A}">
      <dgm:prSet/>
      <dgm:spPr/>
      <dgm:t>
        <a:bodyPr/>
        <a:lstStyle/>
        <a:p>
          <a:pPr rtl="1"/>
          <a:endParaRPr lang="ar-SA"/>
        </a:p>
      </dgm:t>
    </dgm:pt>
    <dgm:pt modelId="{44576B18-E840-4F14-B32C-EA097F27216C}" type="pres">
      <dgm:prSet presAssocID="{ABC9D3AE-D0B0-4E8F-B539-D0E182667D25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29D719E5-257C-46E5-A940-9DCE19B55462}" type="pres">
      <dgm:prSet presAssocID="{1EF0B67C-09B4-4867-B23A-C6E3FF4C0739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CFE9EF4-0178-416F-8CEA-D26A7DDD3019}" type="pres">
      <dgm:prSet presAssocID="{1EF0B67C-09B4-4867-B23A-C6E3FF4C0739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332BB587-90E5-4F80-8929-5E224BA7B5A3}" type="presOf" srcId="{B2B9E22E-4ECC-4FBF-A1A6-B34AF7AE66A8}" destId="{DCFE9EF4-0178-416F-8CEA-D26A7DDD3019}" srcOrd="0" destOrd="0" presId="urn:microsoft.com/office/officeart/2005/8/layout/vList2"/>
    <dgm:cxn modelId="{234EB898-093F-4B3B-B6D4-95B0A80C45E1}" type="presOf" srcId="{79E192DB-0244-4D3F-9A0D-79AA6602F72F}" destId="{DCFE9EF4-0178-416F-8CEA-D26A7DDD3019}" srcOrd="0" destOrd="1" presId="urn:microsoft.com/office/officeart/2005/8/layout/vList2"/>
    <dgm:cxn modelId="{8AEC8BF7-6279-49BD-8BAE-C8BAEF3BAD3D}" srcId="{ABC9D3AE-D0B0-4E8F-B539-D0E182667D25}" destId="{1EF0B67C-09B4-4867-B23A-C6E3FF4C0739}" srcOrd="0" destOrd="0" parTransId="{1AAF7E0C-2CC0-475F-B9D0-523626459F2A}" sibTransId="{1A1C90AA-D9F7-46E0-B35B-D761760ACDA5}"/>
    <dgm:cxn modelId="{AF466B0A-4038-4C9C-B75E-F7EA84C1CBED}" type="presOf" srcId="{1EF0B67C-09B4-4867-B23A-C6E3FF4C0739}" destId="{29D719E5-257C-46E5-A940-9DCE19B55462}" srcOrd="0" destOrd="0" presId="urn:microsoft.com/office/officeart/2005/8/layout/vList2"/>
    <dgm:cxn modelId="{62178F9B-D720-44CD-91DA-88087F9EFE4C}" srcId="{1EF0B67C-09B4-4867-B23A-C6E3FF4C0739}" destId="{B2B9E22E-4ECC-4FBF-A1A6-B34AF7AE66A8}" srcOrd="0" destOrd="0" parTransId="{AB69C18B-A237-442C-9B88-1C414EA94386}" sibTransId="{4CA16A41-3035-4B26-8B52-8BC3C9BF7786}"/>
    <dgm:cxn modelId="{9A6D679B-49D0-4105-8B29-C6D99F1FB339}" type="presOf" srcId="{E9024C5A-31B3-47CB-8523-1BAB3B9A3087}" destId="{DCFE9EF4-0178-416F-8CEA-D26A7DDD3019}" srcOrd="0" destOrd="2" presId="urn:microsoft.com/office/officeart/2005/8/layout/vList2"/>
    <dgm:cxn modelId="{E3B474F6-FF52-4E57-808F-E25013745920}" srcId="{1EF0B67C-09B4-4867-B23A-C6E3FF4C0739}" destId="{79E192DB-0244-4D3F-9A0D-79AA6602F72F}" srcOrd="1" destOrd="0" parTransId="{16022987-D637-4E14-BDEC-570624F44C1F}" sibTransId="{1691533A-D556-41F1-8AD9-3C1A8FD37F99}"/>
    <dgm:cxn modelId="{E4138702-EC69-46FC-A011-7ADE211A9B2A}" srcId="{1EF0B67C-09B4-4867-B23A-C6E3FF4C0739}" destId="{E9024C5A-31B3-47CB-8523-1BAB3B9A3087}" srcOrd="2" destOrd="0" parTransId="{035FEABF-CBDA-43C7-AEF3-368D0E174828}" sibTransId="{5ED1E416-8B3D-44B3-8F66-94E7A0D91A54}"/>
    <dgm:cxn modelId="{F1DA94D6-CB8C-4F01-809E-305E5B09F59F}" type="presOf" srcId="{ABC9D3AE-D0B0-4E8F-B539-D0E182667D25}" destId="{44576B18-E840-4F14-B32C-EA097F27216C}" srcOrd="0" destOrd="0" presId="urn:microsoft.com/office/officeart/2005/8/layout/vList2"/>
    <dgm:cxn modelId="{AF6185C1-DE06-49BF-83A2-9E038867736F}" type="presParOf" srcId="{44576B18-E840-4F14-B32C-EA097F27216C}" destId="{29D719E5-257C-46E5-A940-9DCE19B55462}" srcOrd="0" destOrd="0" presId="urn:microsoft.com/office/officeart/2005/8/layout/vList2"/>
    <dgm:cxn modelId="{CFC93060-D615-4ECC-A028-16CD161B36AB}" type="presParOf" srcId="{44576B18-E840-4F14-B32C-EA097F27216C}" destId="{DCFE9EF4-0178-416F-8CEA-D26A7DDD3019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12142DEC-2B6B-452D-9D88-8B5E7C1BFB0A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pPr rtl="1"/>
          <a:endParaRPr lang="ar-SA"/>
        </a:p>
      </dgm:t>
    </dgm:pt>
    <dgm:pt modelId="{B800B83F-2F97-42F2-9C1A-9338183AC3F0}">
      <dgm:prSet/>
      <dgm:spPr/>
      <dgm:t>
        <a:bodyPr/>
        <a:lstStyle/>
        <a:p>
          <a:pPr rtl="1"/>
          <a:r>
            <a:rPr lang="ar-SA" b="1" dirty="0" smtClean="0"/>
            <a:t>ما هي أعراض الإجهاد الملحي على النبات ؟</a:t>
          </a:r>
          <a:endParaRPr lang="ar-SA" dirty="0"/>
        </a:p>
      </dgm:t>
    </dgm:pt>
    <dgm:pt modelId="{C0593D79-90EE-4FB5-A2DF-8A2DD261335C}" type="parTrans" cxnId="{05045671-4AE0-448D-99DD-0DE2C51906E8}">
      <dgm:prSet/>
      <dgm:spPr/>
      <dgm:t>
        <a:bodyPr/>
        <a:lstStyle/>
        <a:p>
          <a:pPr rtl="1"/>
          <a:endParaRPr lang="ar-SA"/>
        </a:p>
      </dgm:t>
    </dgm:pt>
    <dgm:pt modelId="{DCE2E16A-B2CA-47E4-8FDE-5249C471DD23}" type="sibTrans" cxnId="{05045671-4AE0-448D-99DD-0DE2C51906E8}">
      <dgm:prSet/>
      <dgm:spPr/>
      <dgm:t>
        <a:bodyPr/>
        <a:lstStyle/>
        <a:p>
          <a:pPr rtl="1"/>
          <a:endParaRPr lang="ar-SA"/>
        </a:p>
      </dgm:t>
    </dgm:pt>
    <dgm:pt modelId="{8C73EBC9-E07B-4171-AB93-898CAA39F619}" type="pres">
      <dgm:prSet presAssocID="{12142DEC-2B6B-452D-9D88-8B5E7C1BFB0A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E8DB909E-9F57-4E8E-8147-FDCC1525C79B}" type="pres">
      <dgm:prSet presAssocID="{B800B83F-2F97-42F2-9C1A-9338183AC3F0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05045671-4AE0-448D-99DD-0DE2C51906E8}" srcId="{12142DEC-2B6B-452D-9D88-8B5E7C1BFB0A}" destId="{B800B83F-2F97-42F2-9C1A-9338183AC3F0}" srcOrd="0" destOrd="0" parTransId="{C0593D79-90EE-4FB5-A2DF-8A2DD261335C}" sibTransId="{DCE2E16A-B2CA-47E4-8FDE-5249C471DD23}"/>
    <dgm:cxn modelId="{E2A573B7-41AE-41A1-8910-34E96A6383B0}" type="presOf" srcId="{B800B83F-2F97-42F2-9C1A-9338183AC3F0}" destId="{E8DB909E-9F57-4E8E-8147-FDCC1525C79B}" srcOrd="0" destOrd="0" presId="urn:microsoft.com/office/officeart/2005/8/layout/vList2"/>
    <dgm:cxn modelId="{1A9BBBA4-41B2-4A8F-B818-B6965AC6DE85}" type="presOf" srcId="{12142DEC-2B6B-452D-9D88-8B5E7C1BFB0A}" destId="{8C73EBC9-E07B-4171-AB93-898CAA39F619}" srcOrd="0" destOrd="0" presId="urn:microsoft.com/office/officeart/2005/8/layout/vList2"/>
    <dgm:cxn modelId="{8D42877C-B3BD-46DD-BDBA-EFB9FE470EA5}" type="presParOf" srcId="{8C73EBC9-E07B-4171-AB93-898CAA39F619}" destId="{E8DB909E-9F57-4E8E-8147-FDCC1525C79B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19371611-9429-4F03-8797-41BE86F3B9E7}" type="doc">
      <dgm:prSet loTypeId="urn:microsoft.com/office/officeart/2005/8/layout/vList2" loCatId="list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pPr rtl="1"/>
          <a:endParaRPr lang="ar-SA"/>
        </a:p>
      </dgm:t>
    </dgm:pt>
    <dgm:pt modelId="{2DFFED7C-2B47-4B53-BFF8-4F3120ADA97F}">
      <dgm:prSet custT="1"/>
      <dgm:spPr/>
      <dgm:t>
        <a:bodyPr/>
        <a:lstStyle/>
        <a:p>
          <a:pPr rtl="1"/>
          <a:r>
            <a:rPr lang="ar-SA" sz="2000" b="1" dirty="0" smtClean="0">
              <a:latin typeface="Times New Roman" pitchFamily="18" charset="0"/>
              <a:cs typeface="Times New Roman" pitchFamily="18" charset="0"/>
            </a:rPr>
            <a:t>اصفرار يبدأ من عنق الورقة ويستمر إلى نهايتها ( في </a:t>
          </a:r>
          <a:r>
            <a:rPr lang="ar-SA" sz="2000" b="1" dirty="0" err="1" smtClean="0">
              <a:latin typeface="Times New Roman" pitchFamily="18" charset="0"/>
              <a:cs typeface="Times New Roman" pitchFamily="18" charset="0"/>
            </a:rPr>
            <a:t>التراكيز</a:t>
          </a:r>
          <a:r>
            <a:rPr lang="ar-SA" sz="2000" b="1" dirty="0" smtClean="0">
              <a:latin typeface="Times New Roman" pitchFamily="18" charset="0"/>
              <a:cs typeface="Times New Roman" pitchFamily="18" charset="0"/>
            </a:rPr>
            <a:t> المنخفضة )</a:t>
          </a:r>
          <a:endParaRPr lang="en-US" sz="2000" b="1" dirty="0">
            <a:latin typeface="Times New Roman" pitchFamily="18" charset="0"/>
            <a:cs typeface="Times New Roman" pitchFamily="18" charset="0"/>
          </a:endParaRPr>
        </a:p>
      </dgm:t>
    </dgm:pt>
    <dgm:pt modelId="{E792E316-08F9-410D-957B-BE4C8DD07A1C}" type="parTrans" cxnId="{483E3B54-36B5-40E2-9D37-FB3C975F2069}">
      <dgm:prSet/>
      <dgm:spPr/>
      <dgm:t>
        <a:bodyPr/>
        <a:lstStyle/>
        <a:p>
          <a:pPr rtl="1"/>
          <a:endParaRPr lang="ar-SA" sz="2000" b="1">
            <a:latin typeface="Times New Roman" pitchFamily="18" charset="0"/>
            <a:cs typeface="Times New Roman" pitchFamily="18" charset="0"/>
          </a:endParaRPr>
        </a:p>
      </dgm:t>
    </dgm:pt>
    <dgm:pt modelId="{03EDEFCA-9EE6-4802-A1FF-B0774A21B1EC}" type="sibTrans" cxnId="{483E3B54-36B5-40E2-9D37-FB3C975F2069}">
      <dgm:prSet/>
      <dgm:spPr/>
      <dgm:t>
        <a:bodyPr/>
        <a:lstStyle/>
        <a:p>
          <a:pPr rtl="1"/>
          <a:endParaRPr lang="ar-SA" sz="2000" b="1">
            <a:latin typeface="Times New Roman" pitchFamily="18" charset="0"/>
            <a:cs typeface="Times New Roman" pitchFamily="18" charset="0"/>
          </a:endParaRPr>
        </a:p>
      </dgm:t>
    </dgm:pt>
    <dgm:pt modelId="{A8CA42E3-8B42-4744-91E6-84124EA52635}">
      <dgm:prSet custT="1"/>
      <dgm:spPr/>
      <dgm:t>
        <a:bodyPr/>
        <a:lstStyle/>
        <a:p>
          <a:pPr rtl="1"/>
          <a:r>
            <a:rPr lang="ar-SA" sz="2000" b="1" dirty="0" err="1" smtClean="0">
              <a:latin typeface="Times New Roman" pitchFamily="18" charset="0"/>
              <a:cs typeface="Times New Roman" pitchFamily="18" charset="0"/>
            </a:rPr>
            <a:t>إسوداد</a:t>
          </a:r>
          <a:r>
            <a:rPr lang="ar-SA" sz="2000" b="1" dirty="0" smtClean="0">
              <a:latin typeface="Times New Roman" pitchFamily="18" charset="0"/>
              <a:cs typeface="Times New Roman" pitchFamily="18" charset="0"/>
            </a:rPr>
            <a:t> حواف الأوراق ( في </a:t>
          </a:r>
          <a:r>
            <a:rPr lang="ar-SA" sz="2000" b="1" dirty="0" err="1" smtClean="0">
              <a:latin typeface="Times New Roman" pitchFamily="18" charset="0"/>
              <a:cs typeface="Times New Roman" pitchFamily="18" charset="0"/>
            </a:rPr>
            <a:t>التراكيز</a:t>
          </a:r>
          <a:r>
            <a:rPr lang="ar-SA" sz="2000" b="1" dirty="0" smtClean="0">
              <a:latin typeface="Times New Roman" pitchFamily="18" charset="0"/>
              <a:cs typeface="Times New Roman" pitchFamily="18" charset="0"/>
            </a:rPr>
            <a:t> المرتفعة )</a:t>
          </a:r>
          <a:endParaRPr lang="en-US" sz="2000" b="1" dirty="0">
            <a:latin typeface="Times New Roman" pitchFamily="18" charset="0"/>
            <a:cs typeface="Times New Roman" pitchFamily="18" charset="0"/>
          </a:endParaRPr>
        </a:p>
      </dgm:t>
    </dgm:pt>
    <dgm:pt modelId="{DC25B466-F0DD-409C-ABA9-4E694038AE51}" type="parTrans" cxnId="{7DEF63FB-D92C-4751-9BE7-B3B7BC390EAD}">
      <dgm:prSet/>
      <dgm:spPr/>
      <dgm:t>
        <a:bodyPr/>
        <a:lstStyle/>
        <a:p>
          <a:pPr rtl="1"/>
          <a:endParaRPr lang="ar-SA" sz="2000" b="1">
            <a:latin typeface="Times New Roman" pitchFamily="18" charset="0"/>
            <a:cs typeface="Times New Roman" pitchFamily="18" charset="0"/>
          </a:endParaRPr>
        </a:p>
      </dgm:t>
    </dgm:pt>
    <dgm:pt modelId="{371860E4-7463-43C9-ABEB-219C1899883E}" type="sibTrans" cxnId="{7DEF63FB-D92C-4751-9BE7-B3B7BC390EAD}">
      <dgm:prSet/>
      <dgm:spPr/>
      <dgm:t>
        <a:bodyPr/>
        <a:lstStyle/>
        <a:p>
          <a:pPr rtl="1"/>
          <a:endParaRPr lang="ar-SA" sz="2000" b="1">
            <a:latin typeface="Times New Roman" pitchFamily="18" charset="0"/>
            <a:cs typeface="Times New Roman" pitchFamily="18" charset="0"/>
          </a:endParaRPr>
        </a:p>
      </dgm:t>
    </dgm:pt>
    <dgm:pt modelId="{E2CC2BF7-DF8B-4B0D-8653-29E736B0B47F}">
      <dgm:prSet custT="1"/>
      <dgm:spPr/>
      <dgm:t>
        <a:bodyPr/>
        <a:lstStyle/>
        <a:p>
          <a:pPr rtl="1"/>
          <a:r>
            <a:rPr lang="ar-SA" sz="2000" b="1" dirty="0" err="1" smtClean="0">
              <a:latin typeface="Times New Roman" pitchFamily="18" charset="0"/>
              <a:cs typeface="Times New Roman" pitchFamily="18" charset="0"/>
            </a:rPr>
            <a:t>تقزم</a:t>
          </a:r>
          <a:r>
            <a:rPr lang="ar-SA" sz="2000" b="1" dirty="0" smtClean="0">
              <a:latin typeface="Times New Roman" pitchFamily="18" charset="0"/>
              <a:cs typeface="Times New Roman" pitchFamily="18" charset="0"/>
            </a:rPr>
            <a:t> النبات وصغر مساحة الورقة</a:t>
          </a:r>
          <a:r>
            <a:rPr lang="en-US" sz="2000" b="1" dirty="0" smtClean="0">
              <a:latin typeface="Times New Roman" pitchFamily="18" charset="0"/>
              <a:cs typeface="Times New Roman" pitchFamily="18" charset="0"/>
            </a:rPr>
            <a:t/>
          </a:r>
          <a:br>
            <a:rPr lang="en-US" sz="2000" b="1" dirty="0" smtClean="0">
              <a:latin typeface="Times New Roman" pitchFamily="18" charset="0"/>
              <a:cs typeface="Times New Roman" pitchFamily="18" charset="0"/>
            </a:rPr>
          </a:br>
          <a:r>
            <a:rPr lang="ar-SA" sz="2000" b="1" dirty="0" smtClean="0">
              <a:latin typeface="Times New Roman" pitchFamily="18" charset="0"/>
              <a:cs typeface="Times New Roman" pitchFamily="18" charset="0"/>
            </a:rPr>
            <a:t>الأعراض الداخلية أو التشريحية نتيجة للإجهاد الملحي على النبات :</a:t>
          </a:r>
          <a:endParaRPr lang="en-US" sz="2000" b="1" dirty="0">
            <a:latin typeface="Times New Roman" pitchFamily="18" charset="0"/>
            <a:cs typeface="Times New Roman" pitchFamily="18" charset="0"/>
          </a:endParaRPr>
        </a:p>
      </dgm:t>
    </dgm:pt>
    <dgm:pt modelId="{03276734-E35D-4486-93F5-1D1C73300944}" type="parTrans" cxnId="{F969C6FB-CB12-443F-B157-B1BD13E42B2C}">
      <dgm:prSet/>
      <dgm:spPr/>
      <dgm:t>
        <a:bodyPr/>
        <a:lstStyle/>
        <a:p>
          <a:pPr rtl="1"/>
          <a:endParaRPr lang="ar-SA" sz="2000" b="1">
            <a:latin typeface="Times New Roman" pitchFamily="18" charset="0"/>
            <a:cs typeface="Times New Roman" pitchFamily="18" charset="0"/>
          </a:endParaRPr>
        </a:p>
      </dgm:t>
    </dgm:pt>
    <dgm:pt modelId="{A5731BA3-FB60-41D9-8686-D28630E7EDAE}" type="sibTrans" cxnId="{F969C6FB-CB12-443F-B157-B1BD13E42B2C}">
      <dgm:prSet/>
      <dgm:spPr/>
      <dgm:t>
        <a:bodyPr/>
        <a:lstStyle/>
        <a:p>
          <a:pPr rtl="1"/>
          <a:endParaRPr lang="ar-SA" sz="2000" b="1">
            <a:latin typeface="Times New Roman" pitchFamily="18" charset="0"/>
            <a:cs typeface="Times New Roman" pitchFamily="18" charset="0"/>
          </a:endParaRPr>
        </a:p>
      </dgm:t>
    </dgm:pt>
    <dgm:pt modelId="{0BBA4746-955B-4348-8181-C5C1DC351622}">
      <dgm:prSet custT="1"/>
      <dgm:spPr/>
      <dgm:t>
        <a:bodyPr/>
        <a:lstStyle/>
        <a:p>
          <a:pPr rtl="1"/>
          <a:endParaRPr lang="en-US" sz="2000" b="1" dirty="0">
            <a:latin typeface="Times New Roman" pitchFamily="18" charset="0"/>
            <a:cs typeface="Times New Roman" pitchFamily="18" charset="0"/>
          </a:endParaRPr>
        </a:p>
      </dgm:t>
    </dgm:pt>
    <dgm:pt modelId="{05B31042-6CFB-4AF8-889A-A2B38B836586}" type="parTrans" cxnId="{DE559029-0151-4631-8301-A31D29E13D0B}">
      <dgm:prSet/>
      <dgm:spPr/>
      <dgm:t>
        <a:bodyPr/>
        <a:lstStyle/>
        <a:p>
          <a:pPr rtl="1"/>
          <a:endParaRPr lang="ar-SA" sz="2000" b="1">
            <a:latin typeface="Times New Roman" pitchFamily="18" charset="0"/>
            <a:cs typeface="Times New Roman" pitchFamily="18" charset="0"/>
          </a:endParaRPr>
        </a:p>
      </dgm:t>
    </dgm:pt>
    <dgm:pt modelId="{5C41CC2F-8A1F-44BB-B86F-B24AFC2D1BFE}" type="sibTrans" cxnId="{DE559029-0151-4631-8301-A31D29E13D0B}">
      <dgm:prSet/>
      <dgm:spPr/>
      <dgm:t>
        <a:bodyPr/>
        <a:lstStyle/>
        <a:p>
          <a:pPr rtl="1"/>
          <a:endParaRPr lang="ar-SA" sz="2000" b="1">
            <a:latin typeface="Times New Roman" pitchFamily="18" charset="0"/>
            <a:cs typeface="Times New Roman" pitchFamily="18" charset="0"/>
          </a:endParaRPr>
        </a:p>
      </dgm:t>
    </dgm:pt>
    <dgm:pt modelId="{126724EC-3EE7-4221-A76A-40519E324C06}" type="pres">
      <dgm:prSet presAssocID="{19371611-9429-4F03-8797-41BE86F3B9E7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647361CA-A085-493D-8F21-9064F2A0C87B}" type="pres">
      <dgm:prSet presAssocID="{2DFFED7C-2B47-4B53-BFF8-4F3120ADA97F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E6D339A4-56A2-4A7D-9B89-D633E643CA3F}" type="pres">
      <dgm:prSet presAssocID="{03EDEFCA-9EE6-4802-A1FF-B0774A21B1EC}" presName="spacer" presStyleCnt="0"/>
      <dgm:spPr/>
      <dgm:t>
        <a:bodyPr/>
        <a:lstStyle/>
        <a:p>
          <a:pPr rtl="1"/>
          <a:endParaRPr lang="ar-SA"/>
        </a:p>
      </dgm:t>
    </dgm:pt>
    <dgm:pt modelId="{CA605ED4-5F40-4173-BFE0-1E7DB11DBE0D}" type="pres">
      <dgm:prSet presAssocID="{A8CA42E3-8B42-4744-91E6-84124EA52635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989C919A-E95A-4CE5-AEF1-EF6A82FBFC40}" type="pres">
      <dgm:prSet presAssocID="{371860E4-7463-43C9-ABEB-219C1899883E}" presName="spacer" presStyleCnt="0"/>
      <dgm:spPr/>
      <dgm:t>
        <a:bodyPr/>
        <a:lstStyle/>
        <a:p>
          <a:pPr rtl="1"/>
          <a:endParaRPr lang="ar-SA"/>
        </a:p>
      </dgm:t>
    </dgm:pt>
    <dgm:pt modelId="{350CE734-B0E6-4E25-9A5A-7C9C3E4B9497}" type="pres">
      <dgm:prSet presAssocID="{E2CC2BF7-DF8B-4B0D-8653-29E736B0B47F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DD351BF-426E-4A2F-BAA6-0D865E6725C0}" type="pres">
      <dgm:prSet presAssocID="{E2CC2BF7-DF8B-4B0D-8653-29E736B0B47F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3A489C93-F618-497B-B234-F4E7D913124A}" type="presOf" srcId="{A8CA42E3-8B42-4744-91E6-84124EA52635}" destId="{CA605ED4-5F40-4173-BFE0-1E7DB11DBE0D}" srcOrd="0" destOrd="0" presId="urn:microsoft.com/office/officeart/2005/8/layout/vList2"/>
    <dgm:cxn modelId="{12FAA6C1-AEBC-439B-B13C-AEFF2F21C867}" type="presOf" srcId="{19371611-9429-4F03-8797-41BE86F3B9E7}" destId="{126724EC-3EE7-4221-A76A-40519E324C06}" srcOrd="0" destOrd="0" presId="urn:microsoft.com/office/officeart/2005/8/layout/vList2"/>
    <dgm:cxn modelId="{7DEF63FB-D92C-4751-9BE7-B3B7BC390EAD}" srcId="{19371611-9429-4F03-8797-41BE86F3B9E7}" destId="{A8CA42E3-8B42-4744-91E6-84124EA52635}" srcOrd="1" destOrd="0" parTransId="{DC25B466-F0DD-409C-ABA9-4E694038AE51}" sibTransId="{371860E4-7463-43C9-ABEB-219C1899883E}"/>
    <dgm:cxn modelId="{F969C6FB-CB12-443F-B157-B1BD13E42B2C}" srcId="{19371611-9429-4F03-8797-41BE86F3B9E7}" destId="{E2CC2BF7-DF8B-4B0D-8653-29E736B0B47F}" srcOrd="2" destOrd="0" parTransId="{03276734-E35D-4486-93F5-1D1C73300944}" sibTransId="{A5731BA3-FB60-41D9-8686-D28630E7EDAE}"/>
    <dgm:cxn modelId="{483E3B54-36B5-40E2-9D37-FB3C975F2069}" srcId="{19371611-9429-4F03-8797-41BE86F3B9E7}" destId="{2DFFED7C-2B47-4B53-BFF8-4F3120ADA97F}" srcOrd="0" destOrd="0" parTransId="{E792E316-08F9-410D-957B-BE4C8DD07A1C}" sibTransId="{03EDEFCA-9EE6-4802-A1FF-B0774A21B1EC}"/>
    <dgm:cxn modelId="{BD5A3228-C484-47C5-9CF9-DD585842EF82}" type="presOf" srcId="{2DFFED7C-2B47-4B53-BFF8-4F3120ADA97F}" destId="{647361CA-A085-493D-8F21-9064F2A0C87B}" srcOrd="0" destOrd="0" presId="urn:microsoft.com/office/officeart/2005/8/layout/vList2"/>
    <dgm:cxn modelId="{DE559029-0151-4631-8301-A31D29E13D0B}" srcId="{E2CC2BF7-DF8B-4B0D-8653-29E736B0B47F}" destId="{0BBA4746-955B-4348-8181-C5C1DC351622}" srcOrd="0" destOrd="0" parTransId="{05B31042-6CFB-4AF8-889A-A2B38B836586}" sibTransId="{5C41CC2F-8A1F-44BB-B86F-B24AFC2D1BFE}"/>
    <dgm:cxn modelId="{92EF9828-DD01-4144-BBD9-464362365FA6}" type="presOf" srcId="{E2CC2BF7-DF8B-4B0D-8653-29E736B0B47F}" destId="{350CE734-B0E6-4E25-9A5A-7C9C3E4B9497}" srcOrd="0" destOrd="0" presId="urn:microsoft.com/office/officeart/2005/8/layout/vList2"/>
    <dgm:cxn modelId="{C39D66A5-6F91-4410-B601-1D7701A120DC}" type="presOf" srcId="{0BBA4746-955B-4348-8181-C5C1DC351622}" destId="{0DD351BF-426E-4A2F-BAA6-0D865E6725C0}" srcOrd="0" destOrd="0" presId="urn:microsoft.com/office/officeart/2005/8/layout/vList2"/>
    <dgm:cxn modelId="{079DE3DA-0A50-49D1-8A2B-3455525EF4A4}" type="presParOf" srcId="{126724EC-3EE7-4221-A76A-40519E324C06}" destId="{647361CA-A085-493D-8F21-9064F2A0C87B}" srcOrd="0" destOrd="0" presId="urn:microsoft.com/office/officeart/2005/8/layout/vList2"/>
    <dgm:cxn modelId="{B8C06A44-D236-4B2A-B5F1-D3FE14D8BDC7}" type="presParOf" srcId="{126724EC-3EE7-4221-A76A-40519E324C06}" destId="{E6D339A4-56A2-4A7D-9B89-D633E643CA3F}" srcOrd="1" destOrd="0" presId="urn:microsoft.com/office/officeart/2005/8/layout/vList2"/>
    <dgm:cxn modelId="{EFB5C258-17C0-406F-B99D-98136E67DCFA}" type="presParOf" srcId="{126724EC-3EE7-4221-A76A-40519E324C06}" destId="{CA605ED4-5F40-4173-BFE0-1E7DB11DBE0D}" srcOrd="2" destOrd="0" presId="urn:microsoft.com/office/officeart/2005/8/layout/vList2"/>
    <dgm:cxn modelId="{281F3B7F-EA0B-4496-A95D-A27CA767A1CB}" type="presParOf" srcId="{126724EC-3EE7-4221-A76A-40519E324C06}" destId="{989C919A-E95A-4CE5-AEF1-EF6A82FBFC40}" srcOrd="3" destOrd="0" presId="urn:microsoft.com/office/officeart/2005/8/layout/vList2"/>
    <dgm:cxn modelId="{16A091C6-1541-4D85-A245-CEB12A31BE4E}" type="presParOf" srcId="{126724EC-3EE7-4221-A76A-40519E324C06}" destId="{350CE734-B0E6-4E25-9A5A-7C9C3E4B9497}" srcOrd="4" destOrd="0" presId="urn:microsoft.com/office/officeart/2005/8/layout/vList2"/>
    <dgm:cxn modelId="{8B4515FD-AA5C-43DC-B92F-A53823B3A5F9}" type="presParOf" srcId="{126724EC-3EE7-4221-A76A-40519E324C06}" destId="{0DD351BF-426E-4A2F-BAA6-0D865E6725C0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7DF95704-0527-4A4F-A9BD-24F250ECE4D5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pPr rtl="1"/>
          <a:endParaRPr lang="ar-SA"/>
        </a:p>
      </dgm:t>
    </dgm:pt>
    <dgm:pt modelId="{ADB1BC31-5223-4D9A-986D-0A6F1787D031}">
      <dgm:prSet/>
      <dgm:spPr/>
      <dgm:t>
        <a:bodyPr/>
        <a:lstStyle/>
        <a:p>
          <a:pPr rtl="1"/>
          <a:r>
            <a:rPr lang="ar-SA" b="1" dirty="0" smtClean="0"/>
            <a:t>تجربة تقدير تأثير الإجهاد الملحي على نمو </a:t>
          </a:r>
          <a:r>
            <a:rPr lang="ar-SA" b="1" dirty="0" err="1" smtClean="0"/>
            <a:t>البادرات</a:t>
          </a:r>
          <a:endParaRPr lang="ar-SA" dirty="0"/>
        </a:p>
      </dgm:t>
    </dgm:pt>
    <dgm:pt modelId="{6366F602-32B5-4356-98AA-9842CF0033E3}" type="parTrans" cxnId="{615C70B5-3EEC-4880-8553-51B0F81C1C02}">
      <dgm:prSet/>
      <dgm:spPr/>
      <dgm:t>
        <a:bodyPr/>
        <a:lstStyle/>
        <a:p>
          <a:pPr rtl="1"/>
          <a:endParaRPr lang="ar-SA"/>
        </a:p>
      </dgm:t>
    </dgm:pt>
    <dgm:pt modelId="{32B9D257-781D-4AE2-8C17-B6B0A4E4A406}" type="sibTrans" cxnId="{615C70B5-3EEC-4880-8553-51B0F81C1C02}">
      <dgm:prSet/>
      <dgm:spPr/>
      <dgm:t>
        <a:bodyPr/>
        <a:lstStyle/>
        <a:p>
          <a:pPr rtl="1"/>
          <a:endParaRPr lang="ar-SA"/>
        </a:p>
      </dgm:t>
    </dgm:pt>
    <dgm:pt modelId="{26A1FF34-2167-4415-BA56-18A9DD1344FB}" type="pres">
      <dgm:prSet presAssocID="{7DF95704-0527-4A4F-A9BD-24F250ECE4D5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C6341898-2F79-4D7D-A12B-F249BB0C954B}" type="pres">
      <dgm:prSet presAssocID="{ADB1BC31-5223-4D9A-986D-0A6F1787D031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615C70B5-3EEC-4880-8553-51B0F81C1C02}" srcId="{7DF95704-0527-4A4F-A9BD-24F250ECE4D5}" destId="{ADB1BC31-5223-4D9A-986D-0A6F1787D031}" srcOrd="0" destOrd="0" parTransId="{6366F602-32B5-4356-98AA-9842CF0033E3}" sibTransId="{32B9D257-781D-4AE2-8C17-B6B0A4E4A406}"/>
    <dgm:cxn modelId="{6D516130-F304-46CF-8C8F-4D7306D64D29}" type="presOf" srcId="{7DF95704-0527-4A4F-A9BD-24F250ECE4D5}" destId="{26A1FF34-2167-4415-BA56-18A9DD1344FB}" srcOrd="0" destOrd="0" presId="urn:microsoft.com/office/officeart/2005/8/layout/vList2"/>
    <dgm:cxn modelId="{BA23D4FD-F9FD-4486-B019-3114EB4AA646}" type="presOf" srcId="{ADB1BC31-5223-4D9A-986D-0A6F1787D031}" destId="{C6341898-2F79-4D7D-A12B-F249BB0C954B}" srcOrd="0" destOrd="0" presId="urn:microsoft.com/office/officeart/2005/8/layout/vList2"/>
    <dgm:cxn modelId="{317B35E4-3A94-455F-878B-F087B48FB1C7}" type="presParOf" srcId="{26A1FF34-2167-4415-BA56-18A9DD1344FB}" destId="{C6341898-2F79-4D7D-A12B-F249BB0C954B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A0189128-ADC1-41F5-A585-BE952DA52B91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1BA53096-D2F5-4EF6-BCC5-AD7A271202F8}">
      <dgm:prSet/>
      <dgm:spPr/>
      <dgm:t>
        <a:bodyPr/>
        <a:lstStyle/>
        <a:p>
          <a:pPr rtl="1"/>
          <a:r>
            <a:rPr lang="ar-SA" b="1" dirty="0" smtClean="0"/>
            <a:t>الأدوات :</a:t>
          </a:r>
          <a:endParaRPr lang="en-US" dirty="0"/>
        </a:p>
      </dgm:t>
    </dgm:pt>
    <dgm:pt modelId="{EF8752F9-4797-4154-A34F-870F88A9BC51}" type="parTrans" cxnId="{EDC2BC3C-0F07-4F6F-AB25-E2408D9319F4}">
      <dgm:prSet/>
      <dgm:spPr/>
      <dgm:t>
        <a:bodyPr/>
        <a:lstStyle/>
        <a:p>
          <a:pPr rtl="1"/>
          <a:endParaRPr lang="ar-SA"/>
        </a:p>
      </dgm:t>
    </dgm:pt>
    <dgm:pt modelId="{3C03660F-1165-42D1-82AE-A965FDF8E7B8}" type="sibTrans" cxnId="{EDC2BC3C-0F07-4F6F-AB25-E2408D9319F4}">
      <dgm:prSet/>
      <dgm:spPr/>
      <dgm:t>
        <a:bodyPr/>
        <a:lstStyle/>
        <a:p>
          <a:pPr rtl="1"/>
          <a:endParaRPr lang="ar-SA"/>
        </a:p>
      </dgm:t>
    </dgm:pt>
    <dgm:pt modelId="{0C2798C9-3463-4644-B437-9CD2000A92DB}">
      <dgm:prSet/>
      <dgm:spPr/>
      <dgm:t>
        <a:bodyPr/>
        <a:lstStyle/>
        <a:p>
          <a:pPr rtl="1"/>
          <a:r>
            <a:rPr lang="ar-SA" b="1" dirty="0" smtClean="0"/>
            <a:t>40 بادرة سبق شتلها في ظروف بيئية مناسبة من رطوبة ودرجة حرارة وإضاءة</a:t>
          </a:r>
          <a:r>
            <a:rPr lang="en-GB" b="1" dirty="0" smtClean="0"/>
            <a:t> ,</a:t>
          </a:r>
          <a:r>
            <a:rPr lang="ar-SA" b="1" dirty="0" err="1" smtClean="0"/>
            <a:t>اصص</a:t>
          </a:r>
          <a:r>
            <a:rPr lang="ar-SA" b="1" dirty="0" smtClean="0"/>
            <a:t> للزرع</a:t>
          </a:r>
          <a:endParaRPr lang="en-US" dirty="0"/>
        </a:p>
      </dgm:t>
    </dgm:pt>
    <dgm:pt modelId="{384EC751-8408-4C83-A75B-0881BFE49B71}" type="parTrans" cxnId="{91DDF9BF-19F9-4E5B-AB47-E2DC65ABD6F0}">
      <dgm:prSet/>
      <dgm:spPr/>
      <dgm:t>
        <a:bodyPr/>
        <a:lstStyle/>
        <a:p>
          <a:pPr rtl="1"/>
          <a:endParaRPr lang="ar-SA"/>
        </a:p>
      </dgm:t>
    </dgm:pt>
    <dgm:pt modelId="{8C1E9836-DBF7-461A-84BA-39AC38C9EC0C}" type="sibTrans" cxnId="{91DDF9BF-19F9-4E5B-AB47-E2DC65ABD6F0}">
      <dgm:prSet/>
      <dgm:spPr/>
      <dgm:t>
        <a:bodyPr/>
        <a:lstStyle/>
        <a:p>
          <a:pPr rtl="1"/>
          <a:endParaRPr lang="ar-SA"/>
        </a:p>
      </dgm:t>
    </dgm:pt>
    <dgm:pt modelId="{06775430-D227-4ADE-8E74-DBF3652C669D}">
      <dgm:prSet/>
      <dgm:spPr/>
      <dgm:t>
        <a:bodyPr/>
        <a:lstStyle/>
        <a:p>
          <a:pPr rtl="1"/>
          <a:r>
            <a:rPr lang="ar-SA" b="1" dirty="0" smtClean="0"/>
            <a:t>طريقة العمل:</a:t>
          </a:r>
          <a:endParaRPr lang="en-US" dirty="0"/>
        </a:p>
      </dgm:t>
    </dgm:pt>
    <dgm:pt modelId="{39DF33F8-AEEC-4CF1-979B-50B42EC99D1C}" type="parTrans" cxnId="{AECF7291-6BDB-4714-B692-9236F2531B2C}">
      <dgm:prSet/>
      <dgm:spPr/>
      <dgm:t>
        <a:bodyPr/>
        <a:lstStyle/>
        <a:p>
          <a:pPr rtl="1"/>
          <a:endParaRPr lang="ar-SA"/>
        </a:p>
      </dgm:t>
    </dgm:pt>
    <dgm:pt modelId="{AA457BF3-6009-4374-90C7-DAB0CDD1E652}" type="sibTrans" cxnId="{AECF7291-6BDB-4714-B692-9236F2531B2C}">
      <dgm:prSet/>
      <dgm:spPr/>
      <dgm:t>
        <a:bodyPr/>
        <a:lstStyle/>
        <a:p>
          <a:pPr rtl="1"/>
          <a:endParaRPr lang="ar-SA"/>
        </a:p>
      </dgm:t>
    </dgm:pt>
    <dgm:pt modelId="{7E8123FA-9E86-4919-A7B2-6B23EA9B7F52}">
      <dgm:prSet/>
      <dgm:spPr/>
      <dgm:t>
        <a:bodyPr/>
        <a:lstStyle/>
        <a:p>
          <a:pPr rtl="1"/>
          <a:r>
            <a:rPr lang="ar-SA" b="1" dirty="0" smtClean="0"/>
            <a:t>تزرع 5 </a:t>
          </a:r>
          <a:r>
            <a:rPr lang="ar-SA" b="1" dirty="0" err="1" smtClean="0"/>
            <a:t>بادرات</a:t>
          </a:r>
          <a:r>
            <a:rPr lang="ar-SA" b="1" dirty="0" smtClean="0"/>
            <a:t> في كل </a:t>
          </a:r>
          <a:r>
            <a:rPr lang="ar-SA" b="1" dirty="0" err="1" smtClean="0"/>
            <a:t>إصيص</a:t>
          </a:r>
          <a:r>
            <a:rPr lang="ar-SA" b="1" dirty="0" smtClean="0"/>
            <a:t> بعد ملء </a:t>
          </a:r>
          <a:r>
            <a:rPr lang="ar-SA" b="1" dirty="0" err="1" smtClean="0"/>
            <a:t>الإصيص</a:t>
          </a:r>
          <a:r>
            <a:rPr lang="ar-SA" b="1" dirty="0" smtClean="0"/>
            <a:t> بالتربة 1:1 ( رمل : </a:t>
          </a:r>
          <a:r>
            <a:rPr lang="ar-SA" b="1" dirty="0" err="1" smtClean="0"/>
            <a:t>بتموس</a:t>
          </a:r>
          <a:r>
            <a:rPr lang="ar-SA" b="1" dirty="0" smtClean="0"/>
            <a:t> )</a:t>
          </a:r>
          <a:endParaRPr lang="en-US" dirty="0"/>
        </a:p>
      </dgm:t>
    </dgm:pt>
    <dgm:pt modelId="{D1288A95-D596-4D3B-92DC-4DAECF7F2C3F}" type="parTrans" cxnId="{CCDD6CCD-2B29-42CB-835B-7642D2D93E91}">
      <dgm:prSet/>
      <dgm:spPr/>
      <dgm:t>
        <a:bodyPr/>
        <a:lstStyle/>
        <a:p>
          <a:pPr rtl="1"/>
          <a:endParaRPr lang="ar-SA"/>
        </a:p>
      </dgm:t>
    </dgm:pt>
    <dgm:pt modelId="{D19EB560-E924-479E-BA5C-C629B9D163AF}" type="sibTrans" cxnId="{CCDD6CCD-2B29-42CB-835B-7642D2D93E91}">
      <dgm:prSet/>
      <dgm:spPr/>
      <dgm:t>
        <a:bodyPr/>
        <a:lstStyle/>
        <a:p>
          <a:pPr rtl="1"/>
          <a:endParaRPr lang="ar-SA"/>
        </a:p>
      </dgm:t>
    </dgm:pt>
    <dgm:pt modelId="{8599A511-1CB6-4C0C-9C77-FE7F9FEB7C64}">
      <dgm:prSet/>
      <dgm:spPr/>
      <dgm:t>
        <a:bodyPr/>
        <a:lstStyle/>
        <a:p>
          <a:pPr rtl="1"/>
          <a:r>
            <a:rPr lang="ar-SA" b="1" dirty="0" smtClean="0">
              <a:solidFill>
                <a:srgbClr val="FF0000"/>
              </a:solidFill>
            </a:rPr>
            <a:t>يتم ري </a:t>
          </a:r>
          <a:r>
            <a:rPr lang="ar-SA" b="1" dirty="0" err="1" smtClean="0">
              <a:solidFill>
                <a:srgbClr val="FF0000"/>
              </a:solidFill>
            </a:rPr>
            <a:t>البادرات</a:t>
          </a:r>
          <a:r>
            <a:rPr lang="ar-SA" b="1" dirty="0" smtClean="0">
              <a:solidFill>
                <a:srgbClr val="FF0000"/>
              </a:solidFill>
            </a:rPr>
            <a:t> في كل </a:t>
          </a:r>
          <a:r>
            <a:rPr lang="ar-SA" b="1" dirty="0" err="1" smtClean="0">
              <a:solidFill>
                <a:srgbClr val="FF0000"/>
              </a:solidFill>
            </a:rPr>
            <a:t>إصيص</a:t>
          </a:r>
          <a:r>
            <a:rPr lang="ar-SA" b="1" dirty="0" smtClean="0">
              <a:solidFill>
                <a:srgbClr val="FF0000"/>
              </a:solidFill>
            </a:rPr>
            <a:t> بتركيز معين من الأملاح</a:t>
          </a:r>
          <a:endParaRPr lang="en-US" dirty="0">
            <a:solidFill>
              <a:srgbClr val="FF0000"/>
            </a:solidFill>
          </a:endParaRPr>
        </a:p>
      </dgm:t>
    </dgm:pt>
    <dgm:pt modelId="{D7019C58-C763-4753-A8AA-7DEB7CC0CC3C}" type="parTrans" cxnId="{887AA1D6-9AC6-4271-BE83-2E388794A940}">
      <dgm:prSet/>
      <dgm:spPr/>
      <dgm:t>
        <a:bodyPr/>
        <a:lstStyle/>
        <a:p>
          <a:pPr rtl="1"/>
          <a:endParaRPr lang="ar-SA"/>
        </a:p>
      </dgm:t>
    </dgm:pt>
    <dgm:pt modelId="{7EC44A64-9150-4C9B-98D0-E139762A145B}" type="sibTrans" cxnId="{887AA1D6-9AC6-4271-BE83-2E388794A940}">
      <dgm:prSet/>
      <dgm:spPr/>
      <dgm:t>
        <a:bodyPr/>
        <a:lstStyle/>
        <a:p>
          <a:pPr rtl="1"/>
          <a:endParaRPr lang="ar-SA"/>
        </a:p>
      </dgm:t>
    </dgm:pt>
    <dgm:pt modelId="{129FDCBC-7EAB-4D07-9D76-F1DCF94AD9BE}">
      <dgm:prSet/>
      <dgm:spPr/>
      <dgm:t>
        <a:bodyPr/>
        <a:lstStyle/>
        <a:p>
          <a:pPr rtl="1"/>
          <a:r>
            <a:rPr lang="ar-SA" b="1" dirty="0" smtClean="0"/>
            <a:t>تترك التجربة تحت الملاحظة لمدة أسبوعين مع مراعاة الري بكميات ثابتة لجميع الأصص</a:t>
          </a:r>
          <a:endParaRPr lang="en-US" dirty="0"/>
        </a:p>
      </dgm:t>
    </dgm:pt>
    <dgm:pt modelId="{A3BADD8A-A92D-4A19-9BF5-0CD4B6365157}" type="parTrans" cxnId="{B549C974-0C85-4FA7-97B1-DC031377D019}">
      <dgm:prSet/>
      <dgm:spPr/>
      <dgm:t>
        <a:bodyPr/>
        <a:lstStyle/>
        <a:p>
          <a:pPr rtl="1"/>
          <a:endParaRPr lang="ar-SA"/>
        </a:p>
      </dgm:t>
    </dgm:pt>
    <dgm:pt modelId="{49BC2A5D-EE93-4C2E-8159-E6F545CC98E3}" type="sibTrans" cxnId="{B549C974-0C85-4FA7-97B1-DC031377D019}">
      <dgm:prSet/>
      <dgm:spPr/>
      <dgm:t>
        <a:bodyPr/>
        <a:lstStyle/>
        <a:p>
          <a:pPr rtl="1"/>
          <a:endParaRPr lang="ar-SA"/>
        </a:p>
      </dgm:t>
    </dgm:pt>
    <dgm:pt modelId="{504578DE-080A-42F5-8654-F941AA2BC7EB}">
      <dgm:prSet/>
      <dgm:spPr/>
      <dgm:t>
        <a:bodyPr/>
        <a:lstStyle/>
        <a:p>
          <a:pPr rtl="1"/>
          <a:r>
            <a:rPr lang="ar-SA" b="1" dirty="0" smtClean="0"/>
            <a:t>تسجل النتائج والأعراض الظاهرية(لون </a:t>
          </a:r>
          <a:r>
            <a:rPr lang="ar-SA" b="1" dirty="0" err="1" smtClean="0"/>
            <a:t>الاوراق</a:t>
          </a:r>
          <a:r>
            <a:rPr lang="ar-SA" b="1" dirty="0" smtClean="0"/>
            <a:t> وعددها,طول المجموع الخضري,</a:t>
          </a:r>
          <a:endParaRPr lang="en-US" dirty="0"/>
        </a:p>
      </dgm:t>
    </dgm:pt>
    <dgm:pt modelId="{C5C480AF-362E-4F64-A03B-0799E58E3BE6}" type="parTrans" cxnId="{773FC8FE-EB6B-47EF-9F79-D309999701F7}">
      <dgm:prSet/>
      <dgm:spPr/>
      <dgm:t>
        <a:bodyPr/>
        <a:lstStyle/>
        <a:p>
          <a:pPr rtl="1"/>
          <a:endParaRPr lang="ar-SA"/>
        </a:p>
      </dgm:t>
    </dgm:pt>
    <dgm:pt modelId="{4EBDDE0B-0E38-4331-9B7C-F1EE66C2CEEF}" type="sibTrans" cxnId="{773FC8FE-EB6B-47EF-9F79-D309999701F7}">
      <dgm:prSet/>
      <dgm:spPr/>
      <dgm:t>
        <a:bodyPr/>
        <a:lstStyle/>
        <a:p>
          <a:pPr rtl="1"/>
          <a:endParaRPr lang="ar-SA"/>
        </a:p>
      </dgm:t>
    </dgm:pt>
    <dgm:pt modelId="{BAA0765A-DF16-4608-B0A8-4D98878ECE0D}">
      <dgm:prSet/>
      <dgm:spPr/>
      <dgm:t>
        <a:bodyPr/>
        <a:lstStyle/>
        <a:p>
          <a:pPr rtl="1"/>
          <a:r>
            <a:rPr lang="ar-SA" b="1" dirty="0" smtClean="0">
              <a:solidFill>
                <a:srgbClr val="FF0000"/>
              </a:solidFill>
            </a:rPr>
            <a:t>(0 % ، 0.5 % ، 2 % ، 4 %)</a:t>
          </a:r>
          <a:endParaRPr lang="en-US" dirty="0">
            <a:solidFill>
              <a:srgbClr val="FF0000"/>
            </a:solidFill>
          </a:endParaRPr>
        </a:p>
      </dgm:t>
    </dgm:pt>
    <dgm:pt modelId="{2F0E15A9-2DBE-4558-9BEE-2096316E8B79}" type="parTrans" cxnId="{0DCA8A19-9D12-4B2B-AA29-5C8C8812D9B7}">
      <dgm:prSet/>
      <dgm:spPr/>
    </dgm:pt>
    <dgm:pt modelId="{1490F4ED-8FA9-4C3F-A5A3-0C2772840FAC}" type="sibTrans" cxnId="{0DCA8A19-9D12-4B2B-AA29-5C8C8812D9B7}">
      <dgm:prSet/>
      <dgm:spPr/>
    </dgm:pt>
    <dgm:pt modelId="{7B7E05A3-EFE1-4B99-9AFD-43D3C05144D8}" type="pres">
      <dgm:prSet presAssocID="{A0189128-ADC1-41F5-A585-BE952DA52B91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DD886C93-115D-4DEC-B3E0-105D56BB48DB}" type="pres">
      <dgm:prSet presAssocID="{1BA53096-D2F5-4EF6-BCC5-AD7A271202F8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65474C4-1DD2-482D-9E1F-DA383BCD9563}" type="pres">
      <dgm:prSet presAssocID="{1BA53096-D2F5-4EF6-BCC5-AD7A271202F8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511014D-9297-4B9F-AF0F-F2D3CA5F207C}" type="pres">
      <dgm:prSet presAssocID="{06775430-D227-4ADE-8E74-DBF3652C669D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46ECB339-AD8D-4710-B1F7-020C179E8793}" type="pres">
      <dgm:prSet presAssocID="{06775430-D227-4ADE-8E74-DBF3652C669D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276C11B4-11F4-413E-8767-58151D65A958}" type="presOf" srcId="{7E8123FA-9E86-4919-A7B2-6B23EA9B7F52}" destId="{46ECB339-AD8D-4710-B1F7-020C179E8793}" srcOrd="0" destOrd="0" presId="urn:microsoft.com/office/officeart/2005/8/layout/vList2"/>
    <dgm:cxn modelId="{9C3B224F-1CE2-4B45-A8DC-04D3802878B7}" type="presOf" srcId="{129FDCBC-7EAB-4D07-9D76-F1DCF94AD9BE}" destId="{46ECB339-AD8D-4710-B1F7-020C179E8793}" srcOrd="0" destOrd="3" presId="urn:microsoft.com/office/officeart/2005/8/layout/vList2"/>
    <dgm:cxn modelId="{9A8F5AB1-2359-45AF-B59F-B890C89AF82A}" type="presOf" srcId="{0C2798C9-3463-4644-B437-9CD2000A92DB}" destId="{665474C4-1DD2-482D-9E1F-DA383BCD9563}" srcOrd="0" destOrd="0" presId="urn:microsoft.com/office/officeart/2005/8/layout/vList2"/>
    <dgm:cxn modelId="{E6AE31F6-CD18-4CCC-A187-7B16BC8253D8}" type="presOf" srcId="{1BA53096-D2F5-4EF6-BCC5-AD7A271202F8}" destId="{DD886C93-115D-4DEC-B3E0-105D56BB48DB}" srcOrd="0" destOrd="0" presId="urn:microsoft.com/office/officeart/2005/8/layout/vList2"/>
    <dgm:cxn modelId="{EDC2BC3C-0F07-4F6F-AB25-E2408D9319F4}" srcId="{A0189128-ADC1-41F5-A585-BE952DA52B91}" destId="{1BA53096-D2F5-4EF6-BCC5-AD7A271202F8}" srcOrd="0" destOrd="0" parTransId="{EF8752F9-4797-4154-A34F-870F88A9BC51}" sibTransId="{3C03660F-1165-42D1-82AE-A965FDF8E7B8}"/>
    <dgm:cxn modelId="{B549C974-0C85-4FA7-97B1-DC031377D019}" srcId="{06775430-D227-4ADE-8E74-DBF3652C669D}" destId="{129FDCBC-7EAB-4D07-9D76-F1DCF94AD9BE}" srcOrd="3" destOrd="0" parTransId="{A3BADD8A-A92D-4A19-9BF5-0CD4B6365157}" sibTransId="{49BC2A5D-EE93-4C2E-8159-E6F545CC98E3}"/>
    <dgm:cxn modelId="{F8CFA6C4-3DB7-4DF7-954E-D30DCBD89877}" type="presOf" srcId="{504578DE-080A-42F5-8654-F941AA2BC7EB}" destId="{46ECB339-AD8D-4710-B1F7-020C179E8793}" srcOrd="0" destOrd="4" presId="urn:microsoft.com/office/officeart/2005/8/layout/vList2"/>
    <dgm:cxn modelId="{0DCA8A19-9D12-4B2B-AA29-5C8C8812D9B7}" srcId="{06775430-D227-4ADE-8E74-DBF3652C669D}" destId="{BAA0765A-DF16-4608-B0A8-4D98878ECE0D}" srcOrd="2" destOrd="0" parTransId="{2F0E15A9-2DBE-4558-9BEE-2096316E8B79}" sibTransId="{1490F4ED-8FA9-4C3F-A5A3-0C2772840FAC}"/>
    <dgm:cxn modelId="{AECF7291-6BDB-4714-B692-9236F2531B2C}" srcId="{A0189128-ADC1-41F5-A585-BE952DA52B91}" destId="{06775430-D227-4ADE-8E74-DBF3652C669D}" srcOrd="1" destOrd="0" parTransId="{39DF33F8-AEEC-4CF1-979B-50B42EC99D1C}" sibTransId="{AA457BF3-6009-4374-90C7-DAB0CDD1E652}"/>
    <dgm:cxn modelId="{91DDF9BF-19F9-4E5B-AB47-E2DC65ABD6F0}" srcId="{1BA53096-D2F5-4EF6-BCC5-AD7A271202F8}" destId="{0C2798C9-3463-4644-B437-9CD2000A92DB}" srcOrd="0" destOrd="0" parTransId="{384EC751-8408-4C83-A75B-0881BFE49B71}" sibTransId="{8C1E9836-DBF7-461A-84BA-39AC38C9EC0C}"/>
    <dgm:cxn modelId="{773FC8FE-EB6B-47EF-9F79-D309999701F7}" srcId="{06775430-D227-4ADE-8E74-DBF3652C669D}" destId="{504578DE-080A-42F5-8654-F941AA2BC7EB}" srcOrd="4" destOrd="0" parTransId="{C5C480AF-362E-4F64-A03B-0799E58E3BE6}" sibTransId="{4EBDDE0B-0E38-4331-9B7C-F1EE66C2CEEF}"/>
    <dgm:cxn modelId="{7F012FA0-854D-448F-8210-9520FF63688F}" type="presOf" srcId="{8599A511-1CB6-4C0C-9C77-FE7F9FEB7C64}" destId="{46ECB339-AD8D-4710-B1F7-020C179E8793}" srcOrd="0" destOrd="1" presId="urn:microsoft.com/office/officeart/2005/8/layout/vList2"/>
    <dgm:cxn modelId="{9E6762D2-3144-49FD-B29E-34696CC17A42}" type="presOf" srcId="{BAA0765A-DF16-4608-B0A8-4D98878ECE0D}" destId="{46ECB339-AD8D-4710-B1F7-020C179E8793}" srcOrd="0" destOrd="2" presId="urn:microsoft.com/office/officeart/2005/8/layout/vList2"/>
    <dgm:cxn modelId="{887AA1D6-9AC6-4271-BE83-2E388794A940}" srcId="{06775430-D227-4ADE-8E74-DBF3652C669D}" destId="{8599A511-1CB6-4C0C-9C77-FE7F9FEB7C64}" srcOrd="1" destOrd="0" parTransId="{D7019C58-C763-4753-A8AA-7DEB7CC0CC3C}" sibTransId="{7EC44A64-9150-4C9B-98D0-E139762A145B}"/>
    <dgm:cxn modelId="{DB81E537-C26F-4EB2-A918-6B38E022C326}" type="presOf" srcId="{06775430-D227-4ADE-8E74-DBF3652C669D}" destId="{D511014D-9297-4B9F-AF0F-F2D3CA5F207C}" srcOrd="0" destOrd="0" presId="urn:microsoft.com/office/officeart/2005/8/layout/vList2"/>
    <dgm:cxn modelId="{FBA159DE-8A3C-49B8-9500-A18DAD566A84}" type="presOf" srcId="{A0189128-ADC1-41F5-A585-BE952DA52B91}" destId="{7B7E05A3-EFE1-4B99-9AFD-43D3C05144D8}" srcOrd="0" destOrd="0" presId="urn:microsoft.com/office/officeart/2005/8/layout/vList2"/>
    <dgm:cxn modelId="{CCDD6CCD-2B29-42CB-835B-7642D2D93E91}" srcId="{06775430-D227-4ADE-8E74-DBF3652C669D}" destId="{7E8123FA-9E86-4919-A7B2-6B23EA9B7F52}" srcOrd="0" destOrd="0" parTransId="{D1288A95-D596-4D3B-92DC-4DAECF7F2C3F}" sibTransId="{D19EB560-E924-479E-BA5C-C629B9D163AF}"/>
    <dgm:cxn modelId="{0679C26E-AF96-48D2-B84C-BA43F808847E}" type="presParOf" srcId="{7B7E05A3-EFE1-4B99-9AFD-43D3C05144D8}" destId="{DD886C93-115D-4DEC-B3E0-105D56BB48DB}" srcOrd="0" destOrd="0" presId="urn:microsoft.com/office/officeart/2005/8/layout/vList2"/>
    <dgm:cxn modelId="{B806F51A-B33D-4667-BD3B-48A2AEB3646E}" type="presParOf" srcId="{7B7E05A3-EFE1-4B99-9AFD-43D3C05144D8}" destId="{665474C4-1DD2-482D-9E1F-DA383BCD9563}" srcOrd="1" destOrd="0" presId="urn:microsoft.com/office/officeart/2005/8/layout/vList2"/>
    <dgm:cxn modelId="{A2F41C33-8D3B-492E-B6FC-DCB660F88D27}" type="presParOf" srcId="{7B7E05A3-EFE1-4B99-9AFD-43D3C05144D8}" destId="{D511014D-9297-4B9F-AF0F-F2D3CA5F207C}" srcOrd="2" destOrd="0" presId="urn:microsoft.com/office/officeart/2005/8/layout/vList2"/>
    <dgm:cxn modelId="{3F17E082-2BAA-4DAA-A8F2-0AD1CB40E5FE}" type="presParOf" srcId="{7B7E05A3-EFE1-4B99-9AFD-43D3C05144D8}" destId="{46ECB339-AD8D-4710-B1F7-020C179E8793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5AC76F64-FC5D-40A9-9FA5-3567DD900B6E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pPr rtl="1"/>
          <a:endParaRPr lang="ar-SA"/>
        </a:p>
      </dgm:t>
    </dgm:pt>
    <dgm:pt modelId="{B59B51B1-4065-4A1A-A119-64E417789CA9}">
      <dgm:prSet/>
      <dgm:spPr/>
      <dgm:t>
        <a:bodyPr/>
        <a:lstStyle/>
        <a:p>
          <a:pPr rtl="1"/>
          <a:r>
            <a:rPr lang="ar-SA" b="1" dirty="0" smtClean="0"/>
            <a:t>أسباب تثبيط الأملاح للنمو</a:t>
          </a:r>
          <a:endParaRPr lang="ar-SA" dirty="0"/>
        </a:p>
      </dgm:t>
    </dgm:pt>
    <dgm:pt modelId="{4D2FC6C2-D7E4-4C1D-BC7E-22D0119FB9B4}" type="parTrans" cxnId="{0EEE4AC7-87E1-4ACC-A1AE-95BBC10CB5A4}">
      <dgm:prSet/>
      <dgm:spPr/>
      <dgm:t>
        <a:bodyPr/>
        <a:lstStyle/>
        <a:p>
          <a:pPr rtl="1"/>
          <a:endParaRPr lang="ar-SA"/>
        </a:p>
      </dgm:t>
    </dgm:pt>
    <dgm:pt modelId="{C1B9F4F8-0DA1-4E2B-9E87-998D825F02D5}" type="sibTrans" cxnId="{0EEE4AC7-87E1-4ACC-A1AE-95BBC10CB5A4}">
      <dgm:prSet/>
      <dgm:spPr/>
      <dgm:t>
        <a:bodyPr/>
        <a:lstStyle/>
        <a:p>
          <a:pPr rtl="1"/>
          <a:endParaRPr lang="ar-SA"/>
        </a:p>
      </dgm:t>
    </dgm:pt>
    <dgm:pt modelId="{6347B16D-7E50-466E-87C6-DB6A1C984CCE}" type="pres">
      <dgm:prSet presAssocID="{5AC76F64-FC5D-40A9-9FA5-3567DD900B6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08928432-F870-4A4E-947C-D1F848F0B493}" type="pres">
      <dgm:prSet presAssocID="{B59B51B1-4065-4A1A-A119-64E417789CA9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80B5E21E-1E9F-4DAE-9054-51201752CF77}" type="presOf" srcId="{B59B51B1-4065-4A1A-A119-64E417789CA9}" destId="{08928432-F870-4A4E-947C-D1F848F0B493}" srcOrd="0" destOrd="0" presId="urn:microsoft.com/office/officeart/2005/8/layout/vList2"/>
    <dgm:cxn modelId="{0EEE4AC7-87E1-4ACC-A1AE-95BBC10CB5A4}" srcId="{5AC76F64-FC5D-40A9-9FA5-3567DD900B6E}" destId="{B59B51B1-4065-4A1A-A119-64E417789CA9}" srcOrd="0" destOrd="0" parTransId="{4D2FC6C2-D7E4-4C1D-BC7E-22D0119FB9B4}" sibTransId="{C1B9F4F8-0DA1-4E2B-9E87-998D825F02D5}"/>
    <dgm:cxn modelId="{A49D3333-D20B-41C6-AEF1-F3EBEC91F9FE}" type="presOf" srcId="{5AC76F64-FC5D-40A9-9FA5-3567DD900B6E}" destId="{6347B16D-7E50-466E-87C6-DB6A1C984CCE}" srcOrd="0" destOrd="0" presId="urn:microsoft.com/office/officeart/2005/8/layout/vList2"/>
    <dgm:cxn modelId="{5914095F-9B35-4838-B360-FBE829697F5B}" type="presParOf" srcId="{6347B16D-7E50-466E-87C6-DB6A1C984CCE}" destId="{08928432-F870-4A4E-947C-D1F848F0B493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267470CF-5E4A-4213-851B-ED383F7EDE2A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pPr rtl="1"/>
          <a:endParaRPr lang="ar-SA"/>
        </a:p>
      </dgm:t>
    </dgm:pt>
    <dgm:pt modelId="{D653FA56-D67E-4778-B1B4-1A7590AE4EF1}">
      <dgm:prSet/>
      <dgm:spPr/>
      <dgm:t>
        <a:bodyPr/>
        <a:lstStyle/>
        <a:p>
          <a:pPr rtl="1"/>
          <a:r>
            <a:rPr lang="ar-SA" b="1" dirty="0" smtClean="0"/>
            <a:t>من التأثيرات غير المباشرة</a:t>
          </a:r>
          <a:endParaRPr lang="ar-SA" dirty="0"/>
        </a:p>
      </dgm:t>
    </dgm:pt>
    <dgm:pt modelId="{822FB592-7BD3-4E00-ABDD-45F9BE08E0D5}" type="parTrans" cxnId="{9183578E-1866-4A4D-87BC-C2964AD691F2}">
      <dgm:prSet/>
      <dgm:spPr/>
      <dgm:t>
        <a:bodyPr/>
        <a:lstStyle/>
        <a:p>
          <a:pPr rtl="1"/>
          <a:endParaRPr lang="ar-SA"/>
        </a:p>
      </dgm:t>
    </dgm:pt>
    <dgm:pt modelId="{0C1DAE7A-704F-450C-B467-032779A467FE}" type="sibTrans" cxnId="{9183578E-1866-4A4D-87BC-C2964AD691F2}">
      <dgm:prSet/>
      <dgm:spPr/>
      <dgm:t>
        <a:bodyPr/>
        <a:lstStyle/>
        <a:p>
          <a:pPr rtl="1"/>
          <a:endParaRPr lang="ar-SA"/>
        </a:p>
      </dgm:t>
    </dgm:pt>
    <dgm:pt modelId="{961265EC-44B6-45B5-A486-E886471B73A5}" type="pres">
      <dgm:prSet presAssocID="{267470CF-5E4A-4213-851B-ED383F7EDE2A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42047FB0-5F3A-47FE-B284-8B1D01DD0551}" type="pres">
      <dgm:prSet presAssocID="{D653FA56-D67E-4778-B1B4-1A7590AE4EF1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FE388E9E-6CCB-4179-B086-FF06873D1EA3}" type="presOf" srcId="{D653FA56-D67E-4778-B1B4-1A7590AE4EF1}" destId="{42047FB0-5F3A-47FE-B284-8B1D01DD0551}" srcOrd="0" destOrd="0" presId="urn:microsoft.com/office/officeart/2005/8/layout/vList2"/>
    <dgm:cxn modelId="{9183578E-1866-4A4D-87BC-C2964AD691F2}" srcId="{267470CF-5E4A-4213-851B-ED383F7EDE2A}" destId="{D653FA56-D67E-4778-B1B4-1A7590AE4EF1}" srcOrd="0" destOrd="0" parTransId="{822FB592-7BD3-4E00-ABDD-45F9BE08E0D5}" sibTransId="{0C1DAE7A-704F-450C-B467-032779A467FE}"/>
    <dgm:cxn modelId="{B7C67367-FD7B-43BA-BEFB-FE80F3E69844}" type="presOf" srcId="{267470CF-5E4A-4213-851B-ED383F7EDE2A}" destId="{961265EC-44B6-45B5-A486-E886471B73A5}" srcOrd="0" destOrd="0" presId="urn:microsoft.com/office/officeart/2005/8/layout/vList2"/>
    <dgm:cxn modelId="{75293C2F-D80B-4E3F-8346-7C61D1157F92}" type="presParOf" srcId="{961265EC-44B6-45B5-A486-E886471B73A5}" destId="{42047FB0-5F3A-47FE-B284-8B1D01DD0551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06557DD-7B15-4D21-9244-7E875F9DFB63}" type="doc">
      <dgm:prSet loTypeId="urn:microsoft.com/office/officeart/2005/8/layout/vList2" loCatId="list" qsTypeId="urn:microsoft.com/office/officeart/2005/8/quickstyle/simple1" qsCatId="simple" csTypeId="urn:microsoft.com/office/officeart/2005/8/colors/colorful3" csCatId="colorful"/>
      <dgm:spPr/>
      <dgm:t>
        <a:bodyPr/>
        <a:lstStyle/>
        <a:p>
          <a:pPr rtl="1"/>
          <a:endParaRPr lang="ar-SA"/>
        </a:p>
      </dgm:t>
    </dgm:pt>
    <dgm:pt modelId="{659AA2D1-3F8B-404B-8B27-FBD2C32CDB6E}">
      <dgm:prSet/>
      <dgm:spPr/>
      <dgm:t>
        <a:bodyPr/>
        <a:lstStyle/>
        <a:p>
          <a:pPr rtl="1"/>
          <a:r>
            <a:rPr lang="ar-SA" dirty="0" smtClean="0"/>
            <a:t>نقص كمية نواتج البناء الضوئي التي تصل للمناطق النامية</a:t>
          </a:r>
          <a:endParaRPr lang="en-GB" dirty="0"/>
        </a:p>
      </dgm:t>
    </dgm:pt>
    <dgm:pt modelId="{2EC2AC57-5646-44FB-8943-32BBDC9674D9}" type="parTrans" cxnId="{549CDDCE-993D-4C4B-B11F-A0F30FA0D320}">
      <dgm:prSet/>
      <dgm:spPr/>
      <dgm:t>
        <a:bodyPr/>
        <a:lstStyle/>
        <a:p>
          <a:pPr rtl="1"/>
          <a:endParaRPr lang="ar-SA"/>
        </a:p>
      </dgm:t>
    </dgm:pt>
    <dgm:pt modelId="{8FD8C849-D164-456C-9873-9FED13B3E840}" type="sibTrans" cxnId="{549CDDCE-993D-4C4B-B11F-A0F30FA0D320}">
      <dgm:prSet/>
      <dgm:spPr/>
      <dgm:t>
        <a:bodyPr/>
        <a:lstStyle/>
        <a:p>
          <a:pPr rtl="1"/>
          <a:endParaRPr lang="ar-SA"/>
        </a:p>
      </dgm:t>
    </dgm:pt>
    <dgm:pt modelId="{097B10FE-9884-4294-9934-6CA73DE614F4}">
      <dgm:prSet/>
      <dgm:spPr/>
      <dgm:t>
        <a:bodyPr/>
        <a:lstStyle/>
        <a:p>
          <a:pPr rtl="1"/>
          <a:r>
            <a:rPr lang="ar-SA" dirty="0" smtClean="0"/>
            <a:t>نقص المحتوى المائي في المناطق النامية </a:t>
          </a:r>
          <a:endParaRPr lang="ar-SA" dirty="0"/>
        </a:p>
      </dgm:t>
    </dgm:pt>
    <dgm:pt modelId="{BB65BBC0-8A2B-4545-BFB5-90063B2D8ABE}" type="parTrans" cxnId="{223B7D58-BF79-4CE4-8501-0F7F22F5C98B}">
      <dgm:prSet/>
      <dgm:spPr/>
      <dgm:t>
        <a:bodyPr/>
        <a:lstStyle/>
        <a:p>
          <a:pPr rtl="1"/>
          <a:endParaRPr lang="ar-SA"/>
        </a:p>
      </dgm:t>
    </dgm:pt>
    <dgm:pt modelId="{E9425F83-A596-4204-8C56-2B5DD36724D2}" type="sibTrans" cxnId="{223B7D58-BF79-4CE4-8501-0F7F22F5C98B}">
      <dgm:prSet/>
      <dgm:spPr/>
      <dgm:t>
        <a:bodyPr/>
        <a:lstStyle/>
        <a:p>
          <a:pPr rtl="1"/>
          <a:endParaRPr lang="ar-SA"/>
        </a:p>
      </dgm:t>
    </dgm:pt>
    <dgm:pt modelId="{65324808-9C95-427D-9E13-12623F5BCCE4}" type="pres">
      <dgm:prSet presAssocID="{806557DD-7B15-4D21-9244-7E875F9DFB63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7E0AFF85-9D75-4F7C-A248-AECB8E83A6A3}" type="pres">
      <dgm:prSet presAssocID="{659AA2D1-3F8B-404B-8B27-FBD2C32CDB6E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927870C2-D2D4-4C96-AAE3-BEA953F0599B}" type="pres">
      <dgm:prSet presAssocID="{8FD8C849-D164-456C-9873-9FED13B3E840}" presName="spacer" presStyleCnt="0"/>
      <dgm:spPr/>
      <dgm:t>
        <a:bodyPr/>
        <a:lstStyle/>
        <a:p>
          <a:pPr rtl="1"/>
          <a:endParaRPr lang="ar-SA"/>
        </a:p>
      </dgm:t>
    </dgm:pt>
    <dgm:pt modelId="{25B86A51-D0CE-453E-A482-D50B506F322E}" type="pres">
      <dgm:prSet presAssocID="{097B10FE-9884-4294-9934-6CA73DE614F4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BC174666-3268-415B-A35A-9678670335DC}" type="presOf" srcId="{806557DD-7B15-4D21-9244-7E875F9DFB63}" destId="{65324808-9C95-427D-9E13-12623F5BCCE4}" srcOrd="0" destOrd="0" presId="urn:microsoft.com/office/officeart/2005/8/layout/vList2"/>
    <dgm:cxn modelId="{549CDDCE-993D-4C4B-B11F-A0F30FA0D320}" srcId="{806557DD-7B15-4D21-9244-7E875F9DFB63}" destId="{659AA2D1-3F8B-404B-8B27-FBD2C32CDB6E}" srcOrd="0" destOrd="0" parTransId="{2EC2AC57-5646-44FB-8943-32BBDC9674D9}" sibTransId="{8FD8C849-D164-456C-9873-9FED13B3E840}"/>
    <dgm:cxn modelId="{101EDA23-6D8B-4973-9E33-12AE6D0580C6}" type="presOf" srcId="{097B10FE-9884-4294-9934-6CA73DE614F4}" destId="{25B86A51-D0CE-453E-A482-D50B506F322E}" srcOrd="0" destOrd="0" presId="urn:microsoft.com/office/officeart/2005/8/layout/vList2"/>
    <dgm:cxn modelId="{223B7D58-BF79-4CE4-8501-0F7F22F5C98B}" srcId="{806557DD-7B15-4D21-9244-7E875F9DFB63}" destId="{097B10FE-9884-4294-9934-6CA73DE614F4}" srcOrd="1" destOrd="0" parTransId="{BB65BBC0-8A2B-4545-BFB5-90063B2D8ABE}" sibTransId="{E9425F83-A596-4204-8C56-2B5DD36724D2}"/>
    <dgm:cxn modelId="{A954DBEB-2E1E-41A5-9374-FA139F9679C1}" type="presOf" srcId="{659AA2D1-3F8B-404B-8B27-FBD2C32CDB6E}" destId="{7E0AFF85-9D75-4F7C-A248-AECB8E83A6A3}" srcOrd="0" destOrd="0" presId="urn:microsoft.com/office/officeart/2005/8/layout/vList2"/>
    <dgm:cxn modelId="{299BD25D-99D1-4CA7-84C5-60A4AFACEB0E}" type="presParOf" srcId="{65324808-9C95-427D-9E13-12623F5BCCE4}" destId="{7E0AFF85-9D75-4F7C-A248-AECB8E83A6A3}" srcOrd="0" destOrd="0" presId="urn:microsoft.com/office/officeart/2005/8/layout/vList2"/>
    <dgm:cxn modelId="{5F3CB37B-73FC-44EB-8728-406FA38CA95A}" type="presParOf" srcId="{65324808-9C95-427D-9E13-12623F5BCCE4}" destId="{927870C2-D2D4-4C96-AAE3-BEA953F0599B}" srcOrd="1" destOrd="0" presId="urn:microsoft.com/office/officeart/2005/8/layout/vList2"/>
    <dgm:cxn modelId="{F5B532EB-913D-4786-A508-C499509E0C7F}" type="presParOf" srcId="{65324808-9C95-427D-9E13-12623F5BCCE4}" destId="{25B86A51-D0CE-453E-A482-D50B506F322E}" srcOrd="2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FE65BE03-6DD6-45B5-BF1A-C758C9101B1F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pPr rtl="1"/>
          <a:endParaRPr lang="ar-SA"/>
        </a:p>
      </dgm:t>
    </dgm:pt>
    <dgm:pt modelId="{13BA55E6-7155-4CC3-B711-42F22AA88D0A}" type="pres">
      <dgm:prSet presAssocID="{FE65BE03-6DD6-45B5-BF1A-C758C9101B1F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9B3D0B0E-F57D-4025-B170-71D441119C89}" type="presOf" srcId="{FE65BE03-6DD6-45B5-BF1A-C758C9101B1F}" destId="{13BA55E6-7155-4CC3-B711-42F22AA88D0A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E7BADE27-EAD6-4F63-A15B-167249B04827}" type="doc">
      <dgm:prSet loTypeId="urn:microsoft.com/office/officeart/2005/8/layout/vList2" loCatId="list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pPr rtl="1"/>
          <a:endParaRPr lang="ar-SA"/>
        </a:p>
      </dgm:t>
    </dgm:pt>
    <dgm:pt modelId="{A1551E74-DFD4-4B36-AD58-9B3F2A1379E6}">
      <dgm:prSet/>
      <dgm:spPr/>
      <dgm:t>
        <a:bodyPr/>
        <a:lstStyle/>
        <a:p>
          <a:pPr rtl="1"/>
          <a:r>
            <a:rPr lang="ar-SA" dirty="0" smtClean="0"/>
            <a:t>ويرجع نقص كمية نواتج البناء الضوئي التي تصل للمناطق النامية إلى</a:t>
          </a:r>
          <a:endParaRPr lang="en-US" dirty="0"/>
        </a:p>
      </dgm:t>
    </dgm:pt>
    <dgm:pt modelId="{C89510B4-52DC-47D6-ACBD-65B9458C98C2}" type="parTrans" cxnId="{440D85A5-62DB-4408-A84D-7A306FB01457}">
      <dgm:prSet/>
      <dgm:spPr/>
      <dgm:t>
        <a:bodyPr/>
        <a:lstStyle/>
        <a:p>
          <a:pPr rtl="1"/>
          <a:endParaRPr lang="ar-SA"/>
        </a:p>
      </dgm:t>
    </dgm:pt>
    <dgm:pt modelId="{039A63A1-56F6-4D20-90C7-AAF0AADCECF0}" type="sibTrans" cxnId="{440D85A5-62DB-4408-A84D-7A306FB01457}">
      <dgm:prSet/>
      <dgm:spPr/>
      <dgm:t>
        <a:bodyPr/>
        <a:lstStyle/>
        <a:p>
          <a:pPr rtl="1"/>
          <a:endParaRPr lang="ar-SA"/>
        </a:p>
      </dgm:t>
    </dgm:pt>
    <dgm:pt modelId="{2400794B-76BB-45DA-8E50-8D0405E2E863}">
      <dgm:prSet/>
      <dgm:spPr/>
      <dgm:t>
        <a:bodyPr/>
        <a:lstStyle/>
        <a:p>
          <a:pPr rtl="1"/>
          <a:r>
            <a:rPr lang="ar-SA" b="1" dirty="0" smtClean="0"/>
            <a:t>تثبيط البناء الضوئي </a:t>
          </a:r>
          <a:r>
            <a:rPr lang="ar-SA" b="1" dirty="0" err="1" smtClean="0"/>
            <a:t>لإنغلاق</a:t>
          </a:r>
          <a:r>
            <a:rPr lang="ar-SA" b="1" dirty="0" smtClean="0"/>
            <a:t> الثغور ( نتيجة خفض </a:t>
          </a:r>
          <a:r>
            <a:rPr lang="ar-SA" b="1" dirty="0" err="1" smtClean="0"/>
            <a:t>إمتلاء</a:t>
          </a:r>
          <a:r>
            <a:rPr lang="ar-SA" b="1" dirty="0" smtClean="0"/>
            <a:t> الخلايا الحارسة)</a:t>
          </a:r>
          <a:endParaRPr lang="en-US" dirty="0"/>
        </a:p>
      </dgm:t>
    </dgm:pt>
    <dgm:pt modelId="{5508B12D-7A8F-4FAB-B436-A63D6FC15BE9}" type="parTrans" cxnId="{5F3E9517-6A3C-4413-9784-4480E521BC9F}">
      <dgm:prSet/>
      <dgm:spPr/>
      <dgm:t>
        <a:bodyPr/>
        <a:lstStyle/>
        <a:p>
          <a:pPr rtl="1"/>
          <a:endParaRPr lang="ar-SA"/>
        </a:p>
      </dgm:t>
    </dgm:pt>
    <dgm:pt modelId="{A0091772-038A-49BD-983B-9F916A96AC30}" type="sibTrans" cxnId="{5F3E9517-6A3C-4413-9784-4480E521BC9F}">
      <dgm:prSet/>
      <dgm:spPr/>
      <dgm:t>
        <a:bodyPr/>
        <a:lstStyle/>
        <a:p>
          <a:pPr rtl="1"/>
          <a:endParaRPr lang="ar-SA"/>
        </a:p>
      </dgm:t>
    </dgm:pt>
    <dgm:pt modelId="{65958372-4D5C-4100-9AA5-4F409775AEDE}">
      <dgm:prSet/>
      <dgm:spPr/>
      <dgm:t>
        <a:bodyPr/>
        <a:lstStyle/>
        <a:p>
          <a:pPr rtl="1"/>
          <a:r>
            <a:rPr lang="ar-SA" b="1" dirty="0" smtClean="0"/>
            <a:t>نقص كفاءة الخلايا التمثيلية في استهلاك </a:t>
          </a:r>
          <a:r>
            <a:rPr lang="en-US" b="1" dirty="0" smtClean="0"/>
            <a:t>CO</a:t>
          </a:r>
          <a:r>
            <a:rPr lang="en-US" b="1" baseline="-25000" dirty="0" smtClean="0"/>
            <a:t>2</a:t>
          </a:r>
          <a:r>
            <a:rPr lang="en-US" b="1" dirty="0" smtClean="0"/>
            <a:t> </a:t>
          </a:r>
          <a:endParaRPr lang="en-US" dirty="0"/>
        </a:p>
      </dgm:t>
    </dgm:pt>
    <dgm:pt modelId="{CE183506-07D6-416E-BBCC-F2676F351079}" type="parTrans" cxnId="{44887163-ECE7-4150-8C45-88182C9EA99E}">
      <dgm:prSet/>
      <dgm:spPr/>
      <dgm:t>
        <a:bodyPr/>
        <a:lstStyle/>
        <a:p>
          <a:pPr rtl="1"/>
          <a:endParaRPr lang="ar-SA"/>
        </a:p>
      </dgm:t>
    </dgm:pt>
    <dgm:pt modelId="{B3CE0993-5026-405F-9F4B-5CD76537083A}" type="sibTrans" cxnId="{44887163-ECE7-4150-8C45-88182C9EA99E}">
      <dgm:prSet/>
      <dgm:spPr/>
      <dgm:t>
        <a:bodyPr/>
        <a:lstStyle/>
        <a:p>
          <a:pPr rtl="1"/>
          <a:endParaRPr lang="ar-SA"/>
        </a:p>
      </dgm:t>
    </dgm:pt>
    <dgm:pt modelId="{DD0C4AA6-8D8C-4681-8DDE-3DEEE4230346}">
      <dgm:prSet/>
      <dgm:spPr/>
      <dgm:t>
        <a:bodyPr/>
        <a:lstStyle/>
        <a:p>
          <a:pPr rtl="1"/>
          <a:r>
            <a:rPr lang="ar-SA" b="1" dirty="0" smtClean="0"/>
            <a:t>تثبيط نقل نواتج البناء الضوئي إلى المناطق النامية وتراكمها في الخلايا التمثيلية.</a:t>
          </a:r>
          <a:endParaRPr lang="en-US" dirty="0"/>
        </a:p>
      </dgm:t>
    </dgm:pt>
    <dgm:pt modelId="{DEEC37F3-AA1B-47FE-B35B-EEB5CBB2E7D4}" type="parTrans" cxnId="{72887781-7E82-40D1-8D97-E4140FC25C99}">
      <dgm:prSet/>
      <dgm:spPr/>
      <dgm:t>
        <a:bodyPr/>
        <a:lstStyle/>
        <a:p>
          <a:pPr rtl="1"/>
          <a:endParaRPr lang="ar-SA"/>
        </a:p>
      </dgm:t>
    </dgm:pt>
    <dgm:pt modelId="{BD2AB470-0DCE-4660-945F-CF2896300171}" type="sibTrans" cxnId="{72887781-7E82-40D1-8D97-E4140FC25C99}">
      <dgm:prSet/>
      <dgm:spPr/>
      <dgm:t>
        <a:bodyPr/>
        <a:lstStyle/>
        <a:p>
          <a:pPr rtl="1"/>
          <a:endParaRPr lang="ar-SA"/>
        </a:p>
      </dgm:t>
    </dgm:pt>
    <dgm:pt modelId="{AD418E8F-5D57-4839-81B3-859C0AF08D3D}" type="pres">
      <dgm:prSet presAssocID="{E7BADE27-EAD6-4F63-A15B-167249B04827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E8242987-ED7E-43F9-A9F8-8AFCC3732730}" type="pres">
      <dgm:prSet presAssocID="{A1551E74-DFD4-4B36-AD58-9B3F2A1379E6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A8B09099-8DAF-4DFC-BEBB-3FB020701A63}" type="pres">
      <dgm:prSet presAssocID="{A1551E74-DFD4-4B36-AD58-9B3F2A1379E6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44887163-ECE7-4150-8C45-88182C9EA99E}" srcId="{A1551E74-DFD4-4B36-AD58-9B3F2A1379E6}" destId="{65958372-4D5C-4100-9AA5-4F409775AEDE}" srcOrd="1" destOrd="0" parTransId="{CE183506-07D6-416E-BBCC-F2676F351079}" sibTransId="{B3CE0993-5026-405F-9F4B-5CD76537083A}"/>
    <dgm:cxn modelId="{77592C9E-A345-41CE-8F3E-1DED8B52094B}" type="presOf" srcId="{DD0C4AA6-8D8C-4681-8DDE-3DEEE4230346}" destId="{A8B09099-8DAF-4DFC-BEBB-3FB020701A63}" srcOrd="0" destOrd="2" presId="urn:microsoft.com/office/officeart/2005/8/layout/vList2"/>
    <dgm:cxn modelId="{72887781-7E82-40D1-8D97-E4140FC25C99}" srcId="{A1551E74-DFD4-4B36-AD58-9B3F2A1379E6}" destId="{DD0C4AA6-8D8C-4681-8DDE-3DEEE4230346}" srcOrd="2" destOrd="0" parTransId="{DEEC37F3-AA1B-47FE-B35B-EEB5CBB2E7D4}" sibTransId="{BD2AB470-0DCE-4660-945F-CF2896300171}"/>
    <dgm:cxn modelId="{5F3E9517-6A3C-4413-9784-4480E521BC9F}" srcId="{A1551E74-DFD4-4B36-AD58-9B3F2A1379E6}" destId="{2400794B-76BB-45DA-8E50-8D0405E2E863}" srcOrd="0" destOrd="0" parTransId="{5508B12D-7A8F-4FAB-B436-A63D6FC15BE9}" sibTransId="{A0091772-038A-49BD-983B-9F916A96AC30}"/>
    <dgm:cxn modelId="{62B65EE0-2274-4E52-B024-FD3206CB10D2}" type="presOf" srcId="{A1551E74-DFD4-4B36-AD58-9B3F2A1379E6}" destId="{E8242987-ED7E-43F9-A9F8-8AFCC3732730}" srcOrd="0" destOrd="0" presId="urn:microsoft.com/office/officeart/2005/8/layout/vList2"/>
    <dgm:cxn modelId="{4BF8F4D9-7998-4871-B89E-5EC4BF021A4E}" type="presOf" srcId="{2400794B-76BB-45DA-8E50-8D0405E2E863}" destId="{A8B09099-8DAF-4DFC-BEBB-3FB020701A63}" srcOrd="0" destOrd="0" presId="urn:microsoft.com/office/officeart/2005/8/layout/vList2"/>
    <dgm:cxn modelId="{440D85A5-62DB-4408-A84D-7A306FB01457}" srcId="{E7BADE27-EAD6-4F63-A15B-167249B04827}" destId="{A1551E74-DFD4-4B36-AD58-9B3F2A1379E6}" srcOrd="0" destOrd="0" parTransId="{C89510B4-52DC-47D6-ACBD-65B9458C98C2}" sibTransId="{039A63A1-56F6-4D20-90C7-AAF0AADCECF0}"/>
    <dgm:cxn modelId="{A1FB5B52-6982-424F-A03E-F719910C3C3F}" type="presOf" srcId="{65958372-4D5C-4100-9AA5-4F409775AEDE}" destId="{A8B09099-8DAF-4DFC-BEBB-3FB020701A63}" srcOrd="0" destOrd="1" presId="urn:microsoft.com/office/officeart/2005/8/layout/vList2"/>
    <dgm:cxn modelId="{DB789399-7C36-4F4A-8101-17E25CCDA479}" type="presOf" srcId="{E7BADE27-EAD6-4F63-A15B-167249B04827}" destId="{AD418E8F-5D57-4839-81B3-859C0AF08D3D}" srcOrd="0" destOrd="0" presId="urn:microsoft.com/office/officeart/2005/8/layout/vList2"/>
    <dgm:cxn modelId="{CC9F8538-A72E-4A10-AE1D-28109CD908C7}" type="presParOf" srcId="{AD418E8F-5D57-4839-81B3-859C0AF08D3D}" destId="{E8242987-ED7E-43F9-A9F8-8AFCC3732730}" srcOrd="0" destOrd="0" presId="urn:microsoft.com/office/officeart/2005/8/layout/vList2"/>
    <dgm:cxn modelId="{1B805C63-A55B-477D-9FCD-A8FA8EEAF0FE}" type="presParOf" srcId="{AD418E8F-5D57-4839-81B3-859C0AF08D3D}" destId="{A8B09099-8DAF-4DFC-BEBB-3FB020701A63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53CF6CD5-3F4C-4E1D-A31C-8895DCB83B79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pPr rtl="1"/>
          <a:endParaRPr lang="ar-SA"/>
        </a:p>
      </dgm:t>
    </dgm:pt>
    <dgm:pt modelId="{B40BF1C7-A14B-49E2-8525-54C18C490A66}" type="pres">
      <dgm:prSet presAssocID="{53CF6CD5-3F4C-4E1D-A31C-8895DCB83B79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8AAC8BB0-4AF1-4C86-95A2-B55FAF445BBE}" type="presOf" srcId="{53CF6CD5-3F4C-4E1D-A31C-8895DCB83B79}" destId="{B40BF1C7-A14B-49E2-8525-54C18C490A66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D4208794-5C00-4685-9824-B818D50283AF}" type="doc">
      <dgm:prSet loTypeId="urn:microsoft.com/office/officeart/2005/8/layout/vList2" loCatId="list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pPr rtl="1"/>
          <a:endParaRPr lang="ar-SA"/>
        </a:p>
      </dgm:t>
    </dgm:pt>
    <dgm:pt modelId="{4AF9B877-0ED4-4070-AA18-F5182B05599A}">
      <dgm:prSet/>
      <dgm:spPr/>
      <dgm:t>
        <a:bodyPr/>
        <a:lstStyle/>
        <a:p>
          <a:pPr rtl="1"/>
          <a:r>
            <a:rPr lang="ar-SA" dirty="0" smtClean="0"/>
            <a:t>كما يرجع نقص المحتوى المائي في المناطق النامية إلى :</a:t>
          </a:r>
          <a:endParaRPr lang="en-GB" b="1" dirty="0"/>
        </a:p>
      </dgm:t>
    </dgm:pt>
    <dgm:pt modelId="{DCC5E897-DED2-4319-AE2A-BF1E094854B6}" type="parTrans" cxnId="{96DD5558-46B8-463A-B39B-6DA059EAEA01}">
      <dgm:prSet/>
      <dgm:spPr/>
      <dgm:t>
        <a:bodyPr/>
        <a:lstStyle/>
        <a:p>
          <a:pPr rtl="1"/>
          <a:endParaRPr lang="ar-SA"/>
        </a:p>
      </dgm:t>
    </dgm:pt>
    <dgm:pt modelId="{8911BA63-5798-494A-872A-C3ECEFDEE789}" type="sibTrans" cxnId="{96DD5558-46B8-463A-B39B-6DA059EAEA01}">
      <dgm:prSet/>
      <dgm:spPr/>
      <dgm:t>
        <a:bodyPr/>
        <a:lstStyle/>
        <a:p>
          <a:pPr rtl="1"/>
          <a:endParaRPr lang="ar-SA"/>
        </a:p>
      </dgm:t>
    </dgm:pt>
    <dgm:pt modelId="{BEC31E15-8F7C-4600-8EEC-99341D275BFD}">
      <dgm:prSet/>
      <dgm:spPr/>
      <dgm:t>
        <a:bodyPr/>
        <a:lstStyle/>
        <a:p>
          <a:pPr rtl="1"/>
          <a:r>
            <a:rPr lang="ar-SA" b="1" dirty="0" smtClean="0"/>
            <a:t>نقص كفاءة الجذور في امتصاص الماء</a:t>
          </a:r>
          <a:endParaRPr lang="en-US" dirty="0"/>
        </a:p>
      </dgm:t>
    </dgm:pt>
    <dgm:pt modelId="{5C2591B2-450A-4EA2-AC74-8A202AAD7E4F}" type="parTrans" cxnId="{B412D702-DC65-496D-B1A0-454378EEE57E}">
      <dgm:prSet/>
      <dgm:spPr/>
      <dgm:t>
        <a:bodyPr/>
        <a:lstStyle/>
        <a:p>
          <a:pPr rtl="1"/>
          <a:endParaRPr lang="ar-SA"/>
        </a:p>
      </dgm:t>
    </dgm:pt>
    <dgm:pt modelId="{6E49F5B3-749B-49BC-9243-145E20E330E7}" type="sibTrans" cxnId="{B412D702-DC65-496D-B1A0-454378EEE57E}">
      <dgm:prSet/>
      <dgm:spPr/>
      <dgm:t>
        <a:bodyPr/>
        <a:lstStyle/>
        <a:p>
          <a:pPr rtl="1"/>
          <a:endParaRPr lang="ar-SA"/>
        </a:p>
      </dgm:t>
    </dgm:pt>
    <dgm:pt modelId="{8B83F122-E766-44F7-AA35-5C7891D6E461}">
      <dgm:prSet/>
      <dgm:spPr/>
      <dgm:t>
        <a:bodyPr/>
        <a:lstStyle/>
        <a:p>
          <a:pPr rtl="1"/>
          <a:r>
            <a:rPr lang="ar-SA" b="1" dirty="0" smtClean="0"/>
            <a:t>نقص تدفق الماء من التربة إلى الجذور لزيادة مقاومة التربة المالحة لحركة الماء</a:t>
          </a:r>
          <a:endParaRPr lang="en-US" dirty="0"/>
        </a:p>
      </dgm:t>
    </dgm:pt>
    <dgm:pt modelId="{B57FE142-C1D0-4248-8F88-9E5D5B9A29EE}" type="parTrans" cxnId="{6B92F607-18BB-428E-AE60-866FEA3A535E}">
      <dgm:prSet/>
      <dgm:spPr/>
      <dgm:t>
        <a:bodyPr/>
        <a:lstStyle/>
        <a:p>
          <a:pPr rtl="1"/>
          <a:endParaRPr lang="ar-SA"/>
        </a:p>
      </dgm:t>
    </dgm:pt>
    <dgm:pt modelId="{28EEE32E-D31A-4DAC-AA42-5ACA0930CE4B}" type="sibTrans" cxnId="{6B92F607-18BB-428E-AE60-866FEA3A535E}">
      <dgm:prSet/>
      <dgm:spPr/>
      <dgm:t>
        <a:bodyPr/>
        <a:lstStyle/>
        <a:p>
          <a:pPr rtl="1"/>
          <a:endParaRPr lang="ar-SA"/>
        </a:p>
      </dgm:t>
    </dgm:pt>
    <dgm:pt modelId="{6FD8CFED-9289-4366-92F1-A7DB925A7873}" type="pres">
      <dgm:prSet presAssocID="{D4208794-5C00-4685-9824-B818D50283AF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16532159-2835-46E0-92A7-3C7564621AD2}" type="pres">
      <dgm:prSet presAssocID="{4AF9B877-0ED4-4070-AA18-F5182B05599A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39657113-20F2-4D5F-BAF7-5DACA1B698B1}" type="pres">
      <dgm:prSet presAssocID="{4AF9B877-0ED4-4070-AA18-F5182B05599A}" presName="childText" presStyleLbl="revTx" presStyleIdx="0" presStyleCnt="1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B412D702-DC65-496D-B1A0-454378EEE57E}" srcId="{4AF9B877-0ED4-4070-AA18-F5182B05599A}" destId="{BEC31E15-8F7C-4600-8EEC-99341D275BFD}" srcOrd="0" destOrd="0" parTransId="{5C2591B2-450A-4EA2-AC74-8A202AAD7E4F}" sibTransId="{6E49F5B3-749B-49BC-9243-145E20E330E7}"/>
    <dgm:cxn modelId="{3BEB9616-8234-48DF-B30D-570BE419361E}" type="presOf" srcId="{D4208794-5C00-4685-9824-B818D50283AF}" destId="{6FD8CFED-9289-4366-92F1-A7DB925A7873}" srcOrd="0" destOrd="0" presId="urn:microsoft.com/office/officeart/2005/8/layout/vList2"/>
    <dgm:cxn modelId="{8A28F9CB-D60F-49A1-A9B2-0402E4BB8EB6}" type="presOf" srcId="{BEC31E15-8F7C-4600-8EEC-99341D275BFD}" destId="{39657113-20F2-4D5F-BAF7-5DACA1B698B1}" srcOrd="0" destOrd="0" presId="urn:microsoft.com/office/officeart/2005/8/layout/vList2"/>
    <dgm:cxn modelId="{041959B6-90B4-4600-815E-D42D7C7D574D}" type="presOf" srcId="{4AF9B877-0ED4-4070-AA18-F5182B05599A}" destId="{16532159-2835-46E0-92A7-3C7564621AD2}" srcOrd="0" destOrd="0" presId="urn:microsoft.com/office/officeart/2005/8/layout/vList2"/>
    <dgm:cxn modelId="{6B92F607-18BB-428E-AE60-866FEA3A535E}" srcId="{4AF9B877-0ED4-4070-AA18-F5182B05599A}" destId="{8B83F122-E766-44F7-AA35-5C7891D6E461}" srcOrd="1" destOrd="0" parTransId="{B57FE142-C1D0-4248-8F88-9E5D5B9A29EE}" sibTransId="{28EEE32E-D31A-4DAC-AA42-5ACA0930CE4B}"/>
    <dgm:cxn modelId="{96DD5558-46B8-463A-B39B-6DA059EAEA01}" srcId="{D4208794-5C00-4685-9824-B818D50283AF}" destId="{4AF9B877-0ED4-4070-AA18-F5182B05599A}" srcOrd="0" destOrd="0" parTransId="{DCC5E897-DED2-4319-AE2A-BF1E094854B6}" sibTransId="{8911BA63-5798-494A-872A-C3ECEFDEE789}"/>
    <dgm:cxn modelId="{8C314366-0392-48C8-8CF8-860DF50E742A}" type="presOf" srcId="{8B83F122-E766-44F7-AA35-5C7891D6E461}" destId="{39657113-20F2-4D5F-BAF7-5DACA1B698B1}" srcOrd="0" destOrd="1" presId="urn:microsoft.com/office/officeart/2005/8/layout/vList2"/>
    <dgm:cxn modelId="{1C761C81-DC02-4B71-AD1D-D3E4256362A1}" type="presParOf" srcId="{6FD8CFED-9289-4366-92F1-A7DB925A7873}" destId="{16532159-2835-46E0-92A7-3C7564621AD2}" srcOrd="0" destOrd="0" presId="urn:microsoft.com/office/officeart/2005/8/layout/vList2"/>
    <dgm:cxn modelId="{8AF34764-685B-41B3-AAAE-79E20B27B965}" type="presParOf" srcId="{6FD8CFED-9289-4366-92F1-A7DB925A7873}" destId="{39657113-20F2-4D5F-BAF7-5DACA1B698B1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9FE60DBD-AC31-4442-8245-F2FEC6A3ADB6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pPr rtl="1"/>
          <a:endParaRPr lang="ar-SA"/>
        </a:p>
      </dgm:t>
    </dgm:pt>
    <dgm:pt modelId="{848A4D20-7D04-4E60-BDCC-948D4FFA32D7}">
      <dgm:prSet/>
      <dgm:spPr/>
      <dgm:t>
        <a:bodyPr/>
        <a:lstStyle/>
        <a:p>
          <a:pPr rtl="1"/>
          <a:r>
            <a:rPr lang="ar-SA" b="1" dirty="0" smtClean="0"/>
            <a:t>من التأثيرات غير المباشرة</a:t>
          </a:r>
          <a:endParaRPr lang="ar-SA" dirty="0"/>
        </a:p>
      </dgm:t>
    </dgm:pt>
    <dgm:pt modelId="{F1ACA3DE-F04A-4F2F-B5F0-44D75027AB35}" type="parTrans" cxnId="{13510E50-4F3D-4E2D-9EFE-6555ED22E5F9}">
      <dgm:prSet/>
      <dgm:spPr/>
      <dgm:t>
        <a:bodyPr/>
        <a:lstStyle/>
        <a:p>
          <a:pPr rtl="1"/>
          <a:endParaRPr lang="ar-SA"/>
        </a:p>
      </dgm:t>
    </dgm:pt>
    <dgm:pt modelId="{336A12BC-C05D-4FFD-B617-04E156B2E768}" type="sibTrans" cxnId="{13510E50-4F3D-4E2D-9EFE-6555ED22E5F9}">
      <dgm:prSet/>
      <dgm:spPr/>
      <dgm:t>
        <a:bodyPr/>
        <a:lstStyle/>
        <a:p>
          <a:pPr rtl="1"/>
          <a:endParaRPr lang="ar-SA"/>
        </a:p>
      </dgm:t>
    </dgm:pt>
    <dgm:pt modelId="{386F8934-EAD3-4EE2-AE71-91F3F7C6FC77}" type="pres">
      <dgm:prSet presAssocID="{9FE60DBD-AC31-4442-8245-F2FEC6A3ADB6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35AE8477-1A4F-46C5-A8B4-8BFB97E5D65E}" type="pres">
      <dgm:prSet presAssocID="{848A4D20-7D04-4E60-BDCC-948D4FFA32D7}" presName="parent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0AD1E6C1-CE21-4B45-B964-A92E2FDF455D}" type="presOf" srcId="{848A4D20-7D04-4E60-BDCC-948D4FFA32D7}" destId="{35AE8477-1A4F-46C5-A8B4-8BFB97E5D65E}" srcOrd="0" destOrd="0" presId="urn:microsoft.com/office/officeart/2005/8/layout/vList2"/>
    <dgm:cxn modelId="{13510E50-4F3D-4E2D-9EFE-6555ED22E5F9}" srcId="{9FE60DBD-AC31-4442-8245-F2FEC6A3ADB6}" destId="{848A4D20-7D04-4E60-BDCC-948D4FFA32D7}" srcOrd="0" destOrd="0" parTransId="{F1ACA3DE-F04A-4F2F-B5F0-44D75027AB35}" sibTransId="{336A12BC-C05D-4FFD-B617-04E156B2E768}"/>
    <dgm:cxn modelId="{9B405169-12A1-41D9-9EDD-BC73BE42CF12}" type="presOf" srcId="{9FE60DBD-AC31-4442-8245-F2FEC6A3ADB6}" destId="{386F8934-EAD3-4EE2-AE71-91F3F7C6FC77}" srcOrd="0" destOrd="0" presId="urn:microsoft.com/office/officeart/2005/8/layout/vList2"/>
    <dgm:cxn modelId="{09817DC1-D559-4E8D-8FB2-AD649CE9E0BD}" type="presParOf" srcId="{386F8934-EAD3-4EE2-AE71-91F3F7C6FC77}" destId="{35AE8477-1A4F-46C5-A8B4-8BFB97E5D65E}" srcOrd="0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391A6F47-463F-43E4-8904-384B57C91089}">
      <dsp:nvSpPr>
        <dsp:cNvPr id="0" name=""/>
        <dsp:cNvSpPr/>
      </dsp:nvSpPr>
      <dsp:spPr>
        <a:xfrm>
          <a:off x="0" y="9900"/>
          <a:ext cx="8229600" cy="112319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r" defTabSz="2133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800" b="1" kern="1200" dirty="0" smtClean="0"/>
            <a:t>تأثير الإجهاد الملحي على نمو النباتات </a:t>
          </a:r>
          <a:endParaRPr lang="ar-SA" sz="4800" kern="1200" dirty="0"/>
        </a:p>
      </dsp:txBody>
      <dsp:txXfrm>
        <a:off x="0" y="9900"/>
        <a:ext cx="8229600" cy="1123199"/>
      </dsp:txXfrm>
    </dsp:sp>
  </dsp:spTree>
</dsp:drawing>
</file>

<file path=ppt/diagrams/drawing10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9D719E5-257C-46E5-A940-9DCE19B55462}">
      <dsp:nvSpPr>
        <dsp:cNvPr id="0" name=""/>
        <dsp:cNvSpPr/>
      </dsp:nvSpPr>
      <dsp:spPr>
        <a:xfrm>
          <a:off x="0" y="199011"/>
          <a:ext cx="8229600" cy="131274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9540" tIns="129540" rIns="129540" bIns="129540" numCol="1" spcCol="1270" anchor="ctr" anchorCtr="0">
          <a:noAutofit/>
        </a:bodyPr>
        <a:lstStyle/>
        <a:p>
          <a:pPr lvl="0" algn="r" defTabSz="15113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400" b="1" kern="1200" dirty="0" smtClean="0"/>
            <a:t>كذلك قد يرجع تثبيط الأملاح للنمو إلى نقص الطاقة المستخدمة في النمو نظراً لاستخدام جزء كبير منها في :</a:t>
          </a:r>
          <a:endParaRPr lang="en-US" sz="3400" kern="1200" dirty="0"/>
        </a:p>
      </dsp:txBody>
      <dsp:txXfrm>
        <a:off x="0" y="199011"/>
        <a:ext cx="8229600" cy="1312740"/>
      </dsp:txXfrm>
    </dsp:sp>
    <dsp:sp modelId="{DCFE9EF4-0178-416F-8CEA-D26A7DDD3019}">
      <dsp:nvSpPr>
        <dsp:cNvPr id="0" name=""/>
        <dsp:cNvSpPr/>
      </dsp:nvSpPr>
      <dsp:spPr>
        <a:xfrm>
          <a:off x="0" y="1511751"/>
          <a:ext cx="8229600" cy="28152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1290" tIns="43180" rIns="241808" bIns="43180" numCol="1" spcCol="1270" anchor="t" anchorCtr="0">
          <a:noAutofit/>
        </a:bodyPr>
        <a:lstStyle/>
        <a:p>
          <a:pPr marL="228600" lvl="1" indent="-228600" algn="r" defTabSz="12001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700" b="1" kern="1200" dirty="0" smtClean="0"/>
            <a:t>تنظيم المحتوى الأيوني في أعضاء النبات</a:t>
          </a:r>
          <a:endParaRPr lang="en-US" sz="2700" kern="1200" dirty="0"/>
        </a:p>
        <a:p>
          <a:pPr marL="228600" lvl="1" indent="-228600" algn="r" defTabSz="12001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700" b="1" kern="1200" dirty="0" smtClean="0"/>
            <a:t>تخليق مركبات عضوية لتعديل </a:t>
          </a:r>
          <a:r>
            <a:rPr lang="ar-SA" sz="2700" b="1" kern="1200" dirty="0" err="1" smtClean="0"/>
            <a:t>الإسموزية</a:t>
          </a:r>
          <a:r>
            <a:rPr lang="ar-SA" sz="2700" b="1" kern="1200" dirty="0" smtClean="0"/>
            <a:t> لا تؤثر على نشاط الإنزيمات ومن أهمها </a:t>
          </a:r>
          <a:r>
            <a:rPr lang="ar-SA" sz="2700" b="1" kern="1200" dirty="0" err="1" smtClean="0"/>
            <a:t>البرولين</a:t>
          </a:r>
          <a:endParaRPr lang="en-US" sz="2700" kern="1200" dirty="0"/>
        </a:p>
        <a:p>
          <a:pPr marL="228600" lvl="1" indent="-228600" algn="r" defTabSz="12001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700" b="1" kern="1200" dirty="0" smtClean="0"/>
            <a:t>يؤثر الإجهاد الملحي على عملية التنفس حيث يقل معدله بزيادة تركيز الأملاح  معدل التنفس يعود مرة أخرى في </a:t>
          </a:r>
          <a:r>
            <a:rPr lang="ar-SA" sz="2700" b="1" kern="1200" dirty="0" err="1" smtClean="0"/>
            <a:t>الإرتفاع</a:t>
          </a:r>
          <a:r>
            <a:rPr lang="ar-SA" sz="2700" b="1" kern="1200" dirty="0" smtClean="0"/>
            <a:t> ثم ينخفض </a:t>
          </a:r>
          <a:r>
            <a:rPr lang="ar-SA" sz="2700" b="1" kern="1200" dirty="0" err="1" smtClean="0"/>
            <a:t>إنخفاض</a:t>
          </a:r>
          <a:r>
            <a:rPr lang="ar-SA" sz="2700" b="1" kern="1200" dirty="0" smtClean="0"/>
            <a:t> </a:t>
          </a:r>
          <a:r>
            <a:rPr lang="ar-SA" sz="2700" b="1" kern="1200" dirty="0" err="1" smtClean="0"/>
            <a:t>حاد </a:t>
          </a:r>
          <a:r>
            <a:rPr lang="ar-SA" sz="2700" b="1" kern="1200" dirty="0" smtClean="0"/>
            <a:t>، وتسمى هذه الظاهرة بالتنفس الملحي ثم يعقب ذلك موت </a:t>
          </a:r>
          <a:r>
            <a:rPr lang="ar-SA" sz="2700" b="1" kern="1200" dirty="0" smtClean="0"/>
            <a:t>النباتي</a:t>
          </a:r>
          <a:endParaRPr lang="en-US" sz="2700" kern="1200" dirty="0"/>
        </a:p>
      </dsp:txBody>
      <dsp:txXfrm>
        <a:off x="0" y="1511751"/>
        <a:ext cx="8229600" cy="2815200"/>
      </dsp:txXfrm>
    </dsp:sp>
  </dsp:spTree>
</dsp:drawing>
</file>

<file path=ppt/diagrams/drawing1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E8DB909E-9F57-4E8E-8147-FDCC1525C79B}">
      <dsp:nvSpPr>
        <dsp:cNvPr id="0" name=""/>
        <dsp:cNvSpPr/>
      </dsp:nvSpPr>
      <dsp:spPr>
        <a:xfrm>
          <a:off x="0" y="68400"/>
          <a:ext cx="8229600" cy="10062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63830" tIns="163830" rIns="163830" bIns="163830" numCol="1" spcCol="1270" anchor="ctr" anchorCtr="0">
          <a:noAutofit/>
        </a:bodyPr>
        <a:lstStyle/>
        <a:p>
          <a:pPr lvl="0" algn="r" defTabSz="19113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300" b="1" kern="1200" dirty="0" smtClean="0"/>
            <a:t>ما هي أعراض الإجهاد الملحي على النبات ؟</a:t>
          </a:r>
          <a:endParaRPr lang="ar-SA" sz="4300" kern="1200" dirty="0"/>
        </a:p>
      </dsp:txBody>
      <dsp:txXfrm>
        <a:off x="0" y="68400"/>
        <a:ext cx="8229600" cy="1006200"/>
      </dsp:txXfrm>
    </dsp:sp>
  </dsp:spTree>
</dsp:drawing>
</file>

<file path=ppt/diagrams/drawing1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647361CA-A085-493D-8F21-9064F2A0C87B}">
      <dsp:nvSpPr>
        <dsp:cNvPr id="0" name=""/>
        <dsp:cNvSpPr/>
      </dsp:nvSpPr>
      <dsp:spPr>
        <a:xfrm>
          <a:off x="0" y="26301"/>
          <a:ext cx="8229600" cy="106704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b="1" kern="1200" dirty="0" smtClean="0">
              <a:latin typeface="Times New Roman" pitchFamily="18" charset="0"/>
              <a:cs typeface="Times New Roman" pitchFamily="18" charset="0"/>
            </a:rPr>
            <a:t>اصفرار يبدأ من عنق الورقة ويستمر إلى نهايتها ( في </a:t>
          </a:r>
          <a:r>
            <a:rPr lang="ar-SA" sz="2000" b="1" kern="1200" dirty="0" err="1" smtClean="0">
              <a:latin typeface="Times New Roman" pitchFamily="18" charset="0"/>
              <a:cs typeface="Times New Roman" pitchFamily="18" charset="0"/>
            </a:rPr>
            <a:t>التراكيز</a:t>
          </a:r>
          <a:r>
            <a:rPr lang="ar-SA" sz="2000" b="1" kern="1200" dirty="0" smtClean="0">
              <a:latin typeface="Times New Roman" pitchFamily="18" charset="0"/>
              <a:cs typeface="Times New Roman" pitchFamily="18" charset="0"/>
            </a:rPr>
            <a:t> المنخفضة )</a:t>
          </a:r>
          <a:endParaRPr lang="en-US" sz="2000" b="1" kern="1200" dirty="0">
            <a:latin typeface="Times New Roman" pitchFamily="18" charset="0"/>
            <a:cs typeface="Times New Roman" pitchFamily="18" charset="0"/>
          </a:endParaRPr>
        </a:p>
      </dsp:txBody>
      <dsp:txXfrm>
        <a:off x="0" y="26301"/>
        <a:ext cx="8229600" cy="1067040"/>
      </dsp:txXfrm>
    </dsp:sp>
    <dsp:sp modelId="{CA605ED4-5F40-4173-BFE0-1E7DB11DBE0D}">
      <dsp:nvSpPr>
        <dsp:cNvPr id="0" name=""/>
        <dsp:cNvSpPr/>
      </dsp:nvSpPr>
      <dsp:spPr>
        <a:xfrm>
          <a:off x="0" y="1257501"/>
          <a:ext cx="8229600" cy="1067040"/>
        </a:xfrm>
        <a:prstGeom prst="roundRect">
          <a:avLst/>
        </a:prstGeom>
        <a:solidFill>
          <a:schemeClr val="accent2">
            <a:hueOff val="2340759"/>
            <a:satOff val="-2919"/>
            <a:lumOff val="68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b="1" kern="1200" dirty="0" err="1" smtClean="0">
              <a:latin typeface="Times New Roman" pitchFamily="18" charset="0"/>
              <a:cs typeface="Times New Roman" pitchFamily="18" charset="0"/>
            </a:rPr>
            <a:t>إسوداد</a:t>
          </a:r>
          <a:r>
            <a:rPr lang="ar-SA" sz="2000" b="1" kern="1200" dirty="0" smtClean="0">
              <a:latin typeface="Times New Roman" pitchFamily="18" charset="0"/>
              <a:cs typeface="Times New Roman" pitchFamily="18" charset="0"/>
            </a:rPr>
            <a:t> حواف الأوراق ( في </a:t>
          </a:r>
          <a:r>
            <a:rPr lang="ar-SA" sz="2000" b="1" kern="1200" dirty="0" err="1" smtClean="0">
              <a:latin typeface="Times New Roman" pitchFamily="18" charset="0"/>
              <a:cs typeface="Times New Roman" pitchFamily="18" charset="0"/>
            </a:rPr>
            <a:t>التراكيز</a:t>
          </a:r>
          <a:r>
            <a:rPr lang="ar-SA" sz="2000" b="1" kern="1200" dirty="0" smtClean="0">
              <a:latin typeface="Times New Roman" pitchFamily="18" charset="0"/>
              <a:cs typeface="Times New Roman" pitchFamily="18" charset="0"/>
            </a:rPr>
            <a:t> المرتفعة )</a:t>
          </a:r>
          <a:endParaRPr lang="en-US" sz="2000" b="1" kern="1200" dirty="0">
            <a:latin typeface="Times New Roman" pitchFamily="18" charset="0"/>
            <a:cs typeface="Times New Roman" pitchFamily="18" charset="0"/>
          </a:endParaRPr>
        </a:p>
      </dsp:txBody>
      <dsp:txXfrm>
        <a:off x="0" y="1257501"/>
        <a:ext cx="8229600" cy="1067040"/>
      </dsp:txXfrm>
    </dsp:sp>
    <dsp:sp modelId="{350CE734-B0E6-4E25-9A5A-7C9C3E4B9497}">
      <dsp:nvSpPr>
        <dsp:cNvPr id="0" name=""/>
        <dsp:cNvSpPr/>
      </dsp:nvSpPr>
      <dsp:spPr>
        <a:xfrm>
          <a:off x="0" y="2488701"/>
          <a:ext cx="8229600" cy="1067040"/>
        </a:xfrm>
        <a:prstGeom prst="roundRect">
          <a:avLst/>
        </a:prstGeom>
        <a:solidFill>
          <a:schemeClr val="accent2">
            <a:hueOff val="4681519"/>
            <a:satOff val="-5839"/>
            <a:lumOff val="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b="1" kern="1200" dirty="0" err="1" smtClean="0">
              <a:latin typeface="Times New Roman" pitchFamily="18" charset="0"/>
              <a:cs typeface="Times New Roman" pitchFamily="18" charset="0"/>
            </a:rPr>
            <a:t>تقزم</a:t>
          </a:r>
          <a:r>
            <a:rPr lang="ar-SA" sz="2000" b="1" kern="1200" dirty="0" smtClean="0">
              <a:latin typeface="Times New Roman" pitchFamily="18" charset="0"/>
              <a:cs typeface="Times New Roman" pitchFamily="18" charset="0"/>
            </a:rPr>
            <a:t> النبات وصغر مساحة الورقة</a:t>
          </a:r>
          <a:r>
            <a:rPr lang="en-US" sz="2000" b="1" kern="1200" dirty="0" smtClean="0">
              <a:latin typeface="Times New Roman" pitchFamily="18" charset="0"/>
              <a:cs typeface="Times New Roman" pitchFamily="18" charset="0"/>
            </a:rPr>
            <a:t/>
          </a:r>
          <a:br>
            <a:rPr lang="en-US" sz="2000" b="1" kern="1200" dirty="0" smtClean="0">
              <a:latin typeface="Times New Roman" pitchFamily="18" charset="0"/>
              <a:cs typeface="Times New Roman" pitchFamily="18" charset="0"/>
            </a:rPr>
          </a:br>
          <a:r>
            <a:rPr lang="ar-SA" sz="2000" b="1" kern="1200" dirty="0" smtClean="0">
              <a:latin typeface="Times New Roman" pitchFamily="18" charset="0"/>
              <a:cs typeface="Times New Roman" pitchFamily="18" charset="0"/>
            </a:rPr>
            <a:t>الأعراض الداخلية أو التشريحية نتيجة للإجهاد الملحي على النبات :</a:t>
          </a:r>
          <a:endParaRPr lang="en-US" sz="2000" b="1" kern="1200" dirty="0">
            <a:latin typeface="Times New Roman" pitchFamily="18" charset="0"/>
            <a:cs typeface="Times New Roman" pitchFamily="18" charset="0"/>
          </a:endParaRPr>
        </a:p>
      </dsp:txBody>
      <dsp:txXfrm>
        <a:off x="0" y="2488701"/>
        <a:ext cx="8229600" cy="1067040"/>
      </dsp:txXfrm>
    </dsp:sp>
    <dsp:sp modelId="{0DD351BF-426E-4A2F-BAA6-0D865E6725C0}">
      <dsp:nvSpPr>
        <dsp:cNvPr id="0" name=""/>
        <dsp:cNvSpPr/>
      </dsp:nvSpPr>
      <dsp:spPr>
        <a:xfrm>
          <a:off x="0" y="3555741"/>
          <a:ext cx="8229600" cy="9439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1290" tIns="25400" rIns="142240" bIns="25400" numCol="1" spcCol="1270" anchor="t" anchorCtr="0">
          <a:noAutofit/>
        </a:bodyPr>
        <a:lstStyle/>
        <a:p>
          <a:pPr marL="228600" lvl="1" indent="-228600" algn="r" defTabSz="8890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endParaRPr lang="en-US" sz="2000" b="1" kern="1200" dirty="0">
            <a:latin typeface="Times New Roman" pitchFamily="18" charset="0"/>
            <a:cs typeface="Times New Roman" pitchFamily="18" charset="0"/>
          </a:endParaRPr>
        </a:p>
      </dsp:txBody>
      <dsp:txXfrm>
        <a:off x="0" y="3555741"/>
        <a:ext cx="8229600" cy="943920"/>
      </dsp:txXfrm>
    </dsp:sp>
  </dsp:spTree>
</dsp:drawing>
</file>

<file path=ppt/diagrams/drawing1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C6341898-2F79-4D7D-A12B-F249BB0C954B}">
      <dsp:nvSpPr>
        <dsp:cNvPr id="0" name=""/>
        <dsp:cNvSpPr/>
      </dsp:nvSpPr>
      <dsp:spPr>
        <a:xfrm>
          <a:off x="0" y="138599"/>
          <a:ext cx="8229600" cy="86580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lvl="0" algn="r" defTabSz="16446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700" b="1" kern="1200" dirty="0" smtClean="0"/>
            <a:t>تجربة تقدير تأثير الإجهاد الملحي على نمو </a:t>
          </a:r>
          <a:r>
            <a:rPr lang="ar-SA" sz="3700" b="1" kern="1200" dirty="0" err="1" smtClean="0"/>
            <a:t>البادرات</a:t>
          </a:r>
          <a:endParaRPr lang="ar-SA" sz="3700" kern="1200" dirty="0"/>
        </a:p>
      </dsp:txBody>
      <dsp:txXfrm>
        <a:off x="0" y="138599"/>
        <a:ext cx="8229600" cy="865800"/>
      </dsp:txXfrm>
    </dsp:sp>
  </dsp:spTree>
</dsp:drawing>
</file>

<file path=ppt/diagrams/drawing14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DD886C93-115D-4DEC-B3E0-105D56BB48DB}">
      <dsp:nvSpPr>
        <dsp:cNvPr id="0" name=""/>
        <dsp:cNvSpPr/>
      </dsp:nvSpPr>
      <dsp:spPr>
        <a:xfrm>
          <a:off x="0" y="142401"/>
          <a:ext cx="8229600" cy="6715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r" defTabSz="1244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800" b="1" kern="1200" dirty="0" smtClean="0"/>
            <a:t>الأدوات :</a:t>
          </a:r>
          <a:endParaRPr lang="en-US" sz="2800" kern="1200" dirty="0"/>
        </a:p>
      </dsp:txBody>
      <dsp:txXfrm>
        <a:off x="0" y="142401"/>
        <a:ext cx="8229600" cy="671580"/>
      </dsp:txXfrm>
    </dsp:sp>
    <dsp:sp modelId="{665474C4-1DD2-482D-9E1F-DA383BCD9563}">
      <dsp:nvSpPr>
        <dsp:cNvPr id="0" name=""/>
        <dsp:cNvSpPr/>
      </dsp:nvSpPr>
      <dsp:spPr>
        <a:xfrm>
          <a:off x="0" y="813981"/>
          <a:ext cx="8229600" cy="6955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1290" tIns="35560" rIns="199136" bIns="35560" numCol="1" spcCol="1270" anchor="t" anchorCtr="0">
          <a:noAutofit/>
        </a:bodyPr>
        <a:lstStyle/>
        <a:p>
          <a:pPr marL="228600" lvl="1" indent="-228600" algn="r" defTabSz="9779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200" b="1" kern="1200" dirty="0" smtClean="0"/>
            <a:t>40 بادرة سبق شتلها في ظروف بيئية مناسبة من رطوبة ودرجة حرارة وإضاءة</a:t>
          </a:r>
          <a:r>
            <a:rPr lang="en-GB" sz="2200" b="1" kern="1200" dirty="0" smtClean="0"/>
            <a:t> ,</a:t>
          </a:r>
          <a:r>
            <a:rPr lang="ar-SA" sz="2200" b="1" kern="1200" dirty="0" err="1" smtClean="0"/>
            <a:t>اصص</a:t>
          </a:r>
          <a:r>
            <a:rPr lang="ar-SA" sz="2200" b="1" kern="1200" dirty="0" smtClean="0"/>
            <a:t> للزرع</a:t>
          </a:r>
          <a:endParaRPr lang="en-US" sz="2200" kern="1200" dirty="0"/>
        </a:p>
      </dsp:txBody>
      <dsp:txXfrm>
        <a:off x="0" y="813981"/>
        <a:ext cx="8229600" cy="695520"/>
      </dsp:txXfrm>
    </dsp:sp>
    <dsp:sp modelId="{D511014D-9297-4B9F-AF0F-F2D3CA5F207C}">
      <dsp:nvSpPr>
        <dsp:cNvPr id="0" name=""/>
        <dsp:cNvSpPr/>
      </dsp:nvSpPr>
      <dsp:spPr>
        <a:xfrm>
          <a:off x="0" y="1509501"/>
          <a:ext cx="8229600" cy="6715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r" defTabSz="1244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800" b="1" kern="1200" dirty="0" smtClean="0"/>
            <a:t>طريقة العمل:</a:t>
          </a:r>
          <a:endParaRPr lang="en-US" sz="2800" kern="1200" dirty="0"/>
        </a:p>
      </dsp:txBody>
      <dsp:txXfrm>
        <a:off x="0" y="1509501"/>
        <a:ext cx="8229600" cy="671580"/>
      </dsp:txXfrm>
    </dsp:sp>
    <dsp:sp modelId="{46ECB339-AD8D-4710-B1F7-020C179E8793}">
      <dsp:nvSpPr>
        <dsp:cNvPr id="0" name=""/>
        <dsp:cNvSpPr/>
      </dsp:nvSpPr>
      <dsp:spPr>
        <a:xfrm>
          <a:off x="0" y="2181081"/>
          <a:ext cx="8229600" cy="22024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1290" tIns="35560" rIns="199136" bIns="35560" numCol="1" spcCol="1270" anchor="t" anchorCtr="0">
          <a:noAutofit/>
        </a:bodyPr>
        <a:lstStyle/>
        <a:p>
          <a:pPr marL="228600" lvl="1" indent="-228600" algn="r" defTabSz="9779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200" b="1" kern="1200" dirty="0" smtClean="0"/>
            <a:t>تزرع 5 </a:t>
          </a:r>
          <a:r>
            <a:rPr lang="ar-SA" sz="2200" b="1" kern="1200" dirty="0" err="1" smtClean="0"/>
            <a:t>بادرات</a:t>
          </a:r>
          <a:r>
            <a:rPr lang="ar-SA" sz="2200" b="1" kern="1200" dirty="0" smtClean="0"/>
            <a:t> في كل </a:t>
          </a:r>
          <a:r>
            <a:rPr lang="ar-SA" sz="2200" b="1" kern="1200" dirty="0" err="1" smtClean="0"/>
            <a:t>إصيص</a:t>
          </a:r>
          <a:r>
            <a:rPr lang="ar-SA" sz="2200" b="1" kern="1200" dirty="0" smtClean="0"/>
            <a:t> بعد ملء </a:t>
          </a:r>
          <a:r>
            <a:rPr lang="ar-SA" sz="2200" b="1" kern="1200" dirty="0" err="1" smtClean="0"/>
            <a:t>الإصيص</a:t>
          </a:r>
          <a:r>
            <a:rPr lang="ar-SA" sz="2200" b="1" kern="1200" dirty="0" smtClean="0"/>
            <a:t> بالتربة 1:1 ( رمل : </a:t>
          </a:r>
          <a:r>
            <a:rPr lang="ar-SA" sz="2200" b="1" kern="1200" dirty="0" err="1" smtClean="0"/>
            <a:t>بتموس</a:t>
          </a:r>
          <a:r>
            <a:rPr lang="ar-SA" sz="2200" b="1" kern="1200" dirty="0" smtClean="0"/>
            <a:t> )</a:t>
          </a:r>
          <a:endParaRPr lang="en-US" sz="2200" kern="1200" dirty="0"/>
        </a:p>
        <a:p>
          <a:pPr marL="228600" lvl="1" indent="-228600" algn="r" defTabSz="9779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200" b="1" kern="1200" dirty="0" smtClean="0">
              <a:solidFill>
                <a:srgbClr val="FF0000"/>
              </a:solidFill>
            </a:rPr>
            <a:t>يتم ري </a:t>
          </a:r>
          <a:r>
            <a:rPr lang="ar-SA" sz="2200" b="1" kern="1200" dirty="0" err="1" smtClean="0">
              <a:solidFill>
                <a:srgbClr val="FF0000"/>
              </a:solidFill>
            </a:rPr>
            <a:t>البادرات</a:t>
          </a:r>
          <a:r>
            <a:rPr lang="ar-SA" sz="2200" b="1" kern="1200" dirty="0" smtClean="0">
              <a:solidFill>
                <a:srgbClr val="FF0000"/>
              </a:solidFill>
            </a:rPr>
            <a:t> في كل </a:t>
          </a:r>
          <a:r>
            <a:rPr lang="ar-SA" sz="2200" b="1" kern="1200" dirty="0" err="1" smtClean="0">
              <a:solidFill>
                <a:srgbClr val="FF0000"/>
              </a:solidFill>
            </a:rPr>
            <a:t>إصيص</a:t>
          </a:r>
          <a:r>
            <a:rPr lang="ar-SA" sz="2200" b="1" kern="1200" dirty="0" smtClean="0">
              <a:solidFill>
                <a:srgbClr val="FF0000"/>
              </a:solidFill>
            </a:rPr>
            <a:t> بتركيز معين من الأملاح</a:t>
          </a:r>
          <a:endParaRPr lang="en-US" sz="2200" kern="1200" dirty="0">
            <a:solidFill>
              <a:srgbClr val="FF0000"/>
            </a:solidFill>
          </a:endParaRPr>
        </a:p>
        <a:p>
          <a:pPr marL="228600" lvl="1" indent="-228600" algn="r" defTabSz="9779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200" b="1" kern="1200" dirty="0" smtClean="0">
              <a:solidFill>
                <a:srgbClr val="FF0000"/>
              </a:solidFill>
            </a:rPr>
            <a:t>(0 % ، 0.5 % ، 2 % ، 4 %)</a:t>
          </a:r>
          <a:endParaRPr lang="en-US" sz="2200" kern="1200" dirty="0">
            <a:solidFill>
              <a:srgbClr val="FF0000"/>
            </a:solidFill>
          </a:endParaRPr>
        </a:p>
        <a:p>
          <a:pPr marL="228600" lvl="1" indent="-228600" algn="r" defTabSz="9779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200" b="1" kern="1200" dirty="0" smtClean="0"/>
            <a:t>تترك التجربة تحت الملاحظة لمدة أسبوعين مع مراعاة الري بكميات ثابتة لجميع الأصص</a:t>
          </a:r>
          <a:endParaRPr lang="en-US" sz="2200" kern="1200" dirty="0"/>
        </a:p>
        <a:p>
          <a:pPr marL="228600" lvl="1" indent="-228600" algn="r" defTabSz="9779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2200" b="1" kern="1200" dirty="0" smtClean="0"/>
            <a:t>تسجل النتائج والأعراض الظاهرية(لون </a:t>
          </a:r>
          <a:r>
            <a:rPr lang="ar-SA" sz="2200" b="1" kern="1200" dirty="0" err="1" smtClean="0"/>
            <a:t>الاوراق</a:t>
          </a:r>
          <a:r>
            <a:rPr lang="ar-SA" sz="2200" b="1" kern="1200" dirty="0" smtClean="0"/>
            <a:t> وعددها,طول المجموع الخضري,</a:t>
          </a:r>
          <a:endParaRPr lang="en-US" sz="2200" kern="1200" dirty="0"/>
        </a:p>
      </dsp:txBody>
      <dsp:txXfrm>
        <a:off x="0" y="2181081"/>
        <a:ext cx="8229600" cy="2202480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08928432-F870-4A4E-947C-D1F848F0B493}">
      <dsp:nvSpPr>
        <dsp:cNvPr id="0" name=""/>
        <dsp:cNvSpPr/>
      </dsp:nvSpPr>
      <dsp:spPr>
        <a:xfrm>
          <a:off x="0" y="9900"/>
          <a:ext cx="8229600" cy="112319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r" defTabSz="2133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800" b="1" kern="1200" dirty="0" smtClean="0"/>
            <a:t>أسباب تثبيط الأملاح للنمو</a:t>
          </a:r>
          <a:endParaRPr lang="ar-SA" sz="4800" kern="1200" dirty="0"/>
        </a:p>
      </dsp:txBody>
      <dsp:txXfrm>
        <a:off x="0" y="9900"/>
        <a:ext cx="8229600" cy="1123199"/>
      </dsp:txXfrm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42047FB0-5F3A-47FE-B284-8B1D01DD0551}">
      <dsp:nvSpPr>
        <dsp:cNvPr id="0" name=""/>
        <dsp:cNvSpPr/>
      </dsp:nvSpPr>
      <dsp:spPr>
        <a:xfrm>
          <a:off x="0" y="9900"/>
          <a:ext cx="8229600" cy="112319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r" defTabSz="2133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800" b="1" kern="1200" dirty="0" smtClean="0"/>
            <a:t>من التأثيرات غير المباشرة</a:t>
          </a:r>
          <a:endParaRPr lang="ar-SA" sz="4800" kern="1200" dirty="0"/>
        </a:p>
      </dsp:txBody>
      <dsp:txXfrm>
        <a:off x="0" y="9900"/>
        <a:ext cx="8229600" cy="1123199"/>
      </dsp:txXfrm>
    </dsp:sp>
  </dsp:spTree>
</dsp:drawing>
</file>

<file path=ppt/diagrams/drawing4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7E0AFF85-9D75-4F7C-A248-AECB8E83A6A3}">
      <dsp:nvSpPr>
        <dsp:cNvPr id="0" name=""/>
        <dsp:cNvSpPr/>
      </dsp:nvSpPr>
      <dsp:spPr>
        <a:xfrm>
          <a:off x="0" y="20181"/>
          <a:ext cx="8229600" cy="216216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r" defTabSz="2489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600" kern="1200" dirty="0" smtClean="0"/>
            <a:t>نقص كمية نواتج البناء الضوئي التي تصل للمناطق النامية</a:t>
          </a:r>
          <a:endParaRPr lang="en-GB" sz="5600" kern="1200" dirty="0"/>
        </a:p>
      </dsp:txBody>
      <dsp:txXfrm>
        <a:off x="0" y="20181"/>
        <a:ext cx="8229600" cy="2162160"/>
      </dsp:txXfrm>
    </dsp:sp>
    <dsp:sp modelId="{25B86A51-D0CE-453E-A482-D50B506F322E}">
      <dsp:nvSpPr>
        <dsp:cNvPr id="0" name=""/>
        <dsp:cNvSpPr/>
      </dsp:nvSpPr>
      <dsp:spPr>
        <a:xfrm>
          <a:off x="0" y="2343621"/>
          <a:ext cx="8229600" cy="2162160"/>
        </a:xfrm>
        <a:prstGeom prst="roundRect">
          <a:avLst/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r" defTabSz="24892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600" kern="1200" dirty="0" smtClean="0"/>
            <a:t>نقص المحتوى المائي في المناطق النامية </a:t>
          </a:r>
          <a:endParaRPr lang="ar-SA" sz="5600" kern="1200" dirty="0"/>
        </a:p>
      </dsp:txBody>
      <dsp:txXfrm>
        <a:off x="0" y="2343621"/>
        <a:ext cx="8229600" cy="2162160"/>
      </dsp:txXfrm>
    </dsp:sp>
  </dsp:spTree>
</dsp:drawing>
</file>

<file path=ppt/diagrams/drawing5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drawing6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E8242987-ED7E-43F9-A9F8-8AFCC3732730}">
      <dsp:nvSpPr>
        <dsp:cNvPr id="0" name=""/>
        <dsp:cNvSpPr/>
      </dsp:nvSpPr>
      <dsp:spPr>
        <a:xfrm>
          <a:off x="0" y="20294"/>
          <a:ext cx="8229600" cy="173745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0" tIns="171450" rIns="171450" bIns="171450" numCol="1" spcCol="1270" anchor="ctr" anchorCtr="0">
          <a:noAutofit/>
        </a:bodyPr>
        <a:lstStyle/>
        <a:p>
          <a:pPr lvl="0" algn="r" defTabSz="20002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500" kern="1200" dirty="0" smtClean="0"/>
            <a:t>ويرجع نقص كمية نواتج البناء الضوئي التي تصل للمناطق النامية إلى</a:t>
          </a:r>
          <a:endParaRPr lang="en-US" sz="4500" kern="1200" dirty="0"/>
        </a:p>
      </dsp:txBody>
      <dsp:txXfrm>
        <a:off x="0" y="20294"/>
        <a:ext cx="8229600" cy="1737450"/>
      </dsp:txXfrm>
    </dsp:sp>
    <dsp:sp modelId="{A8B09099-8DAF-4DFC-BEBB-3FB020701A63}">
      <dsp:nvSpPr>
        <dsp:cNvPr id="0" name=""/>
        <dsp:cNvSpPr/>
      </dsp:nvSpPr>
      <dsp:spPr>
        <a:xfrm>
          <a:off x="0" y="1757744"/>
          <a:ext cx="8229600" cy="274792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1290" tIns="57150" rIns="320040" bIns="57150" numCol="1" spcCol="1270" anchor="t" anchorCtr="0">
          <a:noAutofit/>
        </a:bodyPr>
        <a:lstStyle/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3500" b="1" kern="1200" dirty="0" smtClean="0"/>
            <a:t>تثبيط البناء الضوئي </a:t>
          </a:r>
          <a:r>
            <a:rPr lang="ar-SA" sz="3500" b="1" kern="1200" dirty="0" err="1" smtClean="0"/>
            <a:t>لإنغلاق</a:t>
          </a:r>
          <a:r>
            <a:rPr lang="ar-SA" sz="3500" b="1" kern="1200" dirty="0" smtClean="0"/>
            <a:t> الثغور ( نتيجة خفض </a:t>
          </a:r>
          <a:r>
            <a:rPr lang="ar-SA" sz="3500" b="1" kern="1200" dirty="0" err="1" smtClean="0"/>
            <a:t>إمتلاء</a:t>
          </a:r>
          <a:r>
            <a:rPr lang="ar-SA" sz="3500" b="1" kern="1200" dirty="0" smtClean="0"/>
            <a:t> الخلايا الحارسة)</a:t>
          </a:r>
          <a:endParaRPr lang="en-US" sz="3500" kern="1200" dirty="0"/>
        </a:p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3500" b="1" kern="1200" dirty="0" smtClean="0"/>
            <a:t>نقص كفاءة الخلايا التمثيلية في استهلاك </a:t>
          </a:r>
          <a:r>
            <a:rPr lang="en-US" sz="3500" b="1" kern="1200" dirty="0" smtClean="0"/>
            <a:t>CO</a:t>
          </a:r>
          <a:r>
            <a:rPr lang="en-US" sz="3500" b="1" kern="1200" baseline="-25000" dirty="0" smtClean="0"/>
            <a:t>2</a:t>
          </a:r>
          <a:r>
            <a:rPr lang="en-US" sz="3500" b="1" kern="1200" dirty="0" smtClean="0"/>
            <a:t> </a:t>
          </a:r>
          <a:endParaRPr lang="en-US" sz="3500" kern="1200" dirty="0"/>
        </a:p>
        <a:p>
          <a:pPr marL="285750" lvl="1" indent="-285750" algn="r" defTabSz="15557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3500" b="1" kern="1200" dirty="0" smtClean="0"/>
            <a:t>تثبيط نقل نواتج البناء الضوئي إلى المناطق النامية وتراكمها في الخلايا التمثيلية.</a:t>
          </a:r>
          <a:endParaRPr lang="en-US" sz="3500" kern="1200" dirty="0"/>
        </a:p>
      </dsp:txBody>
      <dsp:txXfrm>
        <a:off x="0" y="1757744"/>
        <a:ext cx="8229600" cy="2747924"/>
      </dsp:txXfrm>
    </dsp:sp>
  </dsp:spTree>
</dsp:drawing>
</file>

<file path=ppt/diagrams/drawing7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drawing8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16532159-2835-46E0-92A7-3C7564621AD2}">
      <dsp:nvSpPr>
        <dsp:cNvPr id="0" name=""/>
        <dsp:cNvSpPr/>
      </dsp:nvSpPr>
      <dsp:spPr>
        <a:xfrm>
          <a:off x="0" y="176556"/>
          <a:ext cx="8229600" cy="212355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9550" tIns="209550" rIns="209550" bIns="209550" numCol="1" spcCol="1270" anchor="ctr" anchorCtr="0">
          <a:noAutofit/>
        </a:bodyPr>
        <a:lstStyle/>
        <a:p>
          <a:pPr lvl="0" algn="r" defTabSz="2444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5500" kern="1200" dirty="0" smtClean="0"/>
            <a:t>كما يرجع نقص المحتوى المائي في المناطق النامية إلى :</a:t>
          </a:r>
          <a:endParaRPr lang="en-GB" sz="5500" b="1" kern="1200" dirty="0"/>
        </a:p>
      </dsp:txBody>
      <dsp:txXfrm>
        <a:off x="0" y="176556"/>
        <a:ext cx="8229600" cy="2123550"/>
      </dsp:txXfrm>
    </dsp:sp>
    <dsp:sp modelId="{39657113-20F2-4D5F-BAF7-5DACA1B698B1}">
      <dsp:nvSpPr>
        <dsp:cNvPr id="0" name=""/>
        <dsp:cNvSpPr/>
      </dsp:nvSpPr>
      <dsp:spPr>
        <a:xfrm>
          <a:off x="0" y="2300106"/>
          <a:ext cx="8229600" cy="20493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1290" tIns="69850" rIns="391160" bIns="69850" numCol="1" spcCol="1270" anchor="t" anchorCtr="0">
          <a:noAutofit/>
        </a:bodyPr>
        <a:lstStyle/>
        <a:p>
          <a:pPr marL="285750" lvl="1" indent="-285750" algn="r" defTabSz="19113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4300" b="1" kern="1200" dirty="0" smtClean="0"/>
            <a:t>نقص كفاءة الجذور في امتصاص الماء</a:t>
          </a:r>
          <a:endParaRPr lang="en-US" sz="4300" kern="1200" dirty="0"/>
        </a:p>
        <a:p>
          <a:pPr marL="285750" lvl="1" indent="-285750" algn="r" defTabSz="191135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ar-SA" sz="4300" b="1" kern="1200" dirty="0" smtClean="0"/>
            <a:t>نقص تدفق الماء من التربة إلى الجذور لزيادة مقاومة التربة المالحة لحركة الماء</a:t>
          </a:r>
          <a:endParaRPr lang="en-US" sz="4300" kern="1200" dirty="0"/>
        </a:p>
      </dsp:txBody>
      <dsp:txXfrm>
        <a:off x="0" y="2300106"/>
        <a:ext cx="8229600" cy="2049300"/>
      </dsp:txXfrm>
    </dsp:sp>
  </dsp:spTree>
</dsp:drawing>
</file>

<file path=ppt/diagrams/drawing9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35AE8477-1A4F-46C5-A8B4-8BFB97E5D65E}">
      <dsp:nvSpPr>
        <dsp:cNvPr id="0" name=""/>
        <dsp:cNvSpPr/>
      </dsp:nvSpPr>
      <dsp:spPr>
        <a:xfrm>
          <a:off x="0" y="9900"/>
          <a:ext cx="8229600" cy="112319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r" defTabSz="2133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4800" b="1" kern="1200" dirty="0" smtClean="0"/>
            <a:t>من التأثيرات غير المباشرة</a:t>
          </a:r>
          <a:endParaRPr lang="ar-SA" sz="4800" kern="1200" dirty="0"/>
        </a:p>
      </dsp:txBody>
      <dsp:txXfrm>
        <a:off x="0" y="9900"/>
        <a:ext cx="8229600" cy="112319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 smtClean="0"/>
              <a:t>انقر فوق الرمز لإضافة صورة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>
    <p:fade thruBlk="1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37000"/>
            <a:lum/>
          </a:blip>
          <a:srcRect/>
          <a:stretch>
            <a:fillRect t="-25000" b="-2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pPr/>
              <a:t>20/01/38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fade thruBlk="1"/>
  </p:transition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4.xml"/><Relationship Id="rId3" Type="http://schemas.openxmlformats.org/officeDocument/2006/relationships/diagramLayout" Target="../diagrams/layout3.xml"/><Relationship Id="rId7" Type="http://schemas.openxmlformats.org/officeDocument/2006/relationships/diagramData" Target="../diagrams/data4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11" Type="http://schemas.microsoft.com/office/2007/relationships/diagramDrawing" Target="../diagrams/drawing4.xml"/><Relationship Id="rId5" Type="http://schemas.openxmlformats.org/officeDocument/2006/relationships/diagramColors" Target="../diagrams/colors3.xml"/><Relationship Id="rId10" Type="http://schemas.openxmlformats.org/officeDocument/2006/relationships/diagramColors" Target="../diagrams/colors4.xml"/><Relationship Id="rId4" Type="http://schemas.openxmlformats.org/officeDocument/2006/relationships/diagramQuickStyle" Target="../diagrams/quickStyle3.xml"/><Relationship Id="rId9" Type="http://schemas.openxmlformats.org/officeDocument/2006/relationships/diagramQuickStyle" Target="../diagrams/quickStyle4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6.xml"/><Relationship Id="rId3" Type="http://schemas.openxmlformats.org/officeDocument/2006/relationships/diagramLayout" Target="../diagrams/layout5.xml"/><Relationship Id="rId7" Type="http://schemas.openxmlformats.org/officeDocument/2006/relationships/diagramData" Target="../diagrams/data6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11" Type="http://schemas.microsoft.com/office/2007/relationships/diagramDrawing" Target="../diagrams/drawing6.xml"/><Relationship Id="rId5" Type="http://schemas.openxmlformats.org/officeDocument/2006/relationships/diagramColors" Target="../diagrams/colors5.xml"/><Relationship Id="rId10" Type="http://schemas.openxmlformats.org/officeDocument/2006/relationships/diagramColors" Target="../diagrams/colors6.xml"/><Relationship Id="rId4" Type="http://schemas.openxmlformats.org/officeDocument/2006/relationships/diagramQuickStyle" Target="../diagrams/quickStyle5.xml"/><Relationship Id="rId9" Type="http://schemas.openxmlformats.org/officeDocument/2006/relationships/diagramQuickStyle" Target="../diagrams/quickStyle6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8.xml"/><Relationship Id="rId3" Type="http://schemas.openxmlformats.org/officeDocument/2006/relationships/diagramLayout" Target="../diagrams/layout7.xml"/><Relationship Id="rId7" Type="http://schemas.openxmlformats.org/officeDocument/2006/relationships/diagramData" Target="../diagrams/data8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11" Type="http://schemas.microsoft.com/office/2007/relationships/diagramDrawing" Target="../diagrams/drawing8.xml"/><Relationship Id="rId5" Type="http://schemas.openxmlformats.org/officeDocument/2006/relationships/diagramColors" Target="../diagrams/colors7.xml"/><Relationship Id="rId10" Type="http://schemas.openxmlformats.org/officeDocument/2006/relationships/diagramColors" Target="../diagrams/colors8.xml"/><Relationship Id="rId4" Type="http://schemas.openxmlformats.org/officeDocument/2006/relationships/diagramQuickStyle" Target="../diagrams/quickStyle7.xml"/><Relationship Id="rId9" Type="http://schemas.openxmlformats.org/officeDocument/2006/relationships/diagramQuickStyle" Target="../diagrams/quickStyle8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10.xml"/><Relationship Id="rId3" Type="http://schemas.openxmlformats.org/officeDocument/2006/relationships/diagramLayout" Target="../diagrams/layout9.xml"/><Relationship Id="rId7" Type="http://schemas.openxmlformats.org/officeDocument/2006/relationships/diagramData" Target="../diagrams/data10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9.xml"/><Relationship Id="rId11" Type="http://schemas.microsoft.com/office/2007/relationships/diagramDrawing" Target="../diagrams/drawing10.xml"/><Relationship Id="rId5" Type="http://schemas.openxmlformats.org/officeDocument/2006/relationships/diagramColors" Target="../diagrams/colors9.xml"/><Relationship Id="rId10" Type="http://schemas.openxmlformats.org/officeDocument/2006/relationships/diagramColors" Target="../diagrams/colors10.xml"/><Relationship Id="rId4" Type="http://schemas.openxmlformats.org/officeDocument/2006/relationships/diagramQuickStyle" Target="../diagrams/quickStyle9.xml"/><Relationship Id="rId9" Type="http://schemas.openxmlformats.org/officeDocument/2006/relationships/diagramQuickStyle" Target="../diagrams/quickStyle10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12.xml"/><Relationship Id="rId3" Type="http://schemas.openxmlformats.org/officeDocument/2006/relationships/diagramLayout" Target="../diagrams/layout11.xml"/><Relationship Id="rId7" Type="http://schemas.openxmlformats.org/officeDocument/2006/relationships/diagramData" Target="../diagrams/data12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1.xml"/><Relationship Id="rId11" Type="http://schemas.microsoft.com/office/2007/relationships/diagramDrawing" Target="../diagrams/drawing12.xml"/><Relationship Id="rId5" Type="http://schemas.openxmlformats.org/officeDocument/2006/relationships/diagramColors" Target="../diagrams/colors11.xml"/><Relationship Id="rId10" Type="http://schemas.openxmlformats.org/officeDocument/2006/relationships/diagramColors" Target="../diagrams/colors12.xml"/><Relationship Id="rId4" Type="http://schemas.openxmlformats.org/officeDocument/2006/relationships/diagramQuickStyle" Target="../diagrams/quickStyle11.xml"/><Relationship Id="rId9" Type="http://schemas.openxmlformats.org/officeDocument/2006/relationships/diagramQuickStyle" Target="../diagrams/quickStyle12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14.xml"/><Relationship Id="rId3" Type="http://schemas.openxmlformats.org/officeDocument/2006/relationships/diagramLayout" Target="../diagrams/layout13.xml"/><Relationship Id="rId7" Type="http://schemas.openxmlformats.org/officeDocument/2006/relationships/diagramData" Target="../diagrams/data14.xml"/><Relationship Id="rId2" Type="http://schemas.openxmlformats.org/officeDocument/2006/relationships/diagramData" Target="../diagrams/data1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3.xml"/><Relationship Id="rId11" Type="http://schemas.microsoft.com/office/2007/relationships/diagramDrawing" Target="../diagrams/drawing14.xml"/><Relationship Id="rId5" Type="http://schemas.openxmlformats.org/officeDocument/2006/relationships/diagramColors" Target="../diagrams/colors13.xml"/><Relationship Id="rId10" Type="http://schemas.openxmlformats.org/officeDocument/2006/relationships/diagramColors" Target="../diagrams/colors14.xml"/><Relationship Id="rId4" Type="http://schemas.openxmlformats.org/officeDocument/2006/relationships/diagramQuickStyle" Target="../diagrams/quickStyle13.xml"/><Relationship Id="rId9" Type="http://schemas.openxmlformats.org/officeDocument/2006/relationships/diagramQuickStyle" Target="../diagrams/quickStyle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تأثير الإجهاد الملحي على نمو النباتات 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Lab.9</a:t>
            </a:r>
            <a:endParaRPr lang="ar-SA" dirty="0"/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1285853" y="2071675"/>
          <a:ext cx="7000924" cy="3143274"/>
        </p:xfrm>
        <a:graphic>
          <a:graphicData uri="http://schemas.openxmlformats.org/drawingml/2006/table">
            <a:tbl>
              <a:tblPr rtl="1"/>
              <a:tblGrid>
                <a:gridCol w="1192983"/>
                <a:gridCol w="1255771"/>
                <a:gridCol w="1569714"/>
                <a:gridCol w="1569714"/>
                <a:gridCol w="1412742"/>
              </a:tblGrid>
              <a:tr h="523879">
                <a:tc rowSpan="2"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dirty="0">
                        <a:latin typeface="Times New Roman"/>
                        <a:ea typeface="Times New Roman"/>
                        <a:cs typeface="Arabic Transparent"/>
                      </a:endParaRPr>
                    </a:p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 dirty="0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Arabic Transparent"/>
                        </a:rPr>
                        <a:t>اسم النبات</a:t>
                      </a:r>
                      <a:endParaRPr lang="en-US" sz="2000" dirty="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75">
                      <a:fgClr>
                        <a:srgbClr val="008080"/>
                      </a:fgClr>
                      <a:bgClr>
                        <a:srgbClr val="008078"/>
                      </a:bgClr>
                    </a:pattFill>
                  </a:tcPr>
                </a:tc>
                <a:tc gridSpan="4"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Arabic Transparent"/>
                        </a:rPr>
                        <a:t>التراكيز</a:t>
                      </a: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75">
                      <a:fgClr>
                        <a:srgbClr val="008080"/>
                      </a:fgClr>
                      <a:bgClr>
                        <a:srgbClr val="008078"/>
                      </a:bgClr>
                    </a:pattFill>
                  </a:tcPr>
                </a:tc>
                <a:tc h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523879">
                <a:tc vMerge="1"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>
                          <a:latin typeface="Times New Roman"/>
                          <a:ea typeface="Times New Roman"/>
                          <a:cs typeface="Arabic Transparent"/>
                        </a:rPr>
                        <a:t>0%</a:t>
                      </a: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20">
                      <a:fgClr>
                        <a:srgbClr val="00FF00"/>
                      </a:fgClr>
                      <a:bgClr>
                        <a:srgbClr val="EFFFEF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>
                          <a:latin typeface="Times New Roman"/>
                          <a:ea typeface="Times New Roman"/>
                          <a:cs typeface="Arabic Transparent"/>
                        </a:rPr>
                        <a:t>0.5%</a:t>
                      </a: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20">
                      <a:fgClr>
                        <a:srgbClr val="00FF00"/>
                      </a:fgClr>
                      <a:bgClr>
                        <a:srgbClr val="EFFFEF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>
                          <a:latin typeface="Times New Roman"/>
                          <a:ea typeface="Times New Roman"/>
                          <a:cs typeface="Arabic Transparent"/>
                        </a:rPr>
                        <a:t>2%</a:t>
                      </a: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20">
                      <a:fgClr>
                        <a:srgbClr val="00FF00"/>
                      </a:fgClr>
                      <a:bgClr>
                        <a:srgbClr val="EFFFEF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>
                          <a:latin typeface="Times New Roman"/>
                          <a:ea typeface="Times New Roman"/>
                          <a:cs typeface="Arabic Transparent"/>
                        </a:rPr>
                        <a:t>4%</a:t>
                      </a: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20">
                      <a:fgClr>
                        <a:srgbClr val="00FF00"/>
                      </a:fgClr>
                      <a:bgClr>
                        <a:srgbClr val="EFFFEF"/>
                      </a:bgClr>
                    </a:pattFill>
                  </a:tcPr>
                </a:tc>
              </a:tr>
              <a:tr h="523879"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>
                          <a:latin typeface="Times New Roman"/>
                          <a:ea typeface="Times New Roman"/>
                          <a:cs typeface="Arabic Transparent"/>
                        </a:rPr>
                        <a:t>الفول</a:t>
                      </a: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20">
                      <a:fgClr>
                        <a:srgbClr val="00FF00"/>
                      </a:fgClr>
                      <a:bgClr>
                        <a:srgbClr val="EFFFEF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20">
                      <a:fgClr>
                        <a:srgbClr val="00FF00"/>
                      </a:fgClr>
                      <a:bgClr>
                        <a:srgbClr val="EFFFEF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20">
                      <a:fgClr>
                        <a:srgbClr val="00FF00"/>
                      </a:fgClr>
                      <a:bgClr>
                        <a:srgbClr val="EFFFEF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20">
                      <a:fgClr>
                        <a:srgbClr val="00FF00"/>
                      </a:fgClr>
                      <a:bgClr>
                        <a:srgbClr val="EFFFEF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pattFill prst="pct20">
                      <a:fgClr>
                        <a:srgbClr val="00FF00"/>
                      </a:fgClr>
                      <a:bgClr>
                        <a:srgbClr val="EFFFEF"/>
                      </a:bgClr>
                    </a:pattFill>
                  </a:tcPr>
                </a:tc>
              </a:tr>
              <a:tr h="523879"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>
                          <a:latin typeface="Times New Roman"/>
                          <a:ea typeface="Times New Roman"/>
                          <a:cs typeface="Arabic Transparent"/>
                        </a:rPr>
                        <a:t>الترمس</a:t>
                      </a: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3879"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>
                          <a:latin typeface="Times New Roman"/>
                          <a:ea typeface="Times New Roman"/>
                          <a:cs typeface="Arabic Transparent"/>
                        </a:rPr>
                        <a:t>القمح</a:t>
                      </a: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3879"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ar-SA" sz="2000" b="1">
                          <a:latin typeface="Times New Roman"/>
                          <a:ea typeface="Times New Roman"/>
                          <a:cs typeface="Arabic Transparent"/>
                        </a:rPr>
                        <a:t>الشعير</a:t>
                      </a: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dirty="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rtl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000" dirty="0">
                        <a:latin typeface="Times New Roman"/>
                        <a:ea typeface="Times New Roman"/>
                        <a:cs typeface="Arabic Transparent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>
    <p:fade thruBlk="1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رسم تخطيطي 3"/>
          <p:cNvGraphicFramePr/>
          <p:nvPr/>
        </p:nvGraphicFramePr>
        <p:xfrm>
          <a:off x="457200" y="274638"/>
          <a:ext cx="8229600" cy="1143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ar-SA" b="1" dirty="0" smtClean="0"/>
              <a:t>تركزت معظم الدراسات التي أجريت على تأثير الأملاح على نمو النبات وتطوره على استخدام أملاح الصوديوم كمصدر للملوحة ، وقد قسم </a:t>
            </a:r>
            <a:r>
              <a:rPr lang="en-US" b="1" dirty="0" smtClean="0"/>
              <a:t>Levitt</a:t>
            </a:r>
            <a:r>
              <a:rPr lang="ar-SA" b="1" dirty="0" smtClean="0"/>
              <a:t> أضرار أملاح الصوديوم إلى :</a:t>
            </a:r>
            <a:endParaRPr lang="en-US" dirty="0" smtClean="0"/>
          </a:p>
          <a:p>
            <a:pPr lvl="0"/>
            <a:r>
              <a:rPr lang="ar-SA" b="1" dirty="0" smtClean="0">
                <a:solidFill>
                  <a:srgbClr val="FF0000"/>
                </a:solidFill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أضرار إجهاد </a:t>
            </a:r>
            <a:r>
              <a:rPr lang="ar-SA" b="1" dirty="0" err="1" smtClean="0">
                <a:solidFill>
                  <a:srgbClr val="FF0000"/>
                </a:solidFill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إبتدائي</a:t>
            </a:r>
            <a:endParaRPr lang="en-US" dirty="0" smtClean="0">
              <a:solidFill>
                <a:srgbClr val="FF0000"/>
              </a:solidFill>
              <a:effectLst>
                <a:outerShdw blurRad="50800" dist="38100" algn="tr" rotWithShape="0">
                  <a:prstClr val="black">
                    <a:alpha val="40000"/>
                  </a:prstClr>
                </a:outerShdw>
              </a:effectLst>
            </a:endParaRPr>
          </a:p>
          <a:p>
            <a:pPr lvl="0"/>
            <a:r>
              <a:rPr lang="ar-SA" b="1" dirty="0" smtClean="0">
                <a:solidFill>
                  <a:srgbClr val="FF0000"/>
                </a:solidFill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أضرار إجهاد ثانوي</a:t>
            </a:r>
            <a:endParaRPr lang="en-US" dirty="0" smtClean="0">
              <a:solidFill>
                <a:srgbClr val="FF0000"/>
              </a:solidFill>
              <a:effectLst>
                <a:outerShdw blurRad="50800" dist="38100" algn="tr" rotWithShape="0">
                  <a:prstClr val="black">
                    <a:alpha val="40000"/>
                  </a:prstClr>
                </a:outerShdw>
              </a:effectLst>
            </a:endParaRPr>
          </a:p>
          <a:p>
            <a:r>
              <a:rPr lang="ar-SA" b="1" dirty="0" smtClean="0"/>
              <a:t>ويرى أن الأملاح تسبب نوعان من الإجهاد</a:t>
            </a:r>
            <a:endParaRPr lang="en-US" dirty="0" smtClean="0"/>
          </a:p>
          <a:p>
            <a:pPr lvl="0"/>
            <a:r>
              <a:rPr lang="ar-SA" b="1" dirty="0" smtClean="0">
                <a:solidFill>
                  <a:srgbClr val="FF0000"/>
                </a:solidFill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إجهاد </a:t>
            </a:r>
            <a:r>
              <a:rPr lang="ar-SA" b="1" dirty="0" err="1" smtClean="0">
                <a:solidFill>
                  <a:srgbClr val="FF0000"/>
                </a:solidFill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أسموزي</a:t>
            </a:r>
            <a:endParaRPr lang="en-US" dirty="0" smtClean="0">
              <a:solidFill>
                <a:srgbClr val="FF0000"/>
              </a:solidFill>
              <a:effectLst>
                <a:outerShdw blurRad="50800" dist="38100" algn="tr" rotWithShape="0">
                  <a:prstClr val="black">
                    <a:alpha val="40000"/>
                  </a:prstClr>
                </a:outerShdw>
              </a:effectLst>
            </a:endParaRPr>
          </a:p>
          <a:p>
            <a:pPr lvl="0"/>
            <a:r>
              <a:rPr lang="ar-SA" b="1" dirty="0" smtClean="0">
                <a:solidFill>
                  <a:srgbClr val="FF0000"/>
                </a:solidFill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إجهاد نقص التغذية المعدنية</a:t>
            </a:r>
            <a:endParaRPr lang="en-US" dirty="0" smtClean="0">
              <a:solidFill>
                <a:srgbClr val="FF0000"/>
              </a:solidFill>
              <a:effectLst>
                <a:outerShdw blurRad="50800" dist="38100" algn="tr" rotWithShape="0">
                  <a:prstClr val="black">
                    <a:alpha val="40000"/>
                  </a:prstClr>
                </a:outerShdw>
              </a:effectLst>
            </a:endParaRPr>
          </a:p>
          <a:p>
            <a:r>
              <a:rPr lang="ar-SA" b="1" dirty="0" smtClean="0"/>
              <a:t>أضرار الإجهاد </a:t>
            </a:r>
            <a:r>
              <a:rPr lang="ar-SA" b="1" dirty="0" err="1" smtClean="0"/>
              <a:t>الإبتدائي</a:t>
            </a:r>
            <a:r>
              <a:rPr lang="ar-SA" b="1" dirty="0" smtClean="0"/>
              <a:t> تنشأ بشكل مباشر نتيجة تأثير الأملاح على </a:t>
            </a:r>
            <a:r>
              <a:rPr lang="ar-SA" b="1" dirty="0" err="1" smtClean="0"/>
              <a:t>نفاذية</a:t>
            </a:r>
            <a:r>
              <a:rPr lang="ar-SA" b="1" dirty="0" smtClean="0"/>
              <a:t> </a:t>
            </a:r>
            <a:r>
              <a:rPr lang="ar-SA" b="1" dirty="0" smtClean="0"/>
              <a:t>الأغشية</a:t>
            </a:r>
          </a:p>
          <a:p>
            <a:pPr lvl="0"/>
            <a:r>
              <a:rPr lang="ar-SA" b="1" dirty="0" smtClean="0"/>
              <a:t>حيث </a:t>
            </a:r>
            <a:r>
              <a:rPr lang="ar-SA" b="1" dirty="0" smtClean="0"/>
              <a:t>يمنع الملح ارتباط الدهن بالفسفور مما يغير من خاصية </a:t>
            </a:r>
            <a:r>
              <a:rPr lang="ar-SA" b="1" dirty="0" err="1" smtClean="0"/>
              <a:t>النفاذية</a:t>
            </a:r>
            <a:r>
              <a:rPr lang="ar-SA" b="1" dirty="0" smtClean="0"/>
              <a:t> </a:t>
            </a:r>
            <a:r>
              <a:rPr lang="ar-SA" b="1" dirty="0" err="1" smtClean="0"/>
              <a:t>الإختيارية</a:t>
            </a:r>
            <a:r>
              <a:rPr lang="ar-SA" b="1" dirty="0" smtClean="0"/>
              <a:t> للأغشية فتتأثر عمليات النقل النشط</a:t>
            </a:r>
            <a:endParaRPr lang="en-US" dirty="0" smtClean="0"/>
          </a:p>
          <a:p>
            <a:pPr>
              <a:buNone/>
            </a:pPr>
            <a:endParaRPr lang="ar-SA" b="1" dirty="0" smtClean="0"/>
          </a:p>
          <a:p>
            <a:r>
              <a:rPr lang="ar-SA" b="1" dirty="0" smtClean="0"/>
              <a:t> </a:t>
            </a:r>
            <a:r>
              <a:rPr lang="ar-SA" b="1" dirty="0" smtClean="0"/>
              <a:t>أو تنشأ بشكل غير مباشر نتيجة عدم </a:t>
            </a:r>
            <a:r>
              <a:rPr lang="ar-SA" b="1" dirty="0" err="1" smtClean="0"/>
              <a:t>الإتزان</a:t>
            </a:r>
            <a:r>
              <a:rPr lang="ar-SA" b="1" dirty="0" smtClean="0"/>
              <a:t> في </a:t>
            </a:r>
            <a:r>
              <a:rPr lang="ar-SA" b="1" dirty="0" err="1" smtClean="0"/>
              <a:t>أيض</a:t>
            </a:r>
            <a:r>
              <a:rPr lang="ar-SA" b="1" dirty="0" smtClean="0"/>
              <a:t> النبات ، كما يرتبط التأثير الضار للأملاح على المسار </a:t>
            </a:r>
            <a:r>
              <a:rPr lang="ar-SA" b="1" dirty="0" err="1" smtClean="0"/>
              <a:t>الأيضي</a:t>
            </a:r>
            <a:r>
              <a:rPr lang="ar-SA" b="1" dirty="0" smtClean="0"/>
              <a:t> الذي يسلكه النبات حسب طول فترة </a:t>
            </a:r>
            <a:r>
              <a:rPr lang="ar-SA" b="1" dirty="0" err="1" smtClean="0"/>
              <a:t>الإضاءة .</a:t>
            </a:r>
            <a:endParaRPr lang="ar-SA" dirty="0"/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رسم تخطيطي 3"/>
          <p:cNvGraphicFramePr/>
          <p:nvPr/>
        </p:nvGraphicFramePr>
        <p:xfrm>
          <a:off x="457200" y="274638"/>
          <a:ext cx="8229600" cy="1143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0"/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تعرض النبات إلى </a:t>
            </a:r>
            <a:r>
              <a:rPr lang="ar-SA" b="1" dirty="0" smtClean="0">
                <a:solidFill>
                  <a:srgbClr val="FF0000"/>
                </a:solidFill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إجهاد جفاف </a:t>
            </a:r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( نتيجة وجوده في وسط مالح ) أي انخفاض جهد ماء بيئة الجذور ، حيث تحد زيادة تركيز الأملاح في بيئة الجذور من امتصاص الجذور للماء ( إجهاد الجفاف الفسيولوجي ) ويزداد الأمر سوءاً مع ارتفاع درجة الحرارة وزيادة معدلات البخر </a:t>
            </a:r>
            <a:r>
              <a:rPr lang="ar-SA" b="1" dirty="0" err="1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والنتح</a:t>
            </a:r>
            <a:endParaRPr lang="en-US" dirty="0" smtClean="0">
              <a:effectLst>
                <a:outerShdw blurRad="50800" dist="38100" algn="tr" rotWithShape="0">
                  <a:prstClr val="black">
                    <a:alpha val="40000"/>
                  </a:prstClr>
                </a:outerShdw>
              </a:effectLst>
            </a:endParaRPr>
          </a:p>
          <a:p>
            <a:pPr lvl="0"/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تعرض النبات إلى </a:t>
            </a:r>
            <a:r>
              <a:rPr lang="ar-SA" b="1" dirty="0" smtClean="0">
                <a:solidFill>
                  <a:srgbClr val="FF0000"/>
                </a:solidFill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إجهاد أيوني </a:t>
            </a:r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أو سمية أيونية ، وذلك نتيجة تراكم بعض الأيونات غير العضوية السامة مثل </a:t>
            </a:r>
            <a:r>
              <a:rPr lang="en-US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Na</a:t>
            </a:r>
            <a:r>
              <a:rPr lang="en-US" b="1" baseline="30000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+</a:t>
            </a:r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 و </a:t>
            </a:r>
            <a:r>
              <a:rPr lang="en-US" b="1" dirty="0" err="1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Cl</a:t>
            </a:r>
            <a:r>
              <a:rPr lang="en-US" b="1" baseline="30000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-</a:t>
            </a:r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 والتي يعتمد تراكمها على تركيز الملح في بيئة الجذور</a:t>
            </a:r>
            <a:endParaRPr lang="en-US" dirty="0" smtClean="0">
              <a:effectLst>
                <a:outerShdw blurRad="50800" dist="38100" algn="tr" rotWithShape="0">
                  <a:prstClr val="black">
                    <a:alpha val="40000"/>
                  </a:prstClr>
                </a:outerShdw>
              </a:effectLst>
            </a:endParaRPr>
          </a:p>
          <a:p>
            <a:pPr lvl="0"/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تعرض النبات إلى </a:t>
            </a:r>
            <a:r>
              <a:rPr lang="ar-SA" b="1" dirty="0" smtClean="0">
                <a:solidFill>
                  <a:srgbClr val="FF0000"/>
                </a:solidFill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إجهاد نقص التغذية المعدنية </a:t>
            </a:r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( عدم </a:t>
            </a:r>
            <a:r>
              <a:rPr lang="ar-SA" b="1" dirty="0" err="1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الإتزان</a:t>
            </a:r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 الأيوني )</a:t>
            </a:r>
          </a:p>
          <a:p>
            <a:pPr lvl="0"/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تثبط الملوحة نمو النبات عن طريق تأثيرها على </a:t>
            </a:r>
            <a:r>
              <a:rPr lang="ar-SA" b="1" dirty="0" err="1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الإنقسام</a:t>
            </a:r>
            <a:r>
              <a:rPr lang="ar-SA" b="1" dirty="0" smtClean="0">
                <a:effectLst>
                  <a:outerShdw blurRad="50800" dist="38100" algn="tr" rotWithShape="0">
                    <a:prstClr val="black">
                      <a:alpha val="40000"/>
                    </a:prstClr>
                  </a:outerShdw>
                </a:effectLst>
              </a:rPr>
              <a:t> الخلوي أو تثبيطها لتمدد الخلايا</a:t>
            </a:r>
            <a:endParaRPr lang="en-US" dirty="0" smtClean="0">
              <a:effectLst>
                <a:outerShdw blurRad="50800" dist="38100" algn="tr" rotWithShape="0">
                  <a:prstClr val="black">
                    <a:alpha val="40000"/>
                  </a:prstClr>
                </a:outerShdw>
              </a:effectLst>
            </a:endParaRPr>
          </a:p>
          <a:p>
            <a:r>
              <a:rPr lang="ar-SA" b="1" dirty="0" smtClean="0"/>
              <a:t>تأثير الأملاح على النمو قد يكون مباشر أو غير مباشر</a:t>
            </a:r>
            <a:endParaRPr lang="ar-SA" dirty="0"/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رسم تخطيطي 4"/>
          <p:cNvGraphicFramePr/>
          <p:nvPr/>
        </p:nvGraphicFramePr>
        <p:xfrm>
          <a:off x="457200" y="274638"/>
          <a:ext cx="8229600" cy="1143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رسم تخطيطي 8"/>
          <p:cNvGraphicFramePr/>
          <p:nvPr/>
        </p:nvGraphicFramePr>
        <p:xfrm>
          <a:off x="457200" y="274638"/>
          <a:ext cx="8229600" cy="1143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10" name="عنصر نائب للمحتوى 9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2" name="رسم تخطيطي 21"/>
          <p:cNvGraphicFramePr/>
          <p:nvPr/>
        </p:nvGraphicFramePr>
        <p:xfrm>
          <a:off x="457200" y="274638"/>
          <a:ext cx="8229600" cy="1143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23" name="عنصر نائب للمحتوى 22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  <p:transition>
    <p:fade thruBlk="1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رسم تخطيطي 4"/>
          <p:cNvGraphicFramePr/>
          <p:nvPr/>
        </p:nvGraphicFramePr>
        <p:xfrm>
          <a:off x="457200" y="274638"/>
          <a:ext cx="8229600" cy="1143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  <p:transition>
    <p:fade thruBlk="1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رسم تخطيطي 4"/>
          <p:cNvGraphicFramePr/>
          <p:nvPr/>
        </p:nvGraphicFramePr>
        <p:xfrm>
          <a:off x="457200" y="274638"/>
          <a:ext cx="8229600" cy="1143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  <p:transition>
    <p:fade thruBlk="1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رسم تخطيطي 4"/>
          <p:cNvGraphicFramePr/>
          <p:nvPr/>
        </p:nvGraphicFramePr>
        <p:xfrm>
          <a:off x="457200" y="274638"/>
          <a:ext cx="8229600" cy="1143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  <p:transition>
    <p:fade thruBlk="1"/>
  </p:transition>
</p:sld>
</file>

<file path=ppt/theme/theme1.xml><?xml version="1.0" encoding="utf-8"?>
<a:theme xmlns:a="http://schemas.openxmlformats.org/drawingml/2006/main" name="سمة3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5573266D03E7A4FA52D5E280DC14EBD" ma:contentTypeVersion="0" ma:contentTypeDescription="Create a new document." ma:contentTypeScope="" ma:versionID="b43a5f20aeacb95ea9bec08c527c09a6">
  <xsd:schema xmlns:xsd="http://www.w3.org/2001/XMLSchema" xmlns:xs="http://www.w3.org/2001/XMLSchema" xmlns:p="http://schemas.microsoft.com/office/2006/metadata/properties" xmlns:ns1="http://schemas.microsoft.com/sharepoint/v3" targetNamespace="http://schemas.microsoft.com/office/2006/metadata/properties" ma:root="true" ma:fieldsID="fbdead3c0d938818e388b6da9e757e8d" ns1:_="">
    <xsd:import namespace="http://schemas.microsoft.com/sharepoint/v3"/>
    <xsd:element name="properties">
      <xsd:complexType>
        <xsd:sequence>
          <xsd:element name="documentManagement">
            <xsd:complexType>
              <xsd:all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8" nillable="true" ma:displayName="Scheduling Start Date" ma:description="" ma:hidden="true" ma:internalName="PublishingStartDate">
      <xsd:simpleType>
        <xsd:restriction base="dms:Unknown"/>
      </xsd:simpleType>
    </xsd:element>
    <xsd:element name="PublishingExpirationDate" ma:index="9" nillable="true" ma:displayName="Scheduling End Date" ma:description="" ma:hidden="true" ma:internalName="PublishingExpirationDat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31740B14-6A8D-4D2C-BD62-F76409B5ACA0}"/>
</file>

<file path=customXml/itemProps2.xml><?xml version="1.0" encoding="utf-8"?>
<ds:datastoreItem xmlns:ds="http://schemas.openxmlformats.org/officeDocument/2006/customXml" ds:itemID="{4C4995B6-25BC-416B-9E4D-942527795D55}"/>
</file>

<file path=customXml/itemProps3.xml><?xml version="1.0" encoding="utf-8"?>
<ds:datastoreItem xmlns:ds="http://schemas.openxmlformats.org/officeDocument/2006/customXml" ds:itemID="{0DEB0A78-32EB-48EF-80A8-39D12412597C}"/>
</file>

<file path=docProps/app.xml><?xml version="1.0" encoding="utf-8"?>
<Properties xmlns="http://schemas.openxmlformats.org/officeDocument/2006/extended-properties" xmlns:vt="http://schemas.openxmlformats.org/officeDocument/2006/docPropsVTypes">
  <Template>سمة3</Template>
  <TotalTime>64</TotalTime>
  <Words>540</Words>
  <Application>Microsoft Office PowerPoint</Application>
  <PresentationFormat>عرض على الشاشة (3:4)‏</PresentationFormat>
  <Paragraphs>58</Paragraphs>
  <Slides>10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10</vt:i4>
      </vt:variant>
    </vt:vector>
  </HeadingPairs>
  <TitlesOfParts>
    <vt:vector size="11" baseType="lpstr">
      <vt:lpstr>سمة3</vt:lpstr>
      <vt:lpstr>تأثير الإجهاد الملحي على نمو النباتات 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  <vt:lpstr>الشريحة 9</vt:lpstr>
      <vt:lpstr>الشريحة 10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Alanoud Talal Alfaghom</dc:creator>
  <cp:lastModifiedBy>a</cp:lastModifiedBy>
  <cp:revision>12</cp:revision>
  <dcterms:created xsi:type="dcterms:W3CDTF">2012-11-20T07:03:10Z</dcterms:created>
  <dcterms:modified xsi:type="dcterms:W3CDTF">2016-10-21T13:04:56Z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0x010100E5573266D03E7A4FA52D5E280DC14EBD</vt:lpwstr>
  </property>
  <property fmtid="{D5CDD505-2E9C-101B-9397-08002B2CF9AE}" pid="3" name="TemplateUrl">
    <vt:lpwstr/>
  </property>
  <property fmtid="{D5CDD505-2E9C-101B-9397-08002B2CF9AE}" pid="4" name="Order">
    <vt:r8>40700</vt:r8>
  </property>
  <property fmtid="{D5CDD505-2E9C-101B-9397-08002B2CF9AE}" pid="5" name="_SourceUrl">
    <vt:lpwstr/>
  </property>
  <property fmtid="{D5CDD505-2E9C-101B-9397-08002B2CF9AE}" pid="6" name="_SharedFileIndex">
    <vt:lpwstr/>
  </property>
  <property fmtid="{D5CDD505-2E9C-101B-9397-08002B2CF9AE}" pid="7" name="xd_Signature">
    <vt:bool>false</vt:bool>
  </property>
  <property fmtid="{D5CDD505-2E9C-101B-9397-08002B2CF9AE}" pid="8" name="xd_ProgID">
    <vt:lpwstr/>
  </property>
</Properties>
</file>

<file path=docProps/thumbnail.jpeg>
</file>