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4"/>
  </p:sldMasterIdLst>
  <p:notesMasterIdLst>
    <p:notesMasterId r:id="rId29"/>
  </p:notesMasterIdLst>
  <p:sldIdLst>
    <p:sldId id="256" r:id="rId5"/>
    <p:sldId id="276" r:id="rId6"/>
    <p:sldId id="277" r:id="rId7"/>
    <p:sldId id="278" r:id="rId8"/>
    <p:sldId id="279" r:id="rId9"/>
    <p:sldId id="280" r:id="rId10"/>
    <p:sldId id="281" r:id="rId11"/>
    <p:sldId id="282" r:id="rId12"/>
    <p:sldId id="258" r:id="rId13"/>
    <p:sldId id="260" r:id="rId14"/>
    <p:sldId id="261" r:id="rId15"/>
    <p:sldId id="263" r:id="rId16"/>
    <p:sldId id="283" r:id="rId17"/>
    <p:sldId id="265" r:id="rId18"/>
    <p:sldId id="266" r:id="rId19"/>
    <p:sldId id="267" r:id="rId20"/>
    <p:sldId id="273" r:id="rId21"/>
    <p:sldId id="268" r:id="rId22"/>
    <p:sldId id="269" r:id="rId23"/>
    <p:sldId id="274" r:id="rId24"/>
    <p:sldId id="270" r:id="rId25"/>
    <p:sldId id="275" r:id="rId26"/>
    <p:sldId id="271" r:id="rId27"/>
    <p:sldId id="272" r:id="rId2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29" d="100"/>
          <a:sy n="29" d="100"/>
        </p:scale>
        <p:origin x="-720" y="-6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9173378-DE89-497E-9A4C-A06CBF213FF8}" type="datetimeFigureOut">
              <a:rPr lang="ar-SA" smtClean="0"/>
              <a:pPr/>
              <a:t>12/04/37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B2B77E7-96BF-4568-A577-93C89AA57093}"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DB2B77E7-96BF-4568-A577-93C89AA57093}" type="slidenum">
              <a:rPr lang="ar-SA" smtClean="0"/>
              <a:pPr/>
              <a:t>1</a:t>
            </a:fld>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DB2B77E7-96BF-4568-A577-93C89AA57093}" type="slidenum">
              <a:rPr lang="ar-SA" smtClean="0"/>
              <a:pPr/>
              <a:t>18</a:t>
            </a:fld>
            <a:endParaRPr lang="ar-S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DB2B77E7-96BF-4568-A577-93C89AA57093}" type="slidenum">
              <a:rPr lang="ar-SA" smtClean="0"/>
              <a:pPr/>
              <a:t>19</a:t>
            </a:fld>
            <a:endParaRPr lang="ar-S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DB2B77E7-96BF-4568-A577-93C89AA57093}" type="slidenum">
              <a:rPr lang="ar-SA" smtClean="0"/>
              <a:pPr/>
              <a:t>20</a:t>
            </a:fld>
            <a:endParaRPr lang="ar-S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DB2B77E7-96BF-4568-A577-93C89AA57093}" type="slidenum">
              <a:rPr lang="ar-SA" smtClean="0"/>
              <a:pPr/>
              <a:t>21</a:t>
            </a:fld>
            <a:endParaRPr lang="ar-S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DB2B77E7-96BF-4568-A577-93C89AA57093}" type="slidenum">
              <a:rPr lang="ar-SA" smtClean="0"/>
              <a:pPr/>
              <a:t>22</a:t>
            </a:fld>
            <a:endParaRPr lang="ar-S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DB2B77E7-96BF-4568-A577-93C89AA57093}" type="slidenum">
              <a:rPr lang="ar-SA" smtClean="0"/>
              <a:pPr/>
              <a:t>23</a:t>
            </a:fld>
            <a:endParaRPr lang="ar-S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DB2B77E7-96BF-4568-A577-93C89AA57093}" type="slidenum">
              <a:rPr lang="ar-SA" smtClean="0"/>
              <a:pPr/>
              <a:t>24</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DB2B77E7-96BF-4568-A577-93C89AA57093}" type="slidenum">
              <a:rPr lang="ar-SA" smtClean="0"/>
              <a:pPr/>
              <a:t>9</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DB2B77E7-96BF-4568-A577-93C89AA57093}" type="slidenum">
              <a:rPr lang="ar-SA" smtClean="0"/>
              <a:pPr/>
              <a:t>10</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DB2B77E7-96BF-4568-A577-93C89AA57093}" type="slidenum">
              <a:rPr lang="ar-SA" smtClean="0"/>
              <a:pPr/>
              <a:t>11</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DB2B77E7-96BF-4568-A577-93C89AA57093}" type="slidenum">
              <a:rPr lang="ar-SA" smtClean="0"/>
              <a:pPr/>
              <a:t>12</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DB2B77E7-96BF-4568-A577-93C89AA57093}" type="slidenum">
              <a:rPr lang="ar-SA" smtClean="0"/>
              <a:pPr/>
              <a:t>14</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DB2B77E7-96BF-4568-A577-93C89AA57093}" type="slidenum">
              <a:rPr lang="ar-SA" smtClean="0"/>
              <a:pPr/>
              <a:t>15</a:t>
            </a:fld>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DB2B77E7-96BF-4568-A577-93C89AA57093}" type="slidenum">
              <a:rPr lang="ar-SA" smtClean="0"/>
              <a:pPr/>
              <a:t>16</a:t>
            </a:fld>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DB2B77E7-96BF-4568-A577-93C89AA57093}" type="slidenum">
              <a:rPr lang="ar-SA" smtClean="0"/>
              <a:pPr/>
              <a:t>17</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028EF745-23C9-45C5-94DC-A4985021A273}" type="datetimeFigureOut">
              <a:rPr lang="ar-SA" smtClean="0"/>
              <a:pPr/>
              <a:t>12/04/37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3BA7D19-FC01-4A69-8215-6BB067D1DFCC}"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28EF745-23C9-45C5-94DC-A4985021A273}" type="datetimeFigureOut">
              <a:rPr lang="ar-SA" smtClean="0"/>
              <a:pPr/>
              <a:t>12/04/37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3BA7D19-FC01-4A69-8215-6BB067D1DFCC}"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28EF745-23C9-45C5-94DC-A4985021A273}" type="datetimeFigureOut">
              <a:rPr lang="ar-SA" smtClean="0"/>
              <a:pPr/>
              <a:t>12/04/37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3BA7D19-FC01-4A69-8215-6BB067D1DFCC}"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28EF745-23C9-45C5-94DC-A4985021A273}" type="datetimeFigureOut">
              <a:rPr lang="ar-SA" smtClean="0"/>
              <a:pPr/>
              <a:t>12/04/37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3BA7D19-FC01-4A69-8215-6BB067D1DFCC}"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28EF745-23C9-45C5-94DC-A4985021A273}" type="datetimeFigureOut">
              <a:rPr lang="ar-SA" smtClean="0"/>
              <a:pPr/>
              <a:t>12/04/37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3BA7D19-FC01-4A69-8215-6BB067D1DFCC}"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028EF745-23C9-45C5-94DC-A4985021A273}" type="datetimeFigureOut">
              <a:rPr lang="ar-SA" smtClean="0"/>
              <a:pPr/>
              <a:t>12/04/37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3BA7D19-FC01-4A69-8215-6BB067D1DFCC}"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028EF745-23C9-45C5-94DC-A4985021A273}" type="datetimeFigureOut">
              <a:rPr lang="ar-SA" smtClean="0"/>
              <a:pPr/>
              <a:t>12/04/37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63BA7D19-FC01-4A69-8215-6BB067D1DFCC}"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028EF745-23C9-45C5-94DC-A4985021A273}" type="datetimeFigureOut">
              <a:rPr lang="ar-SA" smtClean="0"/>
              <a:pPr/>
              <a:t>12/04/37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63BA7D19-FC01-4A69-8215-6BB067D1DFCC}"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28EF745-23C9-45C5-94DC-A4985021A273}" type="datetimeFigureOut">
              <a:rPr lang="ar-SA" smtClean="0"/>
              <a:pPr/>
              <a:t>12/04/37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63BA7D19-FC01-4A69-8215-6BB067D1DFCC}"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28EF745-23C9-45C5-94DC-A4985021A273}" type="datetimeFigureOut">
              <a:rPr lang="ar-SA" smtClean="0"/>
              <a:pPr/>
              <a:t>12/04/37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3BA7D19-FC01-4A69-8215-6BB067D1DFCC}"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28EF745-23C9-45C5-94DC-A4985021A273}" type="datetimeFigureOut">
              <a:rPr lang="ar-SA" smtClean="0"/>
              <a:pPr/>
              <a:t>12/04/37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3BA7D19-FC01-4A69-8215-6BB067D1DFCC}"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28EF745-23C9-45C5-94DC-A4985021A273}" type="datetimeFigureOut">
              <a:rPr lang="ar-SA" smtClean="0"/>
              <a:pPr/>
              <a:t>12/04/37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3BA7D19-FC01-4A69-8215-6BB067D1DFCC}"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ar-SA" sz="6000" dirty="0" smtClean="0">
                <a:solidFill>
                  <a:schemeClr val="bg2">
                    <a:lumMod val="50000"/>
                  </a:schemeClr>
                </a:solidFill>
              </a:rPr>
              <a:t>270حدق فطريات </a:t>
            </a:r>
            <a:r>
              <a:rPr lang="ar-SA" sz="6000" dirty="0" smtClean="0">
                <a:solidFill>
                  <a:schemeClr val="bg2">
                    <a:lumMod val="50000"/>
                  </a:schemeClr>
                </a:solidFill>
              </a:rPr>
              <a:t>عملي</a:t>
            </a:r>
            <a:endParaRPr lang="ar-SA" sz="6000" dirty="0">
              <a:solidFill>
                <a:schemeClr val="bg2">
                  <a:lumMod val="50000"/>
                </a:schemeClr>
              </a:solidFill>
            </a:endParaRPr>
          </a:p>
        </p:txBody>
      </p:sp>
      <p:sp>
        <p:nvSpPr>
          <p:cNvPr id="3" name="عنوان فرعي 2"/>
          <p:cNvSpPr>
            <a:spLocks noGrp="1"/>
          </p:cNvSpPr>
          <p:nvPr>
            <p:ph type="subTitle" idx="1"/>
          </p:nvPr>
        </p:nvSpPr>
        <p:spPr/>
        <p:txBody>
          <a:bodyPr/>
          <a:lstStyle/>
          <a:p>
            <a:r>
              <a:rPr lang="ar-SA" dirty="0" smtClean="0"/>
              <a:t>المعمل الاول</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0" y="260350"/>
            <a:ext cx="8229600" cy="4525963"/>
          </a:xfrm>
        </p:spPr>
        <p:txBody>
          <a:bodyPr/>
          <a:lstStyle/>
          <a:p>
            <a:r>
              <a:rPr lang="ar-SA" u="sng" dirty="0" smtClean="0">
                <a:solidFill>
                  <a:schemeClr val="tx2">
                    <a:lumMod val="60000"/>
                    <a:lumOff val="40000"/>
                  </a:schemeClr>
                </a:solidFill>
              </a:rPr>
              <a:t>:</a:t>
            </a:r>
            <a:r>
              <a:rPr lang="ar-SA" b="1" dirty="0" smtClean="0"/>
              <a:t>الانقسام </a:t>
            </a:r>
            <a:r>
              <a:rPr lang="ar-SA" b="1" dirty="0" smtClean="0"/>
              <a:t>الثنائي البسيط </a:t>
            </a:r>
            <a:r>
              <a:rPr lang="ar-SA" b="1" dirty="0" smtClean="0"/>
              <a:t>الانشقاق </a:t>
            </a:r>
            <a:r>
              <a:rPr lang="ar-SA" b="1" dirty="0" smtClean="0"/>
              <a:t>( </a:t>
            </a:r>
            <a:r>
              <a:rPr lang="en-US" b="1" dirty="0" smtClean="0"/>
              <a:t>Fission</a:t>
            </a:r>
            <a:r>
              <a:rPr lang="ar-SA" b="1" dirty="0" smtClean="0"/>
              <a:t>)</a:t>
            </a:r>
            <a:endParaRPr lang="ar-SA" u="sng" dirty="0" smtClean="0">
              <a:solidFill>
                <a:schemeClr val="tx2">
                  <a:lumMod val="60000"/>
                  <a:lumOff val="40000"/>
                </a:schemeClr>
              </a:solidFill>
            </a:endParaRPr>
          </a:p>
          <a:p>
            <a:pPr>
              <a:buNone/>
            </a:pPr>
            <a:r>
              <a:rPr lang="ar-SA" dirty="0" smtClean="0">
                <a:solidFill>
                  <a:schemeClr val="bg2">
                    <a:lumMod val="50000"/>
                  </a:schemeClr>
                </a:solidFill>
              </a:rPr>
              <a:t>يحدث في الفطريات وحيده </a:t>
            </a:r>
            <a:r>
              <a:rPr lang="ar-SA" dirty="0" err="1" smtClean="0">
                <a:solidFill>
                  <a:schemeClr val="bg2">
                    <a:lumMod val="50000"/>
                  </a:schemeClr>
                </a:solidFill>
              </a:rPr>
              <a:t>الخليه</a:t>
            </a:r>
            <a:r>
              <a:rPr lang="ar-SA" dirty="0" smtClean="0">
                <a:solidFill>
                  <a:schemeClr val="bg2">
                    <a:lumMod val="50000"/>
                  </a:schemeClr>
                </a:solidFill>
              </a:rPr>
              <a:t> (مثل </a:t>
            </a:r>
            <a:r>
              <a:rPr lang="ar-SA" dirty="0" err="1" smtClean="0">
                <a:solidFill>
                  <a:schemeClr val="bg2">
                    <a:lumMod val="50000"/>
                  </a:schemeClr>
                </a:solidFill>
              </a:rPr>
              <a:t>الخميره</a:t>
            </a:r>
            <a:r>
              <a:rPr lang="ar-SA" dirty="0" smtClean="0">
                <a:solidFill>
                  <a:schemeClr val="bg2">
                    <a:lumMod val="50000"/>
                  </a:schemeClr>
                </a:solidFill>
              </a:rPr>
              <a:t>)، حيث تأخذ </a:t>
            </a:r>
            <a:r>
              <a:rPr lang="ar-SA" dirty="0" err="1" smtClean="0">
                <a:solidFill>
                  <a:schemeClr val="bg2">
                    <a:lumMod val="50000"/>
                  </a:schemeClr>
                </a:solidFill>
              </a:rPr>
              <a:t>الخليه</a:t>
            </a:r>
            <a:r>
              <a:rPr lang="ar-SA" dirty="0" smtClean="0">
                <a:solidFill>
                  <a:schemeClr val="bg2">
                    <a:lumMod val="50000"/>
                  </a:schemeClr>
                </a:solidFill>
              </a:rPr>
              <a:t> في </a:t>
            </a:r>
            <a:r>
              <a:rPr lang="ar-SA" dirty="0" err="1" smtClean="0">
                <a:solidFill>
                  <a:schemeClr val="bg2">
                    <a:lumMod val="50000"/>
                  </a:schemeClr>
                </a:solidFill>
              </a:rPr>
              <a:t>الاستطاله</a:t>
            </a:r>
            <a:r>
              <a:rPr lang="ar-SA" dirty="0" smtClean="0">
                <a:solidFill>
                  <a:schemeClr val="bg2">
                    <a:lumMod val="50000"/>
                  </a:schemeClr>
                </a:solidFill>
              </a:rPr>
              <a:t> ثم تنقسم نواتها </a:t>
            </a:r>
            <a:r>
              <a:rPr lang="ar-SA" dirty="0" err="1" smtClean="0">
                <a:solidFill>
                  <a:schemeClr val="bg2">
                    <a:lumMod val="50000"/>
                  </a:schemeClr>
                </a:solidFill>
              </a:rPr>
              <a:t>الى</a:t>
            </a:r>
            <a:r>
              <a:rPr lang="ar-SA" dirty="0" smtClean="0">
                <a:solidFill>
                  <a:schemeClr val="bg2">
                    <a:lumMod val="50000"/>
                  </a:schemeClr>
                </a:solidFill>
              </a:rPr>
              <a:t> نواتين، ثم </a:t>
            </a:r>
            <a:r>
              <a:rPr lang="ar-SA" dirty="0" err="1" smtClean="0">
                <a:solidFill>
                  <a:schemeClr val="bg2">
                    <a:lumMod val="50000"/>
                  </a:schemeClr>
                </a:solidFill>
              </a:rPr>
              <a:t>يتخصر</a:t>
            </a:r>
            <a:r>
              <a:rPr lang="ar-SA" dirty="0" smtClean="0">
                <a:solidFill>
                  <a:schemeClr val="bg2">
                    <a:lumMod val="50000"/>
                  </a:schemeClr>
                </a:solidFill>
              </a:rPr>
              <a:t> وسط </a:t>
            </a:r>
            <a:r>
              <a:rPr lang="ar-SA" dirty="0" err="1" smtClean="0">
                <a:solidFill>
                  <a:schemeClr val="bg2">
                    <a:lumMod val="50000"/>
                  </a:schemeClr>
                </a:solidFill>
              </a:rPr>
              <a:t>الخليه</a:t>
            </a:r>
            <a:r>
              <a:rPr lang="ar-SA" dirty="0" smtClean="0">
                <a:solidFill>
                  <a:schemeClr val="bg2">
                    <a:lumMod val="50000"/>
                  </a:schemeClr>
                </a:solidFill>
              </a:rPr>
              <a:t> حتى تنفصل </a:t>
            </a:r>
            <a:r>
              <a:rPr lang="ar-SA" dirty="0" err="1" smtClean="0">
                <a:solidFill>
                  <a:schemeClr val="bg2">
                    <a:lumMod val="50000"/>
                  </a:schemeClr>
                </a:solidFill>
              </a:rPr>
              <a:t>الى</a:t>
            </a:r>
            <a:r>
              <a:rPr lang="ar-SA" dirty="0" smtClean="0">
                <a:solidFill>
                  <a:schemeClr val="bg2">
                    <a:lumMod val="50000"/>
                  </a:schemeClr>
                </a:solidFill>
              </a:rPr>
              <a:t> خليتين كل خليه تحتوي على نواه واحده .</a:t>
            </a:r>
          </a:p>
        </p:txBody>
      </p:sp>
      <p:pic>
        <p:nvPicPr>
          <p:cNvPr id="4098" name="Picture 2"/>
          <p:cNvPicPr>
            <a:picLocks noChangeAspect="1" noChangeArrowheads="1"/>
          </p:cNvPicPr>
          <p:nvPr/>
        </p:nvPicPr>
        <p:blipFill>
          <a:blip r:embed="rId3" cstate="print"/>
          <a:srcRect/>
          <a:stretch>
            <a:fillRect/>
          </a:stretch>
        </p:blipFill>
        <p:spPr bwMode="auto">
          <a:xfrm>
            <a:off x="2987824" y="3068960"/>
            <a:ext cx="2376264" cy="19442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0" y="404813"/>
            <a:ext cx="8218488" cy="5721350"/>
          </a:xfrm>
        </p:spPr>
        <p:txBody>
          <a:bodyPr/>
          <a:lstStyle/>
          <a:p>
            <a:r>
              <a:rPr lang="ar-SA" u="sng" dirty="0" smtClean="0">
                <a:solidFill>
                  <a:schemeClr val="tx2">
                    <a:lumMod val="60000"/>
                    <a:lumOff val="40000"/>
                  </a:schemeClr>
                </a:solidFill>
              </a:rPr>
              <a:t>التبرعم </a:t>
            </a:r>
            <a:r>
              <a:rPr lang="en-GB" u="sng" dirty="0" smtClean="0">
                <a:solidFill>
                  <a:schemeClr val="tx2">
                    <a:lumMod val="60000"/>
                    <a:lumOff val="40000"/>
                  </a:schemeClr>
                </a:solidFill>
              </a:rPr>
              <a:t>Budding</a:t>
            </a:r>
            <a:r>
              <a:rPr lang="ar-SA" u="sng" dirty="0" smtClean="0">
                <a:solidFill>
                  <a:schemeClr val="tx2">
                    <a:lumMod val="60000"/>
                    <a:lumOff val="40000"/>
                  </a:schemeClr>
                </a:solidFill>
              </a:rPr>
              <a:t>:</a:t>
            </a:r>
          </a:p>
          <a:p>
            <a:pPr>
              <a:buNone/>
            </a:pPr>
            <a:r>
              <a:rPr lang="ar-SA" dirty="0" smtClean="0">
                <a:solidFill>
                  <a:schemeClr val="bg2">
                    <a:lumMod val="50000"/>
                  </a:schemeClr>
                </a:solidFill>
              </a:rPr>
              <a:t>يحدث غالبا في فطر </a:t>
            </a:r>
            <a:r>
              <a:rPr lang="ar-SA" dirty="0" err="1" smtClean="0">
                <a:solidFill>
                  <a:schemeClr val="bg2">
                    <a:lumMod val="50000"/>
                  </a:schemeClr>
                </a:solidFill>
              </a:rPr>
              <a:t>الخميره</a:t>
            </a:r>
            <a:r>
              <a:rPr lang="ar-SA" dirty="0" smtClean="0">
                <a:solidFill>
                  <a:schemeClr val="bg2">
                    <a:lumMod val="50000"/>
                  </a:schemeClr>
                </a:solidFill>
              </a:rPr>
              <a:t> حيث يظهر بروز خارجي من </a:t>
            </a:r>
            <a:r>
              <a:rPr lang="ar-SA" dirty="0" err="1" smtClean="0">
                <a:solidFill>
                  <a:schemeClr val="bg2">
                    <a:lumMod val="50000"/>
                  </a:schemeClr>
                </a:solidFill>
              </a:rPr>
              <a:t>الخليه</a:t>
            </a:r>
            <a:r>
              <a:rPr lang="ar-SA" dirty="0" smtClean="0">
                <a:solidFill>
                  <a:schemeClr val="bg2">
                    <a:lumMod val="50000"/>
                  </a:schemeClr>
                </a:solidFill>
              </a:rPr>
              <a:t> </a:t>
            </a:r>
            <a:r>
              <a:rPr lang="ar-SA" dirty="0" err="1" smtClean="0">
                <a:solidFill>
                  <a:schemeClr val="bg2">
                    <a:lumMod val="50000"/>
                  </a:schemeClr>
                </a:solidFill>
              </a:rPr>
              <a:t>الام</a:t>
            </a:r>
            <a:r>
              <a:rPr lang="ar-SA" dirty="0" smtClean="0">
                <a:solidFill>
                  <a:schemeClr val="bg2">
                    <a:lumMod val="50000"/>
                  </a:schemeClr>
                </a:solidFill>
              </a:rPr>
              <a:t> يسمى البرعم ،ثم تنقسم نواة الخليه الام وتنتقل احدى النواتين البنويتين الى البرعم، ويزداد حجم البرعم ومن ثم ينفصل مكونا فردا جديدا وقد ينتج سلسله من البراعم لتكون مايشبه الغزل الفطري القصير.</a:t>
            </a:r>
            <a:endParaRPr lang="ar-SA" dirty="0">
              <a:solidFill>
                <a:schemeClr val="bg2">
                  <a:lumMod val="50000"/>
                </a:schemeClr>
              </a:solidFill>
            </a:endParaRPr>
          </a:p>
        </p:txBody>
      </p:sp>
      <p:pic>
        <p:nvPicPr>
          <p:cNvPr id="4" name="صورة 3" descr="bud.jpg"/>
          <p:cNvPicPr>
            <a:picLocks noChangeAspect="1"/>
          </p:cNvPicPr>
          <p:nvPr/>
        </p:nvPicPr>
        <p:blipFill>
          <a:blip r:embed="rId3" cstate="print"/>
          <a:stretch>
            <a:fillRect/>
          </a:stretch>
        </p:blipFill>
        <p:spPr>
          <a:xfrm>
            <a:off x="251520" y="4005064"/>
            <a:ext cx="8489102" cy="1944216"/>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0" y="404813"/>
            <a:ext cx="8229600" cy="5721350"/>
          </a:xfrm>
        </p:spPr>
        <p:txBody>
          <a:bodyPr/>
          <a:lstStyle/>
          <a:p>
            <a:r>
              <a:rPr lang="ar-SA" u="sng" dirty="0" smtClean="0">
                <a:solidFill>
                  <a:schemeClr val="tx2">
                    <a:lumMod val="60000"/>
                    <a:lumOff val="40000"/>
                  </a:schemeClr>
                </a:solidFill>
              </a:rPr>
              <a:t>تكوين </a:t>
            </a:r>
            <a:r>
              <a:rPr lang="ar-SA" u="sng" dirty="0" err="1" smtClean="0">
                <a:solidFill>
                  <a:schemeClr val="tx2">
                    <a:lumMod val="60000"/>
                    <a:lumOff val="40000"/>
                  </a:schemeClr>
                </a:solidFill>
              </a:rPr>
              <a:t>الاجسام</a:t>
            </a:r>
            <a:r>
              <a:rPr lang="ar-SA" u="sng" dirty="0" smtClean="0">
                <a:solidFill>
                  <a:schemeClr val="tx2">
                    <a:lumMod val="60000"/>
                    <a:lumOff val="40000"/>
                  </a:schemeClr>
                </a:solidFill>
              </a:rPr>
              <a:t> </a:t>
            </a:r>
            <a:r>
              <a:rPr lang="ar-SA" u="sng" dirty="0" err="1" smtClean="0">
                <a:solidFill>
                  <a:schemeClr val="tx2">
                    <a:lumMod val="60000"/>
                    <a:lumOff val="40000"/>
                  </a:schemeClr>
                </a:solidFill>
              </a:rPr>
              <a:t>الحجريه</a:t>
            </a:r>
            <a:r>
              <a:rPr lang="ar-SA" u="sng" dirty="0" smtClean="0">
                <a:solidFill>
                  <a:schemeClr val="tx2">
                    <a:lumMod val="60000"/>
                    <a:lumOff val="40000"/>
                  </a:schemeClr>
                </a:solidFill>
              </a:rPr>
              <a:t>:</a:t>
            </a:r>
          </a:p>
          <a:p>
            <a:pPr>
              <a:buNone/>
            </a:pPr>
            <a:r>
              <a:rPr lang="ar-SA" dirty="0" smtClean="0">
                <a:solidFill>
                  <a:schemeClr val="bg2">
                    <a:lumMod val="50000"/>
                  </a:schemeClr>
                </a:solidFill>
              </a:rPr>
              <a:t>بعض الفطريات تتجمع فيها </a:t>
            </a:r>
            <a:r>
              <a:rPr lang="ar-SA" dirty="0" err="1" smtClean="0">
                <a:solidFill>
                  <a:schemeClr val="bg2">
                    <a:lumMod val="50000"/>
                  </a:schemeClr>
                </a:solidFill>
              </a:rPr>
              <a:t>هيفات</a:t>
            </a:r>
            <a:r>
              <a:rPr lang="ar-SA" dirty="0" smtClean="0">
                <a:solidFill>
                  <a:schemeClr val="bg2">
                    <a:lumMod val="50000"/>
                  </a:schemeClr>
                </a:solidFill>
              </a:rPr>
              <a:t> الفطر لتكون جسم صلب محكم يسمى </a:t>
            </a:r>
            <a:r>
              <a:rPr lang="ar-SA" b="1" dirty="0" smtClean="0">
                <a:solidFill>
                  <a:schemeClr val="bg2">
                    <a:lumMod val="50000"/>
                  </a:schemeClr>
                </a:solidFill>
              </a:rPr>
              <a:t>الجسم الحجري </a:t>
            </a:r>
            <a:r>
              <a:rPr lang="en-GB" b="1" dirty="0" err="1" smtClean="0">
                <a:solidFill>
                  <a:schemeClr val="bg2">
                    <a:lumMod val="50000"/>
                  </a:schemeClr>
                </a:solidFill>
              </a:rPr>
              <a:t>sclerotium</a:t>
            </a:r>
            <a:r>
              <a:rPr lang="en-GB" b="1" dirty="0" smtClean="0">
                <a:solidFill>
                  <a:schemeClr val="bg2">
                    <a:lumMod val="50000"/>
                  </a:schemeClr>
                </a:solidFill>
              </a:rPr>
              <a:t> </a:t>
            </a:r>
            <a:r>
              <a:rPr lang="ar-SA" dirty="0" smtClean="0">
                <a:solidFill>
                  <a:schemeClr val="bg2">
                    <a:lumMod val="50000"/>
                  </a:schemeClr>
                </a:solidFill>
              </a:rPr>
              <a:t>حيث تمتلئ خلاياه بالمواد الغذائية، وهذه </a:t>
            </a:r>
            <a:r>
              <a:rPr lang="ar-SA" dirty="0" err="1" smtClean="0">
                <a:solidFill>
                  <a:schemeClr val="bg2">
                    <a:lumMod val="50000"/>
                  </a:schemeClr>
                </a:solidFill>
              </a:rPr>
              <a:t>الاجسام</a:t>
            </a:r>
            <a:r>
              <a:rPr lang="ar-SA" dirty="0" smtClean="0">
                <a:solidFill>
                  <a:schemeClr val="bg2">
                    <a:lumMod val="50000"/>
                  </a:schemeClr>
                </a:solidFill>
              </a:rPr>
              <a:t> </a:t>
            </a:r>
            <a:r>
              <a:rPr lang="ar-SA" dirty="0" err="1" smtClean="0">
                <a:solidFill>
                  <a:schemeClr val="bg2">
                    <a:lumMod val="50000"/>
                  </a:schemeClr>
                </a:solidFill>
              </a:rPr>
              <a:t>كامنه</a:t>
            </a:r>
            <a:r>
              <a:rPr lang="ar-SA" dirty="0" smtClean="0">
                <a:solidFill>
                  <a:schemeClr val="bg2">
                    <a:lumMod val="50000"/>
                  </a:schemeClr>
                </a:solidFill>
              </a:rPr>
              <a:t> ومقاومه للظروف البيئية غير المناسبة، وعند تحسن الظروف تنبت هذه </a:t>
            </a:r>
            <a:r>
              <a:rPr lang="ar-SA" dirty="0" err="1" smtClean="0">
                <a:solidFill>
                  <a:schemeClr val="bg2">
                    <a:lumMod val="50000"/>
                  </a:schemeClr>
                </a:solidFill>
              </a:rPr>
              <a:t>الاجسام</a:t>
            </a:r>
            <a:r>
              <a:rPr lang="ar-SA" dirty="0" smtClean="0">
                <a:solidFill>
                  <a:schemeClr val="bg2">
                    <a:lumMod val="50000"/>
                  </a:schemeClr>
                </a:solidFill>
              </a:rPr>
              <a:t> </a:t>
            </a:r>
            <a:r>
              <a:rPr lang="ar-SA" dirty="0" err="1" smtClean="0">
                <a:solidFill>
                  <a:schemeClr val="bg2">
                    <a:lumMod val="50000"/>
                  </a:schemeClr>
                </a:solidFill>
              </a:rPr>
              <a:t>الحجريه</a:t>
            </a:r>
            <a:r>
              <a:rPr lang="ar-SA" dirty="0" smtClean="0">
                <a:solidFill>
                  <a:schemeClr val="bg2">
                    <a:lumMod val="50000"/>
                  </a:schemeClr>
                </a:solidFill>
              </a:rPr>
              <a:t>.</a:t>
            </a:r>
            <a:endParaRPr lang="ar-SA" dirty="0">
              <a:solidFill>
                <a:schemeClr val="bg2">
                  <a:lumMod val="50000"/>
                </a:schemeClr>
              </a:solidFill>
            </a:endParaRPr>
          </a:p>
        </p:txBody>
      </p:sp>
      <p:pic>
        <p:nvPicPr>
          <p:cNvPr id="4" name="صورة 3" descr="sc.png"/>
          <p:cNvPicPr>
            <a:picLocks noChangeAspect="1"/>
          </p:cNvPicPr>
          <p:nvPr/>
        </p:nvPicPr>
        <p:blipFill>
          <a:blip r:embed="rId3" cstate="print"/>
          <a:stretch>
            <a:fillRect/>
          </a:stretch>
        </p:blipFill>
        <p:spPr>
          <a:xfrm>
            <a:off x="1259632" y="3501007"/>
            <a:ext cx="6300192" cy="3356993"/>
          </a:xfrm>
          <a:prstGeom prst="rect">
            <a:avLst/>
          </a:prstGeom>
        </p:spPr>
      </p:pic>
      <p:pic>
        <p:nvPicPr>
          <p:cNvPr id="5" name="صورة 4" descr="sce.jpg"/>
          <p:cNvPicPr>
            <a:picLocks noChangeAspect="1"/>
          </p:cNvPicPr>
          <p:nvPr/>
        </p:nvPicPr>
        <p:blipFill>
          <a:blip r:embed="rId4" cstate="print"/>
          <a:stretch>
            <a:fillRect/>
          </a:stretch>
        </p:blipFill>
        <p:spPr>
          <a:xfrm>
            <a:off x="2311152" y="3684460"/>
            <a:ext cx="2620888" cy="29849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765175" y="2132856"/>
            <a:ext cx="7613650" cy="2337544"/>
          </a:xfrm>
          <a:prstGeom prst="rect">
            <a:avLst/>
          </a:prstGeom>
          <a:noFill/>
          <a:ln w="9525">
            <a:noFill/>
            <a:miter lim="800000"/>
            <a:headEnd/>
            <a:tailEnd/>
          </a:ln>
        </p:spPr>
      </p:pic>
      <p:sp>
        <p:nvSpPr>
          <p:cNvPr id="3" name="Rectangle 2"/>
          <p:cNvSpPr/>
          <p:nvPr/>
        </p:nvSpPr>
        <p:spPr>
          <a:xfrm>
            <a:off x="3585096" y="764704"/>
            <a:ext cx="1973809" cy="369332"/>
          </a:xfrm>
          <a:prstGeom prst="rect">
            <a:avLst/>
          </a:prstGeom>
        </p:spPr>
        <p:txBody>
          <a:bodyPr wrap="square">
            <a:spAutoFit/>
          </a:bodyPr>
          <a:lstStyle/>
          <a:p>
            <a:r>
              <a:rPr lang="ar-SA" u="sng" dirty="0" smtClean="0">
                <a:solidFill>
                  <a:schemeClr val="tx2">
                    <a:lumMod val="60000"/>
                    <a:lumOff val="40000"/>
                  </a:schemeClr>
                </a:solidFill>
              </a:rPr>
              <a:t>انتاج الجراثيم </a:t>
            </a:r>
            <a:r>
              <a:rPr lang="en-GB" u="sng" dirty="0" smtClean="0">
                <a:solidFill>
                  <a:schemeClr val="tx2">
                    <a:lumMod val="60000"/>
                    <a:lumOff val="40000"/>
                  </a:schemeClr>
                </a:solidFill>
              </a:rPr>
              <a:t>Spores </a:t>
            </a:r>
            <a:r>
              <a:rPr lang="ar-SA" u="sng" dirty="0" smtClean="0">
                <a:solidFill>
                  <a:schemeClr val="tx2">
                    <a:lumMod val="60000"/>
                    <a:lumOff val="40000"/>
                  </a:schemeClr>
                </a:solidFill>
              </a:rPr>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0" y="260350"/>
            <a:ext cx="8229600" cy="5865813"/>
          </a:xfrm>
        </p:spPr>
        <p:txBody>
          <a:bodyPr>
            <a:normAutofit fontScale="92500"/>
          </a:bodyPr>
          <a:lstStyle/>
          <a:p>
            <a:r>
              <a:rPr lang="ar-SA" u="sng" dirty="0" err="1" smtClean="0">
                <a:solidFill>
                  <a:schemeClr val="tx2">
                    <a:lumMod val="60000"/>
                    <a:lumOff val="40000"/>
                  </a:schemeClr>
                </a:solidFill>
              </a:rPr>
              <a:t>انتاج</a:t>
            </a:r>
            <a:r>
              <a:rPr lang="ar-SA" u="sng" dirty="0" smtClean="0">
                <a:solidFill>
                  <a:schemeClr val="tx2">
                    <a:lumMod val="60000"/>
                    <a:lumOff val="40000"/>
                  </a:schemeClr>
                </a:solidFill>
              </a:rPr>
              <a:t> الجراثيم </a:t>
            </a:r>
            <a:r>
              <a:rPr lang="en-GB" u="sng" dirty="0" smtClean="0">
                <a:solidFill>
                  <a:schemeClr val="tx2">
                    <a:lumMod val="60000"/>
                    <a:lumOff val="40000"/>
                  </a:schemeClr>
                </a:solidFill>
              </a:rPr>
              <a:t>Spores </a:t>
            </a:r>
            <a:r>
              <a:rPr lang="ar-SA" u="sng" dirty="0" smtClean="0">
                <a:solidFill>
                  <a:schemeClr val="tx2">
                    <a:lumMod val="60000"/>
                    <a:lumOff val="40000"/>
                  </a:schemeClr>
                </a:solidFill>
              </a:rPr>
              <a:t>:</a:t>
            </a:r>
          </a:p>
          <a:p>
            <a:pPr>
              <a:buNone/>
            </a:pPr>
            <a:r>
              <a:rPr lang="ar-SA" dirty="0" smtClean="0">
                <a:solidFill>
                  <a:schemeClr val="bg2">
                    <a:lumMod val="50000"/>
                  </a:schemeClr>
                </a:solidFill>
              </a:rPr>
              <a:t>وهي </a:t>
            </a:r>
            <a:r>
              <a:rPr lang="ar-SA" dirty="0" err="1" smtClean="0">
                <a:solidFill>
                  <a:schemeClr val="bg2">
                    <a:lumMod val="50000"/>
                  </a:schemeClr>
                </a:solidFill>
              </a:rPr>
              <a:t>اكثر</a:t>
            </a:r>
            <a:r>
              <a:rPr lang="ar-SA" dirty="0" smtClean="0">
                <a:solidFill>
                  <a:schemeClr val="bg2">
                    <a:lumMod val="50000"/>
                  </a:schemeClr>
                </a:solidFill>
              </a:rPr>
              <a:t> طرق التكاثر </a:t>
            </a:r>
            <a:r>
              <a:rPr lang="ar-SA" dirty="0" err="1" smtClean="0">
                <a:solidFill>
                  <a:schemeClr val="bg2">
                    <a:lumMod val="50000"/>
                  </a:schemeClr>
                </a:solidFill>
              </a:rPr>
              <a:t>اللاجنسي</a:t>
            </a:r>
            <a:r>
              <a:rPr lang="ar-SA" dirty="0" smtClean="0">
                <a:solidFill>
                  <a:schemeClr val="bg2">
                    <a:lumMod val="50000"/>
                  </a:schemeClr>
                </a:solidFill>
              </a:rPr>
              <a:t> شيوعا بين الفطريات ،وتتفاوت في اللون والشكل والحجم، وتوجد اما منفرده او في تجمعات</a:t>
            </a:r>
          </a:p>
          <a:p>
            <a:pPr>
              <a:buNone/>
            </a:pPr>
            <a:r>
              <a:rPr lang="ar-SA" dirty="0" smtClean="0">
                <a:solidFill>
                  <a:schemeClr val="bg2">
                    <a:lumMod val="50000"/>
                  </a:schemeClr>
                </a:solidFill>
              </a:rPr>
              <a:t>وتنقسم الجراثيم </a:t>
            </a:r>
            <a:r>
              <a:rPr lang="ar-SA" dirty="0" err="1" smtClean="0">
                <a:solidFill>
                  <a:schemeClr val="bg2">
                    <a:lumMod val="50000"/>
                  </a:schemeClr>
                </a:solidFill>
              </a:rPr>
              <a:t>الى</a:t>
            </a:r>
            <a:r>
              <a:rPr lang="ar-SA" dirty="0" smtClean="0">
                <a:solidFill>
                  <a:schemeClr val="bg2">
                    <a:lumMod val="50000"/>
                  </a:schemeClr>
                </a:solidFill>
              </a:rPr>
              <a:t> :</a:t>
            </a:r>
          </a:p>
          <a:p>
            <a:pPr>
              <a:buNone/>
            </a:pPr>
            <a:r>
              <a:rPr lang="ar-SA" dirty="0" smtClean="0">
                <a:solidFill>
                  <a:schemeClr val="accent6">
                    <a:lumMod val="75000"/>
                  </a:schemeClr>
                </a:solidFill>
              </a:rPr>
              <a:t>1-جراثيم داخليه :</a:t>
            </a:r>
          </a:p>
          <a:p>
            <a:pPr>
              <a:buNone/>
            </a:pPr>
            <a:r>
              <a:rPr lang="ar-SA" dirty="0" smtClean="0"/>
              <a:t>وهي تتكون داخل كيس </a:t>
            </a:r>
            <a:r>
              <a:rPr lang="ar-SA" dirty="0" err="1" smtClean="0"/>
              <a:t>او</a:t>
            </a:r>
            <a:r>
              <a:rPr lang="ar-SA" dirty="0" smtClean="0"/>
              <a:t> حافظه ومن </a:t>
            </a:r>
            <a:r>
              <a:rPr lang="ar-SA" dirty="0" err="1" smtClean="0"/>
              <a:t>اشكالها</a:t>
            </a:r>
            <a:r>
              <a:rPr lang="ar-SA" dirty="0" smtClean="0"/>
              <a:t> :</a:t>
            </a:r>
          </a:p>
          <a:p>
            <a:pPr marL="514350" indent="-514350">
              <a:buAutoNum type="arabic1Minus"/>
            </a:pPr>
            <a:r>
              <a:rPr lang="ar-SA" dirty="0" smtClean="0">
                <a:solidFill>
                  <a:schemeClr val="accent2">
                    <a:lumMod val="60000"/>
                    <a:lumOff val="40000"/>
                  </a:schemeClr>
                </a:solidFill>
              </a:rPr>
              <a:t>الجراثيم </a:t>
            </a:r>
            <a:r>
              <a:rPr lang="ar-SA" dirty="0" err="1" smtClean="0">
                <a:solidFill>
                  <a:schemeClr val="accent2">
                    <a:lumMod val="60000"/>
                    <a:lumOff val="40000"/>
                  </a:schemeClr>
                </a:solidFill>
              </a:rPr>
              <a:t>السابحه</a:t>
            </a:r>
            <a:r>
              <a:rPr lang="ar-SA" dirty="0" smtClean="0">
                <a:solidFill>
                  <a:schemeClr val="accent2">
                    <a:lumMod val="60000"/>
                    <a:lumOff val="40000"/>
                  </a:schemeClr>
                </a:solidFill>
              </a:rPr>
              <a:t> </a:t>
            </a:r>
            <a:r>
              <a:rPr lang="en-GB" dirty="0" smtClean="0">
                <a:solidFill>
                  <a:schemeClr val="accent2">
                    <a:lumMod val="60000"/>
                    <a:lumOff val="40000"/>
                  </a:schemeClr>
                </a:solidFill>
              </a:rPr>
              <a:t>Zoospores</a:t>
            </a:r>
            <a:r>
              <a:rPr lang="ar-SA" dirty="0" smtClean="0">
                <a:solidFill>
                  <a:schemeClr val="accent2">
                    <a:lumMod val="60000"/>
                    <a:lumOff val="40000"/>
                  </a:schemeClr>
                </a:solidFill>
              </a:rPr>
              <a:t>:</a:t>
            </a:r>
          </a:p>
          <a:p>
            <a:pPr marL="514350" indent="-514350">
              <a:buNone/>
            </a:pPr>
            <a:r>
              <a:rPr lang="ar-SA" dirty="0" smtClean="0">
                <a:solidFill>
                  <a:schemeClr val="bg2">
                    <a:lumMod val="25000"/>
                  </a:schemeClr>
                </a:solidFill>
              </a:rPr>
              <a:t>تتكون داخل حوافظ </a:t>
            </a:r>
            <a:r>
              <a:rPr lang="ar-SA" dirty="0" err="1" smtClean="0">
                <a:solidFill>
                  <a:schemeClr val="bg2">
                    <a:lumMod val="25000"/>
                  </a:schemeClr>
                </a:solidFill>
              </a:rPr>
              <a:t>والجرثومه</a:t>
            </a:r>
            <a:r>
              <a:rPr lang="ar-SA" dirty="0" smtClean="0">
                <a:solidFill>
                  <a:schemeClr val="bg2">
                    <a:lumMod val="25000"/>
                  </a:schemeClr>
                </a:solidFill>
              </a:rPr>
              <a:t> تكون </a:t>
            </a:r>
            <a:r>
              <a:rPr lang="ar-SA" dirty="0" err="1" smtClean="0">
                <a:solidFill>
                  <a:schemeClr val="bg2">
                    <a:lumMod val="25000"/>
                  </a:schemeClr>
                </a:solidFill>
              </a:rPr>
              <a:t>عباره</a:t>
            </a:r>
            <a:r>
              <a:rPr lang="ar-SA" dirty="0" smtClean="0">
                <a:solidFill>
                  <a:schemeClr val="bg2">
                    <a:lumMod val="25000"/>
                  </a:schemeClr>
                </a:solidFill>
              </a:rPr>
              <a:t> عن كتله </a:t>
            </a:r>
            <a:r>
              <a:rPr lang="ar-SA" dirty="0" err="1" smtClean="0">
                <a:solidFill>
                  <a:schemeClr val="bg2">
                    <a:lumMod val="25000"/>
                  </a:schemeClr>
                </a:solidFill>
              </a:rPr>
              <a:t>بروتوبلازميه</a:t>
            </a:r>
            <a:r>
              <a:rPr lang="ar-SA" dirty="0" smtClean="0">
                <a:solidFill>
                  <a:schemeClr val="bg2">
                    <a:lumMod val="25000"/>
                  </a:schemeClr>
                </a:solidFill>
              </a:rPr>
              <a:t> ذات </a:t>
            </a:r>
            <a:r>
              <a:rPr lang="ar-SA" dirty="0" err="1" smtClean="0">
                <a:solidFill>
                  <a:schemeClr val="bg2">
                    <a:lumMod val="25000"/>
                  </a:schemeClr>
                </a:solidFill>
              </a:rPr>
              <a:t>اشكال</a:t>
            </a:r>
            <a:r>
              <a:rPr lang="ar-SA" dirty="0" smtClean="0">
                <a:solidFill>
                  <a:schemeClr val="bg2">
                    <a:lumMod val="25000"/>
                  </a:schemeClr>
                </a:solidFill>
              </a:rPr>
              <a:t> </a:t>
            </a:r>
            <a:r>
              <a:rPr lang="ar-SA" dirty="0" err="1" smtClean="0">
                <a:solidFill>
                  <a:schemeClr val="bg2">
                    <a:lumMod val="25000"/>
                  </a:schemeClr>
                </a:solidFill>
              </a:rPr>
              <a:t>مختلفه</a:t>
            </a:r>
            <a:r>
              <a:rPr lang="ar-SA" dirty="0" smtClean="0">
                <a:solidFill>
                  <a:schemeClr val="bg2">
                    <a:lumMod val="25000"/>
                  </a:schemeClr>
                </a:solidFill>
              </a:rPr>
              <a:t> مزوده بسوط أو أكثر يساعدها على </a:t>
            </a:r>
            <a:r>
              <a:rPr lang="ar-SA" dirty="0" err="1" smtClean="0">
                <a:solidFill>
                  <a:schemeClr val="bg2">
                    <a:lumMod val="25000"/>
                  </a:schemeClr>
                </a:solidFill>
              </a:rPr>
              <a:t>السباحه</a:t>
            </a:r>
            <a:r>
              <a:rPr lang="ar-SA" dirty="0" smtClean="0">
                <a:solidFill>
                  <a:schemeClr val="bg2">
                    <a:lumMod val="25000"/>
                  </a:schemeClr>
                </a:solidFill>
              </a:rPr>
              <a:t> ، ويظهر هذا الطراز في الفطريات </a:t>
            </a:r>
            <a:r>
              <a:rPr lang="ar-SA" dirty="0" err="1" smtClean="0">
                <a:solidFill>
                  <a:schemeClr val="bg2">
                    <a:lumMod val="25000"/>
                  </a:schemeClr>
                </a:solidFill>
              </a:rPr>
              <a:t>المائيه</a:t>
            </a:r>
            <a:r>
              <a:rPr lang="ar-SA" dirty="0" smtClean="0">
                <a:solidFill>
                  <a:schemeClr val="bg2">
                    <a:lumMod val="25000"/>
                  </a:schemeClr>
                </a:solidFill>
              </a:rPr>
              <a:t> </a:t>
            </a:r>
            <a:r>
              <a:rPr lang="ar-SA" dirty="0" err="1" smtClean="0">
                <a:solidFill>
                  <a:schemeClr val="bg2">
                    <a:lumMod val="25000"/>
                  </a:schemeClr>
                </a:solidFill>
              </a:rPr>
              <a:t>او</a:t>
            </a:r>
            <a:r>
              <a:rPr lang="ar-SA" dirty="0" smtClean="0">
                <a:solidFill>
                  <a:schemeClr val="bg2">
                    <a:lumMod val="25000"/>
                  </a:schemeClr>
                </a:solidFill>
              </a:rPr>
              <a:t> التي تعيش في وسط رطب.</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0" y="333375"/>
            <a:ext cx="8229600" cy="5792788"/>
          </a:xfrm>
        </p:spPr>
        <p:txBody>
          <a:bodyPr/>
          <a:lstStyle/>
          <a:p>
            <a:pPr>
              <a:buNone/>
            </a:pPr>
            <a:r>
              <a:rPr lang="ar-SA" dirty="0" smtClean="0">
                <a:solidFill>
                  <a:schemeClr val="accent2">
                    <a:lumMod val="60000"/>
                    <a:lumOff val="40000"/>
                  </a:schemeClr>
                </a:solidFill>
              </a:rPr>
              <a:t>ب-الجراثيم </a:t>
            </a:r>
            <a:r>
              <a:rPr lang="ar-SA" dirty="0" err="1" smtClean="0">
                <a:solidFill>
                  <a:schemeClr val="accent2">
                    <a:lumMod val="60000"/>
                    <a:lumOff val="40000"/>
                  </a:schemeClr>
                </a:solidFill>
              </a:rPr>
              <a:t>الحافظيه</a:t>
            </a:r>
            <a:r>
              <a:rPr lang="ar-SA" dirty="0">
                <a:solidFill>
                  <a:schemeClr val="accent2">
                    <a:lumMod val="60000"/>
                    <a:lumOff val="40000"/>
                  </a:schemeClr>
                </a:solidFill>
              </a:rPr>
              <a:t> </a:t>
            </a:r>
            <a:r>
              <a:rPr lang="en-GB" dirty="0" err="1" smtClean="0">
                <a:solidFill>
                  <a:schemeClr val="accent2">
                    <a:lumMod val="60000"/>
                    <a:lumOff val="40000"/>
                  </a:schemeClr>
                </a:solidFill>
              </a:rPr>
              <a:t>Sporangiospores</a:t>
            </a:r>
            <a:r>
              <a:rPr lang="ar-SA" dirty="0" smtClean="0">
                <a:solidFill>
                  <a:schemeClr val="accent2">
                    <a:lumMod val="60000"/>
                    <a:lumOff val="40000"/>
                  </a:schemeClr>
                </a:solidFill>
              </a:rPr>
              <a:t>:</a:t>
            </a:r>
          </a:p>
          <a:p>
            <a:pPr>
              <a:buNone/>
            </a:pPr>
            <a:r>
              <a:rPr lang="ar-SA" sz="2800" dirty="0" smtClean="0">
                <a:solidFill>
                  <a:schemeClr val="bg2">
                    <a:lumMod val="50000"/>
                  </a:schemeClr>
                </a:solidFill>
              </a:rPr>
              <a:t>تتكون داخل حوافظ جرثوميه وتتميز بأنها غير </a:t>
            </a:r>
            <a:r>
              <a:rPr lang="ar-SA" sz="2800" dirty="0" err="1" smtClean="0">
                <a:solidFill>
                  <a:schemeClr val="bg2">
                    <a:lumMod val="50000"/>
                  </a:schemeClr>
                </a:solidFill>
              </a:rPr>
              <a:t>مسوطه</a:t>
            </a:r>
            <a:r>
              <a:rPr lang="ar-SA" sz="2800" dirty="0" smtClean="0">
                <a:solidFill>
                  <a:schemeClr val="bg2">
                    <a:lumMod val="50000"/>
                  </a:schemeClr>
                </a:solidFill>
              </a:rPr>
              <a:t> أي غير </a:t>
            </a:r>
            <a:r>
              <a:rPr lang="ar-SA" sz="2800" dirty="0" err="1" smtClean="0">
                <a:solidFill>
                  <a:schemeClr val="bg2">
                    <a:lumMod val="50000"/>
                  </a:schemeClr>
                </a:solidFill>
              </a:rPr>
              <a:t>متحركه</a:t>
            </a:r>
            <a:r>
              <a:rPr lang="ar-SA" sz="2800" dirty="0" smtClean="0">
                <a:solidFill>
                  <a:schemeClr val="bg2">
                    <a:lumMod val="50000"/>
                  </a:schemeClr>
                </a:solidFill>
              </a:rPr>
              <a:t> ، وعندما تنضج تنطلق من </a:t>
            </a:r>
            <a:r>
              <a:rPr lang="ar-SA" sz="2800" dirty="0" err="1" smtClean="0">
                <a:solidFill>
                  <a:schemeClr val="bg2">
                    <a:lumMod val="50000"/>
                  </a:schemeClr>
                </a:solidFill>
              </a:rPr>
              <a:t>الحافظه</a:t>
            </a:r>
            <a:r>
              <a:rPr lang="ar-SA" sz="2800" dirty="0" smtClean="0">
                <a:solidFill>
                  <a:schemeClr val="bg2">
                    <a:lumMod val="50000"/>
                  </a:schemeClr>
                </a:solidFill>
              </a:rPr>
              <a:t> بعد تمزقها وتنتشر عبر التيارات الهوائية .</a:t>
            </a:r>
          </a:p>
          <a:p>
            <a:pPr>
              <a:buNone/>
            </a:pPr>
            <a:r>
              <a:rPr lang="ar-SA" sz="2800" b="1" dirty="0" smtClean="0">
                <a:solidFill>
                  <a:schemeClr val="bg2">
                    <a:lumMod val="50000"/>
                  </a:schemeClr>
                </a:solidFill>
              </a:rPr>
              <a:t>مثال: </a:t>
            </a:r>
            <a:r>
              <a:rPr lang="en-GB" sz="2800" b="1" i="1" u="sng" dirty="0" err="1" smtClean="0">
                <a:solidFill>
                  <a:schemeClr val="bg2">
                    <a:lumMod val="50000"/>
                  </a:schemeClr>
                </a:solidFill>
              </a:rPr>
              <a:t>Rhizopus</a:t>
            </a:r>
            <a:r>
              <a:rPr lang="en-GB" sz="2800" b="1" i="1" u="sng" dirty="0" smtClean="0">
                <a:solidFill>
                  <a:schemeClr val="bg2">
                    <a:lumMod val="50000"/>
                  </a:schemeClr>
                </a:solidFill>
              </a:rPr>
              <a:t> sp.</a:t>
            </a:r>
            <a:endParaRPr lang="ar-SA" sz="2800" b="1" i="1" u="sng" dirty="0" smtClean="0">
              <a:solidFill>
                <a:schemeClr val="bg2">
                  <a:lumMod val="50000"/>
                </a:schemeClr>
              </a:solidFill>
            </a:endParaRPr>
          </a:p>
          <a:p>
            <a:pPr>
              <a:buNone/>
            </a:pPr>
            <a:endParaRPr lang="ar-SA" sz="2800" b="1" i="1" u="sng" dirty="0" smtClean="0">
              <a:solidFill>
                <a:schemeClr val="bg2">
                  <a:lumMod val="50000"/>
                </a:schemeClr>
              </a:solidFill>
            </a:endParaRPr>
          </a:p>
        </p:txBody>
      </p:sp>
      <p:pic>
        <p:nvPicPr>
          <p:cNvPr id="5" name="صورة 4" descr="rhiz.jpg"/>
          <p:cNvPicPr>
            <a:picLocks noChangeAspect="1"/>
          </p:cNvPicPr>
          <p:nvPr/>
        </p:nvPicPr>
        <p:blipFill>
          <a:blip r:embed="rId3" cstate="print"/>
          <a:stretch>
            <a:fillRect/>
          </a:stretch>
        </p:blipFill>
        <p:spPr>
          <a:xfrm>
            <a:off x="1115616" y="2072664"/>
            <a:ext cx="4392488" cy="4740712"/>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0" y="260350"/>
            <a:ext cx="8229600" cy="5865813"/>
          </a:xfrm>
        </p:spPr>
        <p:txBody>
          <a:bodyPr/>
          <a:lstStyle/>
          <a:p>
            <a:pPr>
              <a:buNone/>
            </a:pPr>
            <a:r>
              <a:rPr lang="ar-SA" dirty="0" smtClean="0">
                <a:solidFill>
                  <a:schemeClr val="accent6">
                    <a:lumMod val="75000"/>
                  </a:schemeClr>
                </a:solidFill>
              </a:rPr>
              <a:t>2- الجراثيم </a:t>
            </a:r>
            <a:r>
              <a:rPr lang="ar-SA" dirty="0" err="1" smtClean="0">
                <a:solidFill>
                  <a:schemeClr val="accent6">
                    <a:lumMod val="75000"/>
                  </a:schemeClr>
                </a:solidFill>
              </a:rPr>
              <a:t>الخارجيه</a:t>
            </a:r>
            <a:r>
              <a:rPr lang="ar-SA" dirty="0" smtClean="0">
                <a:solidFill>
                  <a:schemeClr val="accent6">
                    <a:lumMod val="75000"/>
                  </a:schemeClr>
                </a:solidFill>
              </a:rPr>
              <a:t> :</a:t>
            </a:r>
          </a:p>
          <a:p>
            <a:pPr>
              <a:buNone/>
            </a:pPr>
            <a:r>
              <a:rPr lang="ar-SA" dirty="0" smtClean="0">
                <a:solidFill>
                  <a:schemeClr val="bg2">
                    <a:lumMod val="50000"/>
                  </a:schemeClr>
                </a:solidFill>
              </a:rPr>
              <a:t>ويطلق عليها </a:t>
            </a:r>
            <a:r>
              <a:rPr lang="ar-SA" dirty="0" err="1" smtClean="0">
                <a:solidFill>
                  <a:schemeClr val="bg2">
                    <a:lumMod val="50000"/>
                  </a:schemeClr>
                </a:solidFill>
              </a:rPr>
              <a:t>الكونيدات</a:t>
            </a:r>
            <a:r>
              <a:rPr lang="ar-SA" dirty="0" smtClean="0">
                <a:solidFill>
                  <a:schemeClr val="bg2">
                    <a:lumMod val="50000"/>
                  </a:schemeClr>
                </a:solidFill>
              </a:rPr>
              <a:t> </a:t>
            </a:r>
            <a:r>
              <a:rPr lang="en-GB" dirty="0" smtClean="0">
                <a:solidFill>
                  <a:schemeClr val="bg2">
                    <a:lumMod val="50000"/>
                  </a:schemeClr>
                </a:solidFill>
              </a:rPr>
              <a:t>Conidia</a:t>
            </a:r>
            <a:r>
              <a:rPr lang="ar-SA" dirty="0" smtClean="0">
                <a:solidFill>
                  <a:schemeClr val="bg2">
                    <a:lumMod val="50000"/>
                  </a:schemeClr>
                </a:solidFill>
              </a:rPr>
              <a:t>وهذه الجراثيم غير </a:t>
            </a:r>
            <a:r>
              <a:rPr lang="ar-SA" dirty="0" err="1" smtClean="0">
                <a:solidFill>
                  <a:schemeClr val="bg2">
                    <a:lumMod val="50000"/>
                  </a:schemeClr>
                </a:solidFill>
              </a:rPr>
              <a:t>متحركه</a:t>
            </a:r>
            <a:r>
              <a:rPr lang="ar-SA" dirty="0" smtClean="0">
                <a:solidFill>
                  <a:schemeClr val="bg2">
                    <a:lumMod val="50000"/>
                  </a:schemeClr>
                </a:solidFill>
              </a:rPr>
              <a:t> تنتظم خارجيا على الحوامل </a:t>
            </a:r>
            <a:r>
              <a:rPr lang="ar-SA" dirty="0" err="1" smtClean="0">
                <a:solidFill>
                  <a:schemeClr val="bg2">
                    <a:lumMod val="50000"/>
                  </a:schemeClr>
                </a:solidFill>
              </a:rPr>
              <a:t>الكونيديه</a:t>
            </a:r>
            <a:r>
              <a:rPr lang="ar-SA" dirty="0" smtClean="0">
                <a:solidFill>
                  <a:schemeClr val="bg2">
                    <a:lumMod val="50000"/>
                  </a:schemeClr>
                </a:solidFill>
              </a:rPr>
              <a:t>. وتختلف </a:t>
            </a:r>
            <a:r>
              <a:rPr lang="ar-SA" dirty="0" err="1" smtClean="0">
                <a:solidFill>
                  <a:schemeClr val="bg2">
                    <a:lumMod val="50000"/>
                  </a:schemeClr>
                </a:solidFill>
              </a:rPr>
              <a:t>الكونيدات</a:t>
            </a:r>
            <a:r>
              <a:rPr lang="ar-SA" dirty="0" smtClean="0">
                <a:solidFill>
                  <a:schemeClr val="bg2">
                    <a:lumMod val="50000"/>
                  </a:schemeClr>
                </a:solidFill>
              </a:rPr>
              <a:t> في الشكل والحجم واللون والترتيب.</a:t>
            </a:r>
          </a:p>
          <a:p>
            <a:pPr>
              <a:buNone/>
            </a:pPr>
            <a:r>
              <a:rPr lang="ar-SA" dirty="0" smtClean="0">
                <a:solidFill>
                  <a:schemeClr val="bg2">
                    <a:lumMod val="50000"/>
                  </a:schemeClr>
                </a:solidFill>
              </a:rPr>
              <a:t>مثال:</a:t>
            </a:r>
            <a:r>
              <a:rPr lang="en-GB" b="1" i="1" u="sng" dirty="0" err="1" smtClean="0">
                <a:solidFill>
                  <a:schemeClr val="bg2">
                    <a:lumMod val="50000"/>
                  </a:schemeClr>
                </a:solidFill>
              </a:rPr>
              <a:t>Penicillium</a:t>
            </a:r>
            <a:r>
              <a:rPr lang="en-GB" b="1" i="1" u="sng" dirty="0" smtClean="0">
                <a:solidFill>
                  <a:schemeClr val="bg2">
                    <a:lumMod val="50000"/>
                  </a:schemeClr>
                </a:solidFill>
              </a:rPr>
              <a:t> sp.</a:t>
            </a:r>
            <a:endParaRPr lang="ar-SA" b="1" i="1" u="sng" dirty="0">
              <a:solidFill>
                <a:schemeClr val="bg2">
                  <a:lumMod val="50000"/>
                </a:schemeClr>
              </a:solidFill>
            </a:endParaRPr>
          </a:p>
        </p:txBody>
      </p:sp>
      <p:pic>
        <p:nvPicPr>
          <p:cNvPr id="5" name="صورة 4" descr="penn.jpg"/>
          <p:cNvPicPr>
            <a:picLocks noChangeAspect="1"/>
          </p:cNvPicPr>
          <p:nvPr/>
        </p:nvPicPr>
        <p:blipFill>
          <a:blip r:embed="rId3" cstate="print"/>
          <a:stretch>
            <a:fillRect/>
          </a:stretch>
        </p:blipFill>
        <p:spPr>
          <a:xfrm>
            <a:off x="1331640" y="2348880"/>
            <a:ext cx="3096344" cy="450912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228184" y="332656"/>
            <a:ext cx="2057763" cy="461665"/>
          </a:xfrm>
          <a:prstGeom prst="rect">
            <a:avLst/>
          </a:prstGeom>
        </p:spPr>
        <p:txBody>
          <a:bodyPr wrap="square">
            <a:spAutoFit/>
          </a:bodyPr>
          <a:lstStyle/>
          <a:p>
            <a:r>
              <a:rPr lang="en-GB" sz="2400" b="1" i="1" u="sng" dirty="0" err="1" smtClean="0">
                <a:solidFill>
                  <a:schemeClr val="bg2">
                    <a:lumMod val="50000"/>
                  </a:schemeClr>
                </a:solidFill>
              </a:rPr>
              <a:t>Aspergillus</a:t>
            </a:r>
            <a:r>
              <a:rPr lang="en-GB" sz="2400" b="1" i="1" u="sng" dirty="0" smtClean="0">
                <a:solidFill>
                  <a:schemeClr val="bg2">
                    <a:lumMod val="50000"/>
                  </a:schemeClr>
                </a:solidFill>
              </a:rPr>
              <a:t> sp.</a:t>
            </a:r>
            <a:endParaRPr lang="ar-SA" sz="2400" b="1" i="1" u="sng" dirty="0">
              <a:solidFill>
                <a:schemeClr val="bg2">
                  <a:lumMod val="50000"/>
                </a:schemeClr>
              </a:solidFill>
            </a:endParaRPr>
          </a:p>
        </p:txBody>
      </p:sp>
      <p:pic>
        <p:nvPicPr>
          <p:cNvPr id="3" name="صورة 2" descr="asper.jpg"/>
          <p:cNvPicPr>
            <a:picLocks noChangeAspect="1"/>
          </p:cNvPicPr>
          <p:nvPr/>
        </p:nvPicPr>
        <p:blipFill>
          <a:blip r:embed="rId3" cstate="print"/>
          <a:stretch>
            <a:fillRect/>
          </a:stretch>
        </p:blipFill>
        <p:spPr>
          <a:xfrm>
            <a:off x="1763688" y="908720"/>
            <a:ext cx="5184216" cy="5616624"/>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chemeClr val="accent6">
                    <a:lumMod val="75000"/>
                  </a:schemeClr>
                </a:solidFill>
              </a:rPr>
              <a:t>التكاثر الجنسي </a:t>
            </a:r>
            <a:r>
              <a:rPr lang="en-GB" dirty="0" smtClean="0">
                <a:solidFill>
                  <a:schemeClr val="accent6">
                    <a:lumMod val="75000"/>
                  </a:schemeClr>
                </a:solidFill>
              </a:rPr>
              <a:t>Sexual reproduction</a:t>
            </a:r>
            <a:r>
              <a:rPr lang="ar-SA" dirty="0" smtClean="0">
                <a:solidFill>
                  <a:schemeClr val="accent6">
                    <a:lumMod val="75000"/>
                  </a:schemeClr>
                </a:solidFill>
              </a:rPr>
              <a:t/>
            </a:r>
            <a:br>
              <a:rPr lang="ar-SA" dirty="0" smtClean="0">
                <a:solidFill>
                  <a:schemeClr val="accent6">
                    <a:lumMod val="75000"/>
                  </a:schemeClr>
                </a:solidFill>
              </a:rPr>
            </a:br>
            <a:endParaRPr lang="ar-SA" dirty="0">
              <a:solidFill>
                <a:schemeClr val="accent6">
                  <a:lumMod val="75000"/>
                </a:schemeClr>
              </a:solidFill>
            </a:endParaRPr>
          </a:p>
        </p:txBody>
      </p:sp>
      <p:sp>
        <p:nvSpPr>
          <p:cNvPr id="3" name="عنصر نائب للمحتوى 2"/>
          <p:cNvSpPr>
            <a:spLocks noGrp="1"/>
          </p:cNvSpPr>
          <p:nvPr>
            <p:ph idx="1"/>
          </p:nvPr>
        </p:nvSpPr>
        <p:spPr>
          <a:xfrm>
            <a:off x="457200" y="1268760"/>
            <a:ext cx="8229600" cy="4857403"/>
          </a:xfrm>
        </p:spPr>
        <p:txBody>
          <a:bodyPr>
            <a:normAutofit fontScale="85000" lnSpcReduction="20000"/>
          </a:bodyPr>
          <a:lstStyle/>
          <a:p>
            <a:pPr>
              <a:buNone/>
            </a:pPr>
            <a:r>
              <a:rPr lang="ar-SA" dirty="0" smtClean="0">
                <a:solidFill>
                  <a:schemeClr val="bg2">
                    <a:lumMod val="50000"/>
                  </a:schemeClr>
                </a:solidFill>
              </a:rPr>
              <a:t>وهو </a:t>
            </a:r>
            <a:r>
              <a:rPr lang="ar-SA" dirty="0" err="1" smtClean="0">
                <a:solidFill>
                  <a:schemeClr val="bg2">
                    <a:lumMod val="50000"/>
                  </a:schemeClr>
                </a:solidFill>
              </a:rPr>
              <a:t>عباره</a:t>
            </a:r>
            <a:r>
              <a:rPr lang="ar-SA" dirty="0" smtClean="0">
                <a:solidFill>
                  <a:schemeClr val="bg2">
                    <a:lumMod val="50000"/>
                  </a:schemeClr>
                </a:solidFill>
              </a:rPr>
              <a:t> عن اندماج نواتين </a:t>
            </a:r>
            <a:r>
              <a:rPr lang="ar-SA" dirty="0" err="1" smtClean="0">
                <a:solidFill>
                  <a:schemeClr val="bg2">
                    <a:lumMod val="50000"/>
                  </a:schemeClr>
                </a:solidFill>
              </a:rPr>
              <a:t>متوالفتين</a:t>
            </a:r>
            <a:r>
              <a:rPr lang="ar-SA" dirty="0" smtClean="0">
                <a:solidFill>
                  <a:schemeClr val="bg2">
                    <a:lumMod val="50000"/>
                  </a:schemeClr>
                </a:solidFill>
              </a:rPr>
              <a:t> من </a:t>
            </a:r>
            <a:r>
              <a:rPr lang="ar-SA" dirty="0" err="1" smtClean="0">
                <a:solidFill>
                  <a:schemeClr val="bg2">
                    <a:lumMod val="50000"/>
                  </a:schemeClr>
                </a:solidFill>
              </a:rPr>
              <a:t>مشيجين</a:t>
            </a:r>
            <a:r>
              <a:rPr lang="ar-SA" dirty="0" smtClean="0">
                <a:solidFill>
                  <a:schemeClr val="bg2">
                    <a:lumMod val="50000"/>
                  </a:schemeClr>
                </a:solidFill>
              </a:rPr>
              <a:t> </a:t>
            </a:r>
            <a:r>
              <a:rPr lang="ar-SA" dirty="0" err="1" smtClean="0">
                <a:solidFill>
                  <a:schemeClr val="bg2">
                    <a:lumMod val="50000"/>
                  </a:schemeClr>
                </a:solidFill>
              </a:rPr>
              <a:t>احداهما</a:t>
            </a:r>
            <a:r>
              <a:rPr lang="ar-SA" dirty="0" smtClean="0">
                <a:solidFill>
                  <a:schemeClr val="bg2">
                    <a:lumMod val="50000"/>
                  </a:schemeClr>
                </a:solidFill>
              </a:rPr>
              <a:t> </a:t>
            </a:r>
            <a:r>
              <a:rPr lang="ar-SA" dirty="0" err="1" smtClean="0">
                <a:solidFill>
                  <a:schemeClr val="bg2">
                    <a:lumMod val="50000"/>
                  </a:schemeClr>
                </a:solidFill>
              </a:rPr>
              <a:t>او</a:t>
            </a:r>
            <a:r>
              <a:rPr lang="ar-SA" dirty="0" smtClean="0">
                <a:solidFill>
                  <a:schemeClr val="bg2">
                    <a:lumMod val="50000"/>
                  </a:schemeClr>
                </a:solidFill>
              </a:rPr>
              <a:t> كلاهما متحرك، ويوجد ثلاث مراحل مميزه للتكاثر الجنسي:</a:t>
            </a:r>
          </a:p>
          <a:p>
            <a:pPr>
              <a:buNone/>
            </a:pPr>
            <a:endParaRPr lang="ar-SA" dirty="0"/>
          </a:p>
          <a:p>
            <a:pPr>
              <a:buNone/>
            </a:pPr>
            <a:r>
              <a:rPr lang="ar-SA" dirty="0" smtClean="0">
                <a:solidFill>
                  <a:schemeClr val="tx2">
                    <a:lumMod val="60000"/>
                    <a:lumOff val="40000"/>
                  </a:schemeClr>
                </a:solidFill>
              </a:rPr>
              <a:t>1-الاقتران البلازمي:</a:t>
            </a:r>
          </a:p>
          <a:p>
            <a:pPr>
              <a:buNone/>
            </a:pPr>
            <a:r>
              <a:rPr lang="ar-SA" dirty="0" smtClean="0">
                <a:solidFill>
                  <a:schemeClr val="bg2">
                    <a:lumMod val="50000"/>
                  </a:schemeClr>
                </a:solidFill>
              </a:rPr>
              <a:t>يحدث اندماج بين </a:t>
            </a:r>
            <a:r>
              <a:rPr lang="ar-SA" dirty="0" err="1" smtClean="0">
                <a:solidFill>
                  <a:schemeClr val="bg2">
                    <a:lumMod val="50000"/>
                  </a:schemeClr>
                </a:solidFill>
              </a:rPr>
              <a:t>بروتوبلاستي</a:t>
            </a:r>
            <a:r>
              <a:rPr lang="ar-SA" dirty="0" smtClean="0">
                <a:solidFill>
                  <a:schemeClr val="bg2">
                    <a:lumMod val="50000"/>
                  </a:schemeClr>
                </a:solidFill>
              </a:rPr>
              <a:t> خليتين.</a:t>
            </a:r>
          </a:p>
          <a:p>
            <a:pPr>
              <a:buNone/>
            </a:pPr>
            <a:r>
              <a:rPr lang="ar-SA" dirty="0" smtClean="0">
                <a:solidFill>
                  <a:schemeClr val="tx2">
                    <a:lumMod val="60000"/>
                    <a:lumOff val="40000"/>
                  </a:schemeClr>
                </a:solidFill>
              </a:rPr>
              <a:t>2- الاقتران النووي:</a:t>
            </a:r>
          </a:p>
          <a:p>
            <a:pPr>
              <a:buNone/>
            </a:pPr>
            <a:r>
              <a:rPr lang="ar-SA" dirty="0" smtClean="0">
                <a:solidFill>
                  <a:schemeClr val="bg2">
                    <a:lumMod val="50000"/>
                  </a:schemeClr>
                </a:solidFill>
              </a:rPr>
              <a:t>تندمج نواتان كل منهما أحادية </a:t>
            </a:r>
            <a:r>
              <a:rPr lang="ar-SA" dirty="0" err="1" smtClean="0">
                <a:solidFill>
                  <a:schemeClr val="bg2">
                    <a:lumMod val="50000"/>
                  </a:schemeClr>
                </a:solidFill>
              </a:rPr>
              <a:t>المجموعه</a:t>
            </a:r>
            <a:r>
              <a:rPr lang="ar-SA" dirty="0" smtClean="0">
                <a:solidFill>
                  <a:schemeClr val="bg2">
                    <a:lumMod val="50000"/>
                  </a:schemeClr>
                </a:solidFill>
              </a:rPr>
              <a:t> </a:t>
            </a:r>
            <a:r>
              <a:rPr lang="ar-SA" dirty="0" err="1" smtClean="0">
                <a:solidFill>
                  <a:schemeClr val="bg2">
                    <a:lumMod val="50000"/>
                  </a:schemeClr>
                </a:solidFill>
              </a:rPr>
              <a:t>الصبغيه</a:t>
            </a:r>
            <a:r>
              <a:rPr lang="ar-SA" dirty="0" smtClean="0">
                <a:solidFill>
                  <a:schemeClr val="bg2">
                    <a:lumMod val="50000"/>
                  </a:schemeClr>
                </a:solidFill>
              </a:rPr>
              <a:t> </a:t>
            </a:r>
            <a:r>
              <a:rPr lang="en-GB" dirty="0" smtClean="0">
                <a:solidFill>
                  <a:schemeClr val="bg2">
                    <a:lumMod val="50000"/>
                  </a:schemeClr>
                </a:solidFill>
              </a:rPr>
              <a:t>1N</a:t>
            </a:r>
            <a:r>
              <a:rPr lang="ar-SA" dirty="0" smtClean="0">
                <a:solidFill>
                  <a:schemeClr val="bg2">
                    <a:lumMod val="50000"/>
                  </a:schemeClr>
                </a:solidFill>
              </a:rPr>
              <a:t>لتكوين </a:t>
            </a:r>
            <a:r>
              <a:rPr lang="ar-SA" dirty="0" err="1" smtClean="0">
                <a:solidFill>
                  <a:schemeClr val="bg2">
                    <a:lumMod val="50000"/>
                  </a:schemeClr>
                </a:solidFill>
              </a:rPr>
              <a:t>الزيجوت</a:t>
            </a:r>
            <a:r>
              <a:rPr lang="ar-SA" dirty="0" smtClean="0">
                <a:solidFill>
                  <a:schemeClr val="bg2">
                    <a:lumMod val="50000"/>
                  </a:schemeClr>
                </a:solidFill>
              </a:rPr>
              <a:t> وهو ثنائي </a:t>
            </a:r>
            <a:r>
              <a:rPr lang="ar-SA" dirty="0" err="1" smtClean="0">
                <a:solidFill>
                  <a:schemeClr val="bg2">
                    <a:lumMod val="50000"/>
                  </a:schemeClr>
                </a:solidFill>
              </a:rPr>
              <a:t>المجموعه</a:t>
            </a:r>
            <a:r>
              <a:rPr lang="ar-SA" dirty="0" smtClean="0">
                <a:solidFill>
                  <a:schemeClr val="bg2">
                    <a:lumMod val="50000"/>
                  </a:schemeClr>
                </a:solidFill>
              </a:rPr>
              <a:t> </a:t>
            </a:r>
            <a:r>
              <a:rPr lang="ar-SA" dirty="0" err="1" smtClean="0">
                <a:solidFill>
                  <a:schemeClr val="bg2">
                    <a:lumMod val="50000"/>
                  </a:schemeClr>
                </a:solidFill>
              </a:rPr>
              <a:t>الصبغيه</a:t>
            </a:r>
            <a:r>
              <a:rPr lang="ar-SA" dirty="0" smtClean="0">
                <a:solidFill>
                  <a:schemeClr val="bg2">
                    <a:lumMod val="50000"/>
                  </a:schemeClr>
                </a:solidFill>
              </a:rPr>
              <a:t> </a:t>
            </a:r>
            <a:r>
              <a:rPr lang="en-GB" dirty="0" smtClean="0">
                <a:solidFill>
                  <a:schemeClr val="bg2">
                    <a:lumMod val="50000"/>
                  </a:schemeClr>
                </a:solidFill>
              </a:rPr>
              <a:t>2N</a:t>
            </a:r>
            <a:endParaRPr lang="ar-SA" dirty="0" smtClean="0">
              <a:solidFill>
                <a:schemeClr val="bg2">
                  <a:lumMod val="50000"/>
                </a:schemeClr>
              </a:solidFill>
            </a:endParaRPr>
          </a:p>
          <a:p>
            <a:pPr>
              <a:buNone/>
            </a:pPr>
            <a:r>
              <a:rPr lang="ar-SA" dirty="0" smtClean="0">
                <a:solidFill>
                  <a:schemeClr val="tx2">
                    <a:lumMod val="60000"/>
                    <a:lumOff val="40000"/>
                  </a:schemeClr>
                </a:solidFill>
              </a:rPr>
              <a:t>3- الانقسام الاختزالي:</a:t>
            </a:r>
          </a:p>
          <a:p>
            <a:pPr>
              <a:buNone/>
            </a:pPr>
            <a:r>
              <a:rPr lang="ar-SA" dirty="0" smtClean="0">
                <a:solidFill>
                  <a:schemeClr val="bg2">
                    <a:lumMod val="50000"/>
                  </a:schemeClr>
                </a:solidFill>
              </a:rPr>
              <a:t>تنقسم </a:t>
            </a:r>
            <a:r>
              <a:rPr lang="ar-SA" dirty="0" err="1" smtClean="0">
                <a:solidFill>
                  <a:schemeClr val="bg2">
                    <a:lumMod val="50000"/>
                  </a:schemeClr>
                </a:solidFill>
              </a:rPr>
              <a:t>النواه</a:t>
            </a:r>
            <a:r>
              <a:rPr lang="ar-SA" dirty="0" smtClean="0">
                <a:solidFill>
                  <a:schemeClr val="bg2">
                    <a:lumMod val="50000"/>
                  </a:schemeClr>
                </a:solidFill>
              </a:rPr>
              <a:t> الثنائية </a:t>
            </a:r>
            <a:r>
              <a:rPr lang="ar-SA" dirty="0" err="1" smtClean="0">
                <a:solidFill>
                  <a:schemeClr val="bg2">
                    <a:lumMod val="50000"/>
                  </a:schemeClr>
                </a:solidFill>
              </a:rPr>
              <a:t>المجموعه</a:t>
            </a:r>
            <a:r>
              <a:rPr lang="ar-SA" dirty="0" smtClean="0">
                <a:solidFill>
                  <a:schemeClr val="bg2">
                    <a:lumMod val="50000"/>
                  </a:schemeClr>
                </a:solidFill>
              </a:rPr>
              <a:t> </a:t>
            </a:r>
            <a:r>
              <a:rPr lang="ar-SA" dirty="0" err="1" smtClean="0">
                <a:solidFill>
                  <a:schemeClr val="bg2">
                    <a:lumMod val="50000"/>
                  </a:schemeClr>
                </a:solidFill>
              </a:rPr>
              <a:t>الصبغيه</a:t>
            </a:r>
            <a:r>
              <a:rPr lang="ar-SA" dirty="0" smtClean="0">
                <a:solidFill>
                  <a:schemeClr val="bg2">
                    <a:lumMod val="50000"/>
                  </a:schemeClr>
                </a:solidFill>
              </a:rPr>
              <a:t> انقساما اختزاليا </a:t>
            </a:r>
            <a:r>
              <a:rPr lang="ar-SA" dirty="0" err="1" smtClean="0">
                <a:solidFill>
                  <a:schemeClr val="bg2">
                    <a:lumMod val="50000"/>
                  </a:schemeClr>
                </a:solidFill>
              </a:rPr>
              <a:t>يتنج</a:t>
            </a:r>
            <a:r>
              <a:rPr lang="ar-SA" dirty="0" smtClean="0">
                <a:solidFill>
                  <a:schemeClr val="bg2">
                    <a:lumMod val="50000"/>
                  </a:schemeClr>
                </a:solidFill>
              </a:rPr>
              <a:t> عنه اختزال عدد </a:t>
            </a:r>
            <a:r>
              <a:rPr lang="ar-SA" dirty="0" err="1" smtClean="0">
                <a:solidFill>
                  <a:schemeClr val="bg2">
                    <a:lumMod val="50000"/>
                  </a:schemeClr>
                </a:solidFill>
              </a:rPr>
              <a:t>الكروموسومات</a:t>
            </a:r>
            <a:r>
              <a:rPr lang="ar-SA" dirty="0" smtClean="0">
                <a:solidFill>
                  <a:schemeClr val="bg2">
                    <a:lumMod val="50000"/>
                  </a:schemeClr>
                </a:solidFill>
              </a:rPr>
              <a:t> مره </a:t>
            </a:r>
            <a:r>
              <a:rPr lang="ar-SA" dirty="0" err="1" smtClean="0">
                <a:solidFill>
                  <a:schemeClr val="bg2">
                    <a:lumMod val="50000"/>
                  </a:schemeClr>
                </a:solidFill>
              </a:rPr>
              <a:t>اخرى</a:t>
            </a:r>
            <a:r>
              <a:rPr lang="ar-SA" dirty="0" smtClean="0">
                <a:solidFill>
                  <a:schemeClr val="bg2">
                    <a:lumMod val="50000"/>
                  </a:schemeClr>
                </a:solidFill>
              </a:rPr>
              <a:t> حيث ينتج عن الانقسام الاختزالي عدد من </a:t>
            </a:r>
            <a:r>
              <a:rPr lang="ar-SA" dirty="0" err="1" smtClean="0">
                <a:solidFill>
                  <a:schemeClr val="bg2">
                    <a:lumMod val="50000"/>
                  </a:schemeClr>
                </a:solidFill>
              </a:rPr>
              <a:t>الانويه</a:t>
            </a:r>
            <a:r>
              <a:rPr lang="ar-SA" dirty="0" smtClean="0">
                <a:solidFill>
                  <a:schemeClr val="bg2">
                    <a:lumMod val="50000"/>
                  </a:schemeClr>
                </a:solidFill>
              </a:rPr>
              <a:t> أحادية </a:t>
            </a:r>
            <a:r>
              <a:rPr lang="ar-SA" dirty="0" err="1" smtClean="0">
                <a:solidFill>
                  <a:schemeClr val="bg2">
                    <a:lumMod val="50000"/>
                  </a:schemeClr>
                </a:solidFill>
              </a:rPr>
              <a:t>المجموعه</a:t>
            </a:r>
            <a:r>
              <a:rPr lang="ar-SA" dirty="0" smtClean="0">
                <a:solidFill>
                  <a:schemeClr val="bg2">
                    <a:lumMod val="50000"/>
                  </a:schemeClr>
                </a:solidFill>
              </a:rPr>
              <a:t> </a:t>
            </a:r>
            <a:r>
              <a:rPr lang="ar-SA" dirty="0" err="1" smtClean="0">
                <a:solidFill>
                  <a:schemeClr val="bg2">
                    <a:lumMod val="50000"/>
                  </a:schemeClr>
                </a:solidFill>
              </a:rPr>
              <a:t>الصبغيه</a:t>
            </a:r>
            <a:r>
              <a:rPr lang="ar-SA" dirty="0" smtClean="0">
                <a:solidFill>
                  <a:schemeClr val="bg2">
                    <a:lumMod val="50000"/>
                  </a:schemeClr>
                </a:solidFill>
              </a:rPr>
              <a:t> </a:t>
            </a:r>
            <a:r>
              <a:rPr lang="en-GB" dirty="0" smtClean="0">
                <a:solidFill>
                  <a:schemeClr val="bg2">
                    <a:lumMod val="50000"/>
                  </a:schemeClr>
                </a:solidFill>
              </a:rPr>
              <a:t>1N</a:t>
            </a:r>
            <a:endParaRPr lang="ar-SA" dirty="0">
              <a:solidFill>
                <a:schemeClr val="bg2">
                  <a:lumMod val="50000"/>
                </a:schemeClr>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2800" dirty="0" smtClean="0">
                <a:solidFill>
                  <a:schemeClr val="accent5">
                    <a:lumMod val="75000"/>
                  </a:schemeClr>
                </a:solidFill>
              </a:rPr>
              <a:t>فيما يلي وصف لطرق التكاثر الجنسي الأكثر شيوعا في الفطريات:</a:t>
            </a:r>
            <a:endParaRPr lang="ar-SA" sz="2800" dirty="0">
              <a:solidFill>
                <a:schemeClr val="accent5">
                  <a:lumMod val="75000"/>
                </a:schemeClr>
              </a:solidFill>
            </a:endParaRPr>
          </a:p>
        </p:txBody>
      </p:sp>
      <p:sp>
        <p:nvSpPr>
          <p:cNvPr id="3" name="عنصر نائب للمحتوى 2"/>
          <p:cNvSpPr>
            <a:spLocks noGrp="1"/>
          </p:cNvSpPr>
          <p:nvPr>
            <p:ph idx="1"/>
          </p:nvPr>
        </p:nvSpPr>
        <p:spPr>
          <a:xfrm>
            <a:off x="457200" y="1196752"/>
            <a:ext cx="8229600" cy="4929411"/>
          </a:xfrm>
        </p:spPr>
        <p:txBody>
          <a:bodyPr/>
          <a:lstStyle/>
          <a:p>
            <a:pPr marL="514350" indent="-514350">
              <a:buAutoNum type="arabic1Minus"/>
            </a:pPr>
            <a:r>
              <a:rPr lang="ar-SA" dirty="0" smtClean="0">
                <a:solidFill>
                  <a:schemeClr val="accent6">
                    <a:lumMod val="75000"/>
                  </a:schemeClr>
                </a:solidFill>
              </a:rPr>
              <a:t>الجراثيم </a:t>
            </a:r>
            <a:r>
              <a:rPr lang="ar-SA" dirty="0" err="1" smtClean="0">
                <a:solidFill>
                  <a:schemeClr val="accent6">
                    <a:lumMod val="75000"/>
                  </a:schemeClr>
                </a:solidFill>
              </a:rPr>
              <a:t>البيضية</a:t>
            </a:r>
            <a:r>
              <a:rPr lang="ar-SA" dirty="0" smtClean="0">
                <a:solidFill>
                  <a:schemeClr val="accent6">
                    <a:lumMod val="75000"/>
                  </a:schemeClr>
                </a:solidFill>
              </a:rPr>
              <a:t> </a:t>
            </a:r>
            <a:r>
              <a:rPr lang="en-GB" dirty="0" err="1" smtClean="0">
                <a:solidFill>
                  <a:schemeClr val="accent6">
                    <a:lumMod val="75000"/>
                  </a:schemeClr>
                </a:solidFill>
              </a:rPr>
              <a:t>Oospore</a:t>
            </a:r>
            <a:r>
              <a:rPr lang="ar-SA" dirty="0" smtClean="0">
                <a:solidFill>
                  <a:schemeClr val="accent6">
                    <a:lumMod val="75000"/>
                  </a:schemeClr>
                </a:solidFill>
              </a:rPr>
              <a:t>:</a:t>
            </a:r>
          </a:p>
          <a:p>
            <a:pPr marL="514350" indent="-514350">
              <a:buNone/>
            </a:pPr>
            <a:r>
              <a:rPr lang="ar-SA" sz="2800" dirty="0" smtClean="0">
                <a:solidFill>
                  <a:schemeClr val="bg2">
                    <a:lumMod val="50000"/>
                  </a:schemeClr>
                </a:solidFill>
              </a:rPr>
              <a:t>تنشأ </a:t>
            </a:r>
            <a:r>
              <a:rPr lang="ar-SA" sz="2800" dirty="0" err="1" smtClean="0">
                <a:solidFill>
                  <a:schemeClr val="bg2">
                    <a:lumMod val="50000"/>
                  </a:schemeClr>
                </a:solidFill>
              </a:rPr>
              <a:t>الاعضاء</a:t>
            </a:r>
            <a:r>
              <a:rPr lang="ar-SA" sz="2800" dirty="0" smtClean="0">
                <a:solidFill>
                  <a:schemeClr val="bg2">
                    <a:lumMod val="50000"/>
                  </a:schemeClr>
                </a:solidFill>
              </a:rPr>
              <a:t> </a:t>
            </a:r>
            <a:r>
              <a:rPr lang="ar-SA" sz="2800" dirty="0" err="1" smtClean="0">
                <a:solidFill>
                  <a:schemeClr val="bg2">
                    <a:lumMod val="50000"/>
                  </a:schemeClr>
                </a:solidFill>
              </a:rPr>
              <a:t>الذكريه</a:t>
            </a:r>
            <a:r>
              <a:rPr lang="ar-SA" sz="2800" dirty="0" smtClean="0">
                <a:solidFill>
                  <a:schemeClr val="bg2">
                    <a:lumMod val="50000"/>
                  </a:schemeClr>
                </a:solidFill>
              </a:rPr>
              <a:t> ( </a:t>
            </a:r>
            <a:r>
              <a:rPr lang="ar-SA" sz="2800" b="1" dirty="0" err="1" smtClean="0">
                <a:solidFill>
                  <a:schemeClr val="bg2">
                    <a:lumMod val="50000"/>
                  </a:schemeClr>
                </a:solidFill>
              </a:rPr>
              <a:t>الانثريدات</a:t>
            </a:r>
            <a:r>
              <a:rPr lang="ar-SA" sz="2800" dirty="0" smtClean="0">
                <a:solidFill>
                  <a:schemeClr val="bg2">
                    <a:lumMod val="50000"/>
                  </a:schemeClr>
                </a:solidFill>
              </a:rPr>
              <a:t>) </a:t>
            </a:r>
            <a:r>
              <a:rPr lang="ar-SA" sz="2800" dirty="0" err="1" smtClean="0">
                <a:solidFill>
                  <a:schemeClr val="bg2">
                    <a:lumMod val="50000"/>
                  </a:schemeClr>
                </a:solidFill>
              </a:rPr>
              <a:t>والاعضاء</a:t>
            </a:r>
            <a:r>
              <a:rPr lang="ar-SA" sz="2800" dirty="0" smtClean="0">
                <a:solidFill>
                  <a:schemeClr val="bg2">
                    <a:lumMod val="50000"/>
                  </a:schemeClr>
                </a:solidFill>
              </a:rPr>
              <a:t> </a:t>
            </a:r>
            <a:r>
              <a:rPr lang="ar-SA" sz="2800" dirty="0" err="1" smtClean="0">
                <a:solidFill>
                  <a:schemeClr val="bg2">
                    <a:lumMod val="50000"/>
                  </a:schemeClr>
                </a:solidFill>
              </a:rPr>
              <a:t>الانثويه</a:t>
            </a:r>
            <a:r>
              <a:rPr lang="ar-SA" sz="2800" dirty="0" smtClean="0">
                <a:solidFill>
                  <a:schemeClr val="bg2">
                    <a:lumMod val="50000"/>
                  </a:schemeClr>
                </a:solidFill>
              </a:rPr>
              <a:t> ( </a:t>
            </a:r>
            <a:r>
              <a:rPr lang="ar-SA" sz="2800" b="1" dirty="0" err="1" smtClean="0">
                <a:solidFill>
                  <a:schemeClr val="bg2">
                    <a:lumMod val="50000"/>
                  </a:schemeClr>
                </a:solidFill>
              </a:rPr>
              <a:t>الاوجونات</a:t>
            </a:r>
            <a:r>
              <a:rPr lang="ar-SA" sz="2800" dirty="0" smtClean="0">
                <a:solidFill>
                  <a:schemeClr val="bg2">
                    <a:lumMod val="50000"/>
                  </a:schemeClr>
                </a:solidFill>
              </a:rPr>
              <a:t>) وعاده تكون </a:t>
            </a:r>
            <a:r>
              <a:rPr lang="ar-SA" sz="2800" dirty="0" err="1" smtClean="0">
                <a:solidFill>
                  <a:schemeClr val="bg2">
                    <a:lumMod val="50000"/>
                  </a:schemeClr>
                </a:solidFill>
              </a:rPr>
              <a:t>الاوجونه</a:t>
            </a:r>
            <a:r>
              <a:rPr lang="ar-SA" sz="2800" dirty="0" smtClean="0">
                <a:solidFill>
                  <a:schemeClr val="bg2">
                    <a:lumMod val="50000"/>
                  </a:schemeClr>
                </a:solidFill>
              </a:rPr>
              <a:t> أكبر حجما من </a:t>
            </a:r>
            <a:r>
              <a:rPr lang="ar-SA" sz="2800" dirty="0" err="1" smtClean="0">
                <a:solidFill>
                  <a:schemeClr val="bg2">
                    <a:lumMod val="50000"/>
                  </a:schemeClr>
                </a:solidFill>
              </a:rPr>
              <a:t>الانثريده</a:t>
            </a:r>
            <a:r>
              <a:rPr lang="ar-SA" sz="2800" dirty="0" smtClean="0">
                <a:solidFill>
                  <a:schemeClr val="bg2">
                    <a:lumMod val="50000"/>
                  </a:schemeClr>
                </a:solidFill>
              </a:rPr>
              <a:t>.</a:t>
            </a:r>
          </a:p>
          <a:p>
            <a:pPr marL="514350" indent="-514350">
              <a:buNone/>
            </a:pPr>
            <a:r>
              <a:rPr lang="ar-SA" sz="2800" dirty="0" smtClean="0">
                <a:solidFill>
                  <a:schemeClr val="bg2">
                    <a:lumMod val="50000"/>
                  </a:schemeClr>
                </a:solidFill>
              </a:rPr>
              <a:t>تلتصق </a:t>
            </a:r>
            <a:r>
              <a:rPr lang="ar-SA" sz="2800" dirty="0" err="1" smtClean="0">
                <a:solidFill>
                  <a:schemeClr val="bg2">
                    <a:lumMod val="50000"/>
                  </a:schemeClr>
                </a:solidFill>
              </a:rPr>
              <a:t>الانثريده</a:t>
            </a:r>
            <a:r>
              <a:rPr lang="ar-SA" sz="2800" dirty="0" smtClean="0">
                <a:solidFill>
                  <a:schemeClr val="bg2">
                    <a:lumMod val="50000"/>
                  </a:schemeClr>
                </a:solidFill>
              </a:rPr>
              <a:t> بجانب </a:t>
            </a:r>
            <a:r>
              <a:rPr lang="ar-SA" sz="2800" dirty="0" err="1" smtClean="0">
                <a:solidFill>
                  <a:schemeClr val="bg2">
                    <a:lumMod val="50000"/>
                  </a:schemeClr>
                </a:solidFill>
              </a:rPr>
              <a:t>الاوجونه</a:t>
            </a:r>
            <a:r>
              <a:rPr lang="ar-SA" sz="2800" dirty="0" smtClean="0">
                <a:solidFill>
                  <a:schemeClr val="bg2">
                    <a:lumMod val="50000"/>
                  </a:schemeClr>
                </a:solidFill>
              </a:rPr>
              <a:t> ويرق الجدار عند نقطة الاتصال وترسل </a:t>
            </a:r>
            <a:r>
              <a:rPr lang="ar-SA" sz="2800" dirty="0" err="1" smtClean="0">
                <a:solidFill>
                  <a:schemeClr val="bg2">
                    <a:lumMod val="50000"/>
                  </a:schemeClr>
                </a:solidFill>
              </a:rPr>
              <a:t>الانثريده</a:t>
            </a:r>
            <a:r>
              <a:rPr lang="ar-SA" sz="2800" dirty="0" smtClean="0">
                <a:solidFill>
                  <a:schemeClr val="bg2">
                    <a:lumMod val="50000"/>
                  </a:schemeClr>
                </a:solidFill>
              </a:rPr>
              <a:t> </a:t>
            </a:r>
            <a:r>
              <a:rPr lang="ar-SA" sz="2800" dirty="0" err="1" smtClean="0">
                <a:solidFill>
                  <a:schemeClr val="bg2">
                    <a:lumMod val="50000"/>
                  </a:schemeClr>
                </a:solidFill>
              </a:rPr>
              <a:t>انبوبه</a:t>
            </a:r>
            <a:r>
              <a:rPr lang="ar-SA" sz="2800" dirty="0" smtClean="0">
                <a:solidFill>
                  <a:schemeClr val="bg2">
                    <a:lumMod val="50000"/>
                  </a:schemeClr>
                </a:solidFill>
              </a:rPr>
              <a:t> </a:t>
            </a:r>
            <a:r>
              <a:rPr lang="ar-SA" sz="2800" dirty="0" err="1" smtClean="0">
                <a:solidFill>
                  <a:schemeClr val="bg2">
                    <a:lumMod val="50000"/>
                  </a:schemeClr>
                </a:solidFill>
              </a:rPr>
              <a:t>اخصاب</a:t>
            </a:r>
            <a:r>
              <a:rPr lang="ar-SA" sz="2800" dirty="0" smtClean="0">
                <a:solidFill>
                  <a:schemeClr val="bg2">
                    <a:lumMod val="50000"/>
                  </a:schemeClr>
                </a:solidFill>
              </a:rPr>
              <a:t> تخترق </a:t>
            </a:r>
            <a:r>
              <a:rPr lang="ar-SA" sz="2800" dirty="0" err="1" smtClean="0">
                <a:solidFill>
                  <a:schemeClr val="bg2">
                    <a:lumMod val="50000"/>
                  </a:schemeClr>
                </a:solidFill>
              </a:rPr>
              <a:t>الاوجونه</a:t>
            </a:r>
            <a:r>
              <a:rPr lang="ar-SA" sz="2800" dirty="0" smtClean="0">
                <a:solidFill>
                  <a:schemeClr val="bg2">
                    <a:lumMod val="50000"/>
                  </a:schemeClr>
                </a:solidFill>
              </a:rPr>
              <a:t> ثم تفرغ </a:t>
            </a:r>
            <a:r>
              <a:rPr lang="ar-SA" sz="2800" dirty="0" err="1" smtClean="0">
                <a:solidFill>
                  <a:schemeClr val="bg2">
                    <a:lumMod val="50000"/>
                  </a:schemeClr>
                </a:solidFill>
              </a:rPr>
              <a:t>الانثريده</a:t>
            </a:r>
            <a:r>
              <a:rPr lang="ar-SA" sz="2800" dirty="0" smtClean="0">
                <a:solidFill>
                  <a:schemeClr val="bg2">
                    <a:lumMod val="50000"/>
                  </a:schemeClr>
                </a:solidFill>
              </a:rPr>
              <a:t> محتوياتها في </a:t>
            </a:r>
            <a:r>
              <a:rPr lang="ar-SA" sz="2800" dirty="0" err="1" smtClean="0">
                <a:solidFill>
                  <a:schemeClr val="bg2">
                    <a:lumMod val="50000"/>
                  </a:schemeClr>
                </a:solidFill>
              </a:rPr>
              <a:t>البيضه</a:t>
            </a:r>
            <a:r>
              <a:rPr lang="ar-SA" sz="2800" dirty="0" smtClean="0">
                <a:solidFill>
                  <a:schemeClr val="bg2">
                    <a:lumMod val="50000"/>
                  </a:schemeClr>
                </a:solidFill>
              </a:rPr>
              <a:t> وتتحد </a:t>
            </a:r>
            <a:r>
              <a:rPr lang="ar-SA" sz="2800" dirty="0" err="1" smtClean="0">
                <a:solidFill>
                  <a:schemeClr val="bg2">
                    <a:lumMod val="50000"/>
                  </a:schemeClr>
                </a:solidFill>
              </a:rPr>
              <a:t>النواه</a:t>
            </a:r>
            <a:r>
              <a:rPr lang="ar-SA" sz="2800" dirty="0" smtClean="0">
                <a:solidFill>
                  <a:schemeClr val="bg2">
                    <a:lumMod val="50000"/>
                  </a:schemeClr>
                </a:solidFill>
              </a:rPr>
              <a:t> </a:t>
            </a:r>
            <a:r>
              <a:rPr lang="ar-SA" sz="2800" dirty="0" err="1" smtClean="0">
                <a:solidFill>
                  <a:schemeClr val="bg2">
                    <a:lumMod val="50000"/>
                  </a:schemeClr>
                </a:solidFill>
              </a:rPr>
              <a:t>الذكريه</a:t>
            </a:r>
            <a:r>
              <a:rPr lang="ar-SA" sz="2800" dirty="0" smtClean="0">
                <a:solidFill>
                  <a:schemeClr val="bg2">
                    <a:lumMod val="50000"/>
                  </a:schemeClr>
                </a:solidFill>
              </a:rPr>
              <a:t> </a:t>
            </a:r>
            <a:r>
              <a:rPr lang="ar-SA" sz="2800" dirty="0" err="1" smtClean="0">
                <a:solidFill>
                  <a:schemeClr val="bg2">
                    <a:lumMod val="50000"/>
                  </a:schemeClr>
                </a:solidFill>
              </a:rPr>
              <a:t>بالنواه</a:t>
            </a:r>
            <a:r>
              <a:rPr lang="ar-SA" sz="2800" dirty="0" smtClean="0">
                <a:solidFill>
                  <a:schemeClr val="bg2">
                    <a:lumMod val="50000"/>
                  </a:schemeClr>
                </a:solidFill>
              </a:rPr>
              <a:t> </a:t>
            </a:r>
            <a:r>
              <a:rPr lang="ar-SA" sz="2800" dirty="0" err="1" smtClean="0">
                <a:solidFill>
                  <a:schemeClr val="bg2">
                    <a:lumMod val="50000"/>
                  </a:schemeClr>
                </a:solidFill>
              </a:rPr>
              <a:t>الانثويه</a:t>
            </a:r>
            <a:r>
              <a:rPr lang="ar-SA" sz="2800" dirty="0" smtClean="0">
                <a:solidFill>
                  <a:schemeClr val="bg2">
                    <a:lumMod val="50000"/>
                  </a:schemeClr>
                </a:solidFill>
              </a:rPr>
              <a:t> ويتم </a:t>
            </a:r>
            <a:r>
              <a:rPr lang="ar-SA" sz="2800" dirty="0" err="1" smtClean="0">
                <a:solidFill>
                  <a:schemeClr val="bg2">
                    <a:lumMod val="50000"/>
                  </a:schemeClr>
                </a:solidFill>
              </a:rPr>
              <a:t>الاخصاب</a:t>
            </a:r>
            <a:r>
              <a:rPr lang="ar-SA" sz="2800" dirty="0" smtClean="0">
                <a:solidFill>
                  <a:schemeClr val="bg2">
                    <a:lumMod val="50000"/>
                  </a:schemeClr>
                </a:solidFill>
              </a:rPr>
              <a:t>، وتنتج </a:t>
            </a:r>
            <a:r>
              <a:rPr lang="ar-SA" sz="2800" b="1" dirty="0" err="1" smtClean="0">
                <a:solidFill>
                  <a:schemeClr val="bg2">
                    <a:lumMod val="50000"/>
                  </a:schemeClr>
                </a:solidFill>
              </a:rPr>
              <a:t>جرثومه</a:t>
            </a:r>
            <a:r>
              <a:rPr lang="ar-SA" sz="2800" b="1" dirty="0" smtClean="0">
                <a:solidFill>
                  <a:schemeClr val="bg2">
                    <a:lumMod val="50000"/>
                  </a:schemeClr>
                </a:solidFill>
              </a:rPr>
              <a:t> بيضيه </a:t>
            </a:r>
            <a:r>
              <a:rPr lang="en-GB" sz="2800" b="1" dirty="0" err="1" smtClean="0">
                <a:solidFill>
                  <a:schemeClr val="bg2">
                    <a:lumMod val="50000"/>
                  </a:schemeClr>
                </a:solidFill>
              </a:rPr>
              <a:t>Oospore</a:t>
            </a:r>
            <a:r>
              <a:rPr lang="ar-SA" sz="2800" dirty="0" smtClean="0">
                <a:solidFill>
                  <a:schemeClr val="bg2">
                    <a:lumMod val="50000"/>
                  </a:schemeClr>
                </a:solidFill>
              </a:rPr>
              <a:t>تحيط نفسها بجدار سميك.</a:t>
            </a:r>
          </a:p>
          <a:p>
            <a:pPr marL="514350" indent="-514350">
              <a:buNone/>
            </a:pPr>
            <a:endParaRPr lang="ar-SA" sz="2800" dirty="0" smtClean="0">
              <a:solidFill>
                <a:schemeClr val="bg2">
                  <a:lumMod val="25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dirty="0" smtClean="0">
                <a:solidFill>
                  <a:srgbClr val="FF0000"/>
                </a:solidFill>
              </a:rPr>
              <a:t>علم الفطريات </a:t>
            </a:r>
            <a:r>
              <a:rPr lang="en-US" dirty="0" smtClean="0">
                <a:solidFill>
                  <a:srgbClr val="FF0000"/>
                </a:solidFill>
              </a:rPr>
              <a:t>Mycology</a:t>
            </a:r>
          </a:p>
          <a:p>
            <a:r>
              <a:rPr lang="ar-SA" dirty="0" smtClean="0"/>
              <a:t>• علم الفطريات </a:t>
            </a:r>
            <a:r>
              <a:rPr lang="en-US" dirty="0" smtClean="0"/>
              <a:t>Mycology </a:t>
            </a:r>
            <a:r>
              <a:rPr lang="ar-SA" dirty="0" smtClean="0"/>
              <a:t>كلمة إغريقية تتكون من مقطعين : </a:t>
            </a:r>
            <a:r>
              <a:rPr lang="en-US" dirty="0" err="1" smtClean="0"/>
              <a:t>Mykes</a:t>
            </a:r>
            <a:r>
              <a:rPr lang="en-US" dirty="0" smtClean="0"/>
              <a:t> </a:t>
            </a:r>
            <a:r>
              <a:rPr lang="ar-SA" dirty="0" smtClean="0"/>
              <a:t>بمعنى فطرة ، </a:t>
            </a:r>
            <a:r>
              <a:rPr lang="en-US" dirty="0" smtClean="0"/>
              <a:t>Logos </a:t>
            </a:r>
            <a:r>
              <a:rPr lang="ar-SA" dirty="0" smtClean="0"/>
              <a:t>بمعنى علم.</a:t>
            </a:r>
          </a:p>
          <a:p>
            <a:r>
              <a:rPr lang="ar-SA" dirty="0" smtClean="0"/>
              <a:t>• والفطريات </a:t>
            </a:r>
            <a:r>
              <a:rPr lang="en-US" dirty="0" smtClean="0"/>
              <a:t>Fungi </a:t>
            </a:r>
            <a:r>
              <a:rPr lang="ar-SA" dirty="0" smtClean="0"/>
              <a:t>كلمة لاتينية تعني عيش الغراب .</a:t>
            </a:r>
          </a:p>
          <a:p>
            <a:r>
              <a:rPr lang="ar-SA" dirty="0" smtClean="0"/>
              <a:t>• وعلم الفطريات : هو العلم الذي يختص بدراسة تركيب وتصنيف وطرق تكاثر الأنواع المختلفة من الفطريات</a:t>
            </a:r>
          </a:p>
          <a:p>
            <a:r>
              <a:rPr lang="ar-SA" dirty="0" smtClean="0"/>
              <a:t>والأهمية الاقتصادية لها.</a:t>
            </a: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pPr algn="r"/>
            <a:r>
              <a:rPr lang="ar-SA" sz="4000" dirty="0" smtClean="0">
                <a:solidFill>
                  <a:schemeClr val="bg2">
                    <a:lumMod val="50000"/>
                  </a:schemeClr>
                </a:solidFill>
              </a:rPr>
              <a:t>مثال:</a:t>
            </a:r>
            <a:r>
              <a:rPr lang="en-GB" sz="4000" b="1" i="1" u="sng" dirty="0" err="1" smtClean="0">
                <a:solidFill>
                  <a:schemeClr val="bg2">
                    <a:lumMod val="50000"/>
                  </a:schemeClr>
                </a:solidFill>
              </a:rPr>
              <a:t>Albugo</a:t>
            </a:r>
            <a:r>
              <a:rPr lang="en-GB" sz="4000" b="1" i="1" u="sng" dirty="0" smtClean="0">
                <a:solidFill>
                  <a:schemeClr val="bg2">
                    <a:lumMod val="50000"/>
                  </a:schemeClr>
                </a:solidFill>
              </a:rPr>
              <a:t> sp.</a:t>
            </a:r>
            <a:endParaRPr lang="ar-SA" sz="4000" b="1" i="1" u="sng" dirty="0">
              <a:solidFill>
                <a:schemeClr val="bg2">
                  <a:lumMod val="50000"/>
                </a:schemeClr>
              </a:solidFill>
            </a:endParaRPr>
          </a:p>
        </p:txBody>
      </p:sp>
      <p:pic>
        <p:nvPicPr>
          <p:cNvPr id="5" name="صورة 4" descr="albugo2.jpg"/>
          <p:cNvPicPr>
            <a:picLocks noChangeAspect="1"/>
          </p:cNvPicPr>
          <p:nvPr/>
        </p:nvPicPr>
        <p:blipFill>
          <a:blip r:embed="rId3" cstate="print"/>
          <a:stretch>
            <a:fillRect/>
          </a:stretch>
        </p:blipFill>
        <p:spPr>
          <a:xfrm>
            <a:off x="0" y="1124744"/>
            <a:ext cx="4949064" cy="4968552"/>
          </a:xfrm>
          <a:prstGeom prst="rect">
            <a:avLst/>
          </a:prstGeom>
        </p:spPr>
      </p:pic>
      <p:pic>
        <p:nvPicPr>
          <p:cNvPr id="7" name="صورة 6" descr="البو.jpg"/>
          <p:cNvPicPr>
            <a:picLocks noChangeAspect="1"/>
          </p:cNvPicPr>
          <p:nvPr/>
        </p:nvPicPr>
        <p:blipFill>
          <a:blip r:embed="rId4" cstate="print"/>
          <a:stretch>
            <a:fillRect/>
          </a:stretch>
        </p:blipFill>
        <p:spPr>
          <a:xfrm>
            <a:off x="5004049" y="1268760"/>
            <a:ext cx="3993170" cy="4968552"/>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0" y="620713"/>
            <a:ext cx="8229600" cy="5505450"/>
          </a:xfrm>
        </p:spPr>
        <p:txBody>
          <a:bodyPr/>
          <a:lstStyle/>
          <a:p>
            <a:pPr>
              <a:buNone/>
            </a:pPr>
            <a:r>
              <a:rPr lang="ar-SA" dirty="0" smtClean="0">
                <a:solidFill>
                  <a:schemeClr val="accent6">
                    <a:lumMod val="75000"/>
                  </a:schemeClr>
                </a:solidFill>
              </a:rPr>
              <a:t>ب- الجراثيم </a:t>
            </a:r>
            <a:r>
              <a:rPr lang="ar-SA" dirty="0" err="1" smtClean="0">
                <a:solidFill>
                  <a:schemeClr val="accent6">
                    <a:lumMod val="75000"/>
                  </a:schemeClr>
                </a:solidFill>
              </a:rPr>
              <a:t>الزيجويه</a:t>
            </a:r>
            <a:r>
              <a:rPr lang="en-GB" dirty="0" err="1" smtClean="0">
                <a:solidFill>
                  <a:schemeClr val="accent6">
                    <a:lumMod val="75000"/>
                  </a:schemeClr>
                </a:solidFill>
              </a:rPr>
              <a:t>Zygospores</a:t>
            </a:r>
            <a:r>
              <a:rPr lang="ar-SA" dirty="0" smtClean="0">
                <a:solidFill>
                  <a:schemeClr val="accent6">
                    <a:lumMod val="75000"/>
                  </a:schemeClr>
                </a:solidFill>
              </a:rPr>
              <a:t>:</a:t>
            </a:r>
          </a:p>
          <a:p>
            <a:pPr>
              <a:buNone/>
            </a:pPr>
            <a:r>
              <a:rPr lang="ar-SA" dirty="0" smtClean="0">
                <a:solidFill>
                  <a:schemeClr val="bg2">
                    <a:lumMod val="25000"/>
                  </a:schemeClr>
                </a:solidFill>
              </a:rPr>
              <a:t>يحدث </a:t>
            </a:r>
            <a:r>
              <a:rPr lang="ar-SA" dirty="0" err="1" smtClean="0">
                <a:solidFill>
                  <a:schemeClr val="bg2">
                    <a:lumMod val="25000"/>
                  </a:schemeClr>
                </a:solidFill>
              </a:rPr>
              <a:t>نتيجه</a:t>
            </a:r>
            <a:r>
              <a:rPr lang="ar-SA" dirty="0" smtClean="0">
                <a:solidFill>
                  <a:schemeClr val="bg2">
                    <a:lumMod val="25000"/>
                  </a:schemeClr>
                </a:solidFill>
              </a:rPr>
              <a:t> لاتحاد عضوين </a:t>
            </a:r>
            <a:r>
              <a:rPr lang="ar-SA" dirty="0" err="1" smtClean="0">
                <a:solidFill>
                  <a:schemeClr val="bg2">
                    <a:lumMod val="25000"/>
                  </a:schemeClr>
                </a:solidFill>
              </a:rPr>
              <a:t>مشيجيين</a:t>
            </a:r>
            <a:r>
              <a:rPr lang="ar-SA" dirty="0" smtClean="0">
                <a:solidFill>
                  <a:schemeClr val="bg2">
                    <a:lumMod val="25000"/>
                  </a:schemeClr>
                </a:solidFill>
              </a:rPr>
              <a:t> متماثلين في الشكل تماما ويختلفان في طبيعتهما </a:t>
            </a:r>
            <a:r>
              <a:rPr lang="ar-SA" dirty="0" err="1" smtClean="0">
                <a:solidFill>
                  <a:schemeClr val="bg2">
                    <a:lumMod val="25000"/>
                  </a:schemeClr>
                </a:solidFill>
              </a:rPr>
              <a:t>الجنسيه</a:t>
            </a:r>
            <a:r>
              <a:rPr lang="ar-SA" dirty="0" smtClean="0">
                <a:solidFill>
                  <a:schemeClr val="bg2">
                    <a:lumMod val="25000"/>
                  </a:schemeClr>
                </a:solidFill>
              </a:rPr>
              <a:t> حيث يرمز </a:t>
            </a:r>
            <a:r>
              <a:rPr lang="ar-SA" dirty="0" err="1" smtClean="0">
                <a:solidFill>
                  <a:schemeClr val="bg2">
                    <a:lumMod val="25000"/>
                  </a:schemeClr>
                </a:solidFill>
              </a:rPr>
              <a:t>لاحدهما</a:t>
            </a:r>
            <a:r>
              <a:rPr lang="ar-SA" dirty="0" smtClean="0">
                <a:solidFill>
                  <a:schemeClr val="bg2">
                    <a:lumMod val="25000"/>
                  </a:schemeClr>
                </a:solidFill>
              </a:rPr>
              <a:t> </a:t>
            </a:r>
            <a:r>
              <a:rPr lang="ar-SA" dirty="0" err="1" smtClean="0">
                <a:solidFill>
                  <a:schemeClr val="bg2">
                    <a:lumMod val="25000"/>
                  </a:schemeClr>
                </a:solidFill>
              </a:rPr>
              <a:t>بـ</a:t>
            </a:r>
            <a:r>
              <a:rPr lang="ar-SA" dirty="0" smtClean="0">
                <a:solidFill>
                  <a:schemeClr val="bg2">
                    <a:lumMod val="25000"/>
                  </a:schemeClr>
                </a:solidFill>
              </a:rPr>
              <a:t>(</a:t>
            </a:r>
            <a:r>
              <a:rPr lang="ar-SA" dirty="0" smtClean="0">
                <a:solidFill>
                  <a:srgbClr val="FF0000"/>
                </a:solidFill>
              </a:rPr>
              <a:t>-</a:t>
            </a:r>
            <a:r>
              <a:rPr lang="ar-SA" dirty="0" smtClean="0">
                <a:solidFill>
                  <a:schemeClr val="bg2">
                    <a:lumMod val="25000"/>
                  </a:schemeClr>
                </a:solidFill>
              </a:rPr>
              <a:t>) والاخر بـ (</a:t>
            </a:r>
            <a:r>
              <a:rPr lang="ar-SA" dirty="0" smtClean="0">
                <a:solidFill>
                  <a:srgbClr val="FF0000"/>
                </a:solidFill>
              </a:rPr>
              <a:t>+</a:t>
            </a:r>
            <a:r>
              <a:rPr lang="ar-SA" dirty="0" smtClean="0">
                <a:solidFill>
                  <a:schemeClr val="bg2">
                    <a:lumMod val="25000"/>
                  </a:schemeClr>
                </a:solidFill>
              </a:rPr>
              <a:t>). يحدث </a:t>
            </a:r>
            <a:r>
              <a:rPr lang="ar-SA" dirty="0" err="1" smtClean="0">
                <a:solidFill>
                  <a:schemeClr val="bg2">
                    <a:lumMod val="25000"/>
                  </a:schemeClr>
                </a:solidFill>
              </a:rPr>
              <a:t>ان</a:t>
            </a:r>
            <a:r>
              <a:rPr lang="ar-SA" dirty="0" smtClean="0">
                <a:solidFill>
                  <a:schemeClr val="bg2">
                    <a:lumMod val="25000"/>
                  </a:schemeClr>
                </a:solidFill>
              </a:rPr>
              <a:t> تتهيأ </a:t>
            </a:r>
            <a:r>
              <a:rPr lang="ar-SA" dirty="0" err="1" smtClean="0">
                <a:solidFill>
                  <a:schemeClr val="bg2">
                    <a:lumMod val="25000"/>
                  </a:schemeClr>
                </a:solidFill>
              </a:rPr>
              <a:t>الفرصه</a:t>
            </a:r>
            <a:r>
              <a:rPr lang="ar-SA" dirty="0" smtClean="0">
                <a:solidFill>
                  <a:schemeClr val="bg2">
                    <a:lumMod val="25000"/>
                  </a:schemeClr>
                </a:solidFill>
              </a:rPr>
              <a:t> </a:t>
            </a:r>
            <a:r>
              <a:rPr lang="ar-SA" dirty="0" err="1" smtClean="0">
                <a:solidFill>
                  <a:schemeClr val="bg2">
                    <a:lumMod val="25000"/>
                  </a:schemeClr>
                </a:solidFill>
              </a:rPr>
              <a:t>لخيطين</a:t>
            </a:r>
            <a:r>
              <a:rPr lang="ar-SA" dirty="0" smtClean="0">
                <a:solidFill>
                  <a:schemeClr val="bg2">
                    <a:lumMod val="25000"/>
                  </a:schemeClr>
                </a:solidFill>
              </a:rPr>
              <a:t> متجاورين فيخرج نتوء ينمو كل منهما متجها </a:t>
            </a:r>
            <a:r>
              <a:rPr lang="ar-SA" dirty="0" err="1" smtClean="0">
                <a:solidFill>
                  <a:schemeClr val="bg2">
                    <a:lumMod val="25000"/>
                  </a:schemeClr>
                </a:solidFill>
              </a:rPr>
              <a:t>للاخر</a:t>
            </a:r>
            <a:r>
              <a:rPr lang="ar-SA" dirty="0" smtClean="0">
                <a:solidFill>
                  <a:schemeClr val="bg2">
                    <a:lumMod val="25000"/>
                  </a:schemeClr>
                </a:solidFill>
              </a:rPr>
              <a:t> حتى تتلامس </a:t>
            </a:r>
            <a:r>
              <a:rPr lang="ar-SA" dirty="0" err="1" smtClean="0">
                <a:solidFill>
                  <a:schemeClr val="bg2">
                    <a:lumMod val="25000"/>
                  </a:schemeClr>
                </a:solidFill>
              </a:rPr>
              <a:t>اطرافهما</a:t>
            </a:r>
            <a:r>
              <a:rPr lang="ar-SA" dirty="0" smtClean="0">
                <a:solidFill>
                  <a:schemeClr val="bg2">
                    <a:lumMod val="25000"/>
                  </a:schemeClr>
                </a:solidFill>
              </a:rPr>
              <a:t> ويعرف كل نتوء </a:t>
            </a:r>
            <a:r>
              <a:rPr lang="ar-SA" dirty="0" err="1" smtClean="0">
                <a:solidFill>
                  <a:schemeClr val="bg2">
                    <a:lumMod val="25000"/>
                  </a:schemeClr>
                </a:solidFill>
              </a:rPr>
              <a:t>بالحافظه</a:t>
            </a:r>
            <a:r>
              <a:rPr lang="ar-SA" dirty="0" smtClean="0">
                <a:solidFill>
                  <a:schemeClr val="bg2">
                    <a:lumMod val="25000"/>
                  </a:schemeClr>
                </a:solidFill>
              </a:rPr>
              <a:t> </a:t>
            </a:r>
            <a:r>
              <a:rPr lang="ar-SA" dirty="0" err="1" smtClean="0">
                <a:solidFill>
                  <a:schemeClr val="bg2">
                    <a:lumMod val="25000"/>
                  </a:schemeClr>
                </a:solidFill>
              </a:rPr>
              <a:t>المشيجيه</a:t>
            </a:r>
            <a:r>
              <a:rPr lang="ar-SA" dirty="0" smtClean="0">
                <a:solidFill>
                  <a:schemeClr val="bg2">
                    <a:lumMod val="25000"/>
                  </a:schemeClr>
                </a:solidFill>
              </a:rPr>
              <a:t> </a:t>
            </a:r>
            <a:r>
              <a:rPr lang="ar-SA" dirty="0" err="1" smtClean="0">
                <a:solidFill>
                  <a:schemeClr val="bg2">
                    <a:lumMod val="25000"/>
                  </a:schemeClr>
                </a:solidFill>
              </a:rPr>
              <a:t>الاوليه</a:t>
            </a:r>
            <a:r>
              <a:rPr lang="ar-SA" dirty="0" smtClean="0">
                <a:solidFill>
                  <a:schemeClr val="bg2">
                    <a:lumMod val="25000"/>
                  </a:schemeClr>
                </a:solidFill>
              </a:rPr>
              <a:t> </a:t>
            </a:r>
            <a:r>
              <a:rPr lang="ar-SA" dirty="0" err="1" smtClean="0">
                <a:solidFill>
                  <a:schemeClr val="bg2">
                    <a:lumMod val="25000"/>
                  </a:schemeClr>
                </a:solidFill>
              </a:rPr>
              <a:t>وتاخذ</a:t>
            </a:r>
            <a:r>
              <a:rPr lang="ar-SA" dirty="0" smtClean="0">
                <a:solidFill>
                  <a:schemeClr val="bg2">
                    <a:lumMod val="25000"/>
                  </a:schemeClr>
                </a:solidFill>
              </a:rPr>
              <a:t> الجدر </a:t>
            </a:r>
            <a:r>
              <a:rPr lang="ar-SA" dirty="0" err="1" smtClean="0">
                <a:solidFill>
                  <a:schemeClr val="bg2">
                    <a:lumMod val="25000"/>
                  </a:schemeClr>
                </a:solidFill>
              </a:rPr>
              <a:t>الفاصله</a:t>
            </a:r>
            <a:r>
              <a:rPr lang="ar-SA" dirty="0" smtClean="0">
                <a:solidFill>
                  <a:schemeClr val="bg2">
                    <a:lumMod val="25000"/>
                  </a:schemeClr>
                </a:solidFill>
              </a:rPr>
              <a:t> بينهما في التلاشي ويحدث اقتران بلازمي يعقبه اقتران نووي ويتكون </a:t>
            </a:r>
            <a:r>
              <a:rPr lang="ar-SA" b="1" dirty="0" err="1" smtClean="0">
                <a:solidFill>
                  <a:schemeClr val="bg2">
                    <a:lumMod val="25000"/>
                  </a:schemeClr>
                </a:solidFill>
              </a:rPr>
              <a:t>الزيجوت</a:t>
            </a:r>
            <a:r>
              <a:rPr lang="en-GB" b="1" dirty="0" err="1" smtClean="0">
                <a:solidFill>
                  <a:schemeClr val="bg2">
                    <a:lumMod val="25000"/>
                  </a:schemeClr>
                </a:solidFill>
              </a:rPr>
              <a:t>Zygot</a:t>
            </a:r>
            <a:r>
              <a:rPr lang="en-GB" b="1" dirty="0">
                <a:solidFill>
                  <a:schemeClr val="bg2">
                    <a:lumMod val="25000"/>
                  </a:schemeClr>
                </a:solidFill>
              </a:rPr>
              <a:t> </a:t>
            </a:r>
            <a:r>
              <a:rPr lang="ar-SA" dirty="0" smtClean="0">
                <a:solidFill>
                  <a:schemeClr val="bg2">
                    <a:lumMod val="25000"/>
                  </a:schemeClr>
                </a:solidFill>
              </a:rPr>
              <a:t>حيث </a:t>
            </a:r>
            <a:r>
              <a:rPr lang="ar-SA" dirty="0" err="1" smtClean="0">
                <a:solidFill>
                  <a:schemeClr val="bg2">
                    <a:lumMod val="25000"/>
                  </a:schemeClr>
                </a:solidFill>
              </a:rPr>
              <a:t>يتغلظ</a:t>
            </a:r>
            <a:r>
              <a:rPr lang="ar-SA" dirty="0" smtClean="0">
                <a:solidFill>
                  <a:schemeClr val="bg2">
                    <a:lumMod val="25000"/>
                  </a:schemeClr>
                </a:solidFill>
              </a:rPr>
              <a:t> جداره ويصبح داكنا وتظهر عليها </a:t>
            </a:r>
            <a:r>
              <a:rPr lang="ar-SA" dirty="0" err="1" smtClean="0">
                <a:solidFill>
                  <a:schemeClr val="bg2">
                    <a:lumMod val="25000"/>
                  </a:schemeClr>
                </a:solidFill>
              </a:rPr>
              <a:t>تجعدات</a:t>
            </a:r>
            <a:r>
              <a:rPr lang="ar-SA" dirty="0" smtClean="0">
                <a:solidFill>
                  <a:schemeClr val="bg2">
                    <a:lumMod val="25000"/>
                  </a:schemeClr>
                </a:solidFill>
              </a:rPr>
              <a:t> وتعرف بالـ</a:t>
            </a:r>
            <a:r>
              <a:rPr lang="en-US" b="1" dirty="0" err="1" smtClean="0">
                <a:solidFill>
                  <a:schemeClr val="bg2">
                    <a:lumMod val="25000"/>
                  </a:schemeClr>
                </a:solidFill>
              </a:rPr>
              <a:t>Zygospore</a:t>
            </a:r>
            <a:endParaRPr lang="ar-SA" b="1" dirty="0">
              <a:solidFill>
                <a:schemeClr val="bg2">
                  <a:lumMod val="25000"/>
                </a:schemeClr>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solidFill>
                  <a:schemeClr val="bg2">
                    <a:lumMod val="50000"/>
                  </a:schemeClr>
                </a:solidFill>
              </a:rPr>
              <a:t>مثال:</a:t>
            </a:r>
            <a:r>
              <a:rPr lang="en-GB" sz="4000" b="1" i="1" u="sng" dirty="0" err="1" smtClean="0">
                <a:solidFill>
                  <a:schemeClr val="bg2">
                    <a:lumMod val="50000"/>
                  </a:schemeClr>
                </a:solidFill>
              </a:rPr>
              <a:t>Rhizopus</a:t>
            </a:r>
            <a:r>
              <a:rPr lang="en-GB" sz="4000" b="1" i="1" u="sng" dirty="0" smtClean="0">
                <a:solidFill>
                  <a:schemeClr val="bg2">
                    <a:lumMod val="50000"/>
                  </a:schemeClr>
                </a:solidFill>
              </a:rPr>
              <a:t> sp.</a:t>
            </a:r>
            <a:endParaRPr lang="ar-SA" sz="4000" b="1" i="1" u="sng" dirty="0">
              <a:solidFill>
                <a:schemeClr val="bg2">
                  <a:lumMod val="50000"/>
                </a:schemeClr>
              </a:solidFill>
            </a:endParaRPr>
          </a:p>
        </p:txBody>
      </p:sp>
      <p:pic>
        <p:nvPicPr>
          <p:cNvPr id="3" name="صورة 2" descr="zygomyceteSC.gif"/>
          <p:cNvPicPr>
            <a:picLocks noChangeAspect="1"/>
          </p:cNvPicPr>
          <p:nvPr/>
        </p:nvPicPr>
        <p:blipFill>
          <a:blip r:embed="rId3" cstate="print"/>
          <a:stretch>
            <a:fillRect/>
          </a:stretch>
        </p:blipFill>
        <p:spPr>
          <a:xfrm>
            <a:off x="2411760" y="1268760"/>
            <a:ext cx="4104456" cy="5549278"/>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0" y="333375"/>
            <a:ext cx="8964488" cy="5792788"/>
          </a:xfrm>
        </p:spPr>
        <p:txBody>
          <a:bodyPr/>
          <a:lstStyle/>
          <a:p>
            <a:pPr>
              <a:buNone/>
            </a:pPr>
            <a:r>
              <a:rPr lang="ar-SA" dirty="0" smtClean="0">
                <a:solidFill>
                  <a:schemeClr val="accent6">
                    <a:lumMod val="75000"/>
                  </a:schemeClr>
                </a:solidFill>
              </a:rPr>
              <a:t>ج-الجراثيم </a:t>
            </a:r>
            <a:r>
              <a:rPr lang="ar-SA" dirty="0" err="1" smtClean="0">
                <a:solidFill>
                  <a:schemeClr val="accent6">
                    <a:lumMod val="75000"/>
                  </a:schemeClr>
                </a:solidFill>
              </a:rPr>
              <a:t>الأسكيه</a:t>
            </a:r>
            <a:r>
              <a:rPr lang="ar-SA" dirty="0" smtClean="0">
                <a:solidFill>
                  <a:schemeClr val="accent6">
                    <a:lumMod val="75000"/>
                  </a:schemeClr>
                </a:solidFill>
              </a:rPr>
              <a:t>:</a:t>
            </a:r>
          </a:p>
          <a:p>
            <a:pPr>
              <a:buNone/>
            </a:pPr>
            <a:r>
              <a:rPr lang="ar-SA" dirty="0" smtClean="0">
                <a:solidFill>
                  <a:schemeClr val="bg2">
                    <a:lumMod val="50000"/>
                  </a:schemeClr>
                </a:solidFill>
              </a:rPr>
              <a:t>تتميز بنوع خاص من التكاثر الجنسي الذي ينتج عنه جراثيم تسمى </a:t>
            </a:r>
            <a:r>
              <a:rPr lang="ar-SA" b="1" dirty="0" smtClean="0">
                <a:solidFill>
                  <a:schemeClr val="bg2">
                    <a:lumMod val="50000"/>
                  </a:schemeClr>
                </a:solidFill>
              </a:rPr>
              <a:t>بالجراثيم </a:t>
            </a:r>
            <a:r>
              <a:rPr lang="ar-SA" b="1" dirty="0" err="1" smtClean="0">
                <a:solidFill>
                  <a:schemeClr val="bg2">
                    <a:lumMod val="50000"/>
                  </a:schemeClr>
                </a:solidFill>
              </a:rPr>
              <a:t>الاسكيه</a:t>
            </a:r>
            <a:r>
              <a:rPr lang="en-GB" b="1" dirty="0" err="1" smtClean="0">
                <a:solidFill>
                  <a:schemeClr val="bg2">
                    <a:lumMod val="50000"/>
                  </a:schemeClr>
                </a:solidFill>
              </a:rPr>
              <a:t>Ascospore</a:t>
            </a:r>
            <a:r>
              <a:rPr lang="ar-SA" dirty="0" smtClean="0">
                <a:solidFill>
                  <a:schemeClr val="bg2">
                    <a:lumMod val="50000"/>
                  </a:schemeClr>
                </a:solidFill>
              </a:rPr>
              <a:t>توجد داخل أكياس </a:t>
            </a:r>
            <a:r>
              <a:rPr lang="ar-SA" dirty="0" err="1" smtClean="0">
                <a:solidFill>
                  <a:schemeClr val="bg2">
                    <a:lumMod val="50000"/>
                  </a:schemeClr>
                </a:solidFill>
              </a:rPr>
              <a:t>خاصه</a:t>
            </a:r>
            <a:r>
              <a:rPr lang="ar-SA" dirty="0" smtClean="0">
                <a:solidFill>
                  <a:schemeClr val="bg2">
                    <a:lumMod val="50000"/>
                  </a:schemeClr>
                </a:solidFill>
              </a:rPr>
              <a:t> تعرف </a:t>
            </a:r>
            <a:r>
              <a:rPr lang="ar-SA" dirty="0" err="1" smtClean="0">
                <a:solidFill>
                  <a:schemeClr val="bg2">
                    <a:lumMod val="50000"/>
                  </a:schemeClr>
                </a:solidFill>
              </a:rPr>
              <a:t>بالاكياس</a:t>
            </a:r>
            <a:r>
              <a:rPr lang="ar-SA" dirty="0" smtClean="0">
                <a:solidFill>
                  <a:schemeClr val="bg2">
                    <a:lumMod val="50000"/>
                  </a:schemeClr>
                </a:solidFill>
              </a:rPr>
              <a:t> </a:t>
            </a:r>
            <a:r>
              <a:rPr lang="ar-SA" dirty="0" err="1" smtClean="0">
                <a:solidFill>
                  <a:schemeClr val="bg2">
                    <a:lumMod val="50000"/>
                  </a:schemeClr>
                </a:solidFill>
              </a:rPr>
              <a:t>الاسكيه</a:t>
            </a:r>
            <a:r>
              <a:rPr lang="ar-SA" dirty="0" smtClean="0">
                <a:solidFill>
                  <a:schemeClr val="bg2">
                    <a:lumMod val="50000"/>
                  </a:schemeClr>
                </a:solidFill>
              </a:rPr>
              <a:t>.</a:t>
            </a:r>
          </a:p>
          <a:p>
            <a:pPr>
              <a:buNone/>
            </a:pPr>
            <a:r>
              <a:rPr lang="ar-SA" dirty="0" smtClean="0">
                <a:solidFill>
                  <a:schemeClr val="bg2">
                    <a:lumMod val="50000"/>
                  </a:schemeClr>
                </a:solidFill>
              </a:rPr>
              <a:t>مثال: </a:t>
            </a:r>
            <a:r>
              <a:rPr lang="en-US" b="1" i="1" u="sng" dirty="0" err="1" smtClean="0">
                <a:solidFill>
                  <a:schemeClr val="bg2">
                    <a:lumMod val="50000"/>
                  </a:schemeClr>
                </a:solidFill>
              </a:rPr>
              <a:t>Taphrina</a:t>
            </a:r>
            <a:r>
              <a:rPr lang="en-US" b="1" i="1" u="sng" dirty="0" smtClean="0">
                <a:solidFill>
                  <a:schemeClr val="bg2">
                    <a:lumMod val="50000"/>
                  </a:schemeClr>
                </a:solidFill>
              </a:rPr>
              <a:t> sp.</a:t>
            </a:r>
            <a:endParaRPr lang="ar-SA" b="1" i="1" u="sng" dirty="0">
              <a:solidFill>
                <a:schemeClr val="bg2">
                  <a:lumMod val="50000"/>
                </a:schemeClr>
              </a:solidFill>
            </a:endParaRPr>
          </a:p>
        </p:txBody>
      </p:sp>
      <p:pic>
        <p:nvPicPr>
          <p:cNvPr id="4" name="صورة 3" descr="اسكيه.jpg"/>
          <p:cNvPicPr>
            <a:picLocks noChangeAspect="1"/>
          </p:cNvPicPr>
          <p:nvPr/>
        </p:nvPicPr>
        <p:blipFill>
          <a:blip r:embed="rId3" cstate="print"/>
          <a:stretch>
            <a:fillRect/>
          </a:stretch>
        </p:blipFill>
        <p:spPr>
          <a:xfrm>
            <a:off x="179512" y="2996952"/>
            <a:ext cx="6696744" cy="3831397"/>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0" y="0"/>
            <a:ext cx="9144000" cy="6126163"/>
          </a:xfrm>
        </p:spPr>
        <p:txBody>
          <a:bodyPr/>
          <a:lstStyle/>
          <a:p>
            <a:pPr>
              <a:buNone/>
            </a:pPr>
            <a:r>
              <a:rPr lang="ar-SA" dirty="0" smtClean="0">
                <a:solidFill>
                  <a:schemeClr val="accent6">
                    <a:lumMod val="75000"/>
                  </a:schemeClr>
                </a:solidFill>
              </a:rPr>
              <a:t>د-الجراثيم </a:t>
            </a:r>
            <a:r>
              <a:rPr lang="ar-SA" dirty="0" err="1" smtClean="0">
                <a:solidFill>
                  <a:schemeClr val="accent6">
                    <a:lumMod val="75000"/>
                  </a:schemeClr>
                </a:solidFill>
              </a:rPr>
              <a:t>البازيديه</a:t>
            </a:r>
            <a:r>
              <a:rPr lang="ar-SA" dirty="0" smtClean="0">
                <a:solidFill>
                  <a:schemeClr val="accent6">
                    <a:lumMod val="75000"/>
                  </a:schemeClr>
                </a:solidFill>
              </a:rPr>
              <a:t> </a:t>
            </a:r>
            <a:r>
              <a:rPr lang="en-GB" dirty="0" err="1" smtClean="0">
                <a:solidFill>
                  <a:schemeClr val="accent6">
                    <a:lumMod val="75000"/>
                  </a:schemeClr>
                </a:solidFill>
              </a:rPr>
              <a:t>Bazidiospores</a:t>
            </a:r>
            <a:r>
              <a:rPr lang="ar-SA" dirty="0" smtClean="0">
                <a:solidFill>
                  <a:schemeClr val="accent6">
                    <a:lumMod val="75000"/>
                  </a:schemeClr>
                </a:solidFill>
              </a:rPr>
              <a:t>:</a:t>
            </a:r>
          </a:p>
          <a:p>
            <a:pPr>
              <a:buNone/>
            </a:pPr>
            <a:r>
              <a:rPr lang="ar-SA" sz="2800" dirty="0" smtClean="0">
                <a:solidFill>
                  <a:schemeClr val="bg2">
                    <a:lumMod val="50000"/>
                  </a:schemeClr>
                </a:solidFill>
              </a:rPr>
              <a:t>ينتج عن التكاثر الجنسي </a:t>
            </a:r>
            <a:r>
              <a:rPr lang="ar-SA" sz="2800" b="1" dirty="0" smtClean="0">
                <a:solidFill>
                  <a:schemeClr val="bg2">
                    <a:lumMod val="50000"/>
                  </a:schemeClr>
                </a:solidFill>
              </a:rPr>
              <a:t>حوامل </a:t>
            </a:r>
            <a:r>
              <a:rPr lang="ar-SA" sz="2800" b="1" dirty="0" err="1" smtClean="0">
                <a:solidFill>
                  <a:schemeClr val="bg2">
                    <a:lumMod val="50000"/>
                  </a:schemeClr>
                </a:solidFill>
              </a:rPr>
              <a:t>بازيديه</a:t>
            </a:r>
            <a:r>
              <a:rPr lang="en-GB" sz="2800" b="1" dirty="0" err="1" smtClean="0">
                <a:solidFill>
                  <a:schemeClr val="bg2">
                    <a:lumMod val="50000"/>
                  </a:schemeClr>
                </a:solidFill>
              </a:rPr>
              <a:t>Basidium</a:t>
            </a:r>
            <a:r>
              <a:rPr lang="ar-SA" sz="2800" dirty="0" smtClean="0">
                <a:solidFill>
                  <a:schemeClr val="bg2">
                    <a:lumMod val="50000"/>
                  </a:schemeClr>
                </a:solidFill>
              </a:rPr>
              <a:t> وهو جسم صولجاني تتولد عليه </a:t>
            </a:r>
            <a:r>
              <a:rPr lang="ar-SA" sz="2800" b="1" dirty="0" smtClean="0">
                <a:solidFill>
                  <a:schemeClr val="bg2">
                    <a:lumMod val="50000"/>
                  </a:schemeClr>
                </a:solidFill>
              </a:rPr>
              <a:t>الجراثيم </a:t>
            </a:r>
            <a:r>
              <a:rPr lang="ar-SA" sz="2800" b="1" dirty="0" err="1" smtClean="0">
                <a:solidFill>
                  <a:schemeClr val="bg2">
                    <a:lumMod val="50000"/>
                  </a:schemeClr>
                </a:solidFill>
              </a:rPr>
              <a:t>البازيديه</a:t>
            </a:r>
            <a:r>
              <a:rPr lang="ar-SA" sz="2800" b="1" dirty="0" smtClean="0">
                <a:solidFill>
                  <a:schemeClr val="bg2">
                    <a:lumMod val="50000"/>
                  </a:schemeClr>
                </a:solidFill>
              </a:rPr>
              <a:t> </a:t>
            </a:r>
            <a:r>
              <a:rPr lang="en-GB" sz="2800" b="1" dirty="0" err="1" smtClean="0">
                <a:solidFill>
                  <a:schemeClr val="bg2">
                    <a:lumMod val="50000"/>
                  </a:schemeClr>
                </a:solidFill>
              </a:rPr>
              <a:t>Basidiospores</a:t>
            </a:r>
            <a:endParaRPr lang="en-GB" sz="2800" b="1" dirty="0">
              <a:solidFill>
                <a:schemeClr val="bg2">
                  <a:lumMod val="50000"/>
                </a:schemeClr>
              </a:solidFill>
            </a:endParaRPr>
          </a:p>
          <a:p>
            <a:pPr>
              <a:buNone/>
            </a:pPr>
            <a:r>
              <a:rPr lang="ar-SA" sz="2800" dirty="0" smtClean="0">
                <a:solidFill>
                  <a:schemeClr val="bg2">
                    <a:lumMod val="50000"/>
                  </a:schemeClr>
                </a:solidFill>
              </a:rPr>
              <a:t>حيث تتكون عند نهاية </a:t>
            </a:r>
            <a:r>
              <a:rPr lang="ar-SA" sz="2800" dirty="0" err="1" smtClean="0">
                <a:solidFill>
                  <a:schemeClr val="bg2">
                    <a:lumMod val="50000"/>
                  </a:schemeClr>
                </a:solidFill>
              </a:rPr>
              <a:t>مايسمى</a:t>
            </a:r>
            <a:r>
              <a:rPr lang="ar-SA" sz="2800" dirty="0" smtClean="0">
                <a:solidFill>
                  <a:schemeClr val="bg2">
                    <a:lumMod val="50000"/>
                  </a:schemeClr>
                </a:solidFill>
              </a:rPr>
              <a:t> </a:t>
            </a:r>
            <a:r>
              <a:rPr lang="ar-SA" sz="2800" dirty="0" err="1" smtClean="0">
                <a:solidFill>
                  <a:schemeClr val="bg2">
                    <a:lumMod val="50000"/>
                  </a:schemeClr>
                </a:solidFill>
              </a:rPr>
              <a:t>بالذنيب</a:t>
            </a:r>
            <a:r>
              <a:rPr lang="ar-SA" sz="2800" dirty="0" smtClean="0">
                <a:solidFill>
                  <a:schemeClr val="bg2">
                    <a:lumMod val="50000"/>
                  </a:schemeClr>
                </a:solidFill>
              </a:rPr>
              <a:t>.وعدد الجراثيم </a:t>
            </a:r>
            <a:r>
              <a:rPr lang="ar-SA" sz="2800" dirty="0" err="1" smtClean="0">
                <a:solidFill>
                  <a:schemeClr val="bg2">
                    <a:lumMod val="50000"/>
                  </a:schemeClr>
                </a:solidFill>
              </a:rPr>
              <a:t>البازيديه</a:t>
            </a:r>
            <a:r>
              <a:rPr lang="ar-SA" sz="2800" dirty="0" smtClean="0">
                <a:solidFill>
                  <a:schemeClr val="bg2">
                    <a:lumMod val="50000"/>
                  </a:schemeClr>
                </a:solidFill>
              </a:rPr>
              <a:t> </a:t>
            </a:r>
            <a:r>
              <a:rPr lang="ar-SA" sz="2800" dirty="0" err="1" smtClean="0">
                <a:solidFill>
                  <a:schemeClr val="bg2">
                    <a:lumMod val="50000"/>
                  </a:schemeClr>
                </a:solidFill>
              </a:rPr>
              <a:t>المحموله</a:t>
            </a:r>
            <a:r>
              <a:rPr lang="ar-SA" sz="2800" dirty="0" smtClean="0">
                <a:solidFill>
                  <a:schemeClr val="bg2">
                    <a:lumMod val="50000"/>
                  </a:schemeClr>
                </a:solidFill>
              </a:rPr>
              <a:t> على </a:t>
            </a:r>
            <a:r>
              <a:rPr lang="ar-SA" sz="2800" dirty="0" err="1" smtClean="0">
                <a:solidFill>
                  <a:schemeClr val="bg2">
                    <a:lumMod val="50000"/>
                  </a:schemeClr>
                </a:solidFill>
              </a:rPr>
              <a:t>البازيديوم</a:t>
            </a:r>
            <a:r>
              <a:rPr lang="ar-SA" sz="2800" dirty="0" smtClean="0">
                <a:solidFill>
                  <a:schemeClr val="bg2">
                    <a:lumMod val="50000"/>
                  </a:schemeClr>
                </a:solidFill>
              </a:rPr>
              <a:t> عاده أربع جراثيم ونادرا اثنتين.مثال:</a:t>
            </a:r>
            <a:r>
              <a:rPr lang="en-GB" sz="2800" b="1" i="1" u="sng" dirty="0" err="1" smtClean="0">
                <a:solidFill>
                  <a:schemeClr val="bg2">
                    <a:lumMod val="50000"/>
                  </a:schemeClr>
                </a:solidFill>
              </a:rPr>
              <a:t>Agaricus</a:t>
            </a:r>
            <a:r>
              <a:rPr lang="en-GB" sz="2800" b="1" i="1" u="sng" dirty="0" smtClean="0">
                <a:solidFill>
                  <a:schemeClr val="bg2">
                    <a:lumMod val="50000"/>
                  </a:schemeClr>
                </a:solidFill>
              </a:rPr>
              <a:t> sp. </a:t>
            </a:r>
            <a:endParaRPr lang="ar-SA" sz="2800" b="1" i="1" u="sng" dirty="0" smtClean="0">
              <a:solidFill>
                <a:schemeClr val="bg2">
                  <a:lumMod val="50000"/>
                </a:schemeClr>
              </a:solidFill>
            </a:endParaRPr>
          </a:p>
          <a:p>
            <a:pPr>
              <a:buNone/>
            </a:pPr>
            <a:endParaRPr lang="en-GB" dirty="0" smtClean="0">
              <a:solidFill>
                <a:schemeClr val="bg2">
                  <a:lumMod val="25000"/>
                </a:schemeClr>
              </a:solidFill>
            </a:endParaRPr>
          </a:p>
        </p:txBody>
      </p:sp>
      <p:pic>
        <p:nvPicPr>
          <p:cNvPr id="4" name="صورة 3" descr="basss.jpg"/>
          <p:cNvPicPr>
            <a:picLocks noChangeAspect="1"/>
          </p:cNvPicPr>
          <p:nvPr/>
        </p:nvPicPr>
        <p:blipFill>
          <a:blip r:embed="rId3" cstate="print"/>
          <a:stretch>
            <a:fillRect/>
          </a:stretch>
        </p:blipFill>
        <p:spPr>
          <a:xfrm>
            <a:off x="1187624" y="2708920"/>
            <a:ext cx="6858000" cy="460851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126163"/>
          </a:xfrm>
        </p:spPr>
        <p:txBody>
          <a:bodyPr>
            <a:normAutofit fontScale="70000" lnSpcReduction="20000"/>
          </a:bodyPr>
          <a:lstStyle/>
          <a:p>
            <a:r>
              <a:rPr lang="ar-SA" dirty="0" smtClean="0"/>
              <a:t>ال</a:t>
            </a:r>
            <a:r>
              <a:rPr lang="ar-SA" dirty="0" smtClean="0">
                <a:solidFill>
                  <a:srgbClr val="FF0000"/>
                </a:solidFill>
              </a:rPr>
              <a:t>صفات العامة للفطريات</a:t>
            </a:r>
          </a:p>
          <a:p>
            <a:r>
              <a:rPr lang="ar-SA" b="1" dirty="0" smtClean="0"/>
              <a:t>-1 طبيعة الفطريات :</a:t>
            </a:r>
          </a:p>
          <a:p>
            <a:r>
              <a:rPr lang="ar-SA" dirty="0" smtClean="0"/>
              <a:t>• هي مجموعة كبيرة من الكائنات الحية حقيقية النواة </a:t>
            </a:r>
            <a:r>
              <a:rPr lang="en-US" dirty="0" smtClean="0"/>
              <a:t>Eukaryotes </a:t>
            </a:r>
            <a:r>
              <a:rPr lang="ar-SA" dirty="0" smtClean="0"/>
              <a:t>وهي تتبع مملكة الفطريات </a:t>
            </a:r>
            <a:r>
              <a:rPr lang="en-US" dirty="0" err="1" smtClean="0"/>
              <a:t>Mycota</a:t>
            </a:r>
            <a:r>
              <a:rPr lang="en-US" dirty="0" smtClean="0"/>
              <a:t> </a:t>
            </a:r>
            <a:endParaRPr lang="ar-SA" dirty="0" smtClean="0"/>
          </a:p>
          <a:p>
            <a:r>
              <a:rPr lang="ar-SA" dirty="0" smtClean="0"/>
              <a:t>تختلف عن النباتات الراقية في عدم احتوائها على بلاستيدات خضراء ، وتختلف عن الكائنات الحيوانية </a:t>
            </a:r>
            <a:r>
              <a:rPr lang="ar-SA" dirty="0" smtClean="0"/>
              <a:t>في احتوائها </a:t>
            </a:r>
            <a:r>
              <a:rPr lang="ar-SA" dirty="0" smtClean="0"/>
              <a:t>على خلايا ذات جدر خلوية محددة .</a:t>
            </a:r>
          </a:p>
          <a:p>
            <a:r>
              <a:rPr lang="ar-SA" b="1" dirty="0" smtClean="0"/>
              <a:t>-2 البيئة والتوزيع :</a:t>
            </a:r>
          </a:p>
          <a:p>
            <a:r>
              <a:rPr lang="ar-SA" dirty="0" smtClean="0"/>
              <a:t>• تضم الفطريات أكثر من 111 ألف نوع ، ويزداد هذا الرقم باستمرار . وتنمو بغزارة في الظلام </a:t>
            </a:r>
            <a:r>
              <a:rPr lang="ar-SA" dirty="0" smtClean="0"/>
              <a:t>والضوءالضعيف </a:t>
            </a:r>
            <a:r>
              <a:rPr lang="ar-SA" dirty="0" smtClean="0"/>
              <a:t>وخاصة البيئات الرطبة , ومنتشرة في الهواء والتربة وقليل منها في مياه البحار والمحيطات والبرك ،</a:t>
            </a:r>
          </a:p>
          <a:p>
            <a:r>
              <a:rPr lang="ar-SA" dirty="0" smtClean="0"/>
              <a:t>وبعضها تعيش على الانسان وتسبب له الأمراض .</a:t>
            </a:r>
          </a:p>
          <a:p>
            <a:r>
              <a:rPr lang="ar-SA" b="1" dirty="0" smtClean="0"/>
              <a:t>-3 التركيب الخضري (</a:t>
            </a:r>
            <a:r>
              <a:rPr lang="ar-SA" b="1" dirty="0" smtClean="0"/>
              <a:t>الجسدي)</a:t>
            </a:r>
            <a:endParaRPr lang="ar-SA" b="1" dirty="0" smtClean="0"/>
          </a:p>
          <a:p>
            <a:r>
              <a:rPr lang="ar-SA" dirty="0" smtClean="0"/>
              <a:t>• يتركب جسمها من خلية واحدة ، أو عديدة الخلايا حيث يتكون من أنابيب رفيعة جداَ يسمى كل منها خيطاً فطرياً</a:t>
            </a:r>
          </a:p>
          <a:p>
            <a:r>
              <a:rPr lang="en-US" dirty="0" err="1" smtClean="0"/>
              <a:t>Hypha</a:t>
            </a:r>
            <a:r>
              <a:rPr lang="en-US" dirty="0" smtClean="0"/>
              <a:t> </a:t>
            </a:r>
            <a:r>
              <a:rPr lang="en-US" dirty="0" smtClean="0"/>
              <a:t>، </a:t>
            </a:r>
            <a:r>
              <a:rPr lang="ar-SA" dirty="0" smtClean="0"/>
              <a:t>قد يكون مقسماَ إلى عدد من الخلايا الفطرية التي تفصلها حواجز عرضية تسمى </a:t>
            </a:r>
            <a:r>
              <a:rPr lang="en-US" dirty="0" smtClean="0"/>
              <a:t>Septa </a:t>
            </a:r>
            <a:r>
              <a:rPr lang="ar-SA" dirty="0" smtClean="0"/>
              <a:t>وهذه الخلايا </a:t>
            </a:r>
            <a:r>
              <a:rPr lang="ar-SA" dirty="0" smtClean="0"/>
              <a:t>إما أن تكون وحيدة الأنوية أو ثنائية أو عديدة الأنوية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ar-SA" dirty="0" smtClean="0"/>
              <a:t>• قد يكون الخيط الفطري غير مقسم إلى خلايا أي عديم الحواجز ويطلق عليه </a:t>
            </a:r>
            <a:r>
              <a:rPr lang="ar-SA" dirty="0" smtClean="0"/>
              <a:t>(مدمج </a:t>
            </a:r>
            <a:r>
              <a:rPr lang="ar-SA" dirty="0" smtClean="0"/>
              <a:t>خلوي )وتستخدم هذه </a:t>
            </a:r>
            <a:r>
              <a:rPr lang="ar-SA" dirty="0" smtClean="0"/>
              <a:t>الصفة للتمييز </a:t>
            </a:r>
            <a:r>
              <a:rPr lang="ar-SA" dirty="0" smtClean="0"/>
              <a:t>بين المجموعات </a:t>
            </a:r>
            <a:r>
              <a:rPr lang="ar-SA" dirty="0" smtClean="0"/>
              <a:t>المختلفة</a:t>
            </a:r>
            <a:endParaRPr lang="ar-SA" dirty="0" smtClean="0"/>
          </a:p>
          <a:p>
            <a:r>
              <a:rPr lang="ar-SA" dirty="0" smtClean="0"/>
              <a:t>• تنمو الخيوط الفطرية وتتشابك لتكون ما يسمى الغزل الفطري </a:t>
            </a:r>
            <a:r>
              <a:rPr lang="en-US" dirty="0" smtClean="0"/>
              <a:t>Mycelium</a:t>
            </a:r>
          </a:p>
          <a:p>
            <a:r>
              <a:rPr lang="ar-SA" b="1" dirty="0" smtClean="0"/>
              <a:t>-4 الجدار الخلوي :</a:t>
            </a:r>
          </a:p>
          <a:p>
            <a:r>
              <a:rPr lang="ar-SA" dirty="0" smtClean="0"/>
              <a:t>• جدار الخيط أو الخلية الفطرية في معظم الأجناس يكون صلب يتكون كيميائياَ من </a:t>
            </a:r>
            <a:r>
              <a:rPr lang="ar-SA" dirty="0" smtClean="0"/>
              <a:t>ا(لكيتين </a:t>
            </a:r>
            <a:r>
              <a:rPr lang="ar-SA" dirty="0" smtClean="0"/>
              <a:t>) الذي يتركب من عديد</a:t>
            </a:r>
          </a:p>
          <a:p>
            <a:r>
              <a:rPr lang="ar-SA" dirty="0" smtClean="0"/>
              <a:t>من أسيتيل جلوكوز أمين والسليلوز والجلوكان غير الذائب </a:t>
            </a:r>
            <a:r>
              <a:rPr lang="ar-SA" dirty="0" smtClean="0"/>
              <a:t>.</a:t>
            </a:r>
            <a:endParaRPr lang="ar-SA" dirty="0" smtClean="0"/>
          </a:p>
          <a:p>
            <a:r>
              <a:rPr lang="ar-SA" b="1" dirty="0" smtClean="0"/>
              <a:t>-5 الغذاء المخزن :</a:t>
            </a:r>
          </a:p>
          <a:p>
            <a:r>
              <a:rPr lang="ar-SA" dirty="0" smtClean="0"/>
              <a:t>• تختزن الفطريات الغذاء الفائض عن حاجتها على هيئة </a:t>
            </a:r>
            <a:r>
              <a:rPr lang="ar-SA" dirty="0" smtClean="0"/>
              <a:t>(جليكوجين </a:t>
            </a:r>
            <a:r>
              <a:rPr lang="ar-SA" dirty="0" smtClean="0"/>
              <a:t>) نشا حيواني </a:t>
            </a:r>
            <a:r>
              <a:rPr lang="ar-SA" dirty="0" smtClean="0"/>
              <a:t>وهو </a:t>
            </a:r>
            <a:r>
              <a:rPr lang="ar-SA" dirty="0" smtClean="0"/>
              <a:t>مادة عديدة التسكر.</a:t>
            </a:r>
          </a:p>
          <a:p>
            <a:r>
              <a:rPr lang="ar-SA" b="1" dirty="0" smtClean="0"/>
              <a:t>-</a:t>
            </a: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طرق </a:t>
            </a:r>
            <a:r>
              <a:rPr lang="ar-SA" dirty="0" smtClean="0"/>
              <a:t>تكاثر الفطريات</a:t>
            </a:r>
            <a:endParaRPr lang="ar-SA"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457200" y="1949910"/>
            <a:ext cx="8229600" cy="3826542"/>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dirty="0" smtClean="0"/>
              <a:t>التكاثر الخضري</a:t>
            </a:r>
            <a:br>
              <a:rPr lang="ar-SA" b="1" dirty="0" smtClean="0"/>
            </a:br>
            <a:r>
              <a:rPr lang="en-US" dirty="0" smtClean="0"/>
              <a:t>Vegetative reproduction</a:t>
            </a:r>
            <a:endParaRPr lang="ar-SA" dirty="0"/>
          </a:p>
        </p:txBody>
      </p:sp>
      <p:sp>
        <p:nvSpPr>
          <p:cNvPr id="3" name="Content Placeholder 2"/>
          <p:cNvSpPr>
            <a:spLocks noGrp="1"/>
          </p:cNvSpPr>
          <p:nvPr>
            <p:ph idx="1"/>
          </p:nvPr>
        </p:nvSpPr>
        <p:spPr/>
        <p:txBody>
          <a:bodyPr>
            <a:normAutofit/>
          </a:bodyPr>
          <a:lstStyle/>
          <a:p>
            <a:r>
              <a:rPr lang="ar-SA" b="1" dirty="0" smtClean="0"/>
              <a:t>التفتيت </a:t>
            </a:r>
            <a:r>
              <a:rPr lang="en-US" b="1" dirty="0" smtClean="0"/>
              <a:t>Fragmentation :</a:t>
            </a:r>
          </a:p>
          <a:p>
            <a:r>
              <a:rPr lang="ar-SA" dirty="0" smtClean="0"/>
              <a:t>• وفيه يتجزأ </a:t>
            </a:r>
            <a:r>
              <a:rPr lang="ar-SA" dirty="0" smtClean="0"/>
              <a:t>جسم </a:t>
            </a:r>
            <a:r>
              <a:rPr lang="ar-SA" dirty="0" smtClean="0"/>
              <a:t>الفطر إلى أجزاء ، يتكون كل جزء من خلية واحدة أو عدة خلايا حية</a:t>
            </a:r>
          </a:p>
          <a:p>
            <a:r>
              <a:rPr lang="ar-SA" dirty="0" smtClean="0"/>
              <a:t>• إذا تهيأت لها الظروف المناسبة تنمو مكونة غزلاً فطرياً .</a:t>
            </a:r>
          </a:p>
          <a:p>
            <a:r>
              <a:rPr lang="ar-SA" dirty="0" smtClean="0"/>
              <a:t>تستغل هذه الطريقة في المختبرات والمعامل للمحافظة على نمو المزارع الفطرية على المنابت الصناعية </a:t>
            </a:r>
            <a:r>
              <a:rPr lang="ar-SA" dirty="0" smtClean="0"/>
              <a:t>.</a:t>
            </a:r>
            <a:endParaRPr lang="ar-SA" dirty="0" smtClean="0"/>
          </a:p>
        </p:txBody>
      </p:sp>
      <p:pic>
        <p:nvPicPr>
          <p:cNvPr id="4" name="صورة 3" descr="tftt.jpg"/>
          <p:cNvPicPr>
            <a:picLocks noChangeAspect="1"/>
          </p:cNvPicPr>
          <p:nvPr/>
        </p:nvPicPr>
        <p:blipFill>
          <a:blip r:embed="rId2" cstate="print"/>
          <a:stretch>
            <a:fillRect/>
          </a:stretch>
        </p:blipFill>
        <p:spPr>
          <a:xfrm>
            <a:off x="0" y="4514066"/>
            <a:ext cx="2376264" cy="234393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Grp="1" noChangeAspect="1" noChangeArrowheads="1"/>
          </p:cNvPicPr>
          <p:nvPr>
            <p:ph idx="1"/>
          </p:nvPr>
        </p:nvPicPr>
        <p:blipFill>
          <a:blip r:embed="rId2" cstate="print"/>
          <a:srcRect/>
          <a:stretch>
            <a:fillRect/>
          </a:stretch>
        </p:blipFill>
        <p:spPr bwMode="auto">
          <a:xfrm>
            <a:off x="2555776" y="3501008"/>
            <a:ext cx="4229100" cy="2682240"/>
          </a:xfrm>
          <a:prstGeom prst="rect">
            <a:avLst/>
          </a:prstGeom>
          <a:noFill/>
          <a:ln w="9525">
            <a:noFill/>
            <a:miter lim="800000"/>
            <a:headEnd/>
            <a:tailEnd/>
          </a:ln>
        </p:spPr>
      </p:pic>
      <p:sp>
        <p:nvSpPr>
          <p:cNvPr id="7" name="Rectangle 6"/>
          <p:cNvSpPr/>
          <p:nvPr/>
        </p:nvSpPr>
        <p:spPr>
          <a:xfrm>
            <a:off x="2286000" y="908721"/>
            <a:ext cx="4572000" cy="2585323"/>
          </a:xfrm>
          <a:prstGeom prst="rect">
            <a:avLst/>
          </a:prstGeom>
        </p:spPr>
        <p:txBody>
          <a:bodyPr wrap="square">
            <a:spAutoFit/>
          </a:bodyPr>
          <a:lstStyle/>
          <a:p>
            <a:r>
              <a:rPr lang="ar-SA" b="1" dirty="0" smtClean="0"/>
              <a:t>2 تكوين الأويدات </a:t>
            </a:r>
            <a:r>
              <a:rPr lang="en-US" b="1" dirty="0" err="1" smtClean="0"/>
              <a:t>Oidia</a:t>
            </a:r>
            <a:r>
              <a:rPr lang="en-US" b="1" dirty="0" smtClean="0"/>
              <a:t> :</a:t>
            </a:r>
          </a:p>
          <a:p>
            <a:r>
              <a:rPr lang="ar-SA" dirty="0" smtClean="0"/>
              <a:t>• ينقسم الخيط الفطري بالتخصر الجزئي بين الخلايا لتكون قطع صغيرة تعرف بالأويديا </a:t>
            </a:r>
            <a:r>
              <a:rPr lang="en-US" dirty="0" err="1" smtClean="0"/>
              <a:t>Oidium</a:t>
            </a:r>
            <a:endParaRPr lang="en-US" dirty="0" smtClean="0"/>
          </a:p>
          <a:p>
            <a:r>
              <a:rPr lang="ar-SA" dirty="0" smtClean="0"/>
              <a:t>أو الجراثيم المفصلية </a:t>
            </a:r>
            <a:r>
              <a:rPr lang="en-US" dirty="0" err="1" smtClean="0"/>
              <a:t>Arthrospores</a:t>
            </a:r>
            <a:r>
              <a:rPr lang="en-US" dirty="0" smtClean="0"/>
              <a:t> . )</a:t>
            </a:r>
            <a:r>
              <a:rPr lang="ar-SA" dirty="0" smtClean="0"/>
              <a:t> )</a:t>
            </a:r>
            <a:endParaRPr lang="en-US" dirty="0" smtClean="0"/>
          </a:p>
          <a:p>
            <a:r>
              <a:rPr lang="ar-SA" dirty="0" smtClean="0"/>
              <a:t>تستدير هذه القطع ثم تنفصل عن بعضها وتحتفظ كل</a:t>
            </a:r>
          </a:p>
          <a:p>
            <a:r>
              <a:rPr lang="ar-SA" dirty="0" smtClean="0"/>
              <a:t>وحدة بكافة خواصها الأصلية وفي الظروف المناسبة</a:t>
            </a:r>
          </a:p>
          <a:p>
            <a:r>
              <a:rPr lang="ar-SA" dirty="0" smtClean="0"/>
              <a:t>تعطي غزلاَ فطرياَ جديداً لكن غالب تكون غير مهيئة للصمود ضد الظروف البيئية غير المناسبة .</a:t>
            </a:r>
          </a:p>
          <a:p>
            <a:r>
              <a:rPr lang="ar-SA" dirty="0" smtClean="0"/>
              <a:t>مثال : </a:t>
            </a:r>
            <a:r>
              <a:rPr lang="en-US" i="1" dirty="0" err="1" smtClean="0"/>
              <a:t>Geotrichum.sp</a:t>
            </a:r>
            <a:endParaRPr lang="en-US" i="1"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976664"/>
          </a:xfrm>
        </p:spPr>
        <p:txBody>
          <a:bodyPr/>
          <a:lstStyle/>
          <a:p>
            <a:r>
              <a:rPr lang="ar-SA" b="1" dirty="0" smtClean="0"/>
              <a:t>تكوين الجراثيم الكلاميدية </a:t>
            </a:r>
            <a:r>
              <a:rPr lang="en-US" b="1" dirty="0" err="1" smtClean="0"/>
              <a:t>Chalamydospores</a:t>
            </a:r>
            <a:r>
              <a:rPr lang="en-US" b="1" dirty="0" smtClean="0"/>
              <a:t> :</a:t>
            </a:r>
          </a:p>
          <a:p>
            <a:r>
              <a:rPr lang="ar-SA" dirty="0" smtClean="0"/>
              <a:t>في بعض الفطريات تغلف الخلايا بجدار سميك قبل الانفصال عن بعضها البعض مع تخزين مواد غذائية وتسمى :</a:t>
            </a:r>
          </a:p>
          <a:p>
            <a:r>
              <a:rPr lang="ar-SA" dirty="0" smtClean="0"/>
              <a:t>بالجرثومة الكلاميدية وهي إما أن تكون مفردة أو في سلاسل أو بينية أو طرفية وتعمل كجراثيم كامنة مقاومة</a:t>
            </a:r>
          </a:p>
          <a:p>
            <a:r>
              <a:rPr lang="ar-SA" dirty="0" smtClean="0"/>
              <a:t>للظروف الخارجية وعندما تتوفر لها الظروف المناسبة تنمو وتعطي ميسيلوم جديد .</a:t>
            </a:r>
            <a:endParaRPr lang="ar-SA" dirty="0"/>
          </a:p>
        </p:txBody>
      </p:sp>
      <p:pic>
        <p:nvPicPr>
          <p:cNvPr id="3075" name="Picture 3"/>
          <p:cNvPicPr>
            <a:picLocks noChangeAspect="1" noChangeArrowheads="1"/>
          </p:cNvPicPr>
          <p:nvPr/>
        </p:nvPicPr>
        <p:blipFill>
          <a:blip r:embed="rId2" cstate="print"/>
          <a:srcRect/>
          <a:stretch>
            <a:fillRect/>
          </a:stretch>
        </p:blipFill>
        <p:spPr bwMode="auto">
          <a:xfrm>
            <a:off x="899592" y="3933825"/>
            <a:ext cx="4391025" cy="292417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chemeClr val="accent6">
                    <a:lumMod val="75000"/>
                  </a:schemeClr>
                </a:solidFill>
              </a:rPr>
              <a:t>التكاثر </a:t>
            </a:r>
            <a:r>
              <a:rPr lang="ar-SA" dirty="0" err="1" smtClean="0">
                <a:solidFill>
                  <a:schemeClr val="accent6">
                    <a:lumMod val="75000"/>
                  </a:schemeClr>
                </a:solidFill>
              </a:rPr>
              <a:t>اللاجنسي</a:t>
            </a:r>
            <a:r>
              <a:rPr lang="ar-SA" dirty="0" smtClean="0">
                <a:solidFill>
                  <a:schemeClr val="accent6">
                    <a:lumMod val="75000"/>
                  </a:schemeClr>
                </a:solidFill>
              </a:rPr>
              <a:t> </a:t>
            </a:r>
            <a:r>
              <a:rPr lang="en-GB" dirty="0" smtClean="0">
                <a:solidFill>
                  <a:schemeClr val="accent6">
                    <a:lumMod val="75000"/>
                  </a:schemeClr>
                </a:solidFill>
              </a:rPr>
              <a:t>Asexual reproduction</a:t>
            </a:r>
            <a:br>
              <a:rPr lang="en-GB" dirty="0" smtClean="0">
                <a:solidFill>
                  <a:schemeClr val="accent6">
                    <a:lumMod val="75000"/>
                  </a:schemeClr>
                </a:solidFill>
              </a:rPr>
            </a:br>
            <a:endParaRPr lang="ar-SA" dirty="0">
              <a:solidFill>
                <a:schemeClr val="accent6">
                  <a:lumMod val="75000"/>
                </a:schemeClr>
              </a:solidFill>
            </a:endParaRPr>
          </a:p>
        </p:txBody>
      </p:sp>
      <p:sp>
        <p:nvSpPr>
          <p:cNvPr id="3" name="عنصر نائب للمحتوى 2"/>
          <p:cNvSpPr>
            <a:spLocks noGrp="1"/>
          </p:cNvSpPr>
          <p:nvPr>
            <p:ph idx="1"/>
          </p:nvPr>
        </p:nvSpPr>
        <p:spPr/>
        <p:txBody>
          <a:bodyPr/>
          <a:lstStyle/>
          <a:p>
            <a:r>
              <a:rPr lang="ar-SA" dirty="0" smtClean="0">
                <a:solidFill>
                  <a:schemeClr val="bg2">
                    <a:lumMod val="50000"/>
                  </a:schemeClr>
                </a:solidFill>
              </a:rPr>
              <a:t>تتكاثر الفطريات </a:t>
            </a:r>
            <a:r>
              <a:rPr lang="ar-SA" dirty="0" err="1" smtClean="0">
                <a:solidFill>
                  <a:schemeClr val="bg2">
                    <a:lumMod val="50000"/>
                  </a:schemeClr>
                </a:solidFill>
              </a:rPr>
              <a:t>لاجنسيا</a:t>
            </a:r>
            <a:r>
              <a:rPr lang="ar-SA" dirty="0" smtClean="0">
                <a:solidFill>
                  <a:schemeClr val="bg2">
                    <a:lumMod val="50000"/>
                  </a:schemeClr>
                </a:solidFill>
              </a:rPr>
              <a:t> بواسطة خلايا </a:t>
            </a:r>
            <a:r>
              <a:rPr lang="ar-SA" dirty="0" err="1" smtClean="0">
                <a:solidFill>
                  <a:schemeClr val="bg2">
                    <a:lumMod val="50000"/>
                  </a:schemeClr>
                </a:solidFill>
              </a:rPr>
              <a:t>مختلفه</a:t>
            </a:r>
            <a:r>
              <a:rPr lang="ar-SA" dirty="0" smtClean="0">
                <a:solidFill>
                  <a:schemeClr val="bg2">
                    <a:lumMod val="50000"/>
                  </a:schemeClr>
                </a:solidFill>
              </a:rPr>
              <a:t> </a:t>
            </a:r>
            <a:r>
              <a:rPr lang="ar-SA" dirty="0" err="1" smtClean="0">
                <a:solidFill>
                  <a:schemeClr val="bg2">
                    <a:lumMod val="50000"/>
                  </a:schemeClr>
                </a:solidFill>
              </a:rPr>
              <a:t>الاحجام</a:t>
            </a:r>
            <a:r>
              <a:rPr lang="ar-SA" dirty="0" smtClean="0">
                <a:solidFill>
                  <a:schemeClr val="bg2">
                    <a:lumMod val="50000"/>
                  </a:schemeClr>
                </a:solidFill>
              </a:rPr>
              <a:t> </a:t>
            </a:r>
            <a:r>
              <a:rPr lang="ar-SA" dirty="0" err="1" smtClean="0">
                <a:solidFill>
                  <a:schemeClr val="bg2">
                    <a:lumMod val="50000"/>
                  </a:schemeClr>
                </a:solidFill>
              </a:rPr>
              <a:t>والاشكال</a:t>
            </a:r>
            <a:r>
              <a:rPr lang="ar-SA" dirty="0" smtClean="0">
                <a:solidFill>
                  <a:schemeClr val="bg2">
                    <a:lumMod val="50000"/>
                  </a:schemeClr>
                </a:solidFill>
              </a:rPr>
              <a:t>، وتنتج </a:t>
            </a:r>
            <a:r>
              <a:rPr lang="ar-SA" dirty="0" err="1" smtClean="0">
                <a:solidFill>
                  <a:schemeClr val="bg2">
                    <a:lumMod val="50000"/>
                  </a:schemeClr>
                </a:solidFill>
              </a:rPr>
              <a:t>افرادا</a:t>
            </a:r>
            <a:r>
              <a:rPr lang="ar-SA" dirty="0" smtClean="0">
                <a:solidFill>
                  <a:schemeClr val="bg2">
                    <a:lumMod val="50000"/>
                  </a:schemeClr>
                </a:solidFill>
              </a:rPr>
              <a:t> </a:t>
            </a:r>
            <a:r>
              <a:rPr lang="ar-SA" dirty="0" err="1" smtClean="0">
                <a:solidFill>
                  <a:schemeClr val="bg2">
                    <a:lumMod val="50000"/>
                  </a:schemeClr>
                </a:solidFill>
              </a:rPr>
              <a:t>جديده</a:t>
            </a:r>
            <a:r>
              <a:rPr lang="ar-SA" dirty="0" smtClean="0">
                <a:solidFill>
                  <a:schemeClr val="bg2">
                    <a:lumMod val="50000"/>
                  </a:schemeClr>
                </a:solidFill>
              </a:rPr>
              <a:t> دون اتحاد بين انويه أو خلايا </a:t>
            </a:r>
            <a:r>
              <a:rPr lang="ar-SA" dirty="0" err="1" smtClean="0">
                <a:solidFill>
                  <a:schemeClr val="bg2">
                    <a:lumMod val="50000"/>
                  </a:schemeClr>
                </a:solidFill>
              </a:rPr>
              <a:t>او</a:t>
            </a:r>
            <a:r>
              <a:rPr lang="ar-SA" dirty="0" smtClean="0">
                <a:solidFill>
                  <a:schemeClr val="bg2">
                    <a:lumMod val="50000"/>
                  </a:schemeClr>
                </a:solidFill>
              </a:rPr>
              <a:t> </a:t>
            </a:r>
            <a:r>
              <a:rPr lang="ar-SA" dirty="0" err="1" smtClean="0">
                <a:solidFill>
                  <a:schemeClr val="bg2">
                    <a:lumMod val="50000"/>
                  </a:schemeClr>
                </a:solidFill>
              </a:rPr>
              <a:t>اعضاء</a:t>
            </a:r>
            <a:r>
              <a:rPr lang="ar-SA" dirty="0" smtClean="0">
                <a:solidFill>
                  <a:schemeClr val="bg2">
                    <a:lumMod val="50000"/>
                  </a:schemeClr>
                </a:solidFill>
              </a:rPr>
              <a:t> ذكريه </a:t>
            </a:r>
            <a:r>
              <a:rPr lang="ar-SA" dirty="0" err="1" smtClean="0">
                <a:solidFill>
                  <a:schemeClr val="bg2">
                    <a:lumMod val="50000"/>
                  </a:schemeClr>
                </a:solidFill>
              </a:rPr>
              <a:t>واخرى</a:t>
            </a:r>
            <a:r>
              <a:rPr lang="ar-SA" dirty="0" smtClean="0">
                <a:solidFill>
                  <a:schemeClr val="bg2">
                    <a:lumMod val="50000"/>
                  </a:schemeClr>
                </a:solidFill>
              </a:rPr>
              <a:t> </a:t>
            </a:r>
            <a:r>
              <a:rPr lang="ar-SA" dirty="0" err="1" smtClean="0">
                <a:solidFill>
                  <a:schemeClr val="bg2">
                    <a:lumMod val="50000"/>
                  </a:schemeClr>
                </a:solidFill>
              </a:rPr>
              <a:t>انثويه</a:t>
            </a:r>
            <a:r>
              <a:rPr lang="ar-SA" dirty="0" smtClean="0">
                <a:solidFill>
                  <a:schemeClr val="bg2">
                    <a:lumMod val="50000"/>
                  </a:schemeClr>
                </a:solidFill>
              </a:rPr>
              <a:t>. وهذا النوع من التكاثر الأكثر شيوعا في الفطريات من التكاثر الجنسي.</a:t>
            </a:r>
            <a:endParaRPr lang="ar-SA" dirty="0">
              <a:solidFill>
                <a:schemeClr val="bg2">
                  <a:lumMod val="50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85094A8AFAA674990F22A1DDBEF04F1" ma:contentTypeVersion="0" ma:contentTypeDescription="Create a new document." ma:contentTypeScope="" ma:versionID="1fe2b90d11bb8dca77cfe5e4e6f18ac7">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4F87C5D5-ABD2-4108-B86B-777EDB9A4559}">
  <ds:schemaRefs>
    <ds:schemaRef ds:uri="http://schemas.microsoft.com/office/2006/metadata/properties"/>
  </ds:schemaRefs>
</ds:datastoreItem>
</file>

<file path=customXml/itemProps2.xml><?xml version="1.0" encoding="utf-8"?>
<ds:datastoreItem xmlns:ds="http://schemas.openxmlformats.org/officeDocument/2006/customXml" ds:itemID="{E05FCBC3-56E3-4E1A-8EFA-35C80A441313}">
  <ds:schemaRefs>
    <ds:schemaRef ds:uri="http://schemas.microsoft.com/sharepoint/v3/contenttype/forms"/>
  </ds:schemaRefs>
</ds:datastoreItem>
</file>

<file path=customXml/itemProps3.xml><?xml version="1.0" encoding="utf-8"?>
<ds:datastoreItem xmlns:ds="http://schemas.openxmlformats.org/officeDocument/2006/customXml" ds:itemID="{DAE89D14-9C99-4A8B-A5EF-F3C170E347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247</TotalTime>
  <Words>1110</Words>
  <Application>Microsoft Office PowerPoint</Application>
  <PresentationFormat>On-screen Show (4:3)</PresentationFormat>
  <Paragraphs>104</Paragraphs>
  <Slides>24</Slides>
  <Notes>16</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سمة Office</vt:lpstr>
      <vt:lpstr>270حدق فطريات عملي</vt:lpstr>
      <vt:lpstr>Slide 2</vt:lpstr>
      <vt:lpstr>Slide 3</vt:lpstr>
      <vt:lpstr>Slide 4</vt:lpstr>
      <vt:lpstr>طرق تكاثر الفطريات</vt:lpstr>
      <vt:lpstr>التكاثر الخضري Vegetative reproduction</vt:lpstr>
      <vt:lpstr>Slide 7</vt:lpstr>
      <vt:lpstr>Slide 8</vt:lpstr>
      <vt:lpstr>التكاثر اللاجنسي Asexual reproduction </vt:lpstr>
      <vt:lpstr>Slide 10</vt:lpstr>
      <vt:lpstr>Slide 11</vt:lpstr>
      <vt:lpstr>Slide 12</vt:lpstr>
      <vt:lpstr>Slide 13</vt:lpstr>
      <vt:lpstr>Slide 14</vt:lpstr>
      <vt:lpstr>Slide 15</vt:lpstr>
      <vt:lpstr>Slide 16</vt:lpstr>
      <vt:lpstr>Slide 17</vt:lpstr>
      <vt:lpstr>التكاثر الجنسي Sexual reproduction </vt:lpstr>
      <vt:lpstr>فيما يلي وصف لطرق التكاثر الجنسي الأكثر شيوعا في الفطريات:</vt:lpstr>
      <vt:lpstr>مثال:Albugo sp.</vt:lpstr>
      <vt:lpstr>Slide 21</vt:lpstr>
      <vt:lpstr>مثال:Rhizopus sp.</vt:lpstr>
      <vt:lpstr>Slide 23</vt:lpstr>
      <vt:lpstr>Slide 24</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Lap 1</dc:title>
  <dc:creator>JOLEE</dc:creator>
  <cp:lastModifiedBy>user</cp:lastModifiedBy>
  <cp:revision>77</cp:revision>
  <dcterms:created xsi:type="dcterms:W3CDTF">2011-10-15T06:39:18Z</dcterms:created>
  <dcterms:modified xsi:type="dcterms:W3CDTF">2016-01-22T18:38:50Z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0x010100F85094A8AFAA674990F22A1DDBEF04F1</vt:lpwstr>
  </property>
</Properties>
</file>