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38" r:id="rId2"/>
    <p:sldId id="339" r:id="rId3"/>
    <p:sldId id="340" r:id="rId4"/>
    <p:sldId id="341" r:id="rId5"/>
    <p:sldId id="342" r:id="rId6"/>
    <p:sldId id="343" r:id="rId7"/>
    <p:sldId id="344" r:id="rId8"/>
    <p:sldId id="345" r:id="rId9"/>
    <p:sldId id="346" r:id="rId10"/>
    <p:sldId id="347" r:id="rId11"/>
    <p:sldId id="348" r:id="rId12"/>
    <p:sldId id="349" r:id="rId13"/>
    <p:sldId id="350" r:id="rId14"/>
    <p:sldId id="351" r:id="rId15"/>
    <p:sldId id="352" r:id="rId16"/>
    <p:sldId id="353" r:id="rId17"/>
    <p:sldId id="354" r:id="rId18"/>
    <p:sldId id="355" r:id="rId19"/>
    <p:sldId id="356" r:id="rId20"/>
    <p:sldId id="357" r:id="rId21"/>
    <p:sldId id="358" r:id="rId22"/>
    <p:sldId id="359" r:id="rId23"/>
    <p:sldId id="362" r:id="rId24"/>
    <p:sldId id="364" r:id="rId25"/>
    <p:sldId id="365" r:id="rId26"/>
    <p:sldId id="366" r:id="rId27"/>
    <p:sldId id="367" r:id="rId28"/>
    <p:sldId id="368" r:id="rId29"/>
    <p:sldId id="369" r:id="rId30"/>
    <p:sldId id="370" r:id="rId31"/>
  </p:sldIdLst>
  <p:sldSz cx="9144000" cy="6858000" type="screen4x3"/>
  <p:notesSz cx="6858000" cy="9144000"/>
  <p:custShowLst>
    <p:custShow name="Custom Show 1" id="0">
      <p:sldLst/>
    </p:custShow>
  </p:custShowLst>
  <p:defaultTextStyle>
    <a:defPPr>
      <a:defRPr lang="en-CA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rgbClr val="FFFF00"/>
        </a:solidFill>
        <a:latin typeface="Comic Sans MS" panose="030F0702030302020204" pitchFamily="66" charset="0"/>
        <a:ea typeface="+mn-ea"/>
        <a:cs typeface="+mn-cs"/>
        <a:sym typeface="Symbol" panose="05050102010706020507" pitchFamily="18" charset="2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FFFF00"/>
        </a:solidFill>
        <a:latin typeface="Comic Sans MS" panose="030F0702030302020204" pitchFamily="66" charset="0"/>
        <a:ea typeface="+mn-ea"/>
        <a:cs typeface="+mn-cs"/>
        <a:sym typeface="Symbol" panose="05050102010706020507" pitchFamily="18" charset="2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FFFF00"/>
        </a:solidFill>
        <a:latin typeface="Comic Sans MS" panose="030F0702030302020204" pitchFamily="66" charset="0"/>
        <a:ea typeface="+mn-ea"/>
        <a:cs typeface="+mn-cs"/>
        <a:sym typeface="Symbol" panose="05050102010706020507" pitchFamily="18" charset="2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FFFF00"/>
        </a:solidFill>
        <a:latin typeface="Comic Sans MS" panose="030F0702030302020204" pitchFamily="66" charset="0"/>
        <a:ea typeface="+mn-ea"/>
        <a:cs typeface="+mn-cs"/>
        <a:sym typeface="Symbol" panose="05050102010706020507" pitchFamily="18" charset="2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FFFF00"/>
        </a:solidFill>
        <a:latin typeface="Comic Sans MS" panose="030F0702030302020204" pitchFamily="66" charset="0"/>
        <a:ea typeface="+mn-ea"/>
        <a:cs typeface="+mn-cs"/>
        <a:sym typeface="Symbol" panose="05050102010706020507" pitchFamily="18" charset="2"/>
      </a:defRPr>
    </a:lvl5pPr>
    <a:lvl6pPr marL="2286000" algn="l" defTabSz="914400" rtl="0" eaLnBrk="1" latinLnBrk="0" hangingPunct="1">
      <a:defRPr sz="2800" kern="1200">
        <a:solidFill>
          <a:srgbClr val="FFFF00"/>
        </a:solidFill>
        <a:latin typeface="Comic Sans MS" panose="030F0702030302020204" pitchFamily="66" charset="0"/>
        <a:ea typeface="+mn-ea"/>
        <a:cs typeface="+mn-cs"/>
        <a:sym typeface="Symbol" panose="05050102010706020507" pitchFamily="18" charset="2"/>
      </a:defRPr>
    </a:lvl6pPr>
    <a:lvl7pPr marL="2743200" algn="l" defTabSz="914400" rtl="0" eaLnBrk="1" latinLnBrk="0" hangingPunct="1">
      <a:defRPr sz="2800" kern="1200">
        <a:solidFill>
          <a:srgbClr val="FFFF00"/>
        </a:solidFill>
        <a:latin typeface="Comic Sans MS" panose="030F0702030302020204" pitchFamily="66" charset="0"/>
        <a:ea typeface="+mn-ea"/>
        <a:cs typeface="+mn-cs"/>
        <a:sym typeface="Symbol" panose="05050102010706020507" pitchFamily="18" charset="2"/>
      </a:defRPr>
    </a:lvl7pPr>
    <a:lvl8pPr marL="3200400" algn="l" defTabSz="914400" rtl="0" eaLnBrk="1" latinLnBrk="0" hangingPunct="1">
      <a:defRPr sz="2800" kern="1200">
        <a:solidFill>
          <a:srgbClr val="FFFF00"/>
        </a:solidFill>
        <a:latin typeface="Comic Sans MS" panose="030F0702030302020204" pitchFamily="66" charset="0"/>
        <a:ea typeface="+mn-ea"/>
        <a:cs typeface="+mn-cs"/>
        <a:sym typeface="Symbol" panose="05050102010706020507" pitchFamily="18" charset="2"/>
      </a:defRPr>
    </a:lvl8pPr>
    <a:lvl9pPr marL="3657600" algn="l" defTabSz="914400" rtl="0" eaLnBrk="1" latinLnBrk="0" hangingPunct="1">
      <a:defRPr sz="2800" kern="1200">
        <a:solidFill>
          <a:srgbClr val="FFFF00"/>
        </a:solidFill>
        <a:latin typeface="Comic Sans MS" panose="030F0702030302020204" pitchFamily="66" charset="0"/>
        <a:ea typeface="+mn-ea"/>
        <a:cs typeface="+mn-cs"/>
        <a:sym typeface="Symbol" panose="05050102010706020507" pitchFamily="18" charset="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33CC"/>
    <a:srgbClr val="FF9900"/>
    <a:srgbClr val="00CC00"/>
    <a:srgbClr val="FF3300"/>
    <a:srgbClr val="66FF33"/>
    <a:srgbClr val="00FFFF"/>
    <a:srgbClr val="00C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 smtClean="0"/>
              <a:t>Click to edit Master text styles</a:t>
            </a:r>
          </a:p>
          <a:p>
            <a:pPr lvl="1"/>
            <a:r>
              <a:rPr lang="en-CA" noProof="0" smtClean="0"/>
              <a:t>Second level</a:t>
            </a:r>
          </a:p>
          <a:p>
            <a:pPr lvl="2"/>
            <a:r>
              <a:rPr lang="en-CA" noProof="0" smtClean="0"/>
              <a:t>Third level</a:t>
            </a:r>
          </a:p>
          <a:p>
            <a:pPr lvl="3"/>
            <a:r>
              <a:rPr lang="en-CA" noProof="0" smtClean="0"/>
              <a:t>Fourth level</a:t>
            </a:r>
          </a:p>
          <a:p>
            <a:pPr lvl="4"/>
            <a:r>
              <a:rPr lang="en-CA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A16EB55-ED42-4FF7-AB10-9059F0BF6AE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52555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E4DEB29D-2A7A-4947-9377-DCDB1AAA20F0}" type="slidenum">
              <a:rPr lang="en-CA" altLang="en-US" sz="1200">
                <a:solidFill>
                  <a:schemeClr val="tx1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</a:t>
            </a:fld>
            <a:endParaRPr lang="en-CA" altLang="en-US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227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4F47E-F20F-4023-863B-8BE40CAC9978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BE20E-0638-4137-A29D-18D43F7C4A6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167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C0B34-A73D-4F92-ADF2-BEEE981095C3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63293-6B9E-4C20-8CF9-510D45B9A61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130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0F28B-422B-4CBE-9F16-452AE0E92EC6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A70F3-C275-44DF-BFB0-85E03A5D870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2559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4EFA21-7DC7-4CF3-928A-5F4AD6178588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DE0AD-320A-4FE4-9502-5E1B89CBDE4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22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B2F9B-0CD3-475B-AD03-15261B111D9C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8D922-CD75-4145-A421-4369E605741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722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C909A-7ACC-40E2-9EDF-D009AE48EE9A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  <a:endParaRPr lang="en-C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B9902-F07A-4143-BBAD-F9CA810AB67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227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F94D8-330F-42D4-9315-C199959DE89D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  <a:endParaRPr lang="en-CA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F5BE5-9EFC-4F3B-8A00-D0F9DD85388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179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2A79D-498E-45EE-A6AB-3E75C684AE01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A2D87-86AF-420E-BB13-40C8DEA61A9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3588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89185-2723-4D8A-AEAB-5820459A7580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  <a:endParaRPr lang="en-C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51975-C538-41E8-8354-3F615AEEA46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6474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FB4EA-3B2F-4BA7-BB4F-29FB8E44C2BE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  <a:endParaRPr lang="en-C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6D935-0183-446F-9009-AAE4CBD38BA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1698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539C6-5EFF-4D6A-A6DB-A4F242EC9BF6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  <a:endParaRPr lang="en-C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C333F-347B-46B9-8E35-24B1A808EAF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805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accent2">
                <a:gamma/>
                <a:shade val="5451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772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- First level</a:t>
            </a:r>
            <a:endParaRPr lang="en-CA" smtClean="0"/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400" smtClean="0">
                <a:solidFill>
                  <a:srgbClr val="00CCFF"/>
                </a:solidFill>
                <a:effectLst/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0A5C443-E88E-461E-976F-E09E10767D7C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2484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 smtClean="0">
                <a:solidFill>
                  <a:srgbClr val="00CCFF"/>
                </a:solidFill>
                <a:effectLst/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/>
              <a:t>CMSC 203 - Discrete Structures</a:t>
            </a:r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smtClean="0">
                <a:solidFill>
                  <a:srgbClr val="00CCFF"/>
                </a:solidFill>
                <a:effectLst/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F07EA7D-93F6-47A3-87E5-0F4D8F90E78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600" kern="12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FD9BF4A6-2227-4E2D-840A-79FA9059ABC4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B7D135FD-E127-4A64-B427-51C5631D9332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8486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… and the following mathematical appetizer is about…</a:t>
            </a:r>
            <a:endParaRPr lang="en-CA" sz="3600" smtClean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133600"/>
            <a:ext cx="7467600" cy="2286000"/>
          </a:xfrm>
        </p:spPr>
        <p:txBody>
          <a:bodyPr/>
          <a:lstStyle/>
          <a:p>
            <a:pPr marL="0" indent="0" eaLnBrk="1" hangingPunct="1">
              <a:lnSpc>
                <a:spcPct val="55000"/>
              </a:lnSpc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ct val="0"/>
              </a:spcBef>
              <a:defRPr/>
            </a:pPr>
            <a:endParaRPr lang="en-US" sz="2800" smtClean="0">
              <a:sym typeface="Symbol" panose="05050102010706020507" pitchFamily="18" charset="2"/>
            </a:endParaRPr>
          </a:p>
          <a:p>
            <a:pPr marL="0" indent="0" algn="ctr" eaLnBrk="1" hangingPunct="1">
              <a:spcBef>
                <a:spcPct val="0"/>
              </a:spcBef>
              <a:defRPr/>
            </a:pPr>
            <a:r>
              <a:rPr lang="en-US" sz="8000" smtClean="0">
                <a:solidFill>
                  <a:srgbClr val="00FFFF"/>
                </a:solidFill>
                <a:sym typeface="Symbol" panose="05050102010706020507" pitchFamily="18" charset="2"/>
              </a:rPr>
              <a:t>Functions</a:t>
            </a:r>
            <a:r>
              <a:rPr lang="en-US" sz="2800" smtClean="0">
                <a:solidFill>
                  <a:srgbClr val="66FF33"/>
                </a:solidFill>
                <a:sym typeface="Symbol" panose="05050102010706020507" pitchFamily="18" charset="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2C8BB473-72C5-442D-8AF9-8CBDCC8673FF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CBCAB25F-072B-4539-A08B-719785F47A22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10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Functions</a:t>
            </a:r>
            <a:endParaRPr lang="en-CA" sz="3600" smtClean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0292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Let us look at the following well-known function: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f(Linda) = Moscow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f(Max) = Boston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f(Kathy) = Hong Kong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f(Peter) = Boston</a:t>
            </a:r>
          </a:p>
          <a:p>
            <a:pPr marL="0" indent="0" eaLnBrk="1" hangingPunct="1">
              <a:defRPr/>
            </a:pPr>
            <a:endParaRPr lang="en-US" sz="9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What is the image of S = {Linda, Max} ?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f(S) = {Moscow, Boston}</a:t>
            </a:r>
          </a:p>
          <a:p>
            <a:pPr marL="0" indent="0" eaLnBrk="1" hangingPunct="1">
              <a:defRPr/>
            </a:pPr>
            <a:endParaRPr lang="en-US" sz="8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What is the image of S = {Max, Peter} ?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f(S) = {Boston}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8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8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85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85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85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85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E7099EA3-F872-4E86-A3E1-4E700B88FAD6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6BF0BAF1-0573-46A0-91C3-46B1F9D8FE3A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11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Properties of Functions</a:t>
            </a:r>
            <a:endParaRPr lang="en-CA" sz="3600" smtClean="0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534400" cy="44196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A function f:AB is said to be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one-to-one</a:t>
            </a:r>
            <a:r>
              <a:rPr lang="en-US" sz="2800" smtClean="0">
                <a:sym typeface="Symbol" panose="05050102010706020507" pitchFamily="18" charset="2"/>
              </a:rPr>
              <a:t> (or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injective</a:t>
            </a:r>
            <a:r>
              <a:rPr lang="en-US" sz="2800" smtClean="0">
                <a:sym typeface="Symbol" panose="05050102010706020507" pitchFamily="18" charset="2"/>
              </a:rPr>
              <a:t>), if and only if</a:t>
            </a:r>
          </a:p>
          <a:p>
            <a:pPr marL="0" indent="0" eaLnBrk="1" hangingPunct="1"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x, yA (f(x) = f(y)  x = y)</a:t>
            </a:r>
          </a:p>
          <a:p>
            <a:pPr marL="0" indent="0" eaLnBrk="1" hangingPunct="1"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66FF33"/>
                </a:solidFill>
                <a:sym typeface="Symbol" panose="05050102010706020507" pitchFamily="18" charset="2"/>
              </a:rPr>
              <a:t>In other words:</a:t>
            </a:r>
            <a:r>
              <a:rPr lang="en-US" sz="2800" smtClean="0">
                <a:sym typeface="Symbol" panose="05050102010706020507" pitchFamily="18" charset="2"/>
              </a:rPr>
              <a:t> f is one-to-one if and only if it does not map two distinct elements of A onto the same element of B.</a:t>
            </a:r>
          </a:p>
          <a:p>
            <a:pPr marL="0" indent="0" eaLnBrk="1" hangingPunct="1">
              <a:defRPr/>
            </a:pPr>
            <a:endParaRPr lang="en-US" sz="2800" smtClean="0"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C64038F0-4E75-4BED-8513-D32182B5BDB9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0104C781-AECE-44EF-8428-6B689C9FB774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12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Properties of Functions</a:t>
            </a:r>
            <a:endParaRPr lang="en-CA" sz="3600" smtClean="0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3962400" cy="50292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And again…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f(Linda) = Moscow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f(Max) = Boston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f(Kathy) = Hong Kong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f(Peter) = Boston</a:t>
            </a:r>
          </a:p>
          <a:p>
            <a:pPr marL="0" indent="0" eaLnBrk="1" hangingPunct="1">
              <a:defRPr/>
            </a:pPr>
            <a:endParaRPr lang="en-US" sz="9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Is f one-to-one?</a:t>
            </a:r>
          </a:p>
          <a:p>
            <a:pPr marL="0" indent="0" eaLnBrk="1" hangingPunct="1">
              <a:defRPr/>
            </a:pPr>
            <a:endParaRPr lang="en-US" sz="1600" smtClean="0">
              <a:solidFill>
                <a:srgbClr val="00FFFF"/>
              </a:solidFill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FF3300"/>
                </a:solidFill>
                <a:sym typeface="Symbol" panose="05050102010706020507" pitchFamily="18" charset="2"/>
              </a:rPr>
              <a:t>No, Max and Peter are mapped onto the same element of the image.</a:t>
            </a:r>
          </a:p>
        </p:txBody>
      </p:sp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4724400" y="1066800"/>
            <a:ext cx="39624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endParaRPr lang="en-US" sz="280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g(Linda) = Moscow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g(Max) = Boston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g(Kathy) = Hong Kong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g(Peter) = New York</a:t>
            </a:r>
          </a:p>
          <a:p>
            <a:pPr eaLnBrk="1" hangingPunct="1">
              <a:spcBef>
                <a:spcPct val="20000"/>
              </a:spcBef>
              <a:defRPr/>
            </a:pPr>
            <a:endParaRPr lang="en-US" sz="90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en-US" sz="280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Is g one-to-one?</a:t>
            </a:r>
          </a:p>
          <a:p>
            <a:pPr eaLnBrk="1" hangingPunct="1">
              <a:spcBef>
                <a:spcPct val="20000"/>
              </a:spcBef>
              <a:defRPr/>
            </a:pPr>
            <a:endParaRPr lang="en-US" sz="1600" smtClean="0">
              <a:solidFill>
                <a:srgbClr val="00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en-US" sz="280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Yes, each element is assigned a unique element of the image.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0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0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05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05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05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05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05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05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05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05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05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05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05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05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build="p" autoUpdateAnimBg="0"/>
      <p:bldP spid="110596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76431A93-B4D8-4079-9439-AAECF16240EE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C5E60526-C687-4FA4-9FDF-1E2932241E05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13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Properties of Functions</a:t>
            </a:r>
            <a:endParaRPr lang="en-CA" sz="3600" smtClean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0292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How can we prove that a function f is one-to-one?</a:t>
            </a: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66FF33"/>
                </a:solidFill>
                <a:sym typeface="Symbol" panose="05050102010706020507" pitchFamily="18" charset="2"/>
              </a:rPr>
              <a:t>Whenever you want to prove something, first take a look at the relevant definition(s):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x, yA (f(x) = f(y)  x = y)</a:t>
            </a:r>
          </a:p>
          <a:p>
            <a:pPr marL="0" indent="0" eaLnBrk="1" hangingPunct="1">
              <a:defRPr/>
            </a:pPr>
            <a:endParaRPr lang="en-US" sz="8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Example: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f:</a:t>
            </a:r>
            <a:r>
              <a:rPr lang="en-US" sz="2800" b="1" smtClean="0">
                <a:sym typeface="Symbol" panose="05050102010706020507" pitchFamily="18" charset="2"/>
              </a:rPr>
              <a:t>R</a:t>
            </a:r>
            <a:r>
              <a:rPr lang="en-US" sz="2800" smtClean="0">
                <a:sym typeface="Symbol" panose="05050102010706020507" pitchFamily="18" charset="2"/>
              </a:rPr>
              <a:t></a:t>
            </a:r>
            <a:r>
              <a:rPr lang="en-US" sz="2800" b="1" smtClean="0">
                <a:sym typeface="Symbol" panose="05050102010706020507" pitchFamily="18" charset="2"/>
              </a:rPr>
              <a:t>R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f(x) = x</a:t>
            </a:r>
            <a:r>
              <a:rPr lang="en-US" sz="2800" baseline="30000" smtClean="0">
                <a:sym typeface="Symbol" panose="05050102010706020507" pitchFamily="18" charset="2"/>
              </a:rPr>
              <a:t>2</a:t>
            </a:r>
          </a:p>
          <a:p>
            <a:pPr marL="0" indent="0" eaLnBrk="1" hangingPunct="1">
              <a:defRPr/>
            </a:pPr>
            <a:endParaRPr lang="en-US" sz="800" baseline="300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effectLst/>
                <a:sym typeface="Symbol" panose="05050102010706020507" pitchFamily="18" charset="2"/>
              </a:rPr>
              <a:t>Disproof by counterexample: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f(3) = f(-3), but 3  -3, so f is not one-to-one.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B8A2D611-4CB8-4BBE-92E1-B76DAC05C862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00EA8AE9-91AF-4A69-8A88-D52AEAD4F386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Properties of Functions</a:t>
            </a:r>
            <a:endParaRPr lang="en-CA" sz="3600" smtClean="0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839200" cy="53340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… and yet another example:</a:t>
            </a:r>
          </a:p>
          <a:p>
            <a:pPr marL="0" indent="0" eaLnBrk="1" hangingPunct="1">
              <a:defRPr/>
            </a:pPr>
            <a:endParaRPr lang="en-US" sz="800" smtClean="0">
              <a:solidFill>
                <a:srgbClr val="00FFFF"/>
              </a:solidFill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f:</a:t>
            </a:r>
            <a:r>
              <a:rPr lang="en-US" sz="2800" b="1" smtClean="0">
                <a:sym typeface="Symbol" panose="05050102010706020507" pitchFamily="18" charset="2"/>
              </a:rPr>
              <a:t>R</a:t>
            </a:r>
            <a:r>
              <a:rPr lang="en-US" sz="2800" smtClean="0">
                <a:sym typeface="Symbol" panose="05050102010706020507" pitchFamily="18" charset="2"/>
              </a:rPr>
              <a:t></a:t>
            </a:r>
            <a:r>
              <a:rPr lang="en-US" sz="2800" b="1" smtClean="0">
                <a:sym typeface="Symbol" panose="05050102010706020507" pitchFamily="18" charset="2"/>
              </a:rPr>
              <a:t>R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f(x) = 3x</a:t>
            </a:r>
          </a:p>
          <a:p>
            <a:pPr marL="0" indent="0" eaLnBrk="1" hangingPunct="1">
              <a:defRPr/>
            </a:pPr>
            <a:endParaRPr lang="en-US" sz="8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One-to-one: x, yA (f(x) = f(y)  x = y)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To show:</a:t>
            </a:r>
            <a:r>
              <a:rPr lang="en-US" sz="2800" smtClean="0">
                <a:sym typeface="Symbol" panose="05050102010706020507" pitchFamily="18" charset="2"/>
              </a:rPr>
              <a:t> f(x)  f(y) whenever x  y</a:t>
            </a:r>
          </a:p>
          <a:p>
            <a:pPr marL="0" indent="0" eaLnBrk="1" hangingPunct="1">
              <a:defRPr/>
            </a:pPr>
            <a:endParaRPr lang="en-US" sz="9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x  y</a:t>
            </a:r>
          </a:p>
          <a:p>
            <a:pPr marL="0" indent="0" eaLnBrk="1" hangingPunct="1">
              <a:buFont typeface="Symbol" panose="05050102010706020507" pitchFamily="18" charset="2"/>
              <a:buChar char="Û"/>
              <a:defRPr/>
            </a:pPr>
            <a:r>
              <a:rPr lang="en-US" sz="2800" smtClean="0">
                <a:sym typeface="Symbol" panose="05050102010706020507" pitchFamily="18" charset="2"/>
              </a:rPr>
              <a:t> 3x  3y</a:t>
            </a:r>
          </a:p>
          <a:p>
            <a:pPr marL="0" indent="0" eaLnBrk="1" hangingPunct="1">
              <a:buFont typeface="Symbol" panose="05050102010706020507" pitchFamily="18" charset="2"/>
              <a:buChar char="Û"/>
              <a:defRPr/>
            </a:pPr>
            <a:r>
              <a:rPr lang="en-US" sz="2800" smtClean="0">
                <a:sym typeface="Symbol" panose="05050102010706020507" pitchFamily="18" charset="2"/>
              </a:rPr>
              <a:t> f(x)  f(y), </a:t>
            </a:r>
          </a:p>
          <a:p>
            <a:pPr marL="0" indent="0" eaLnBrk="1" hangingPunct="1">
              <a:buFont typeface="Symbol" panose="05050102010706020507" pitchFamily="18" charset="2"/>
              <a:buNone/>
              <a:defRPr/>
            </a:pPr>
            <a:r>
              <a:rPr lang="en-US" sz="2800" smtClean="0">
                <a:sym typeface="Symbol" panose="05050102010706020507" pitchFamily="18" charset="2"/>
              </a:rPr>
              <a:t>so if x  y, then f(x)  f(y), that is, f is one-to-one.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6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6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05E390DC-752B-4BDC-8FB2-27FF94EF4BA2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0906AB68-D62B-4491-9C4E-951AA69695AE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15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Properties of Functions</a:t>
            </a:r>
            <a:endParaRPr lang="en-CA" sz="3600" smtClean="0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10600" cy="51054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A function f:AB with A,B  R is called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strictly increasing</a:t>
            </a:r>
            <a:r>
              <a:rPr lang="en-US" sz="2800" smtClean="0">
                <a:sym typeface="Symbol" panose="05050102010706020507" pitchFamily="18" charset="2"/>
              </a:rPr>
              <a:t>, if 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x,yA (x &lt; y  f(x) &lt; f(y)),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and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strictly decreasing</a:t>
            </a:r>
            <a:r>
              <a:rPr lang="en-US" sz="2800" smtClean="0">
                <a:sym typeface="Symbol" panose="05050102010706020507" pitchFamily="18" charset="2"/>
              </a:rPr>
              <a:t>, if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x,yA (x &lt; y  f(x) &gt; f(y)).</a:t>
            </a:r>
          </a:p>
          <a:p>
            <a:pPr marL="0" indent="0" eaLnBrk="1" hangingPunct="1">
              <a:defRPr/>
            </a:pPr>
            <a:endParaRPr lang="en-US" sz="28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Obviously, a function that is either strictly increasing or strictly decreasing is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one-to-one</a:t>
            </a:r>
            <a:r>
              <a:rPr lang="en-US" sz="2800" smtClean="0">
                <a:sym typeface="Symbol" panose="05050102010706020507" pitchFamily="18" charset="2"/>
              </a:rPr>
              <a:t>.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66FC4D74-2829-49F9-B35C-7D0FAC00420A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86135836-E95F-4F8B-906C-F8D17C323109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16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Properties of Functions</a:t>
            </a:r>
            <a:endParaRPr lang="en-CA" sz="3600" smtClean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839200" cy="51054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A function f:AB is called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onto</a:t>
            </a:r>
            <a:r>
              <a:rPr lang="en-US" sz="2800" smtClean="0">
                <a:sym typeface="Symbol" panose="05050102010706020507" pitchFamily="18" charset="2"/>
              </a:rPr>
              <a:t>, or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surjective</a:t>
            </a:r>
            <a:r>
              <a:rPr lang="en-US" sz="2800" smtClean="0">
                <a:sym typeface="Symbol" panose="05050102010706020507" pitchFamily="18" charset="2"/>
              </a:rPr>
              <a:t>, if and only if for every element bB there is an element aA with f(a) = b.</a:t>
            </a:r>
          </a:p>
          <a:p>
            <a:pPr marL="0" indent="0" eaLnBrk="1" hangingPunct="1">
              <a:lnSpc>
                <a:spcPct val="90000"/>
              </a:lnSpc>
              <a:defRPr/>
            </a:pPr>
            <a:endParaRPr lang="en-US" sz="800" smtClean="0">
              <a:sym typeface="Symbol" panose="05050102010706020507" pitchFamily="18" charset="2"/>
            </a:endParaRP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In other words, f is onto if and only if its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range</a:t>
            </a:r>
            <a:r>
              <a:rPr lang="en-US" sz="2800" smtClean="0">
                <a:sym typeface="Symbol" panose="05050102010706020507" pitchFamily="18" charset="2"/>
              </a:rPr>
              <a:t> is its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entire codomain</a:t>
            </a:r>
            <a:r>
              <a:rPr lang="en-US" sz="2800" smtClean="0">
                <a:sym typeface="Symbol" panose="05050102010706020507" pitchFamily="18" charset="2"/>
              </a:rPr>
              <a:t>.</a:t>
            </a:r>
          </a:p>
          <a:p>
            <a:pPr marL="0" indent="0" eaLnBrk="1" hangingPunct="1">
              <a:lnSpc>
                <a:spcPct val="90000"/>
              </a:lnSpc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A function f: AB is a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one-to-one correspondence</a:t>
            </a:r>
            <a:r>
              <a:rPr lang="en-US" sz="2800" smtClean="0">
                <a:sym typeface="Symbol" panose="05050102010706020507" pitchFamily="18" charset="2"/>
              </a:rPr>
              <a:t>, or a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bijection</a:t>
            </a:r>
            <a:r>
              <a:rPr lang="en-US" sz="2800" smtClean="0">
                <a:sym typeface="Symbol" panose="05050102010706020507" pitchFamily="18" charset="2"/>
              </a:rPr>
              <a:t>, if and only if it is both one-to-one and onto.</a:t>
            </a:r>
          </a:p>
          <a:p>
            <a:pPr marL="0" indent="0" eaLnBrk="1" hangingPunct="1">
              <a:lnSpc>
                <a:spcPct val="90000"/>
              </a:lnSpc>
              <a:defRPr/>
            </a:pPr>
            <a:endParaRPr lang="en-US" sz="800" smtClean="0">
              <a:sym typeface="Symbol" panose="05050102010706020507" pitchFamily="18" charset="2"/>
            </a:endParaRP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Obviously, if f is a bijection and A and B are finite sets, then |A| = |B|.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4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4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C2946340-503C-4C9E-A99B-C1A9551A5186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D8E2161D-6FB3-4F7B-85A2-657376DC70C6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17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Properties of Functions</a:t>
            </a:r>
            <a:endParaRPr lang="en-CA" sz="3600" smtClean="0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839200" cy="46482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Examples:</a:t>
            </a:r>
          </a:p>
          <a:p>
            <a:pPr marL="0" indent="0" eaLnBrk="1" hangingPunct="1">
              <a:defRPr/>
            </a:pPr>
            <a:endParaRPr lang="en-US" sz="800" smtClean="0">
              <a:solidFill>
                <a:srgbClr val="00FFFF"/>
              </a:solidFill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In the following examples, we use the arrow representation to illustrate functions f:AB. </a:t>
            </a:r>
          </a:p>
          <a:p>
            <a:pPr marL="0" indent="0" eaLnBrk="1" hangingPunct="1">
              <a:defRPr/>
            </a:pPr>
            <a:endParaRPr lang="en-US" sz="1600" smtClean="0">
              <a:solidFill>
                <a:srgbClr val="00FFFF"/>
              </a:solidFill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In each example, the complete sets A and B are shown.</a:t>
            </a:r>
          </a:p>
          <a:p>
            <a:pPr marL="0" indent="0" eaLnBrk="1" hangingPunct="1">
              <a:defRPr/>
            </a:pPr>
            <a:endParaRPr lang="en-US" sz="28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endParaRPr lang="en-US" sz="2800" smtClean="0"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5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EB86805F-FA53-497E-84E4-A701A672F000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E370E2A5-AE93-4048-8B9C-7DD74AB47754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18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Properties of Functions</a:t>
            </a:r>
            <a:endParaRPr lang="en-CA" sz="3600" smtClean="0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0200" y="1371600"/>
            <a:ext cx="3352800" cy="43434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Is f injective?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FF3300"/>
                </a:solidFill>
                <a:sym typeface="Symbol" panose="05050102010706020507" pitchFamily="18" charset="2"/>
              </a:rPr>
              <a:t>No.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Is f surjective?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FF3300"/>
                </a:solidFill>
                <a:sym typeface="Symbol" panose="05050102010706020507" pitchFamily="18" charset="2"/>
              </a:rPr>
              <a:t>No.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Is f bijective?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FF3300"/>
                </a:solidFill>
                <a:sym typeface="Symbol" panose="05050102010706020507" pitchFamily="18" charset="2"/>
              </a:rPr>
              <a:t>No.</a:t>
            </a:r>
          </a:p>
          <a:p>
            <a:pPr marL="0" indent="0" eaLnBrk="1" hangingPunct="1">
              <a:defRPr/>
            </a:pPr>
            <a:endParaRPr lang="en-US" sz="2800" smtClean="0">
              <a:solidFill>
                <a:srgbClr val="00FFFF"/>
              </a:solidFill>
              <a:sym typeface="Symbol" panose="05050102010706020507" pitchFamily="18" charset="2"/>
            </a:endParaRPr>
          </a:p>
        </p:txBody>
      </p:sp>
      <p:grpSp>
        <p:nvGrpSpPr>
          <p:cNvPr id="116740" name="Group 4"/>
          <p:cNvGrpSpPr>
            <a:grpSpLocks/>
          </p:cNvGrpSpPr>
          <p:nvPr/>
        </p:nvGrpSpPr>
        <p:grpSpPr bwMode="auto">
          <a:xfrm>
            <a:off x="685800" y="1143000"/>
            <a:ext cx="4343400" cy="3338513"/>
            <a:chOff x="2928" y="1344"/>
            <a:chExt cx="2736" cy="2103"/>
          </a:xfrm>
        </p:grpSpPr>
        <p:sp>
          <p:nvSpPr>
            <p:cNvPr id="116741" name="Text Box 5"/>
            <p:cNvSpPr txBox="1">
              <a:spLocks noChangeArrowheads="1"/>
            </p:cNvSpPr>
            <p:nvPr/>
          </p:nvSpPr>
          <p:spPr bwMode="auto">
            <a:xfrm>
              <a:off x="2928" y="1344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Linda</a:t>
              </a:r>
            </a:p>
          </p:txBody>
        </p:sp>
        <p:sp>
          <p:nvSpPr>
            <p:cNvPr id="116742" name="Text Box 6"/>
            <p:cNvSpPr txBox="1">
              <a:spLocks noChangeArrowheads="1"/>
            </p:cNvSpPr>
            <p:nvPr/>
          </p:nvSpPr>
          <p:spPr bwMode="auto">
            <a:xfrm>
              <a:off x="2928" y="1920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Max</a:t>
              </a:r>
            </a:p>
          </p:txBody>
        </p:sp>
        <p:sp>
          <p:nvSpPr>
            <p:cNvPr id="116743" name="Text Box 7"/>
            <p:cNvSpPr txBox="1">
              <a:spLocks noChangeArrowheads="1"/>
            </p:cNvSpPr>
            <p:nvPr/>
          </p:nvSpPr>
          <p:spPr bwMode="auto">
            <a:xfrm>
              <a:off x="2928" y="2496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Kathy</a:t>
              </a:r>
            </a:p>
          </p:txBody>
        </p:sp>
        <p:sp>
          <p:nvSpPr>
            <p:cNvPr id="116744" name="Text Box 8"/>
            <p:cNvSpPr txBox="1">
              <a:spLocks noChangeArrowheads="1"/>
            </p:cNvSpPr>
            <p:nvPr/>
          </p:nvSpPr>
          <p:spPr bwMode="auto">
            <a:xfrm>
              <a:off x="2928" y="3120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Peter</a:t>
              </a:r>
            </a:p>
          </p:txBody>
        </p:sp>
        <p:sp>
          <p:nvSpPr>
            <p:cNvPr id="116745" name="Text Box 9"/>
            <p:cNvSpPr txBox="1">
              <a:spLocks noChangeArrowheads="1"/>
            </p:cNvSpPr>
            <p:nvPr/>
          </p:nvSpPr>
          <p:spPr bwMode="auto">
            <a:xfrm>
              <a:off x="4416" y="1344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Boston</a:t>
              </a:r>
            </a:p>
          </p:txBody>
        </p:sp>
        <p:sp>
          <p:nvSpPr>
            <p:cNvPr id="116746" name="Text Box 10"/>
            <p:cNvSpPr txBox="1">
              <a:spLocks noChangeArrowheads="1"/>
            </p:cNvSpPr>
            <p:nvPr/>
          </p:nvSpPr>
          <p:spPr bwMode="auto">
            <a:xfrm>
              <a:off x="4368" y="1920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New York</a:t>
              </a:r>
            </a:p>
          </p:txBody>
        </p:sp>
        <p:sp>
          <p:nvSpPr>
            <p:cNvPr id="116747" name="Text Box 11"/>
            <p:cNvSpPr txBox="1">
              <a:spLocks noChangeArrowheads="1"/>
            </p:cNvSpPr>
            <p:nvPr/>
          </p:nvSpPr>
          <p:spPr bwMode="auto">
            <a:xfrm>
              <a:off x="4368" y="2496"/>
              <a:ext cx="129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Hong Kong</a:t>
              </a:r>
            </a:p>
          </p:txBody>
        </p:sp>
        <p:sp>
          <p:nvSpPr>
            <p:cNvPr id="116748" name="Text Box 12"/>
            <p:cNvSpPr txBox="1">
              <a:spLocks noChangeArrowheads="1"/>
            </p:cNvSpPr>
            <p:nvPr/>
          </p:nvSpPr>
          <p:spPr bwMode="auto">
            <a:xfrm>
              <a:off x="4368" y="3120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Moscow</a:t>
              </a:r>
            </a:p>
          </p:txBody>
        </p:sp>
      </p:grpSp>
      <p:sp>
        <p:nvSpPr>
          <p:cNvPr id="116749" name="Line 13"/>
          <p:cNvSpPr>
            <a:spLocks noChangeShapeType="1"/>
          </p:cNvSpPr>
          <p:nvPr/>
        </p:nvSpPr>
        <p:spPr bwMode="auto">
          <a:xfrm>
            <a:off x="1828800" y="1524000"/>
            <a:ext cx="990600" cy="26670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6750" name="Line 14"/>
          <p:cNvSpPr>
            <a:spLocks noChangeShapeType="1"/>
          </p:cNvSpPr>
          <p:nvPr/>
        </p:nvSpPr>
        <p:spPr bwMode="auto">
          <a:xfrm flipV="1">
            <a:off x="1905000" y="1524000"/>
            <a:ext cx="990600" cy="8382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6751" name="Line 15"/>
          <p:cNvSpPr>
            <a:spLocks noChangeShapeType="1"/>
          </p:cNvSpPr>
          <p:nvPr/>
        </p:nvSpPr>
        <p:spPr bwMode="auto">
          <a:xfrm>
            <a:off x="1905000" y="3276600"/>
            <a:ext cx="990600" cy="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6752" name="Line 16"/>
          <p:cNvSpPr>
            <a:spLocks noChangeShapeType="1"/>
          </p:cNvSpPr>
          <p:nvPr/>
        </p:nvSpPr>
        <p:spPr bwMode="auto">
          <a:xfrm flipV="1">
            <a:off x="1905000" y="1752600"/>
            <a:ext cx="1066800" cy="23622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6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6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6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6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6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6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6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6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9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9E0873C4-7714-4D46-863E-9501BC09305E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3780A622-F8AB-43D5-9358-B09409C7FEF2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19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Properties of Functions</a:t>
            </a:r>
            <a:endParaRPr lang="en-CA" sz="3600" smtClean="0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0200" y="1371600"/>
            <a:ext cx="3352800" cy="43434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Is f injective?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FF3300"/>
                </a:solidFill>
                <a:sym typeface="Symbol" panose="05050102010706020507" pitchFamily="18" charset="2"/>
              </a:rPr>
              <a:t>No.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Is f surjective?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66FF33"/>
                </a:solidFill>
                <a:sym typeface="Symbol" panose="05050102010706020507" pitchFamily="18" charset="2"/>
              </a:rPr>
              <a:t>Yes.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Is f bijective?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FF3300"/>
                </a:solidFill>
                <a:sym typeface="Symbol" panose="05050102010706020507" pitchFamily="18" charset="2"/>
              </a:rPr>
              <a:t>No.</a:t>
            </a:r>
          </a:p>
          <a:p>
            <a:pPr marL="0" indent="0" eaLnBrk="1" hangingPunct="1">
              <a:defRPr/>
            </a:pPr>
            <a:endParaRPr lang="en-US" sz="2800" smtClean="0">
              <a:solidFill>
                <a:srgbClr val="00FFFF"/>
              </a:solidFill>
              <a:sym typeface="Symbol" panose="05050102010706020507" pitchFamily="18" charset="2"/>
            </a:endParaRPr>
          </a:p>
        </p:txBody>
      </p:sp>
      <p:grpSp>
        <p:nvGrpSpPr>
          <p:cNvPr id="22534" name="Group 4"/>
          <p:cNvGrpSpPr>
            <a:grpSpLocks/>
          </p:cNvGrpSpPr>
          <p:nvPr/>
        </p:nvGrpSpPr>
        <p:grpSpPr bwMode="auto">
          <a:xfrm>
            <a:off x="685800" y="1143000"/>
            <a:ext cx="4343400" cy="3338513"/>
            <a:chOff x="432" y="720"/>
            <a:chExt cx="2736" cy="2103"/>
          </a:xfrm>
        </p:grpSpPr>
        <p:sp>
          <p:nvSpPr>
            <p:cNvPr id="117765" name="Text Box 5"/>
            <p:cNvSpPr txBox="1">
              <a:spLocks noChangeArrowheads="1"/>
            </p:cNvSpPr>
            <p:nvPr/>
          </p:nvSpPr>
          <p:spPr bwMode="auto">
            <a:xfrm>
              <a:off x="432" y="720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Linda</a:t>
              </a:r>
            </a:p>
          </p:txBody>
        </p:sp>
        <p:sp>
          <p:nvSpPr>
            <p:cNvPr id="117766" name="Text Box 6"/>
            <p:cNvSpPr txBox="1">
              <a:spLocks noChangeArrowheads="1"/>
            </p:cNvSpPr>
            <p:nvPr/>
          </p:nvSpPr>
          <p:spPr bwMode="auto">
            <a:xfrm>
              <a:off x="432" y="1296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Max</a:t>
              </a:r>
            </a:p>
          </p:txBody>
        </p:sp>
        <p:sp>
          <p:nvSpPr>
            <p:cNvPr id="117767" name="Text Box 7"/>
            <p:cNvSpPr txBox="1">
              <a:spLocks noChangeArrowheads="1"/>
            </p:cNvSpPr>
            <p:nvPr/>
          </p:nvSpPr>
          <p:spPr bwMode="auto">
            <a:xfrm>
              <a:off x="432" y="1872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Kathy</a:t>
              </a:r>
            </a:p>
          </p:txBody>
        </p:sp>
        <p:sp>
          <p:nvSpPr>
            <p:cNvPr id="117768" name="Text Box 8"/>
            <p:cNvSpPr txBox="1">
              <a:spLocks noChangeArrowheads="1"/>
            </p:cNvSpPr>
            <p:nvPr/>
          </p:nvSpPr>
          <p:spPr bwMode="auto">
            <a:xfrm>
              <a:off x="432" y="2496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Peter</a:t>
              </a:r>
            </a:p>
          </p:txBody>
        </p:sp>
        <p:sp>
          <p:nvSpPr>
            <p:cNvPr id="117769" name="Text Box 9"/>
            <p:cNvSpPr txBox="1">
              <a:spLocks noChangeArrowheads="1"/>
            </p:cNvSpPr>
            <p:nvPr/>
          </p:nvSpPr>
          <p:spPr bwMode="auto">
            <a:xfrm>
              <a:off x="1920" y="720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Boston</a:t>
              </a:r>
            </a:p>
          </p:txBody>
        </p:sp>
        <p:sp>
          <p:nvSpPr>
            <p:cNvPr id="117770" name="Text Box 10"/>
            <p:cNvSpPr txBox="1">
              <a:spLocks noChangeArrowheads="1"/>
            </p:cNvSpPr>
            <p:nvPr/>
          </p:nvSpPr>
          <p:spPr bwMode="auto">
            <a:xfrm>
              <a:off x="1872" y="1296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New York</a:t>
              </a:r>
            </a:p>
          </p:txBody>
        </p:sp>
        <p:sp>
          <p:nvSpPr>
            <p:cNvPr id="117771" name="Text Box 11"/>
            <p:cNvSpPr txBox="1">
              <a:spLocks noChangeArrowheads="1"/>
            </p:cNvSpPr>
            <p:nvPr/>
          </p:nvSpPr>
          <p:spPr bwMode="auto">
            <a:xfrm>
              <a:off x="1872" y="1872"/>
              <a:ext cx="129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Hong Kong</a:t>
              </a:r>
            </a:p>
          </p:txBody>
        </p:sp>
        <p:sp>
          <p:nvSpPr>
            <p:cNvPr id="117772" name="Text Box 12"/>
            <p:cNvSpPr txBox="1">
              <a:spLocks noChangeArrowheads="1"/>
            </p:cNvSpPr>
            <p:nvPr/>
          </p:nvSpPr>
          <p:spPr bwMode="auto">
            <a:xfrm>
              <a:off x="1872" y="2496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Moscow</a:t>
              </a:r>
            </a:p>
          </p:txBody>
        </p:sp>
      </p:grpSp>
      <p:sp>
        <p:nvSpPr>
          <p:cNvPr id="117773" name="Line 13"/>
          <p:cNvSpPr>
            <a:spLocks noChangeShapeType="1"/>
          </p:cNvSpPr>
          <p:nvPr/>
        </p:nvSpPr>
        <p:spPr bwMode="auto">
          <a:xfrm>
            <a:off x="1828800" y="1524000"/>
            <a:ext cx="990600" cy="26670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7774" name="Line 14"/>
          <p:cNvSpPr>
            <a:spLocks noChangeShapeType="1"/>
          </p:cNvSpPr>
          <p:nvPr/>
        </p:nvSpPr>
        <p:spPr bwMode="auto">
          <a:xfrm flipV="1">
            <a:off x="1905000" y="1524000"/>
            <a:ext cx="990600" cy="8382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7775" name="Line 15"/>
          <p:cNvSpPr>
            <a:spLocks noChangeShapeType="1"/>
          </p:cNvSpPr>
          <p:nvPr/>
        </p:nvSpPr>
        <p:spPr bwMode="auto">
          <a:xfrm>
            <a:off x="1905000" y="3276600"/>
            <a:ext cx="990600" cy="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7776" name="Line 16"/>
          <p:cNvSpPr>
            <a:spLocks noChangeShapeType="1"/>
          </p:cNvSpPr>
          <p:nvPr/>
        </p:nvSpPr>
        <p:spPr bwMode="auto">
          <a:xfrm flipV="1">
            <a:off x="1905000" y="1752600"/>
            <a:ext cx="1066800" cy="23622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7777" name="Text Box 17"/>
          <p:cNvSpPr txBox="1">
            <a:spLocks noChangeArrowheads="1"/>
          </p:cNvSpPr>
          <p:nvPr/>
        </p:nvSpPr>
        <p:spPr bwMode="auto">
          <a:xfrm>
            <a:off x="685800" y="48768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Paul</a:t>
            </a:r>
          </a:p>
        </p:txBody>
      </p:sp>
      <p:sp>
        <p:nvSpPr>
          <p:cNvPr id="117778" name="Line 18"/>
          <p:cNvSpPr>
            <a:spLocks noChangeShapeType="1"/>
          </p:cNvSpPr>
          <p:nvPr/>
        </p:nvSpPr>
        <p:spPr bwMode="auto">
          <a:xfrm flipV="1">
            <a:off x="1828800" y="2590800"/>
            <a:ext cx="1143000" cy="23622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7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7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7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7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7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7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7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7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7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7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7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3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E84EFEB0-ADD2-469F-9408-AE008E7CDA4F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CECCFB72-DE44-4228-BAE5-62809DD7AB68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Functions</a:t>
            </a:r>
            <a:endParaRPr lang="en-CA" sz="3600" smtClean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610600" cy="51054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A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function</a:t>
            </a:r>
            <a:r>
              <a:rPr lang="en-US" sz="2800" smtClean="0">
                <a:sym typeface="Symbol" panose="05050102010706020507" pitchFamily="18" charset="2"/>
              </a:rPr>
              <a:t> f from a set A to a set B is an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assignment</a:t>
            </a:r>
            <a:r>
              <a:rPr lang="en-US" sz="2800" smtClean="0">
                <a:sym typeface="Symbol" panose="05050102010706020507" pitchFamily="18" charset="2"/>
              </a:rPr>
              <a:t> of exactly one element of B to each element of A.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We write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f(a) = b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if b is the unique element of B assigned by the function f to the element a of A.</a:t>
            </a:r>
          </a:p>
          <a:p>
            <a:pPr marL="0" indent="0" eaLnBrk="1" hangingPunct="1">
              <a:defRPr/>
            </a:pPr>
            <a:endParaRPr lang="en-US" sz="8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If f is a function from A to B, we write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f: AB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FF3300"/>
                </a:solidFill>
                <a:sym typeface="Symbol" panose="05050102010706020507" pitchFamily="18" charset="2"/>
              </a:rPr>
              <a:t>(note:  Here, ““ has nothing to do with if… then)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0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0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0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0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F671E0B7-C1D1-401F-979D-288F72A9769A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80B89A03-FE5F-4E9C-8EEB-9F3D1122AEFA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20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Properties of Functions</a:t>
            </a:r>
            <a:endParaRPr lang="en-CA" sz="3600" smtClean="0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0200" y="1371600"/>
            <a:ext cx="3352800" cy="43434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Is f injective?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66FF33"/>
                </a:solidFill>
                <a:sym typeface="Symbol" panose="05050102010706020507" pitchFamily="18" charset="2"/>
              </a:rPr>
              <a:t>Yes.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Is f surjective?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FF3300"/>
                </a:solidFill>
                <a:sym typeface="Symbol" panose="05050102010706020507" pitchFamily="18" charset="2"/>
              </a:rPr>
              <a:t>No.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Is f bijective?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FF3300"/>
                </a:solidFill>
                <a:sym typeface="Symbol" panose="05050102010706020507" pitchFamily="18" charset="2"/>
              </a:rPr>
              <a:t>No.</a:t>
            </a:r>
          </a:p>
          <a:p>
            <a:pPr marL="0" indent="0" eaLnBrk="1" hangingPunct="1">
              <a:defRPr/>
            </a:pPr>
            <a:endParaRPr lang="en-US" sz="2800" smtClean="0">
              <a:solidFill>
                <a:srgbClr val="00FFFF"/>
              </a:solidFill>
              <a:sym typeface="Symbol" panose="05050102010706020507" pitchFamily="18" charset="2"/>
            </a:endParaRPr>
          </a:p>
        </p:txBody>
      </p:sp>
      <p:sp>
        <p:nvSpPr>
          <p:cNvPr id="118788" name="Line 4"/>
          <p:cNvSpPr>
            <a:spLocks noChangeShapeType="1"/>
          </p:cNvSpPr>
          <p:nvPr/>
        </p:nvSpPr>
        <p:spPr bwMode="auto">
          <a:xfrm>
            <a:off x="1828800" y="1524000"/>
            <a:ext cx="990600" cy="26670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789" name="Line 5"/>
          <p:cNvSpPr>
            <a:spLocks noChangeShapeType="1"/>
          </p:cNvSpPr>
          <p:nvPr/>
        </p:nvSpPr>
        <p:spPr bwMode="auto">
          <a:xfrm flipV="1">
            <a:off x="1905000" y="1524000"/>
            <a:ext cx="990600" cy="8382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790" name="Line 6"/>
          <p:cNvSpPr>
            <a:spLocks noChangeShapeType="1"/>
          </p:cNvSpPr>
          <p:nvPr/>
        </p:nvSpPr>
        <p:spPr bwMode="auto">
          <a:xfrm>
            <a:off x="1905000" y="3276600"/>
            <a:ext cx="990600" cy="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791" name="Line 7"/>
          <p:cNvSpPr>
            <a:spLocks noChangeShapeType="1"/>
          </p:cNvSpPr>
          <p:nvPr/>
        </p:nvSpPr>
        <p:spPr bwMode="auto">
          <a:xfrm>
            <a:off x="1905000" y="4114800"/>
            <a:ext cx="914400" cy="9144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3562" name="Group 8"/>
          <p:cNvGrpSpPr>
            <a:grpSpLocks/>
          </p:cNvGrpSpPr>
          <p:nvPr/>
        </p:nvGrpSpPr>
        <p:grpSpPr bwMode="auto">
          <a:xfrm>
            <a:off x="685800" y="1143000"/>
            <a:ext cx="4343400" cy="4329113"/>
            <a:chOff x="432" y="720"/>
            <a:chExt cx="2736" cy="2727"/>
          </a:xfrm>
        </p:grpSpPr>
        <p:grpSp>
          <p:nvGrpSpPr>
            <p:cNvPr id="23563" name="Group 9"/>
            <p:cNvGrpSpPr>
              <a:grpSpLocks/>
            </p:cNvGrpSpPr>
            <p:nvPr/>
          </p:nvGrpSpPr>
          <p:grpSpPr bwMode="auto">
            <a:xfrm>
              <a:off x="432" y="720"/>
              <a:ext cx="2736" cy="2103"/>
              <a:chOff x="432" y="720"/>
              <a:chExt cx="2736" cy="2103"/>
            </a:xfrm>
          </p:grpSpPr>
          <p:sp>
            <p:nvSpPr>
              <p:cNvPr id="118794" name="Text Box 10"/>
              <p:cNvSpPr txBox="1">
                <a:spLocks noChangeArrowheads="1"/>
              </p:cNvSpPr>
              <p:nvPr/>
            </p:nvSpPr>
            <p:spPr bwMode="auto">
              <a:xfrm>
                <a:off x="432" y="720"/>
                <a:ext cx="115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FF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Linda</a:t>
                </a:r>
              </a:p>
            </p:txBody>
          </p:sp>
          <p:sp>
            <p:nvSpPr>
              <p:cNvPr id="118795" name="Text Box 11"/>
              <p:cNvSpPr txBox="1">
                <a:spLocks noChangeArrowheads="1"/>
              </p:cNvSpPr>
              <p:nvPr/>
            </p:nvSpPr>
            <p:spPr bwMode="auto">
              <a:xfrm>
                <a:off x="432" y="1296"/>
                <a:ext cx="115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FF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Max</a:t>
                </a:r>
              </a:p>
            </p:txBody>
          </p:sp>
          <p:sp>
            <p:nvSpPr>
              <p:cNvPr id="118796" name="Text Box 12"/>
              <p:cNvSpPr txBox="1">
                <a:spLocks noChangeArrowheads="1"/>
              </p:cNvSpPr>
              <p:nvPr/>
            </p:nvSpPr>
            <p:spPr bwMode="auto">
              <a:xfrm>
                <a:off x="432" y="1872"/>
                <a:ext cx="115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FF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Kathy</a:t>
                </a:r>
              </a:p>
            </p:txBody>
          </p:sp>
          <p:sp>
            <p:nvSpPr>
              <p:cNvPr id="118797" name="Text Box 13"/>
              <p:cNvSpPr txBox="1">
                <a:spLocks noChangeArrowheads="1"/>
              </p:cNvSpPr>
              <p:nvPr/>
            </p:nvSpPr>
            <p:spPr bwMode="auto">
              <a:xfrm>
                <a:off x="432" y="2496"/>
                <a:ext cx="115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FF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Peter</a:t>
                </a:r>
              </a:p>
            </p:txBody>
          </p:sp>
          <p:sp>
            <p:nvSpPr>
              <p:cNvPr id="118798" name="Text Box 14"/>
              <p:cNvSpPr txBox="1">
                <a:spLocks noChangeArrowheads="1"/>
              </p:cNvSpPr>
              <p:nvPr/>
            </p:nvSpPr>
            <p:spPr bwMode="auto">
              <a:xfrm>
                <a:off x="1920" y="720"/>
                <a:ext cx="115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FF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Boston</a:t>
                </a:r>
              </a:p>
            </p:txBody>
          </p:sp>
          <p:sp>
            <p:nvSpPr>
              <p:cNvPr id="118799" name="Text Box 15"/>
              <p:cNvSpPr txBox="1">
                <a:spLocks noChangeArrowheads="1"/>
              </p:cNvSpPr>
              <p:nvPr/>
            </p:nvSpPr>
            <p:spPr bwMode="auto">
              <a:xfrm>
                <a:off x="1872" y="1296"/>
                <a:ext cx="115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FF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New York</a:t>
                </a:r>
              </a:p>
            </p:txBody>
          </p:sp>
          <p:sp>
            <p:nvSpPr>
              <p:cNvPr id="118800" name="Text Box 16"/>
              <p:cNvSpPr txBox="1">
                <a:spLocks noChangeArrowheads="1"/>
              </p:cNvSpPr>
              <p:nvPr/>
            </p:nvSpPr>
            <p:spPr bwMode="auto">
              <a:xfrm>
                <a:off x="1872" y="1872"/>
                <a:ext cx="1296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FF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Hong Kong</a:t>
                </a:r>
              </a:p>
            </p:txBody>
          </p:sp>
          <p:sp>
            <p:nvSpPr>
              <p:cNvPr id="118801" name="Text Box 17"/>
              <p:cNvSpPr txBox="1">
                <a:spLocks noChangeArrowheads="1"/>
              </p:cNvSpPr>
              <p:nvPr/>
            </p:nvSpPr>
            <p:spPr bwMode="auto">
              <a:xfrm>
                <a:off x="1872" y="2496"/>
                <a:ext cx="115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FF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Moscow</a:t>
                </a:r>
              </a:p>
            </p:txBody>
          </p:sp>
        </p:grpSp>
        <p:sp>
          <p:nvSpPr>
            <p:cNvPr id="118802" name="Text Box 18"/>
            <p:cNvSpPr txBox="1">
              <a:spLocks noChangeArrowheads="1"/>
            </p:cNvSpPr>
            <p:nvPr/>
          </p:nvSpPr>
          <p:spPr bwMode="auto">
            <a:xfrm>
              <a:off x="1872" y="3120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</a:t>
              </a:r>
              <a:r>
                <a:rPr lang="de-DE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ü</a:t>
              </a: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beck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8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7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C5884B4D-8A6B-4E5B-92B5-25E983FE615D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31C9B63A-940C-413F-8FC7-0EA000C1EDA6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21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Properties of Functions</a:t>
            </a:r>
            <a:endParaRPr lang="en-CA" sz="3600" smtClean="0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0200" y="1371600"/>
            <a:ext cx="3352800" cy="43434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Is f injective?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FF3300"/>
                </a:solidFill>
                <a:sym typeface="Symbol" panose="05050102010706020507" pitchFamily="18" charset="2"/>
              </a:rPr>
              <a:t>No! f is not even</a:t>
            </a:r>
            <a:br>
              <a:rPr lang="en-US" sz="2800" smtClean="0">
                <a:solidFill>
                  <a:srgbClr val="FF3300"/>
                </a:solidFill>
                <a:sym typeface="Symbol" panose="05050102010706020507" pitchFamily="18" charset="2"/>
              </a:rPr>
            </a:br>
            <a:r>
              <a:rPr lang="en-US" sz="2800" smtClean="0">
                <a:solidFill>
                  <a:srgbClr val="FF3300"/>
                </a:solidFill>
                <a:sym typeface="Symbol" panose="05050102010706020507" pitchFamily="18" charset="2"/>
              </a:rPr>
              <a:t>a function!</a:t>
            </a:r>
          </a:p>
          <a:p>
            <a:pPr marL="0" indent="0" eaLnBrk="1" hangingPunct="1">
              <a:defRPr/>
            </a:pPr>
            <a:endParaRPr lang="en-US" sz="2800" smtClean="0">
              <a:solidFill>
                <a:srgbClr val="FF3300"/>
              </a:solidFill>
              <a:sym typeface="Symbol" panose="05050102010706020507" pitchFamily="18" charset="2"/>
            </a:endParaRPr>
          </a:p>
        </p:txBody>
      </p:sp>
      <p:sp>
        <p:nvSpPr>
          <p:cNvPr id="119812" name="Line 4"/>
          <p:cNvSpPr>
            <a:spLocks noChangeShapeType="1"/>
          </p:cNvSpPr>
          <p:nvPr/>
        </p:nvSpPr>
        <p:spPr bwMode="auto">
          <a:xfrm>
            <a:off x="1828800" y="1524000"/>
            <a:ext cx="990600" cy="26670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9813" name="Line 5"/>
          <p:cNvSpPr>
            <a:spLocks noChangeShapeType="1"/>
          </p:cNvSpPr>
          <p:nvPr/>
        </p:nvSpPr>
        <p:spPr bwMode="auto">
          <a:xfrm flipV="1">
            <a:off x="1905000" y="1524000"/>
            <a:ext cx="990600" cy="8382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9814" name="Line 6"/>
          <p:cNvSpPr>
            <a:spLocks noChangeShapeType="1"/>
          </p:cNvSpPr>
          <p:nvPr/>
        </p:nvSpPr>
        <p:spPr bwMode="auto">
          <a:xfrm>
            <a:off x="1905000" y="3276600"/>
            <a:ext cx="990600" cy="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9815" name="Line 7"/>
          <p:cNvSpPr>
            <a:spLocks noChangeShapeType="1"/>
          </p:cNvSpPr>
          <p:nvPr/>
        </p:nvSpPr>
        <p:spPr bwMode="auto">
          <a:xfrm>
            <a:off x="1905000" y="4267200"/>
            <a:ext cx="914400" cy="6858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4586" name="Group 8"/>
          <p:cNvGrpSpPr>
            <a:grpSpLocks/>
          </p:cNvGrpSpPr>
          <p:nvPr/>
        </p:nvGrpSpPr>
        <p:grpSpPr bwMode="auto">
          <a:xfrm>
            <a:off x="685800" y="1143000"/>
            <a:ext cx="4343400" cy="4329113"/>
            <a:chOff x="432" y="720"/>
            <a:chExt cx="2736" cy="2727"/>
          </a:xfrm>
        </p:grpSpPr>
        <p:grpSp>
          <p:nvGrpSpPr>
            <p:cNvPr id="24588" name="Group 9"/>
            <p:cNvGrpSpPr>
              <a:grpSpLocks/>
            </p:cNvGrpSpPr>
            <p:nvPr/>
          </p:nvGrpSpPr>
          <p:grpSpPr bwMode="auto">
            <a:xfrm>
              <a:off x="432" y="720"/>
              <a:ext cx="2736" cy="2103"/>
              <a:chOff x="432" y="720"/>
              <a:chExt cx="2736" cy="2103"/>
            </a:xfrm>
          </p:grpSpPr>
          <p:sp>
            <p:nvSpPr>
              <p:cNvPr id="119818" name="Text Box 10"/>
              <p:cNvSpPr txBox="1">
                <a:spLocks noChangeArrowheads="1"/>
              </p:cNvSpPr>
              <p:nvPr/>
            </p:nvSpPr>
            <p:spPr bwMode="auto">
              <a:xfrm>
                <a:off x="432" y="720"/>
                <a:ext cx="115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FF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Linda</a:t>
                </a:r>
              </a:p>
            </p:txBody>
          </p:sp>
          <p:sp>
            <p:nvSpPr>
              <p:cNvPr id="119819" name="Text Box 11"/>
              <p:cNvSpPr txBox="1">
                <a:spLocks noChangeArrowheads="1"/>
              </p:cNvSpPr>
              <p:nvPr/>
            </p:nvSpPr>
            <p:spPr bwMode="auto">
              <a:xfrm>
                <a:off x="432" y="1296"/>
                <a:ext cx="115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FF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Max</a:t>
                </a:r>
              </a:p>
            </p:txBody>
          </p:sp>
          <p:sp>
            <p:nvSpPr>
              <p:cNvPr id="119820" name="Text Box 12"/>
              <p:cNvSpPr txBox="1">
                <a:spLocks noChangeArrowheads="1"/>
              </p:cNvSpPr>
              <p:nvPr/>
            </p:nvSpPr>
            <p:spPr bwMode="auto">
              <a:xfrm>
                <a:off x="432" y="1872"/>
                <a:ext cx="115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FF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Kathy</a:t>
                </a:r>
              </a:p>
            </p:txBody>
          </p:sp>
          <p:sp>
            <p:nvSpPr>
              <p:cNvPr id="119821" name="Text Box 13"/>
              <p:cNvSpPr txBox="1">
                <a:spLocks noChangeArrowheads="1"/>
              </p:cNvSpPr>
              <p:nvPr/>
            </p:nvSpPr>
            <p:spPr bwMode="auto">
              <a:xfrm>
                <a:off x="432" y="2496"/>
                <a:ext cx="115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FF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Peter</a:t>
                </a:r>
              </a:p>
            </p:txBody>
          </p:sp>
          <p:sp>
            <p:nvSpPr>
              <p:cNvPr id="119822" name="Text Box 14"/>
              <p:cNvSpPr txBox="1">
                <a:spLocks noChangeArrowheads="1"/>
              </p:cNvSpPr>
              <p:nvPr/>
            </p:nvSpPr>
            <p:spPr bwMode="auto">
              <a:xfrm>
                <a:off x="1920" y="720"/>
                <a:ext cx="115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FF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Boston</a:t>
                </a:r>
              </a:p>
            </p:txBody>
          </p:sp>
          <p:sp>
            <p:nvSpPr>
              <p:cNvPr id="119823" name="Text Box 15"/>
              <p:cNvSpPr txBox="1">
                <a:spLocks noChangeArrowheads="1"/>
              </p:cNvSpPr>
              <p:nvPr/>
            </p:nvSpPr>
            <p:spPr bwMode="auto">
              <a:xfrm>
                <a:off x="1872" y="1296"/>
                <a:ext cx="115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FF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New York</a:t>
                </a:r>
              </a:p>
            </p:txBody>
          </p:sp>
          <p:sp>
            <p:nvSpPr>
              <p:cNvPr id="119824" name="Text Box 16"/>
              <p:cNvSpPr txBox="1">
                <a:spLocks noChangeArrowheads="1"/>
              </p:cNvSpPr>
              <p:nvPr/>
            </p:nvSpPr>
            <p:spPr bwMode="auto">
              <a:xfrm>
                <a:off x="1872" y="1872"/>
                <a:ext cx="1296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FF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Hong Kong</a:t>
                </a:r>
              </a:p>
            </p:txBody>
          </p:sp>
          <p:sp>
            <p:nvSpPr>
              <p:cNvPr id="119825" name="Text Box 17"/>
              <p:cNvSpPr txBox="1">
                <a:spLocks noChangeArrowheads="1"/>
              </p:cNvSpPr>
              <p:nvPr/>
            </p:nvSpPr>
            <p:spPr bwMode="auto">
              <a:xfrm>
                <a:off x="1872" y="2496"/>
                <a:ext cx="1152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FF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Moscow</a:t>
                </a:r>
              </a:p>
            </p:txBody>
          </p:sp>
        </p:grpSp>
        <p:sp>
          <p:nvSpPr>
            <p:cNvPr id="119826" name="Text Box 18"/>
            <p:cNvSpPr txBox="1">
              <a:spLocks noChangeArrowheads="1"/>
            </p:cNvSpPr>
            <p:nvPr/>
          </p:nvSpPr>
          <p:spPr bwMode="auto">
            <a:xfrm>
              <a:off x="1872" y="3120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</a:t>
              </a:r>
              <a:r>
                <a:rPr lang="de-DE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ü</a:t>
              </a: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beck</a:t>
              </a:r>
            </a:p>
          </p:txBody>
        </p:sp>
      </p:grpSp>
      <p:sp>
        <p:nvSpPr>
          <p:cNvPr id="119827" name="Line 19"/>
          <p:cNvSpPr>
            <a:spLocks noChangeShapeType="1"/>
          </p:cNvSpPr>
          <p:nvPr/>
        </p:nvSpPr>
        <p:spPr bwMode="auto">
          <a:xfrm flipV="1">
            <a:off x="1905000" y="2514600"/>
            <a:ext cx="990600" cy="16002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9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9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9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9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0176D8E1-D9AA-49CA-9A5C-CA168DF5F035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76296E88-1366-4FAE-B3BA-4EDA3686500B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22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Properties of Functions</a:t>
            </a:r>
            <a:endParaRPr lang="en-CA" sz="3600" smtClean="0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0200" y="1371600"/>
            <a:ext cx="3352800" cy="43434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Is f injective?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66FF33"/>
                </a:solidFill>
                <a:sym typeface="Symbol" panose="05050102010706020507" pitchFamily="18" charset="2"/>
              </a:rPr>
              <a:t>Yes.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Is f surjective?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66FF33"/>
                </a:solidFill>
                <a:sym typeface="Symbol" panose="05050102010706020507" pitchFamily="18" charset="2"/>
              </a:rPr>
              <a:t>Yes.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Is f bijective?</a:t>
            </a: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66FF33"/>
                </a:solidFill>
                <a:sym typeface="Symbol" panose="05050102010706020507" pitchFamily="18" charset="2"/>
              </a:rPr>
              <a:t>Yes.</a:t>
            </a:r>
          </a:p>
          <a:p>
            <a:pPr marL="0" indent="0" eaLnBrk="1" hangingPunct="1">
              <a:defRPr/>
            </a:pPr>
            <a:endParaRPr lang="en-US" sz="2800" smtClean="0">
              <a:solidFill>
                <a:srgbClr val="00FFFF"/>
              </a:solidFill>
              <a:sym typeface="Symbol" panose="05050102010706020507" pitchFamily="18" charset="2"/>
            </a:endParaRPr>
          </a:p>
        </p:txBody>
      </p:sp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685800" y="11430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Linda</a:t>
            </a:r>
          </a:p>
        </p:txBody>
      </p:sp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685800" y="20574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Max</a:t>
            </a:r>
          </a:p>
        </p:txBody>
      </p:sp>
      <p:sp>
        <p:nvSpPr>
          <p:cNvPr id="120838" name="Text Box 6"/>
          <p:cNvSpPr txBox="1">
            <a:spLocks noChangeArrowheads="1"/>
          </p:cNvSpPr>
          <p:nvPr/>
        </p:nvSpPr>
        <p:spPr bwMode="auto">
          <a:xfrm>
            <a:off x="685800" y="29718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Kathy</a:t>
            </a:r>
          </a:p>
        </p:txBody>
      </p:sp>
      <p:sp>
        <p:nvSpPr>
          <p:cNvPr id="120839" name="Text Box 7"/>
          <p:cNvSpPr txBox="1">
            <a:spLocks noChangeArrowheads="1"/>
          </p:cNvSpPr>
          <p:nvPr/>
        </p:nvSpPr>
        <p:spPr bwMode="auto">
          <a:xfrm>
            <a:off x="685800" y="39624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Peter</a:t>
            </a:r>
          </a:p>
        </p:txBody>
      </p:sp>
      <p:sp>
        <p:nvSpPr>
          <p:cNvPr id="120840" name="Text Box 8"/>
          <p:cNvSpPr txBox="1">
            <a:spLocks noChangeArrowheads="1"/>
          </p:cNvSpPr>
          <p:nvPr/>
        </p:nvSpPr>
        <p:spPr bwMode="auto">
          <a:xfrm>
            <a:off x="3048000" y="11430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Boston</a:t>
            </a:r>
          </a:p>
        </p:txBody>
      </p:sp>
      <p:sp>
        <p:nvSpPr>
          <p:cNvPr id="120841" name="Text Box 9"/>
          <p:cNvSpPr txBox="1">
            <a:spLocks noChangeArrowheads="1"/>
          </p:cNvSpPr>
          <p:nvPr/>
        </p:nvSpPr>
        <p:spPr bwMode="auto">
          <a:xfrm>
            <a:off x="2971800" y="20574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New York</a:t>
            </a:r>
          </a:p>
        </p:txBody>
      </p:sp>
      <p:sp>
        <p:nvSpPr>
          <p:cNvPr id="120842" name="Text Box 10"/>
          <p:cNvSpPr txBox="1">
            <a:spLocks noChangeArrowheads="1"/>
          </p:cNvSpPr>
          <p:nvPr/>
        </p:nvSpPr>
        <p:spPr bwMode="auto">
          <a:xfrm>
            <a:off x="2971800" y="2971800"/>
            <a:ext cx="2057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Hong Kong</a:t>
            </a:r>
          </a:p>
        </p:txBody>
      </p:sp>
      <p:sp>
        <p:nvSpPr>
          <p:cNvPr id="120843" name="Text Box 11"/>
          <p:cNvSpPr txBox="1">
            <a:spLocks noChangeArrowheads="1"/>
          </p:cNvSpPr>
          <p:nvPr/>
        </p:nvSpPr>
        <p:spPr bwMode="auto">
          <a:xfrm>
            <a:off x="2971800" y="39624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Moscow</a:t>
            </a:r>
          </a:p>
        </p:txBody>
      </p:sp>
      <p:sp>
        <p:nvSpPr>
          <p:cNvPr id="120844" name="Line 12"/>
          <p:cNvSpPr>
            <a:spLocks noChangeShapeType="1"/>
          </p:cNvSpPr>
          <p:nvPr/>
        </p:nvSpPr>
        <p:spPr bwMode="auto">
          <a:xfrm>
            <a:off x="1828800" y="1524000"/>
            <a:ext cx="990600" cy="26670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0845" name="Line 13"/>
          <p:cNvSpPr>
            <a:spLocks noChangeShapeType="1"/>
          </p:cNvSpPr>
          <p:nvPr/>
        </p:nvSpPr>
        <p:spPr bwMode="auto">
          <a:xfrm flipV="1">
            <a:off x="1905000" y="1524000"/>
            <a:ext cx="990600" cy="8382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0846" name="Line 14"/>
          <p:cNvSpPr>
            <a:spLocks noChangeShapeType="1"/>
          </p:cNvSpPr>
          <p:nvPr/>
        </p:nvSpPr>
        <p:spPr bwMode="auto">
          <a:xfrm>
            <a:off x="1905000" y="3276600"/>
            <a:ext cx="990600" cy="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0847" name="Line 15"/>
          <p:cNvSpPr>
            <a:spLocks noChangeShapeType="1"/>
          </p:cNvSpPr>
          <p:nvPr/>
        </p:nvSpPr>
        <p:spPr bwMode="auto">
          <a:xfrm>
            <a:off x="1905000" y="4114800"/>
            <a:ext cx="914400" cy="9144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0848" name="Text Box 16"/>
          <p:cNvSpPr txBox="1">
            <a:spLocks noChangeArrowheads="1"/>
          </p:cNvSpPr>
          <p:nvPr/>
        </p:nvSpPr>
        <p:spPr bwMode="auto">
          <a:xfrm>
            <a:off x="2971800" y="49530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  <a:r>
              <a:rPr lang="de-DE">
                <a:effectLst>
                  <a:outerShdw blurRad="38100" dist="38100" dir="2700000" algn="tl">
                    <a:srgbClr val="000000"/>
                  </a:outerShdw>
                </a:effectLst>
              </a:rPr>
              <a:t>ü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beck</a:t>
            </a:r>
          </a:p>
        </p:txBody>
      </p:sp>
      <p:sp>
        <p:nvSpPr>
          <p:cNvPr id="120849" name="Text Box 17"/>
          <p:cNvSpPr txBox="1">
            <a:spLocks noChangeArrowheads="1"/>
          </p:cNvSpPr>
          <p:nvPr/>
        </p:nvSpPr>
        <p:spPr bwMode="auto">
          <a:xfrm>
            <a:off x="685800" y="49530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Helena</a:t>
            </a:r>
          </a:p>
        </p:txBody>
      </p:sp>
      <p:sp>
        <p:nvSpPr>
          <p:cNvPr id="120850" name="Line 18"/>
          <p:cNvSpPr>
            <a:spLocks noChangeShapeType="1"/>
          </p:cNvSpPr>
          <p:nvPr/>
        </p:nvSpPr>
        <p:spPr bwMode="auto">
          <a:xfrm flipV="1">
            <a:off x="1981200" y="2438400"/>
            <a:ext cx="914400" cy="25908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0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0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0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0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0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0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0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0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0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0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0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0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0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0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0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0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0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B40A9958-95A5-4266-B30B-CF96EA5EF757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F837EE2E-B93E-46C8-A5D5-749FE8D450C1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23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Inversion</a:t>
            </a:r>
            <a:endParaRPr lang="en-CA" sz="3600" smtClean="0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924800" cy="45720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An interesting property of bijections is that they have an </a:t>
            </a:r>
            <a:r>
              <a:rPr lang="en-US" sz="2800" b="1" smtClean="0">
                <a:solidFill>
                  <a:srgbClr val="00FFFF"/>
                </a:solidFill>
                <a:sym typeface="Symbol" panose="05050102010706020507" pitchFamily="18" charset="2"/>
              </a:rPr>
              <a:t>inverse function</a:t>
            </a:r>
            <a:r>
              <a:rPr lang="en-US" sz="2800" smtClean="0">
                <a:sym typeface="Symbol" panose="05050102010706020507" pitchFamily="18" charset="2"/>
              </a:rPr>
              <a:t>.</a:t>
            </a:r>
          </a:p>
          <a:p>
            <a:pPr marL="0" indent="0" eaLnBrk="1" hangingPunct="1">
              <a:defRPr/>
            </a:pPr>
            <a:endParaRPr lang="en-US" sz="28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The </a:t>
            </a:r>
            <a:r>
              <a:rPr lang="en-US" sz="2800" b="1" smtClean="0">
                <a:solidFill>
                  <a:srgbClr val="00FFFF"/>
                </a:solidFill>
                <a:sym typeface="Symbol" panose="05050102010706020507" pitchFamily="18" charset="2"/>
              </a:rPr>
              <a:t>inverse function</a:t>
            </a:r>
            <a:r>
              <a:rPr lang="en-US" sz="2800" smtClean="0">
                <a:sym typeface="Symbol" panose="05050102010706020507" pitchFamily="18" charset="2"/>
              </a:rPr>
              <a:t> of the bijection f:AB is the function f</a:t>
            </a:r>
            <a:r>
              <a:rPr lang="en-US" sz="2800" baseline="30000" smtClean="0">
                <a:sym typeface="Symbol" panose="05050102010706020507" pitchFamily="18" charset="2"/>
              </a:rPr>
              <a:t>-1</a:t>
            </a:r>
            <a:r>
              <a:rPr lang="en-US" sz="2800" smtClean="0">
                <a:sym typeface="Symbol" panose="05050102010706020507" pitchFamily="18" charset="2"/>
              </a:rPr>
              <a:t>:BA with 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</a:t>
            </a:r>
            <a:r>
              <a:rPr lang="en-US" sz="2800" baseline="30000" smtClean="0">
                <a:sym typeface="Symbol" panose="05050102010706020507" pitchFamily="18" charset="2"/>
              </a:rPr>
              <a:t>-1</a:t>
            </a:r>
            <a:r>
              <a:rPr lang="en-US" sz="2800" smtClean="0">
                <a:sym typeface="Symbol" panose="05050102010706020507" pitchFamily="18" charset="2"/>
              </a:rPr>
              <a:t>(b) = a whenever f(a) = b. </a:t>
            </a:r>
          </a:p>
          <a:p>
            <a:pPr marL="0" indent="0" eaLnBrk="1" hangingPunct="1">
              <a:defRPr/>
            </a:pPr>
            <a:endParaRPr lang="en-US" sz="2800" smtClean="0"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F628D2D9-7760-4F8E-A1DE-F2274BD0099C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6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CE692D06-49C9-43F1-8E24-BF50C02B5C98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Inversion</a:t>
            </a:r>
            <a:endParaRPr lang="en-CA" sz="3600" smtClean="0"/>
          </a:p>
        </p:txBody>
      </p:sp>
      <p:sp>
        <p:nvSpPr>
          <p:cNvPr id="125955" name="Rectangle 3"/>
          <p:cNvSpPr>
            <a:spLocks noChangeArrowheads="1"/>
          </p:cNvSpPr>
          <p:nvPr/>
        </p:nvSpPr>
        <p:spPr bwMode="auto">
          <a:xfrm>
            <a:off x="609600" y="1066800"/>
            <a:ext cx="38862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r>
              <a:rPr lang="en-US" sz="280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Example:</a:t>
            </a:r>
          </a:p>
          <a:p>
            <a:pPr eaLnBrk="1" hangingPunct="1">
              <a:spcBef>
                <a:spcPct val="20000"/>
              </a:spcBef>
              <a:defRPr/>
            </a:pPr>
            <a:endParaRPr lang="en-US" sz="160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160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f(Linda) = Moscow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f(Max) = Boston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f(Kathy) = Hong Kong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f(Peter) = L</a:t>
            </a:r>
            <a:r>
              <a:rPr lang="de-DE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ü</a:t>
            </a: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beck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f(Helena) = New York</a:t>
            </a:r>
          </a:p>
          <a:p>
            <a:pPr eaLnBrk="1" hangingPunct="1">
              <a:spcBef>
                <a:spcPct val="20000"/>
              </a:spcBef>
              <a:defRPr/>
            </a:pPr>
            <a:endParaRPr lang="en-US" sz="90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en-US" sz="280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Clearly, f is bijective.</a:t>
            </a:r>
          </a:p>
        </p:txBody>
      </p:sp>
      <p:sp>
        <p:nvSpPr>
          <p:cNvPr id="125956" name="Rectangle 4"/>
          <p:cNvSpPr>
            <a:spLocks noChangeArrowheads="1"/>
          </p:cNvSpPr>
          <p:nvPr/>
        </p:nvSpPr>
        <p:spPr bwMode="auto">
          <a:xfrm>
            <a:off x="4876800" y="1066800"/>
            <a:ext cx="40386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r>
              <a:rPr lang="en-US" sz="280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The inverse function  f</a:t>
            </a:r>
            <a:r>
              <a:rPr lang="en-US" sz="2800" baseline="3000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-1</a:t>
            </a:r>
            <a:r>
              <a:rPr lang="en-US" sz="280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is given by:</a:t>
            </a:r>
          </a:p>
          <a:p>
            <a:pPr eaLnBrk="1" hangingPunct="1">
              <a:spcBef>
                <a:spcPct val="20000"/>
              </a:spcBef>
              <a:defRPr/>
            </a:pPr>
            <a:endParaRPr lang="en-US" sz="80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f</a:t>
            </a:r>
            <a:r>
              <a:rPr lang="en-US" sz="2800" baseline="300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-1</a:t>
            </a: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(Moscow) = Linda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f</a:t>
            </a:r>
            <a:r>
              <a:rPr lang="en-US" sz="2800" baseline="300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-1</a:t>
            </a: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(Boston) = Max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f</a:t>
            </a:r>
            <a:r>
              <a:rPr lang="en-US" sz="2800" baseline="300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-1</a:t>
            </a: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(Hong Kong) = Kathy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f</a:t>
            </a:r>
            <a:r>
              <a:rPr lang="en-US" sz="2800" baseline="300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-1</a:t>
            </a: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(L</a:t>
            </a:r>
            <a:r>
              <a:rPr lang="de-DE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ü</a:t>
            </a: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beck) = Peter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f</a:t>
            </a:r>
            <a:r>
              <a:rPr lang="en-US" sz="2800" baseline="300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-1</a:t>
            </a: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(New York) = Helena</a:t>
            </a:r>
          </a:p>
          <a:p>
            <a:pPr eaLnBrk="1" hangingPunct="1">
              <a:spcBef>
                <a:spcPct val="20000"/>
              </a:spcBef>
              <a:defRPr/>
            </a:pPr>
            <a:endParaRPr lang="en-US" sz="90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en-US" sz="280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Inversion is only possible for bijections</a:t>
            </a:r>
            <a:br>
              <a:rPr lang="en-US" sz="280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</a:br>
            <a:r>
              <a:rPr lang="en-US" sz="280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(= invertible functions)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5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5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5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5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59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59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59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59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59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59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59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59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59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59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59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59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59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59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59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59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5" grpId="0" build="p" autoUpdateAnimBg="0"/>
      <p:bldP spid="125956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24CF4CC5-E5A7-47B9-A8B7-EDAA9728DA65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A7646497-9C0D-481D-A75F-CB662E23D401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25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Inversion</a:t>
            </a:r>
            <a:endParaRPr lang="en-CA" sz="3600" smtClean="0"/>
          </a:p>
        </p:txBody>
      </p:sp>
      <p:sp>
        <p:nvSpPr>
          <p:cNvPr id="126979" name="Text Box 3"/>
          <p:cNvSpPr txBox="1">
            <a:spLocks noChangeArrowheads="1"/>
          </p:cNvSpPr>
          <p:nvPr/>
        </p:nvSpPr>
        <p:spPr bwMode="auto">
          <a:xfrm>
            <a:off x="685800" y="11430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Linda</a:t>
            </a:r>
          </a:p>
        </p:txBody>
      </p:sp>
      <p:sp>
        <p:nvSpPr>
          <p:cNvPr id="126980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Max</a:t>
            </a:r>
          </a:p>
        </p:txBody>
      </p:sp>
      <p:sp>
        <p:nvSpPr>
          <p:cNvPr id="126981" name="Text Box 5"/>
          <p:cNvSpPr txBox="1">
            <a:spLocks noChangeArrowheads="1"/>
          </p:cNvSpPr>
          <p:nvPr/>
        </p:nvSpPr>
        <p:spPr bwMode="auto">
          <a:xfrm>
            <a:off x="685800" y="29718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Kathy</a:t>
            </a:r>
          </a:p>
        </p:txBody>
      </p:sp>
      <p:sp>
        <p:nvSpPr>
          <p:cNvPr id="126982" name="Text Box 6"/>
          <p:cNvSpPr txBox="1">
            <a:spLocks noChangeArrowheads="1"/>
          </p:cNvSpPr>
          <p:nvPr/>
        </p:nvSpPr>
        <p:spPr bwMode="auto">
          <a:xfrm>
            <a:off x="685800" y="39624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Peter</a:t>
            </a:r>
          </a:p>
        </p:txBody>
      </p:sp>
      <p:sp>
        <p:nvSpPr>
          <p:cNvPr id="126983" name="Text Box 7"/>
          <p:cNvSpPr txBox="1">
            <a:spLocks noChangeArrowheads="1"/>
          </p:cNvSpPr>
          <p:nvPr/>
        </p:nvSpPr>
        <p:spPr bwMode="auto">
          <a:xfrm>
            <a:off x="3048000" y="11430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Boston</a:t>
            </a:r>
          </a:p>
        </p:txBody>
      </p:sp>
      <p:sp>
        <p:nvSpPr>
          <p:cNvPr id="126984" name="Text Box 8"/>
          <p:cNvSpPr txBox="1">
            <a:spLocks noChangeArrowheads="1"/>
          </p:cNvSpPr>
          <p:nvPr/>
        </p:nvSpPr>
        <p:spPr bwMode="auto">
          <a:xfrm>
            <a:off x="2971800" y="20574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New York</a:t>
            </a:r>
          </a:p>
        </p:txBody>
      </p:sp>
      <p:sp>
        <p:nvSpPr>
          <p:cNvPr id="126985" name="Text Box 9"/>
          <p:cNvSpPr txBox="1">
            <a:spLocks noChangeArrowheads="1"/>
          </p:cNvSpPr>
          <p:nvPr/>
        </p:nvSpPr>
        <p:spPr bwMode="auto">
          <a:xfrm>
            <a:off x="2971800" y="2971800"/>
            <a:ext cx="2057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Hong Kong</a:t>
            </a:r>
          </a:p>
        </p:txBody>
      </p:sp>
      <p:sp>
        <p:nvSpPr>
          <p:cNvPr id="126986" name="Text Box 10"/>
          <p:cNvSpPr txBox="1">
            <a:spLocks noChangeArrowheads="1"/>
          </p:cNvSpPr>
          <p:nvPr/>
        </p:nvSpPr>
        <p:spPr bwMode="auto">
          <a:xfrm>
            <a:off x="2971800" y="39624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Moscow</a:t>
            </a:r>
          </a:p>
        </p:txBody>
      </p:sp>
      <p:sp>
        <p:nvSpPr>
          <p:cNvPr id="126987" name="Text Box 11"/>
          <p:cNvSpPr txBox="1">
            <a:spLocks noChangeArrowheads="1"/>
          </p:cNvSpPr>
          <p:nvPr/>
        </p:nvSpPr>
        <p:spPr bwMode="auto">
          <a:xfrm>
            <a:off x="2971800" y="49530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  <a:r>
              <a:rPr lang="de-DE">
                <a:effectLst>
                  <a:outerShdw blurRad="38100" dist="38100" dir="2700000" algn="tl">
                    <a:srgbClr val="000000"/>
                  </a:outerShdw>
                </a:effectLst>
              </a:rPr>
              <a:t>ü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beck</a:t>
            </a:r>
          </a:p>
        </p:txBody>
      </p:sp>
      <p:sp>
        <p:nvSpPr>
          <p:cNvPr id="126988" name="Text Box 12"/>
          <p:cNvSpPr txBox="1">
            <a:spLocks noChangeArrowheads="1"/>
          </p:cNvSpPr>
          <p:nvPr/>
        </p:nvSpPr>
        <p:spPr bwMode="auto">
          <a:xfrm>
            <a:off x="685800" y="49530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Helena</a:t>
            </a:r>
          </a:p>
        </p:txBody>
      </p:sp>
      <p:grpSp>
        <p:nvGrpSpPr>
          <p:cNvPr id="28687" name="Group 13"/>
          <p:cNvGrpSpPr>
            <a:grpSpLocks/>
          </p:cNvGrpSpPr>
          <p:nvPr/>
        </p:nvGrpSpPr>
        <p:grpSpPr bwMode="auto">
          <a:xfrm>
            <a:off x="1828800" y="1524000"/>
            <a:ext cx="1066800" cy="3505200"/>
            <a:chOff x="1152" y="960"/>
            <a:chExt cx="672" cy="2208"/>
          </a:xfrm>
        </p:grpSpPr>
        <p:sp>
          <p:nvSpPr>
            <p:cNvPr id="126990" name="Line 14"/>
            <p:cNvSpPr>
              <a:spLocks noChangeShapeType="1"/>
            </p:cNvSpPr>
            <p:nvPr/>
          </p:nvSpPr>
          <p:spPr bwMode="auto">
            <a:xfrm>
              <a:off x="1152" y="960"/>
              <a:ext cx="624" cy="1680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6991" name="Line 15"/>
            <p:cNvSpPr>
              <a:spLocks noChangeShapeType="1"/>
            </p:cNvSpPr>
            <p:nvPr/>
          </p:nvSpPr>
          <p:spPr bwMode="auto">
            <a:xfrm flipV="1">
              <a:off x="1200" y="1488"/>
              <a:ext cx="624" cy="0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6992" name="Line 16"/>
            <p:cNvSpPr>
              <a:spLocks noChangeShapeType="1"/>
            </p:cNvSpPr>
            <p:nvPr/>
          </p:nvSpPr>
          <p:spPr bwMode="auto">
            <a:xfrm>
              <a:off x="1200" y="2064"/>
              <a:ext cx="624" cy="0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6993" name="Line 17"/>
            <p:cNvSpPr>
              <a:spLocks noChangeShapeType="1"/>
            </p:cNvSpPr>
            <p:nvPr/>
          </p:nvSpPr>
          <p:spPr bwMode="auto">
            <a:xfrm>
              <a:off x="1200" y="2592"/>
              <a:ext cx="576" cy="576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6994" name="Line 18"/>
            <p:cNvSpPr>
              <a:spLocks noChangeShapeType="1"/>
            </p:cNvSpPr>
            <p:nvPr/>
          </p:nvSpPr>
          <p:spPr bwMode="auto">
            <a:xfrm flipV="1">
              <a:off x="1248" y="1536"/>
              <a:ext cx="576" cy="1632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26995" name="Group 19"/>
          <p:cNvGrpSpPr>
            <a:grpSpLocks/>
          </p:cNvGrpSpPr>
          <p:nvPr/>
        </p:nvGrpSpPr>
        <p:grpSpPr bwMode="auto">
          <a:xfrm>
            <a:off x="6096000" y="1219200"/>
            <a:ext cx="1752600" cy="519113"/>
            <a:chOff x="3840" y="768"/>
            <a:chExt cx="1104" cy="327"/>
          </a:xfrm>
        </p:grpSpPr>
        <p:sp>
          <p:nvSpPr>
            <p:cNvPr id="126996" name="Line 20"/>
            <p:cNvSpPr>
              <a:spLocks noChangeShapeType="1"/>
            </p:cNvSpPr>
            <p:nvPr/>
          </p:nvSpPr>
          <p:spPr bwMode="auto">
            <a:xfrm flipV="1">
              <a:off x="4320" y="912"/>
              <a:ext cx="624" cy="0"/>
            </a:xfrm>
            <a:prstGeom prst="line">
              <a:avLst/>
            </a:prstGeom>
            <a:noFill/>
            <a:ln w="1905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6997" name="Text Box 21"/>
            <p:cNvSpPr txBox="1">
              <a:spLocks noChangeArrowheads="1"/>
            </p:cNvSpPr>
            <p:nvPr/>
          </p:nvSpPr>
          <p:spPr bwMode="auto">
            <a:xfrm>
              <a:off x="3840" y="768"/>
              <a:ext cx="2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</a:t>
              </a:r>
            </a:p>
          </p:txBody>
        </p:sp>
      </p:grpSp>
      <p:grpSp>
        <p:nvGrpSpPr>
          <p:cNvPr id="126998" name="Group 22"/>
          <p:cNvGrpSpPr>
            <a:grpSpLocks/>
          </p:cNvGrpSpPr>
          <p:nvPr/>
        </p:nvGrpSpPr>
        <p:grpSpPr bwMode="auto">
          <a:xfrm>
            <a:off x="6096000" y="2057400"/>
            <a:ext cx="1752600" cy="519113"/>
            <a:chOff x="3840" y="1296"/>
            <a:chExt cx="1104" cy="327"/>
          </a:xfrm>
        </p:grpSpPr>
        <p:sp>
          <p:nvSpPr>
            <p:cNvPr id="126999" name="Line 23"/>
            <p:cNvSpPr>
              <a:spLocks noChangeShapeType="1"/>
            </p:cNvSpPr>
            <p:nvPr/>
          </p:nvSpPr>
          <p:spPr bwMode="auto">
            <a:xfrm flipV="1">
              <a:off x="4320" y="1440"/>
              <a:ext cx="624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7000" name="Text Box 24"/>
            <p:cNvSpPr txBox="1">
              <a:spLocks noChangeArrowheads="1"/>
            </p:cNvSpPr>
            <p:nvPr/>
          </p:nvSpPr>
          <p:spPr bwMode="auto">
            <a:xfrm>
              <a:off x="3840" y="1296"/>
              <a:ext cx="48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</a:t>
              </a:r>
              <a:r>
                <a:rPr lang="en-US" baseline="30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-1</a:t>
              </a:r>
            </a:p>
          </p:txBody>
        </p:sp>
      </p:grpSp>
      <p:sp>
        <p:nvSpPr>
          <p:cNvPr id="127001" name="Line 25"/>
          <p:cNvSpPr>
            <a:spLocks noChangeShapeType="1"/>
          </p:cNvSpPr>
          <p:nvPr/>
        </p:nvSpPr>
        <p:spPr bwMode="auto">
          <a:xfrm flipH="1">
            <a:off x="1905000" y="2209800"/>
            <a:ext cx="990600" cy="0"/>
          </a:xfrm>
          <a:prstGeom prst="line">
            <a:avLst/>
          </a:prstGeom>
          <a:noFill/>
          <a:ln w="19050">
            <a:solidFill>
              <a:srgbClr val="FF33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7002" name="Line 26"/>
          <p:cNvSpPr>
            <a:spLocks noChangeShapeType="1"/>
          </p:cNvSpPr>
          <p:nvPr/>
        </p:nvSpPr>
        <p:spPr bwMode="auto">
          <a:xfrm flipH="1">
            <a:off x="1905000" y="2286000"/>
            <a:ext cx="914400" cy="2590800"/>
          </a:xfrm>
          <a:prstGeom prst="line">
            <a:avLst/>
          </a:prstGeom>
          <a:noFill/>
          <a:ln w="19050">
            <a:solidFill>
              <a:srgbClr val="FF33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7003" name="Line 27"/>
          <p:cNvSpPr>
            <a:spLocks noChangeShapeType="1"/>
          </p:cNvSpPr>
          <p:nvPr/>
        </p:nvSpPr>
        <p:spPr bwMode="auto">
          <a:xfrm flipH="1">
            <a:off x="1905000" y="3124200"/>
            <a:ext cx="990600" cy="0"/>
          </a:xfrm>
          <a:prstGeom prst="line">
            <a:avLst/>
          </a:prstGeom>
          <a:noFill/>
          <a:ln w="19050">
            <a:solidFill>
              <a:srgbClr val="FF33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7004" name="Line 28"/>
          <p:cNvSpPr>
            <a:spLocks noChangeShapeType="1"/>
          </p:cNvSpPr>
          <p:nvPr/>
        </p:nvSpPr>
        <p:spPr bwMode="auto">
          <a:xfrm flipH="1" flipV="1">
            <a:off x="1905000" y="1295400"/>
            <a:ext cx="990600" cy="2667000"/>
          </a:xfrm>
          <a:prstGeom prst="line">
            <a:avLst/>
          </a:prstGeom>
          <a:noFill/>
          <a:ln w="19050">
            <a:solidFill>
              <a:srgbClr val="FF33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7005" name="Line 29"/>
          <p:cNvSpPr>
            <a:spLocks noChangeShapeType="1"/>
          </p:cNvSpPr>
          <p:nvPr/>
        </p:nvSpPr>
        <p:spPr bwMode="auto">
          <a:xfrm rot="10800000">
            <a:off x="1905000" y="4343400"/>
            <a:ext cx="914400" cy="914400"/>
          </a:xfrm>
          <a:prstGeom prst="line">
            <a:avLst/>
          </a:prstGeom>
          <a:noFill/>
          <a:ln w="19050">
            <a:solidFill>
              <a:srgbClr val="FF33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7006" name="Rectangle 30"/>
          <p:cNvSpPr>
            <a:spLocks noGrp="1" noChangeArrowheads="1"/>
          </p:cNvSpPr>
          <p:nvPr>
            <p:ph type="body" idx="1"/>
          </p:nvPr>
        </p:nvSpPr>
        <p:spPr>
          <a:xfrm>
            <a:off x="5334000" y="2819400"/>
            <a:ext cx="3276600" cy="33528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f</a:t>
            </a:r>
            <a:r>
              <a:rPr lang="en-US" sz="2800" baseline="30000" smtClean="0">
                <a:solidFill>
                  <a:srgbClr val="00FFFF"/>
                </a:solidFill>
                <a:sym typeface="Symbol" panose="05050102010706020507" pitchFamily="18" charset="2"/>
              </a:rPr>
              <a:t>-1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:CP is no function, because it is not defined for all elements of C and assigns two images to the pre-image New York.</a:t>
            </a:r>
          </a:p>
          <a:p>
            <a:pPr marL="0" indent="0" eaLnBrk="1" hangingPunct="1">
              <a:defRPr/>
            </a:pPr>
            <a:endParaRPr lang="en-US" sz="2800" smtClean="0"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6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6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7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7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7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7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7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7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70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70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7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7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7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7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7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7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70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70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7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7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7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7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70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70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006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8A18EB81-2BAC-41D1-941E-226110A0B183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6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7155FB86-F960-4897-B514-F79D2A5B1DA5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26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Composition</a:t>
            </a:r>
            <a:endParaRPr lang="en-CA" sz="3600" smtClean="0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7924800" cy="51054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The </a:t>
            </a:r>
            <a:r>
              <a:rPr lang="en-US" sz="2800" b="1" smtClean="0">
                <a:solidFill>
                  <a:srgbClr val="00FFFF"/>
                </a:solidFill>
                <a:sym typeface="Symbol" panose="05050102010706020507" pitchFamily="18" charset="2"/>
              </a:rPr>
              <a:t>composition</a:t>
            </a:r>
            <a:r>
              <a:rPr lang="en-US" sz="2800" smtClean="0">
                <a:sym typeface="Symbol" panose="05050102010706020507" pitchFamily="18" charset="2"/>
              </a:rPr>
              <a:t> of two functions g:AB and  f:BC, denoted by  fg, is defined by </a:t>
            </a:r>
          </a:p>
          <a:p>
            <a:pPr marL="0" indent="0" eaLnBrk="1" hangingPunct="1">
              <a:lnSpc>
                <a:spcPct val="90000"/>
              </a:lnSpc>
              <a:defRPr/>
            </a:pPr>
            <a:endParaRPr lang="en-US" sz="900" smtClean="0">
              <a:sym typeface="Symbol" panose="05050102010706020507" pitchFamily="18" charset="2"/>
            </a:endParaRP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(fg)(a) = f(g(a))</a:t>
            </a:r>
          </a:p>
          <a:p>
            <a:pPr marL="0" indent="0" eaLnBrk="1" hangingPunct="1">
              <a:lnSpc>
                <a:spcPct val="90000"/>
              </a:lnSpc>
              <a:defRPr/>
            </a:pPr>
            <a:endParaRPr lang="en-US" sz="900" smtClean="0">
              <a:sym typeface="Symbol" panose="05050102010706020507" pitchFamily="18" charset="2"/>
            </a:endParaRP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This means that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  </a:t>
            </a:r>
            <a:r>
              <a:rPr lang="en-US" sz="2800" b="1" smtClean="0">
                <a:solidFill>
                  <a:srgbClr val="00FFFF"/>
                </a:solidFill>
                <a:sym typeface="Symbol" panose="05050102010706020507" pitchFamily="18" charset="2"/>
              </a:rPr>
              <a:t>first</a:t>
            </a:r>
            <a:r>
              <a:rPr lang="en-US" sz="2800" smtClean="0">
                <a:sym typeface="Symbol" panose="05050102010706020507" pitchFamily="18" charset="2"/>
              </a:rPr>
              <a:t>, function g is applied to element aA,</a:t>
            </a:r>
            <a:br>
              <a:rPr lang="en-US" sz="2800" smtClean="0">
                <a:sym typeface="Symbol" panose="05050102010706020507" pitchFamily="18" charset="2"/>
              </a:rPr>
            </a:br>
            <a:r>
              <a:rPr lang="en-US" sz="2800" smtClean="0">
                <a:sym typeface="Symbol" panose="05050102010706020507" pitchFamily="18" charset="2"/>
              </a:rPr>
              <a:t>   mapping it onto an element of B,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  </a:t>
            </a:r>
            <a:r>
              <a:rPr lang="en-US" sz="2800" b="1" smtClean="0">
                <a:solidFill>
                  <a:srgbClr val="00FFFF"/>
                </a:solidFill>
                <a:sym typeface="Symbol" panose="05050102010706020507" pitchFamily="18" charset="2"/>
              </a:rPr>
              <a:t>then</a:t>
            </a:r>
            <a:r>
              <a:rPr lang="en-US" sz="2800" smtClean="0">
                <a:sym typeface="Symbol" panose="05050102010706020507" pitchFamily="18" charset="2"/>
              </a:rPr>
              <a:t>, function f is applied to this element of </a:t>
            </a:r>
            <a:br>
              <a:rPr lang="en-US" sz="2800" smtClean="0">
                <a:sym typeface="Symbol" panose="05050102010706020507" pitchFamily="18" charset="2"/>
              </a:rPr>
            </a:br>
            <a:r>
              <a:rPr lang="en-US" sz="2800" smtClean="0">
                <a:sym typeface="Symbol" panose="05050102010706020507" pitchFamily="18" charset="2"/>
              </a:rPr>
              <a:t>   B, mapping it onto an element of C.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  </a:t>
            </a:r>
            <a:r>
              <a:rPr lang="en-US" sz="2800" b="1" smtClean="0">
                <a:solidFill>
                  <a:srgbClr val="00FFFF"/>
                </a:solidFill>
                <a:sym typeface="Symbol" panose="05050102010706020507" pitchFamily="18" charset="2"/>
              </a:rPr>
              <a:t>Therefore</a:t>
            </a:r>
            <a:r>
              <a:rPr lang="en-US" sz="2800" smtClean="0">
                <a:sym typeface="Symbol" panose="05050102010706020507" pitchFamily="18" charset="2"/>
              </a:rPr>
              <a:t>, the composite function maps </a:t>
            </a:r>
            <a:br>
              <a:rPr lang="en-US" sz="2800" smtClean="0">
                <a:sym typeface="Symbol" panose="05050102010706020507" pitchFamily="18" charset="2"/>
              </a:rPr>
            </a:br>
            <a:r>
              <a:rPr lang="en-US" sz="2800" smtClean="0">
                <a:sym typeface="Symbol" panose="05050102010706020507" pitchFamily="18" charset="2"/>
              </a:rPr>
              <a:t>   from A to C.</a:t>
            </a:r>
          </a:p>
          <a:p>
            <a:pPr marL="0" indent="0" eaLnBrk="1" hangingPunct="1">
              <a:lnSpc>
                <a:spcPct val="90000"/>
              </a:lnSpc>
              <a:defRPr/>
            </a:pPr>
            <a:endParaRPr lang="en-US" sz="2800" smtClean="0"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8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8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8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8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80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80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3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AAF8EABF-4A78-4DA7-B011-DBF14406B789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0FA8537B-727E-433C-8ADC-2525F0C72C84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27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Composition</a:t>
            </a:r>
            <a:endParaRPr lang="en-CA" sz="3600" smtClean="0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7924800" cy="48768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Example:</a:t>
            </a:r>
          </a:p>
          <a:p>
            <a:pPr marL="0" indent="0" eaLnBrk="1" hangingPunct="1">
              <a:defRPr/>
            </a:pPr>
            <a:endParaRPr lang="en-US" sz="1600" smtClean="0">
              <a:solidFill>
                <a:srgbClr val="00FFFF"/>
              </a:solidFill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f(x) = 7x – 4, g(x) = 3x,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f:</a:t>
            </a:r>
            <a:r>
              <a:rPr lang="en-US" sz="2800" b="1" smtClean="0">
                <a:sym typeface="Symbol" panose="05050102010706020507" pitchFamily="18" charset="2"/>
              </a:rPr>
              <a:t>R</a:t>
            </a:r>
            <a:r>
              <a:rPr lang="en-US" sz="2800" smtClean="0">
                <a:sym typeface="Symbol" panose="05050102010706020507" pitchFamily="18" charset="2"/>
              </a:rPr>
              <a:t></a:t>
            </a:r>
            <a:r>
              <a:rPr lang="en-US" sz="2800" b="1" smtClean="0">
                <a:sym typeface="Symbol" panose="05050102010706020507" pitchFamily="18" charset="2"/>
              </a:rPr>
              <a:t>R</a:t>
            </a:r>
            <a:r>
              <a:rPr lang="en-US" sz="2800" smtClean="0">
                <a:sym typeface="Symbol" panose="05050102010706020507" pitchFamily="18" charset="2"/>
              </a:rPr>
              <a:t>, g:</a:t>
            </a:r>
            <a:r>
              <a:rPr lang="en-US" sz="2800" b="1" smtClean="0">
                <a:sym typeface="Symbol" panose="05050102010706020507" pitchFamily="18" charset="2"/>
              </a:rPr>
              <a:t>R</a:t>
            </a:r>
            <a:r>
              <a:rPr lang="en-US" sz="2800" smtClean="0">
                <a:sym typeface="Symbol" panose="05050102010706020507" pitchFamily="18" charset="2"/>
              </a:rPr>
              <a:t></a:t>
            </a:r>
            <a:r>
              <a:rPr lang="en-US" sz="2800" b="1" smtClean="0">
                <a:sym typeface="Symbol" panose="05050102010706020507" pitchFamily="18" charset="2"/>
              </a:rPr>
              <a:t>R</a:t>
            </a:r>
          </a:p>
          <a:p>
            <a:pPr marL="0" indent="0" eaLnBrk="1" hangingPunct="1"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(fg)(5) = f(g(5)) = f(15) = 105 – 4 = 101</a:t>
            </a:r>
          </a:p>
          <a:p>
            <a:pPr marL="0" indent="0" eaLnBrk="1" hangingPunct="1"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(fg)(x) = f(g(x)) = f(3x) = 21x - 4</a:t>
            </a:r>
          </a:p>
          <a:p>
            <a:pPr marL="0" indent="0" eaLnBrk="1" hangingPunct="1">
              <a:defRPr/>
            </a:pPr>
            <a:endParaRPr lang="en-US" sz="2800" smtClean="0"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9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9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7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E9DD6282-24AC-4088-B2B6-D87396256E88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7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ED0C691D-BA5E-455F-94CE-8947C9CFEADF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28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Composition</a:t>
            </a:r>
            <a:endParaRPr lang="en-CA" sz="3600" smtClean="0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7924800" cy="46482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Composition of a function and its inverse:</a:t>
            </a:r>
            <a:endParaRPr lang="en-US" sz="2800" b="1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(f</a:t>
            </a:r>
            <a:r>
              <a:rPr lang="en-US" sz="2800" baseline="30000" smtClean="0">
                <a:sym typeface="Symbol" panose="05050102010706020507" pitchFamily="18" charset="2"/>
              </a:rPr>
              <a:t>-1</a:t>
            </a:r>
            <a:r>
              <a:rPr lang="en-US" sz="2800" smtClean="0">
                <a:sym typeface="Symbol" panose="05050102010706020507" pitchFamily="18" charset="2"/>
              </a:rPr>
              <a:t>f)(x) = f</a:t>
            </a:r>
            <a:r>
              <a:rPr lang="en-US" sz="2800" baseline="30000" smtClean="0">
                <a:sym typeface="Symbol" panose="05050102010706020507" pitchFamily="18" charset="2"/>
              </a:rPr>
              <a:t>-1</a:t>
            </a:r>
            <a:r>
              <a:rPr lang="en-US" sz="2800" smtClean="0">
                <a:sym typeface="Symbol" panose="05050102010706020507" pitchFamily="18" charset="2"/>
              </a:rPr>
              <a:t>(f(x)) = x</a:t>
            </a:r>
          </a:p>
          <a:p>
            <a:pPr marL="0" indent="0" eaLnBrk="1" hangingPunct="1"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The composition of a function and its inverse is the </a:t>
            </a:r>
            <a:r>
              <a:rPr lang="en-US" sz="2800" b="1" smtClean="0">
                <a:solidFill>
                  <a:srgbClr val="00FFFF"/>
                </a:solidFill>
                <a:sym typeface="Symbol" panose="05050102010706020507" pitchFamily="18" charset="2"/>
              </a:rPr>
              <a:t>identity function</a:t>
            </a:r>
            <a:r>
              <a:rPr lang="en-US" sz="2800" smtClean="0">
                <a:sym typeface="Symbol" panose="05050102010706020507" pitchFamily="18" charset="2"/>
              </a:rPr>
              <a:t> i(x) = x.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1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67E059A6-4021-4F10-B1B5-5E6D68A5E64C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4B31BD81-53BA-462D-8B2A-5C7CF9DF9790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29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Graphs</a:t>
            </a:r>
            <a:endParaRPr lang="en-CA" sz="3600" smtClean="0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7924800" cy="46482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The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 </a:t>
            </a:r>
            <a:r>
              <a:rPr lang="en-US" sz="2800" b="1" smtClean="0">
                <a:solidFill>
                  <a:srgbClr val="00FFFF"/>
                </a:solidFill>
                <a:sym typeface="Symbol" panose="05050102010706020507" pitchFamily="18" charset="2"/>
              </a:rPr>
              <a:t>graph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 </a:t>
            </a:r>
            <a:r>
              <a:rPr lang="en-US" sz="2800" smtClean="0">
                <a:sym typeface="Symbol" panose="05050102010706020507" pitchFamily="18" charset="2"/>
              </a:rPr>
              <a:t>of a function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 </a:t>
            </a:r>
            <a:r>
              <a:rPr lang="en-US" sz="2800" smtClean="0">
                <a:sym typeface="Symbol" panose="05050102010706020507" pitchFamily="18" charset="2"/>
              </a:rPr>
              <a:t>f:AB is the set of ordered pairs {(a, b) | aA and f(a) = b}.</a:t>
            </a:r>
          </a:p>
          <a:p>
            <a:pPr marL="0" indent="0" eaLnBrk="1" hangingPunct="1">
              <a:defRPr/>
            </a:pPr>
            <a:endParaRPr lang="en-US" sz="28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The graph is a subset of AB that can be used to visualize f in a two-dimensional coordinate system.</a:t>
            </a:r>
          </a:p>
          <a:p>
            <a:pPr marL="0" indent="0" eaLnBrk="1" hangingPunct="1">
              <a:defRPr/>
            </a:pPr>
            <a:endParaRPr lang="en-US" sz="2800" smtClean="0"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297BEB66-CB65-45C1-AFD8-01627F0C3D4E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0138C294-7839-4E8C-9BDB-B95B1B2C7E8E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Functions</a:t>
            </a:r>
            <a:endParaRPr lang="en-CA" sz="3600" smtClean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610600" cy="45720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If f:AB, we say that A is the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domain</a:t>
            </a:r>
            <a:r>
              <a:rPr lang="en-US" sz="2800" smtClean="0">
                <a:sym typeface="Symbol" panose="05050102010706020507" pitchFamily="18" charset="2"/>
              </a:rPr>
              <a:t> of f and B is the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codomain</a:t>
            </a:r>
            <a:r>
              <a:rPr lang="en-US" sz="2800" smtClean="0">
                <a:sym typeface="Symbol" panose="05050102010706020507" pitchFamily="18" charset="2"/>
              </a:rPr>
              <a:t> of f. </a:t>
            </a:r>
          </a:p>
          <a:p>
            <a:pPr marL="0" indent="0" eaLnBrk="1" hangingPunct="1"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If f(a) = b, we say that b is the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image</a:t>
            </a:r>
            <a:r>
              <a:rPr lang="en-US" sz="2800" smtClean="0">
                <a:sym typeface="Symbol" panose="05050102010706020507" pitchFamily="18" charset="2"/>
              </a:rPr>
              <a:t> of a and a is the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pre-image</a:t>
            </a:r>
            <a:r>
              <a:rPr lang="en-US" sz="2800" smtClean="0">
                <a:sym typeface="Symbol" panose="05050102010706020507" pitchFamily="18" charset="2"/>
              </a:rPr>
              <a:t> of b.</a:t>
            </a:r>
          </a:p>
          <a:p>
            <a:pPr marL="0" indent="0" eaLnBrk="1" hangingPunct="1"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The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range</a:t>
            </a:r>
            <a:r>
              <a:rPr lang="en-US" sz="2800" smtClean="0">
                <a:sym typeface="Symbol" panose="05050102010706020507" pitchFamily="18" charset="2"/>
              </a:rPr>
              <a:t> of f:AB is the set of all images of elements of A.</a:t>
            </a:r>
          </a:p>
          <a:p>
            <a:pPr marL="0" indent="0" eaLnBrk="1" hangingPunct="1"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We say that f:AB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maps</a:t>
            </a:r>
            <a:r>
              <a:rPr lang="en-US" sz="2800" smtClean="0">
                <a:sym typeface="Symbol" panose="05050102010706020507" pitchFamily="18" charset="2"/>
              </a:rPr>
              <a:t> A to B.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579F8FAA-F6D8-4F84-A1DA-86D6A37F7715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37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7F719331-C4A1-458F-8243-21CBC3DEA18D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30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Floor and Ceiling Functions</a:t>
            </a:r>
            <a:endParaRPr lang="en-CA" sz="3600" smtClean="0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066800"/>
            <a:ext cx="8305800" cy="49530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The </a:t>
            </a:r>
            <a:r>
              <a:rPr lang="en-US" sz="2800" b="1" smtClean="0">
                <a:solidFill>
                  <a:srgbClr val="00FFFF"/>
                </a:solidFill>
                <a:sym typeface="Symbol" panose="05050102010706020507" pitchFamily="18" charset="2"/>
              </a:rPr>
              <a:t>floor</a:t>
            </a:r>
            <a:r>
              <a:rPr lang="en-US" sz="2800" smtClean="0">
                <a:sym typeface="Symbol" panose="05050102010706020507" pitchFamily="18" charset="2"/>
              </a:rPr>
              <a:t> and </a:t>
            </a:r>
            <a:r>
              <a:rPr lang="en-US" sz="2800" b="1" smtClean="0">
                <a:solidFill>
                  <a:srgbClr val="00FFFF"/>
                </a:solidFill>
                <a:sym typeface="Symbol" panose="05050102010706020507" pitchFamily="18" charset="2"/>
              </a:rPr>
              <a:t>ceiling</a:t>
            </a:r>
            <a:r>
              <a:rPr lang="en-US" sz="2800" smtClean="0">
                <a:sym typeface="Symbol" panose="05050102010706020507" pitchFamily="18" charset="2"/>
              </a:rPr>
              <a:t> functions map the real numbers onto the integers (</a:t>
            </a:r>
            <a:r>
              <a:rPr lang="en-US" sz="2800" b="1" smtClean="0">
                <a:sym typeface="Symbol" panose="05050102010706020507" pitchFamily="18" charset="2"/>
              </a:rPr>
              <a:t>R</a:t>
            </a:r>
            <a:r>
              <a:rPr lang="en-US" sz="2800" smtClean="0">
                <a:sym typeface="Symbol" panose="05050102010706020507" pitchFamily="18" charset="2"/>
              </a:rPr>
              <a:t></a:t>
            </a:r>
            <a:r>
              <a:rPr lang="en-US" sz="2800" b="1" smtClean="0">
                <a:sym typeface="Symbol" panose="05050102010706020507" pitchFamily="18" charset="2"/>
              </a:rPr>
              <a:t>Z</a:t>
            </a:r>
            <a:r>
              <a:rPr lang="en-US" sz="2800" smtClean="0">
                <a:sym typeface="Symbol" panose="05050102010706020507" pitchFamily="18" charset="2"/>
              </a:rPr>
              <a:t>).</a:t>
            </a:r>
          </a:p>
          <a:p>
            <a:pPr marL="0" indent="0" eaLnBrk="1" hangingPunct="1">
              <a:defRPr/>
            </a:pPr>
            <a:endParaRPr lang="en-US" sz="9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The </a:t>
            </a:r>
            <a:r>
              <a:rPr lang="en-US" sz="2800" b="1" smtClean="0">
                <a:solidFill>
                  <a:srgbClr val="00FFFF"/>
                </a:solidFill>
                <a:sym typeface="Symbol" panose="05050102010706020507" pitchFamily="18" charset="2"/>
              </a:rPr>
              <a:t>floor</a:t>
            </a:r>
            <a:r>
              <a:rPr lang="en-US" sz="2800" smtClean="0">
                <a:sym typeface="Symbol" panose="05050102010706020507" pitchFamily="18" charset="2"/>
              </a:rPr>
              <a:t> function assigns to r</a:t>
            </a:r>
            <a:r>
              <a:rPr lang="en-US" sz="2800" b="1" smtClean="0">
                <a:sym typeface="Symbol" panose="05050102010706020507" pitchFamily="18" charset="2"/>
              </a:rPr>
              <a:t>R</a:t>
            </a:r>
            <a:r>
              <a:rPr lang="en-US" sz="2800" smtClean="0">
                <a:sym typeface="Symbol" panose="05050102010706020507" pitchFamily="18" charset="2"/>
              </a:rPr>
              <a:t> the largest z</a:t>
            </a:r>
            <a:r>
              <a:rPr lang="en-US" sz="2800" b="1" smtClean="0">
                <a:sym typeface="Symbol" panose="05050102010706020507" pitchFamily="18" charset="2"/>
              </a:rPr>
              <a:t>Z</a:t>
            </a:r>
            <a:r>
              <a:rPr lang="en-US" sz="2800" smtClean="0">
                <a:sym typeface="Symbol" panose="05050102010706020507" pitchFamily="18" charset="2"/>
              </a:rPr>
              <a:t> with z  r, denoted by r.</a:t>
            </a:r>
          </a:p>
          <a:p>
            <a:pPr marL="0" indent="0" eaLnBrk="1" hangingPunct="1">
              <a:defRPr/>
            </a:pPr>
            <a:endParaRPr lang="en-US" sz="9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b="1" smtClean="0">
                <a:solidFill>
                  <a:srgbClr val="00FFFF"/>
                </a:solidFill>
                <a:sym typeface="Symbol" panose="05050102010706020507" pitchFamily="18" charset="2"/>
              </a:rPr>
              <a:t>Examples:</a:t>
            </a:r>
            <a:r>
              <a:rPr lang="en-US" sz="2800" smtClean="0">
                <a:sym typeface="Symbol" panose="05050102010706020507" pitchFamily="18" charset="2"/>
              </a:rPr>
              <a:t> 2.3 = 2, 2 = 2, 0.5 = 0, -3.5 = -4</a:t>
            </a:r>
          </a:p>
          <a:p>
            <a:pPr marL="0" indent="0" eaLnBrk="1" hangingPunct="1">
              <a:defRPr/>
            </a:pPr>
            <a:endParaRPr lang="en-US" sz="9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The </a:t>
            </a:r>
            <a:r>
              <a:rPr lang="en-US" sz="2800" b="1" smtClean="0">
                <a:solidFill>
                  <a:srgbClr val="00FFFF"/>
                </a:solidFill>
                <a:sym typeface="Symbol" panose="05050102010706020507" pitchFamily="18" charset="2"/>
              </a:rPr>
              <a:t>ceiling</a:t>
            </a:r>
            <a:r>
              <a:rPr lang="en-US" sz="2800" smtClean="0">
                <a:sym typeface="Symbol" panose="05050102010706020507" pitchFamily="18" charset="2"/>
              </a:rPr>
              <a:t> function assigns to r</a:t>
            </a:r>
            <a:r>
              <a:rPr lang="en-US" sz="2800" b="1" smtClean="0">
                <a:sym typeface="Symbol" panose="05050102010706020507" pitchFamily="18" charset="2"/>
              </a:rPr>
              <a:t>R</a:t>
            </a:r>
            <a:r>
              <a:rPr lang="en-US" sz="2800" smtClean="0">
                <a:sym typeface="Symbol" panose="05050102010706020507" pitchFamily="18" charset="2"/>
              </a:rPr>
              <a:t> the smallest z</a:t>
            </a:r>
            <a:r>
              <a:rPr lang="en-US" sz="2800" b="1" smtClean="0">
                <a:sym typeface="Symbol" panose="05050102010706020507" pitchFamily="18" charset="2"/>
              </a:rPr>
              <a:t>Z</a:t>
            </a:r>
            <a:r>
              <a:rPr lang="en-US" sz="2800" smtClean="0">
                <a:sym typeface="Symbol" panose="05050102010706020507" pitchFamily="18" charset="2"/>
              </a:rPr>
              <a:t> with z  r, denoted by r.</a:t>
            </a:r>
          </a:p>
          <a:p>
            <a:pPr marL="0" indent="0" eaLnBrk="1" hangingPunct="1">
              <a:defRPr/>
            </a:pPr>
            <a:endParaRPr lang="en-US" sz="9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b="1" smtClean="0">
                <a:solidFill>
                  <a:srgbClr val="00FFFF"/>
                </a:solidFill>
                <a:sym typeface="Symbol" panose="05050102010706020507" pitchFamily="18" charset="2"/>
              </a:rPr>
              <a:t>Examples:</a:t>
            </a:r>
            <a:r>
              <a:rPr lang="en-US" sz="2800" smtClean="0">
                <a:sym typeface="Symbol" panose="05050102010706020507" pitchFamily="18" charset="2"/>
              </a:rPr>
              <a:t> 2.3 = 3, 2 = 2, 0.5 = 1, -3.5 = -3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2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2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9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8D5926F8-53C7-40E4-94B2-F59C9E39F498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A8CAD245-67A3-49E6-A445-B91723A2BD87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Functions</a:t>
            </a:r>
            <a:endParaRPr lang="en-CA" sz="3600" smtClean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458200" cy="4572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Let us take a look at the function f:PC with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P = {Linda, Max, Kathy, Peter}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C = {Boston, New York, Hong Kong, Moscow}</a:t>
            </a:r>
          </a:p>
          <a:p>
            <a:pPr marL="0" indent="0" eaLnBrk="1" hangingPunct="1">
              <a:lnSpc>
                <a:spcPct val="90000"/>
              </a:lnSpc>
              <a:defRPr/>
            </a:pPr>
            <a:endParaRPr lang="en-US" sz="1600" smtClean="0">
              <a:solidFill>
                <a:srgbClr val="00FFFF"/>
              </a:solidFill>
              <a:sym typeface="Symbol" panose="05050102010706020507" pitchFamily="18" charset="2"/>
            </a:endParaRP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f(Linda) = Moscow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f(Max) = Boston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f(Kathy) = Hong Kong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f(Peter) = New York</a:t>
            </a:r>
          </a:p>
          <a:p>
            <a:pPr marL="0" indent="0" eaLnBrk="1" hangingPunct="1">
              <a:lnSpc>
                <a:spcPct val="90000"/>
              </a:lnSpc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Here, the range of f is C.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08804804-5219-4D4B-9AE9-C66D038269A6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325C12D5-C1F2-45B8-B624-A87D4198EE73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5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Functions</a:t>
            </a:r>
            <a:endParaRPr lang="en-CA" sz="3600" smtClean="0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05800" cy="37338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Let us re-specify f as follows:</a:t>
            </a:r>
            <a:endParaRPr lang="en-US" sz="2800" smtClean="0">
              <a:solidFill>
                <a:srgbClr val="00FFFF"/>
              </a:solidFill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endParaRPr lang="en-US" sz="1600" smtClean="0">
              <a:solidFill>
                <a:srgbClr val="00FFFF"/>
              </a:solidFill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f(Linda) = Moscow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f(Max) = Boston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f(Kathy) = Hong Kong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f(Peter) = Boston</a:t>
            </a:r>
          </a:p>
          <a:p>
            <a:pPr marL="0" indent="0" eaLnBrk="1" hangingPunct="1"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Is f still a function?</a:t>
            </a:r>
          </a:p>
          <a:p>
            <a:pPr marL="0" indent="0" eaLnBrk="1" hangingPunct="1">
              <a:defRPr/>
            </a:pPr>
            <a:endParaRPr lang="en-US" sz="800" smtClean="0">
              <a:solidFill>
                <a:srgbClr val="00FFFF"/>
              </a:solidFill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endParaRPr lang="en-US" sz="2800" smtClean="0">
              <a:solidFill>
                <a:srgbClr val="00FFFF"/>
              </a:solidFill>
              <a:sym typeface="Symbol" panose="05050102010706020507" pitchFamily="18" charset="2"/>
            </a:endParaRPr>
          </a:p>
        </p:txBody>
      </p:sp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4038600" y="4343400"/>
            <a:ext cx="1295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yes</a:t>
            </a:r>
          </a:p>
        </p:txBody>
      </p:sp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3962400" y="5029200"/>
            <a:ext cx="5029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{Moscow, Boston, Hong Kong}</a:t>
            </a:r>
          </a:p>
        </p:txBody>
      </p:sp>
      <p:sp>
        <p:nvSpPr>
          <p:cNvPr id="103430" name="Text Box 6"/>
          <p:cNvSpPr txBox="1">
            <a:spLocks noChangeArrowheads="1"/>
          </p:cNvSpPr>
          <p:nvPr/>
        </p:nvSpPr>
        <p:spPr bwMode="auto">
          <a:xfrm>
            <a:off x="381000" y="5029200"/>
            <a:ext cx="3505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is its range?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7" grpId="0" build="p" autoUpdateAnimBg="0"/>
      <p:bldP spid="103428" grpId="0" autoUpdateAnimBg="0"/>
      <p:bldP spid="103429" grpId="0" autoUpdateAnimBg="0"/>
      <p:bldP spid="10343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8436C8E2-8B6B-42B9-8EAF-0A97A4DA5124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EECE4FFD-FB20-49FB-A58A-23B974D1BB22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Functions</a:t>
            </a:r>
            <a:endParaRPr lang="en-CA" sz="3600" smtClean="0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6096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Other ways to represent f:</a:t>
            </a:r>
          </a:p>
          <a:p>
            <a:pPr marL="0" indent="0" eaLnBrk="1" hangingPunct="1">
              <a:defRPr/>
            </a:pPr>
            <a:endParaRPr lang="en-US" sz="2800" smtClean="0">
              <a:solidFill>
                <a:srgbClr val="00FFFF"/>
              </a:solidFill>
              <a:sym typeface="Symbol" panose="05050102010706020507" pitchFamily="18" charset="2"/>
            </a:endParaRPr>
          </a:p>
        </p:txBody>
      </p:sp>
      <p:grpSp>
        <p:nvGrpSpPr>
          <p:cNvPr id="104452" name="Group 4"/>
          <p:cNvGrpSpPr>
            <a:grpSpLocks/>
          </p:cNvGrpSpPr>
          <p:nvPr/>
        </p:nvGrpSpPr>
        <p:grpSpPr bwMode="auto">
          <a:xfrm>
            <a:off x="914400" y="2057400"/>
            <a:ext cx="3200400" cy="3581400"/>
            <a:chOff x="576" y="1104"/>
            <a:chExt cx="1920" cy="2434"/>
          </a:xfrm>
        </p:grpSpPr>
        <p:sp>
          <p:nvSpPr>
            <p:cNvPr id="104453" name="Rectangle 5"/>
            <p:cNvSpPr>
              <a:spLocks noChangeArrowheads="1"/>
            </p:cNvSpPr>
            <p:nvPr/>
          </p:nvSpPr>
          <p:spPr bwMode="auto">
            <a:xfrm>
              <a:off x="1536" y="3174"/>
              <a:ext cx="960" cy="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800" smtClean="0"/>
                <a:t>Boston</a:t>
              </a:r>
            </a:p>
          </p:txBody>
        </p:sp>
        <p:sp>
          <p:nvSpPr>
            <p:cNvPr id="104454" name="Rectangle 6"/>
            <p:cNvSpPr>
              <a:spLocks noChangeArrowheads="1"/>
            </p:cNvSpPr>
            <p:nvPr/>
          </p:nvSpPr>
          <p:spPr bwMode="auto">
            <a:xfrm>
              <a:off x="576" y="3174"/>
              <a:ext cx="960" cy="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800" smtClean="0"/>
                <a:t>Peter</a:t>
              </a:r>
            </a:p>
          </p:txBody>
        </p:sp>
        <p:sp>
          <p:nvSpPr>
            <p:cNvPr id="104455" name="Rectangle 7"/>
            <p:cNvSpPr>
              <a:spLocks noChangeArrowheads="1"/>
            </p:cNvSpPr>
            <p:nvPr/>
          </p:nvSpPr>
          <p:spPr bwMode="auto">
            <a:xfrm>
              <a:off x="1536" y="2503"/>
              <a:ext cx="960" cy="6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800" smtClean="0"/>
                <a:t>Hong Kong</a:t>
              </a:r>
            </a:p>
          </p:txBody>
        </p:sp>
        <p:sp>
          <p:nvSpPr>
            <p:cNvPr id="104456" name="Rectangle 8"/>
            <p:cNvSpPr>
              <a:spLocks noChangeArrowheads="1"/>
            </p:cNvSpPr>
            <p:nvPr/>
          </p:nvSpPr>
          <p:spPr bwMode="auto">
            <a:xfrm>
              <a:off x="576" y="2503"/>
              <a:ext cx="960" cy="6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800" smtClean="0"/>
                <a:t>Kathy</a:t>
              </a:r>
            </a:p>
          </p:txBody>
        </p:sp>
        <p:sp>
          <p:nvSpPr>
            <p:cNvPr id="104457" name="Rectangle 9"/>
            <p:cNvSpPr>
              <a:spLocks noChangeArrowheads="1"/>
            </p:cNvSpPr>
            <p:nvPr/>
          </p:nvSpPr>
          <p:spPr bwMode="auto">
            <a:xfrm>
              <a:off x="1536" y="2139"/>
              <a:ext cx="96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800" smtClean="0"/>
                <a:t>Boston</a:t>
              </a:r>
            </a:p>
          </p:txBody>
        </p:sp>
        <p:sp>
          <p:nvSpPr>
            <p:cNvPr id="104458" name="Rectangle 10"/>
            <p:cNvSpPr>
              <a:spLocks noChangeArrowheads="1"/>
            </p:cNvSpPr>
            <p:nvPr/>
          </p:nvSpPr>
          <p:spPr bwMode="auto">
            <a:xfrm>
              <a:off x="576" y="2139"/>
              <a:ext cx="96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800" smtClean="0"/>
                <a:t>Max</a:t>
              </a:r>
            </a:p>
          </p:txBody>
        </p:sp>
        <p:sp>
          <p:nvSpPr>
            <p:cNvPr id="104459" name="Rectangle 11"/>
            <p:cNvSpPr>
              <a:spLocks noChangeArrowheads="1"/>
            </p:cNvSpPr>
            <p:nvPr/>
          </p:nvSpPr>
          <p:spPr bwMode="auto">
            <a:xfrm>
              <a:off x="1536" y="1468"/>
              <a:ext cx="960" cy="6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800" smtClean="0"/>
                <a:t>Moscow</a:t>
              </a:r>
            </a:p>
          </p:txBody>
        </p:sp>
        <p:sp>
          <p:nvSpPr>
            <p:cNvPr id="104460" name="Rectangle 12"/>
            <p:cNvSpPr>
              <a:spLocks noChangeArrowheads="1"/>
            </p:cNvSpPr>
            <p:nvPr/>
          </p:nvSpPr>
          <p:spPr bwMode="auto">
            <a:xfrm>
              <a:off x="576" y="1468"/>
              <a:ext cx="960" cy="6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800" smtClean="0"/>
                <a:t>Linda</a:t>
              </a:r>
            </a:p>
          </p:txBody>
        </p:sp>
        <p:sp>
          <p:nvSpPr>
            <p:cNvPr id="104461" name="Rectangle 13"/>
            <p:cNvSpPr>
              <a:spLocks noChangeArrowheads="1"/>
            </p:cNvSpPr>
            <p:nvPr/>
          </p:nvSpPr>
          <p:spPr bwMode="auto">
            <a:xfrm>
              <a:off x="1536" y="1104"/>
              <a:ext cx="960" cy="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800" smtClean="0"/>
                <a:t>f(x)</a:t>
              </a:r>
            </a:p>
          </p:txBody>
        </p:sp>
        <p:sp>
          <p:nvSpPr>
            <p:cNvPr id="104462" name="Rectangle 14"/>
            <p:cNvSpPr>
              <a:spLocks noChangeArrowheads="1"/>
            </p:cNvSpPr>
            <p:nvPr/>
          </p:nvSpPr>
          <p:spPr bwMode="auto">
            <a:xfrm>
              <a:off x="576" y="1104"/>
              <a:ext cx="960" cy="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800" smtClean="0"/>
                <a:t>x</a:t>
              </a:r>
            </a:p>
          </p:txBody>
        </p:sp>
        <p:sp>
          <p:nvSpPr>
            <p:cNvPr id="104463" name="Line 15"/>
            <p:cNvSpPr>
              <a:spLocks noChangeShapeType="1"/>
            </p:cNvSpPr>
            <p:nvPr/>
          </p:nvSpPr>
          <p:spPr bwMode="auto">
            <a:xfrm>
              <a:off x="576" y="1104"/>
              <a:ext cx="1920" cy="0"/>
            </a:xfrm>
            <a:prstGeom prst="line">
              <a:avLst/>
            </a:prstGeom>
            <a:noFill/>
            <a:ln w="28575" cap="sq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4464" name="Line 16"/>
            <p:cNvSpPr>
              <a:spLocks noChangeShapeType="1"/>
            </p:cNvSpPr>
            <p:nvPr/>
          </p:nvSpPr>
          <p:spPr bwMode="auto">
            <a:xfrm>
              <a:off x="576" y="2139"/>
              <a:ext cx="1920" cy="0"/>
            </a:xfrm>
            <a:prstGeom prst="line">
              <a:avLst/>
            </a:prstGeom>
            <a:noFill/>
            <a:ln w="28575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4465" name="Line 17"/>
            <p:cNvSpPr>
              <a:spLocks noChangeShapeType="1"/>
            </p:cNvSpPr>
            <p:nvPr/>
          </p:nvSpPr>
          <p:spPr bwMode="auto">
            <a:xfrm>
              <a:off x="576" y="2503"/>
              <a:ext cx="1920" cy="0"/>
            </a:xfrm>
            <a:prstGeom prst="line">
              <a:avLst/>
            </a:prstGeom>
            <a:noFill/>
            <a:ln w="28575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4466" name="Line 18"/>
            <p:cNvSpPr>
              <a:spLocks noChangeShapeType="1"/>
            </p:cNvSpPr>
            <p:nvPr/>
          </p:nvSpPr>
          <p:spPr bwMode="auto">
            <a:xfrm>
              <a:off x="576" y="3174"/>
              <a:ext cx="1920" cy="0"/>
            </a:xfrm>
            <a:prstGeom prst="line">
              <a:avLst/>
            </a:prstGeom>
            <a:noFill/>
            <a:ln w="28575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4467" name="Line 19"/>
            <p:cNvSpPr>
              <a:spLocks noChangeShapeType="1"/>
            </p:cNvSpPr>
            <p:nvPr/>
          </p:nvSpPr>
          <p:spPr bwMode="auto">
            <a:xfrm>
              <a:off x="576" y="3538"/>
              <a:ext cx="1920" cy="0"/>
            </a:xfrm>
            <a:prstGeom prst="line">
              <a:avLst/>
            </a:prstGeom>
            <a:noFill/>
            <a:ln w="28575" cap="sq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4468" name="Line 20"/>
            <p:cNvSpPr>
              <a:spLocks noChangeShapeType="1"/>
            </p:cNvSpPr>
            <p:nvPr/>
          </p:nvSpPr>
          <p:spPr bwMode="auto">
            <a:xfrm>
              <a:off x="576" y="1104"/>
              <a:ext cx="0" cy="2434"/>
            </a:xfrm>
            <a:prstGeom prst="line">
              <a:avLst/>
            </a:prstGeom>
            <a:noFill/>
            <a:ln w="28575" cap="sq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4469" name="Line 21"/>
            <p:cNvSpPr>
              <a:spLocks noChangeShapeType="1"/>
            </p:cNvSpPr>
            <p:nvPr/>
          </p:nvSpPr>
          <p:spPr bwMode="auto">
            <a:xfrm>
              <a:off x="2496" y="1104"/>
              <a:ext cx="0" cy="2434"/>
            </a:xfrm>
            <a:prstGeom prst="line">
              <a:avLst/>
            </a:prstGeom>
            <a:noFill/>
            <a:ln w="28575" cap="sq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4470" name="Line 22"/>
            <p:cNvSpPr>
              <a:spLocks noChangeShapeType="1"/>
            </p:cNvSpPr>
            <p:nvPr/>
          </p:nvSpPr>
          <p:spPr bwMode="auto">
            <a:xfrm>
              <a:off x="1536" y="1104"/>
              <a:ext cx="0" cy="2434"/>
            </a:xfrm>
            <a:prstGeom prst="line">
              <a:avLst/>
            </a:prstGeom>
            <a:noFill/>
            <a:ln w="28575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4471" name="Line 23"/>
            <p:cNvSpPr>
              <a:spLocks noChangeShapeType="1"/>
            </p:cNvSpPr>
            <p:nvPr/>
          </p:nvSpPr>
          <p:spPr bwMode="auto">
            <a:xfrm>
              <a:off x="576" y="1468"/>
              <a:ext cx="1920" cy="0"/>
            </a:xfrm>
            <a:prstGeom prst="line">
              <a:avLst/>
            </a:prstGeom>
            <a:noFill/>
            <a:ln w="28575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04472" name="Group 24"/>
          <p:cNvGrpSpPr>
            <a:grpSpLocks/>
          </p:cNvGrpSpPr>
          <p:nvPr/>
        </p:nvGrpSpPr>
        <p:grpSpPr bwMode="auto">
          <a:xfrm>
            <a:off x="4648200" y="2133600"/>
            <a:ext cx="4343400" cy="3338513"/>
            <a:chOff x="2928" y="1344"/>
            <a:chExt cx="2736" cy="2103"/>
          </a:xfrm>
        </p:grpSpPr>
        <p:sp>
          <p:nvSpPr>
            <p:cNvPr id="104473" name="Text Box 25"/>
            <p:cNvSpPr txBox="1">
              <a:spLocks noChangeArrowheads="1"/>
            </p:cNvSpPr>
            <p:nvPr/>
          </p:nvSpPr>
          <p:spPr bwMode="auto">
            <a:xfrm>
              <a:off x="2928" y="1344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Linda</a:t>
              </a:r>
            </a:p>
          </p:txBody>
        </p:sp>
        <p:sp>
          <p:nvSpPr>
            <p:cNvPr id="104474" name="Text Box 26"/>
            <p:cNvSpPr txBox="1">
              <a:spLocks noChangeArrowheads="1"/>
            </p:cNvSpPr>
            <p:nvPr/>
          </p:nvSpPr>
          <p:spPr bwMode="auto">
            <a:xfrm>
              <a:off x="2928" y="1920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Max</a:t>
              </a:r>
            </a:p>
          </p:txBody>
        </p:sp>
        <p:sp>
          <p:nvSpPr>
            <p:cNvPr id="104475" name="Text Box 27"/>
            <p:cNvSpPr txBox="1">
              <a:spLocks noChangeArrowheads="1"/>
            </p:cNvSpPr>
            <p:nvPr/>
          </p:nvSpPr>
          <p:spPr bwMode="auto">
            <a:xfrm>
              <a:off x="2928" y="2496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Kathy</a:t>
              </a:r>
            </a:p>
          </p:txBody>
        </p:sp>
        <p:sp>
          <p:nvSpPr>
            <p:cNvPr id="104476" name="Text Box 28"/>
            <p:cNvSpPr txBox="1">
              <a:spLocks noChangeArrowheads="1"/>
            </p:cNvSpPr>
            <p:nvPr/>
          </p:nvSpPr>
          <p:spPr bwMode="auto">
            <a:xfrm>
              <a:off x="2928" y="3120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Peter</a:t>
              </a:r>
            </a:p>
          </p:txBody>
        </p:sp>
        <p:sp>
          <p:nvSpPr>
            <p:cNvPr id="104477" name="Text Box 29"/>
            <p:cNvSpPr txBox="1">
              <a:spLocks noChangeArrowheads="1"/>
            </p:cNvSpPr>
            <p:nvPr/>
          </p:nvSpPr>
          <p:spPr bwMode="auto">
            <a:xfrm>
              <a:off x="4416" y="1344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Boston</a:t>
              </a:r>
            </a:p>
          </p:txBody>
        </p:sp>
        <p:sp>
          <p:nvSpPr>
            <p:cNvPr id="104478" name="Text Box 30"/>
            <p:cNvSpPr txBox="1">
              <a:spLocks noChangeArrowheads="1"/>
            </p:cNvSpPr>
            <p:nvPr/>
          </p:nvSpPr>
          <p:spPr bwMode="auto">
            <a:xfrm>
              <a:off x="4368" y="1920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New York</a:t>
              </a:r>
            </a:p>
          </p:txBody>
        </p:sp>
        <p:sp>
          <p:nvSpPr>
            <p:cNvPr id="104479" name="Text Box 31"/>
            <p:cNvSpPr txBox="1">
              <a:spLocks noChangeArrowheads="1"/>
            </p:cNvSpPr>
            <p:nvPr/>
          </p:nvSpPr>
          <p:spPr bwMode="auto">
            <a:xfrm>
              <a:off x="4368" y="2496"/>
              <a:ext cx="129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Hong Kong</a:t>
              </a:r>
            </a:p>
          </p:txBody>
        </p:sp>
        <p:sp>
          <p:nvSpPr>
            <p:cNvPr id="104480" name="Text Box 32"/>
            <p:cNvSpPr txBox="1">
              <a:spLocks noChangeArrowheads="1"/>
            </p:cNvSpPr>
            <p:nvPr/>
          </p:nvSpPr>
          <p:spPr bwMode="auto">
            <a:xfrm>
              <a:off x="4368" y="3120"/>
              <a:ext cx="11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Moscow</a:t>
              </a:r>
            </a:p>
          </p:txBody>
        </p:sp>
      </p:grpSp>
      <p:sp>
        <p:nvSpPr>
          <p:cNvPr id="104481" name="Line 33"/>
          <p:cNvSpPr>
            <a:spLocks noChangeShapeType="1"/>
          </p:cNvSpPr>
          <p:nvPr/>
        </p:nvSpPr>
        <p:spPr bwMode="auto">
          <a:xfrm>
            <a:off x="5791200" y="2438400"/>
            <a:ext cx="990600" cy="26670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4482" name="Line 34"/>
          <p:cNvSpPr>
            <a:spLocks noChangeShapeType="1"/>
          </p:cNvSpPr>
          <p:nvPr/>
        </p:nvSpPr>
        <p:spPr bwMode="auto">
          <a:xfrm flipV="1">
            <a:off x="5867400" y="2438400"/>
            <a:ext cx="990600" cy="8382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4483" name="Line 35"/>
          <p:cNvSpPr>
            <a:spLocks noChangeShapeType="1"/>
          </p:cNvSpPr>
          <p:nvPr/>
        </p:nvSpPr>
        <p:spPr bwMode="auto">
          <a:xfrm>
            <a:off x="5867400" y="4191000"/>
            <a:ext cx="990600" cy="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4484" name="Line 36"/>
          <p:cNvSpPr>
            <a:spLocks noChangeShapeType="1"/>
          </p:cNvSpPr>
          <p:nvPr/>
        </p:nvSpPr>
        <p:spPr bwMode="auto">
          <a:xfrm flipV="1">
            <a:off x="5867400" y="2667000"/>
            <a:ext cx="1066800" cy="23622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4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4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4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4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4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4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4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4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4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4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4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4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4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4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4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4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7095E127-214D-481C-BA4B-4A8E10518668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CEA714CA-CBFD-4685-8E6F-ED9AC41811AC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7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Functions</a:t>
            </a:r>
            <a:endParaRPr lang="en-CA" sz="3600" smtClean="0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46482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If the domain of our function f is large, it is convenient to specify f with a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formula</a:t>
            </a:r>
            <a:r>
              <a:rPr lang="en-US" sz="2800" smtClean="0">
                <a:sym typeface="Symbol" panose="05050102010706020507" pitchFamily="18" charset="2"/>
              </a:rPr>
              <a:t>, e.g.:</a:t>
            </a:r>
          </a:p>
          <a:p>
            <a:pPr marL="0" indent="0" eaLnBrk="1" hangingPunct="1">
              <a:lnSpc>
                <a:spcPct val="90000"/>
              </a:lnSpc>
              <a:defRPr/>
            </a:pPr>
            <a:endParaRPr lang="en-US" sz="800" smtClean="0">
              <a:sym typeface="Symbol" panose="05050102010706020507" pitchFamily="18" charset="2"/>
            </a:endParaRP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f:</a:t>
            </a:r>
            <a:r>
              <a:rPr lang="en-US" sz="2800" b="1" smtClean="0">
                <a:sym typeface="Symbol" panose="05050102010706020507" pitchFamily="18" charset="2"/>
              </a:rPr>
              <a:t>R</a:t>
            </a:r>
            <a:r>
              <a:rPr lang="en-US" sz="2800" smtClean="0">
                <a:sym typeface="Symbol" panose="05050102010706020507" pitchFamily="18" charset="2"/>
              </a:rPr>
              <a:t></a:t>
            </a:r>
            <a:r>
              <a:rPr lang="en-US" sz="2800" b="1" smtClean="0">
                <a:sym typeface="Symbol" panose="05050102010706020507" pitchFamily="18" charset="2"/>
              </a:rPr>
              <a:t>R</a:t>
            </a:r>
            <a:r>
              <a:rPr lang="en-US" sz="2800" smtClean="0">
                <a:sym typeface="Symbol" panose="05050102010706020507" pitchFamily="18" charset="2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f(x) = 2x</a:t>
            </a:r>
          </a:p>
          <a:p>
            <a:pPr marL="0" indent="0" eaLnBrk="1" hangingPunct="1">
              <a:lnSpc>
                <a:spcPct val="90000"/>
              </a:lnSpc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This leads to: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f(1) = 2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f(3) = 6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f(-3) = -6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…</a:t>
            </a:r>
            <a:endParaRPr lang="en-US" sz="2800" smtClean="0">
              <a:solidFill>
                <a:srgbClr val="00FFFF"/>
              </a:solidFill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5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5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5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54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54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2F420FBA-744B-42AD-A5B2-850ED26FE02C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B13FA445-5AAA-432A-A54C-6C7A1EF3BED9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8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Functions</a:t>
            </a:r>
            <a:endParaRPr lang="en-CA" sz="3600" smtClean="0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0292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Let f</a:t>
            </a:r>
            <a:r>
              <a:rPr lang="en-US" sz="2800" baseline="-25000" smtClean="0">
                <a:sym typeface="Symbol" panose="05050102010706020507" pitchFamily="18" charset="2"/>
              </a:rPr>
              <a:t>1</a:t>
            </a:r>
            <a:r>
              <a:rPr lang="en-US" sz="2800" smtClean="0">
                <a:sym typeface="Symbol" panose="05050102010706020507" pitchFamily="18" charset="2"/>
              </a:rPr>
              <a:t> and f</a:t>
            </a:r>
            <a:r>
              <a:rPr lang="en-US" sz="2800" baseline="-25000" smtClean="0">
                <a:sym typeface="Symbol" panose="05050102010706020507" pitchFamily="18" charset="2"/>
              </a:rPr>
              <a:t>2</a:t>
            </a:r>
            <a:r>
              <a:rPr lang="en-US" sz="2800" smtClean="0">
                <a:sym typeface="Symbol" panose="05050102010706020507" pitchFamily="18" charset="2"/>
              </a:rPr>
              <a:t> be functions from A to </a:t>
            </a:r>
            <a:r>
              <a:rPr lang="en-US" sz="2800" b="1" smtClean="0">
                <a:sym typeface="Symbol" panose="05050102010706020507" pitchFamily="18" charset="2"/>
              </a:rPr>
              <a:t>R</a:t>
            </a:r>
            <a:r>
              <a:rPr lang="en-US" sz="2800" smtClean="0">
                <a:sym typeface="Symbol" panose="05050102010706020507" pitchFamily="18" charset="2"/>
              </a:rPr>
              <a:t>.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Then the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sum</a:t>
            </a:r>
            <a:r>
              <a:rPr lang="en-US" sz="2800" smtClean="0">
                <a:sym typeface="Symbol" panose="05050102010706020507" pitchFamily="18" charset="2"/>
              </a:rPr>
              <a:t> and the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product</a:t>
            </a:r>
            <a:r>
              <a:rPr lang="en-US" sz="2800" smtClean="0">
                <a:sym typeface="Symbol" panose="05050102010706020507" pitchFamily="18" charset="2"/>
              </a:rPr>
              <a:t> of f</a:t>
            </a:r>
            <a:r>
              <a:rPr lang="en-US" sz="2800" baseline="-25000" smtClean="0">
                <a:sym typeface="Symbol" panose="05050102010706020507" pitchFamily="18" charset="2"/>
              </a:rPr>
              <a:t>1</a:t>
            </a:r>
            <a:r>
              <a:rPr lang="en-US" sz="2800" smtClean="0">
                <a:sym typeface="Symbol" panose="05050102010706020507" pitchFamily="18" charset="2"/>
              </a:rPr>
              <a:t> and f</a:t>
            </a:r>
            <a:r>
              <a:rPr lang="en-US" sz="2800" baseline="-25000" smtClean="0">
                <a:sym typeface="Symbol" panose="05050102010706020507" pitchFamily="18" charset="2"/>
              </a:rPr>
              <a:t>2</a:t>
            </a:r>
            <a:r>
              <a:rPr lang="en-US" sz="2800" smtClean="0">
                <a:sym typeface="Symbol" panose="05050102010706020507" pitchFamily="18" charset="2"/>
              </a:rPr>
              <a:t> are also functions from A to </a:t>
            </a:r>
            <a:r>
              <a:rPr lang="en-US" sz="2800" b="1" smtClean="0">
                <a:sym typeface="Symbol" panose="05050102010706020507" pitchFamily="18" charset="2"/>
              </a:rPr>
              <a:t>R</a:t>
            </a:r>
            <a:r>
              <a:rPr lang="en-US" sz="2800" smtClean="0">
                <a:sym typeface="Symbol" panose="05050102010706020507" pitchFamily="18" charset="2"/>
              </a:rPr>
              <a:t> defined by: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(f</a:t>
            </a:r>
            <a:r>
              <a:rPr lang="en-US" sz="2800" baseline="-25000" smtClean="0">
                <a:sym typeface="Symbol" panose="05050102010706020507" pitchFamily="18" charset="2"/>
              </a:rPr>
              <a:t>1</a:t>
            </a:r>
            <a:r>
              <a:rPr lang="en-US" sz="2800" smtClean="0">
                <a:sym typeface="Symbol" panose="05050102010706020507" pitchFamily="18" charset="2"/>
              </a:rPr>
              <a:t> + f</a:t>
            </a:r>
            <a:r>
              <a:rPr lang="en-US" sz="2800" baseline="-25000" smtClean="0">
                <a:sym typeface="Symbol" panose="05050102010706020507" pitchFamily="18" charset="2"/>
              </a:rPr>
              <a:t>2</a:t>
            </a:r>
            <a:r>
              <a:rPr lang="en-US" sz="2800" smtClean="0">
                <a:sym typeface="Symbol" panose="05050102010706020507" pitchFamily="18" charset="2"/>
              </a:rPr>
              <a:t>)(x) =  f</a:t>
            </a:r>
            <a:r>
              <a:rPr lang="en-US" sz="2800" baseline="-25000" smtClean="0">
                <a:sym typeface="Symbol" panose="05050102010706020507" pitchFamily="18" charset="2"/>
              </a:rPr>
              <a:t>1</a:t>
            </a:r>
            <a:r>
              <a:rPr lang="en-US" sz="2800" smtClean="0">
                <a:sym typeface="Symbol" panose="05050102010706020507" pitchFamily="18" charset="2"/>
              </a:rPr>
              <a:t>(x) + f</a:t>
            </a:r>
            <a:r>
              <a:rPr lang="en-US" sz="2800" baseline="-25000" smtClean="0">
                <a:sym typeface="Symbol" panose="05050102010706020507" pitchFamily="18" charset="2"/>
              </a:rPr>
              <a:t>2</a:t>
            </a:r>
            <a:r>
              <a:rPr lang="en-US" sz="2800" smtClean="0">
                <a:sym typeface="Symbol" panose="05050102010706020507" pitchFamily="18" charset="2"/>
              </a:rPr>
              <a:t>(x)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(f</a:t>
            </a:r>
            <a:r>
              <a:rPr lang="en-US" sz="2800" baseline="-25000" smtClean="0">
                <a:sym typeface="Symbol" panose="05050102010706020507" pitchFamily="18" charset="2"/>
              </a:rPr>
              <a:t>1</a:t>
            </a:r>
            <a:r>
              <a:rPr lang="en-US" sz="2800" smtClean="0">
                <a:sym typeface="Symbol" panose="05050102010706020507" pitchFamily="18" charset="2"/>
              </a:rPr>
              <a:t>f</a:t>
            </a:r>
            <a:r>
              <a:rPr lang="en-US" sz="2800" baseline="-25000" smtClean="0">
                <a:sym typeface="Symbol" panose="05050102010706020507" pitchFamily="18" charset="2"/>
              </a:rPr>
              <a:t>2</a:t>
            </a:r>
            <a:r>
              <a:rPr lang="en-US" sz="2800" smtClean="0">
                <a:sym typeface="Symbol" panose="05050102010706020507" pitchFamily="18" charset="2"/>
              </a:rPr>
              <a:t>)(x) =  f</a:t>
            </a:r>
            <a:r>
              <a:rPr lang="en-US" sz="2800" baseline="-25000" smtClean="0">
                <a:sym typeface="Symbol" panose="05050102010706020507" pitchFamily="18" charset="2"/>
              </a:rPr>
              <a:t>1</a:t>
            </a:r>
            <a:r>
              <a:rPr lang="en-US" sz="2800" smtClean="0">
                <a:sym typeface="Symbol" panose="05050102010706020507" pitchFamily="18" charset="2"/>
              </a:rPr>
              <a:t>(x) f</a:t>
            </a:r>
            <a:r>
              <a:rPr lang="en-US" sz="2800" baseline="-25000" smtClean="0">
                <a:sym typeface="Symbol" panose="05050102010706020507" pitchFamily="18" charset="2"/>
              </a:rPr>
              <a:t>2</a:t>
            </a:r>
            <a:r>
              <a:rPr lang="en-US" sz="2800" smtClean="0">
                <a:sym typeface="Symbol" panose="05050102010706020507" pitchFamily="18" charset="2"/>
              </a:rPr>
              <a:t>(x)</a:t>
            </a:r>
          </a:p>
          <a:p>
            <a:pPr marL="0" indent="0" eaLnBrk="1" hangingPunct="1"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Example: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</a:t>
            </a:r>
            <a:r>
              <a:rPr lang="en-US" sz="2800" baseline="-25000" smtClean="0">
                <a:sym typeface="Symbol" panose="05050102010706020507" pitchFamily="18" charset="2"/>
              </a:rPr>
              <a:t>1</a:t>
            </a:r>
            <a:r>
              <a:rPr lang="en-US" sz="2800" smtClean="0">
                <a:sym typeface="Symbol" panose="05050102010706020507" pitchFamily="18" charset="2"/>
              </a:rPr>
              <a:t>(x) = 3x,  f</a:t>
            </a:r>
            <a:r>
              <a:rPr lang="en-US" sz="2800" baseline="-25000" smtClean="0">
                <a:sym typeface="Symbol" panose="05050102010706020507" pitchFamily="18" charset="2"/>
              </a:rPr>
              <a:t>2</a:t>
            </a:r>
            <a:r>
              <a:rPr lang="en-US" sz="2800" smtClean="0">
                <a:sym typeface="Symbol" panose="05050102010706020507" pitchFamily="18" charset="2"/>
              </a:rPr>
              <a:t>(x) = x + 5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(f</a:t>
            </a:r>
            <a:r>
              <a:rPr lang="en-US" sz="2800" baseline="-25000" smtClean="0">
                <a:sym typeface="Symbol" panose="05050102010706020507" pitchFamily="18" charset="2"/>
              </a:rPr>
              <a:t>1</a:t>
            </a:r>
            <a:r>
              <a:rPr lang="en-US" sz="2800" smtClean="0">
                <a:sym typeface="Symbol" panose="05050102010706020507" pitchFamily="18" charset="2"/>
              </a:rPr>
              <a:t> + f</a:t>
            </a:r>
            <a:r>
              <a:rPr lang="en-US" sz="2800" baseline="-25000" smtClean="0">
                <a:sym typeface="Symbol" panose="05050102010706020507" pitchFamily="18" charset="2"/>
              </a:rPr>
              <a:t>2</a:t>
            </a:r>
            <a:r>
              <a:rPr lang="en-US" sz="2800" smtClean="0">
                <a:sym typeface="Symbol" panose="05050102010706020507" pitchFamily="18" charset="2"/>
              </a:rPr>
              <a:t>)(x) =  f</a:t>
            </a:r>
            <a:r>
              <a:rPr lang="en-US" sz="2800" baseline="-25000" smtClean="0">
                <a:sym typeface="Symbol" panose="05050102010706020507" pitchFamily="18" charset="2"/>
              </a:rPr>
              <a:t>1</a:t>
            </a:r>
            <a:r>
              <a:rPr lang="en-US" sz="2800" smtClean="0">
                <a:sym typeface="Symbol" panose="05050102010706020507" pitchFamily="18" charset="2"/>
              </a:rPr>
              <a:t>(x) + f</a:t>
            </a:r>
            <a:r>
              <a:rPr lang="en-US" sz="2800" baseline="-25000" smtClean="0">
                <a:sym typeface="Symbol" panose="05050102010706020507" pitchFamily="18" charset="2"/>
              </a:rPr>
              <a:t>2</a:t>
            </a:r>
            <a:r>
              <a:rPr lang="en-US" sz="2800" smtClean="0">
                <a:sym typeface="Symbol" panose="05050102010706020507" pitchFamily="18" charset="2"/>
              </a:rPr>
              <a:t>(x) = 3x + x + 5 = 4x + 5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(f</a:t>
            </a:r>
            <a:r>
              <a:rPr lang="en-US" sz="2800" baseline="-25000" smtClean="0">
                <a:sym typeface="Symbol" panose="05050102010706020507" pitchFamily="18" charset="2"/>
              </a:rPr>
              <a:t>1</a:t>
            </a:r>
            <a:r>
              <a:rPr lang="en-US" sz="2800" smtClean="0">
                <a:sym typeface="Symbol" panose="05050102010706020507" pitchFamily="18" charset="2"/>
              </a:rPr>
              <a:t>f</a:t>
            </a:r>
            <a:r>
              <a:rPr lang="en-US" sz="2800" baseline="-25000" smtClean="0">
                <a:sym typeface="Symbol" panose="05050102010706020507" pitchFamily="18" charset="2"/>
              </a:rPr>
              <a:t>2</a:t>
            </a:r>
            <a:r>
              <a:rPr lang="en-US" sz="2800" smtClean="0">
                <a:sym typeface="Symbol" panose="05050102010706020507" pitchFamily="18" charset="2"/>
              </a:rPr>
              <a:t>)(x) =  f</a:t>
            </a:r>
            <a:r>
              <a:rPr lang="en-US" sz="2800" baseline="-25000" smtClean="0">
                <a:sym typeface="Symbol" panose="05050102010706020507" pitchFamily="18" charset="2"/>
              </a:rPr>
              <a:t>1</a:t>
            </a:r>
            <a:r>
              <a:rPr lang="en-US" sz="2800" smtClean="0">
                <a:sym typeface="Symbol" panose="05050102010706020507" pitchFamily="18" charset="2"/>
              </a:rPr>
              <a:t>(x) f</a:t>
            </a:r>
            <a:r>
              <a:rPr lang="en-US" sz="2800" baseline="-25000" smtClean="0">
                <a:sym typeface="Symbol" panose="05050102010706020507" pitchFamily="18" charset="2"/>
              </a:rPr>
              <a:t>2</a:t>
            </a:r>
            <a:r>
              <a:rPr lang="en-US" sz="2800" smtClean="0">
                <a:sym typeface="Symbol" panose="05050102010706020507" pitchFamily="18" charset="2"/>
              </a:rPr>
              <a:t>(x) = 3x (x + 5) = 3x</a:t>
            </a:r>
            <a:r>
              <a:rPr lang="en-US" sz="2800" baseline="30000" smtClean="0">
                <a:sym typeface="Symbol" panose="05050102010706020507" pitchFamily="18" charset="2"/>
              </a:rPr>
              <a:t>2</a:t>
            </a:r>
            <a:r>
              <a:rPr lang="en-US" sz="2800" smtClean="0">
                <a:sym typeface="Symbol" panose="05050102010706020507" pitchFamily="18" charset="2"/>
              </a:rPr>
              <a:t> + 15x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6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6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6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6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6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6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6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6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41F1F621-4C62-4A8A-95FD-F082D7A03E6A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7F76E3D9-EEC1-4E2E-812A-923D3BB1FD68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Functions</a:t>
            </a:r>
            <a:endParaRPr lang="en-CA" sz="3600" smtClean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534400" cy="48006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We already know that the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range</a:t>
            </a:r>
            <a:r>
              <a:rPr lang="en-US" sz="2800" smtClean="0">
                <a:sym typeface="Symbol" panose="05050102010706020507" pitchFamily="18" charset="2"/>
              </a:rPr>
              <a:t> of a function f:AB is the set of all images of elements aA.</a:t>
            </a:r>
          </a:p>
          <a:p>
            <a:pPr marL="0" indent="0" eaLnBrk="1" hangingPunct="1">
              <a:defRPr/>
            </a:pPr>
            <a:endParaRPr lang="en-US" sz="28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If we only regard a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subset</a:t>
            </a:r>
            <a:r>
              <a:rPr lang="en-US" sz="2800" smtClean="0">
                <a:sym typeface="Symbol" panose="05050102010706020507" pitchFamily="18" charset="2"/>
              </a:rPr>
              <a:t> SA, the set of all images of elements sS is called the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image</a:t>
            </a:r>
            <a:r>
              <a:rPr lang="en-US" sz="2800" smtClean="0">
                <a:sym typeface="Symbol" panose="05050102010706020507" pitchFamily="18" charset="2"/>
              </a:rPr>
              <a:t> of S.</a:t>
            </a:r>
          </a:p>
          <a:p>
            <a:pPr marL="0" indent="0" eaLnBrk="1" hangingPunct="1">
              <a:defRPr/>
            </a:pPr>
            <a:endParaRPr lang="en-US" sz="28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We denote the image of S by f(S):</a:t>
            </a:r>
          </a:p>
          <a:p>
            <a:pPr marL="0" indent="0" eaLnBrk="1" hangingPunct="1"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f(S) = {f(s) | sS}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build="p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FF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CA" sz="2800" b="0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  <a:sym typeface="Symbol" panose="05050102010706020507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FF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CA" sz="2800" b="0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  <a:sym typeface="Symbol" panose="05050102010706020507" pitchFamily="18" charset="2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2595</TotalTime>
  <Words>1812</Words>
  <Application>Microsoft Office PowerPoint</Application>
  <PresentationFormat>On-screen Show (4:3)</PresentationFormat>
  <Paragraphs>390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  <vt:variant>
        <vt:lpstr>Custom Shows</vt:lpstr>
      </vt:variant>
      <vt:variant>
        <vt:i4>1</vt:i4>
      </vt:variant>
    </vt:vector>
  </HeadingPairs>
  <TitlesOfParts>
    <vt:vector size="36" baseType="lpstr">
      <vt:lpstr>Comic Sans MS</vt:lpstr>
      <vt:lpstr>Symbol</vt:lpstr>
      <vt:lpstr>Arial</vt:lpstr>
      <vt:lpstr>Times New Roman</vt:lpstr>
      <vt:lpstr>Default Design</vt:lpstr>
      <vt:lpstr>… and the following mathematical appetizer is about…</vt:lpstr>
      <vt:lpstr>Functions</vt:lpstr>
      <vt:lpstr>Functions</vt:lpstr>
      <vt:lpstr>Functions</vt:lpstr>
      <vt:lpstr>Functions</vt:lpstr>
      <vt:lpstr>Functions</vt:lpstr>
      <vt:lpstr>Functions</vt:lpstr>
      <vt:lpstr>Functions</vt:lpstr>
      <vt:lpstr>Functions</vt:lpstr>
      <vt:lpstr>Functions</vt:lpstr>
      <vt:lpstr>Properties of Functions</vt:lpstr>
      <vt:lpstr>Properties of Functions</vt:lpstr>
      <vt:lpstr>Properties of Functions</vt:lpstr>
      <vt:lpstr>Properties of Functions</vt:lpstr>
      <vt:lpstr>Properties of Functions</vt:lpstr>
      <vt:lpstr>Properties of Functions</vt:lpstr>
      <vt:lpstr>Properties of Functions</vt:lpstr>
      <vt:lpstr>Properties of Functions</vt:lpstr>
      <vt:lpstr>Properties of Functions</vt:lpstr>
      <vt:lpstr>Properties of Functions</vt:lpstr>
      <vt:lpstr>Properties of Functions</vt:lpstr>
      <vt:lpstr>Properties of Functions</vt:lpstr>
      <vt:lpstr>Inversion</vt:lpstr>
      <vt:lpstr>Inversion</vt:lpstr>
      <vt:lpstr>Inversion</vt:lpstr>
      <vt:lpstr>Composition</vt:lpstr>
      <vt:lpstr>Composition</vt:lpstr>
      <vt:lpstr>Composition</vt:lpstr>
      <vt:lpstr>Graphs</vt:lpstr>
      <vt:lpstr>Floor and Ceiling Functions</vt:lpstr>
      <vt:lpstr>Custom Show 1</vt:lpstr>
    </vt:vector>
  </TitlesOfParts>
  <Company>York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 Pomplun</dc:creator>
  <cp:lastModifiedBy>OUAHID</cp:lastModifiedBy>
  <cp:revision>40</cp:revision>
  <dcterms:created xsi:type="dcterms:W3CDTF">2001-02-24T00:16:35Z</dcterms:created>
  <dcterms:modified xsi:type="dcterms:W3CDTF">2014-06-26T07:53:36Z</dcterms:modified>
</cp:coreProperties>
</file>