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B0F2-BE77-4C04-B1B6-8807AF47FF9F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11732-4047-41BB-8DA1-42FFDD456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90577-1091-4145-B164-F717F87FBF39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hl" descr="Internal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mtClean="0"/>
              <a:t>Internal</a:t>
            </a:r>
            <a:endParaRPr lang="en-US"/>
          </a:p>
        </p:txBody>
      </p:sp>
      <p:sp>
        <p:nvSpPr>
          <p:cNvPr id="8" name="fl" descr="Internal"/>
          <p:cNvSpPr txBox="1"/>
          <p:nvPr userDrawn="1"/>
        </p:nvSpPr>
        <p:spPr>
          <a:xfrm>
            <a:off x="0" y="6520180"/>
            <a:ext cx="9144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mtClean="0"/>
              <a:t>Internal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9510C-BAB6-493E-A2EA-4DF79A52F805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0501-13F8-4F8B-A85F-5A9268E558DB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E57A-26B3-4B8F-B05D-0F86BCE426F4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00D5-9DF0-40DB-99AA-5F1D8511F40F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D0813-974C-451C-9CCE-4DE8134AC126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130E-EA6E-41BA-8688-2930A0C952C9}" type="datetime1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E759-4452-43DF-8A0E-5330A59536CB}" type="datetime1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54E4D-0F2E-4DA6-A262-B8A91F1D3A99}" type="datetime1">
              <a:rPr lang="en-US" smtClean="0"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7DBA-9882-41EF-813D-B12433833F73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BD9F-0BDF-43FF-82E3-020096294163}" type="datetime1">
              <a:rPr lang="en-US" smtClean="0"/>
              <a:t>4/26/2015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67554C6-DF76-4595-AE2E-E0C658E30A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4AEB9DF-8674-4A68-B0A6-0C85A63AE757}" type="datetime1">
              <a:rPr lang="en-US" smtClean="0"/>
              <a:t>4/26/2015</a:t>
            </a:fld>
            <a:endParaRPr lang="en-US"/>
          </a:p>
        </p:txBody>
      </p:sp>
      <p:sp>
        <p:nvSpPr>
          <p:cNvPr id="9" name="hl" descr="Internal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mtClean="0"/>
              <a:t>Internal</a:t>
            </a:r>
            <a:endParaRPr lang="en-US"/>
          </a:p>
        </p:txBody>
      </p:sp>
      <p:sp>
        <p:nvSpPr>
          <p:cNvPr id="10" name="fl" descr="Internal"/>
          <p:cNvSpPr txBox="1"/>
          <p:nvPr userDrawn="1"/>
        </p:nvSpPr>
        <p:spPr>
          <a:xfrm>
            <a:off x="0" y="6520180"/>
            <a:ext cx="9144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mtClean="0"/>
              <a:t>Internal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7543800" cy="2593975"/>
          </a:xfrm>
        </p:spPr>
        <p:txBody>
          <a:bodyPr/>
          <a:lstStyle/>
          <a:p>
            <a:r>
              <a:rPr lang="en-US" sz="4800" b="1" dirty="0" smtClean="0"/>
              <a:t>Fundamentals of Performance Measurement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Dr. Mohammed Alahmed</a:t>
            </a:r>
          </a:p>
          <a:p>
            <a:r>
              <a:rPr lang="en-US" dirty="0">
                <a:solidFill>
                  <a:srgbClr val="002060"/>
                </a:solidFill>
              </a:rPr>
              <a:t>http://fac.ksu.edu.sa/alahmed</a:t>
            </a:r>
          </a:p>
          <a:p>
            <a:r>
              <a:rPr lang="en-US" dirty="0">
                <a:solidFill>
                  <a:srgbClr val="002060"/>
                </a:solidFill>
              </a:rPr>
              <a:t>alahmed@ksu.edu.sa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37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 systems need to be focused on continuous improvement, not a blame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7848600" cy="4038600"/>
          </a:xfrm>
        </p:spPr>
        <p:txBody>
          <a:bodyPr>
            <a:noAutofit/>
          </a:bodyPr>
          <a:lstStyle/>
          <a:p>
            <a:r>
              <a:rPr lang="en-US" sz="2600" dirty="0" smtClean="0"/>
              <a:t>The final, and perhaps the most important, of the “eight essentials” is to ensure that the measurement system is focused on continuous improvement – ensuring improved services for users and patients – rather than on a blame culture.</a:t>
            </a:r>
          </a:p>
          <a:p>
            <a:r>
              <a:rPr lang="en-US" sz="2600" dirty="0"/>
              <a:t>If performance on a particular measure </a:t>
            </a:r>
            <a:r>
              <a:rPr lang="en-US" sz="2600" dirty="0" smtClean="0"/>
              <a:t>is below </a:t>
            </a:r>
            <a:r>
              <a:rPr lang="en-US" sz="2600" dirty="0"/>
              <a:t>par, the emphasis needs to be </a:t>
            </a:r>
            <a:r>
              <a:rPr lang="en-US" sz="2600" dirty="0" smtClean="0"/>
              <a:t>on establishing </a:t>
            </a:r>
            <a:r>
              <a:rPr lang="en-US" sz="2600" dirty="0"/>
              <a:t>what went wrong and how this </a:t>
            </a:r>
            <a:r>
              <a:rPr lang="en-US" sz="2600" dirty="0" smtClean="0"/>
              <a:t>issue can </a:t>
            </a:r>
            <a:r>
              <a:rPr lang="en-US" sz="2600" dirty="0"/>
              <a:t>be addressed in the future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9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Eight essentials of performance measurement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a balanced set of measures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Make sure you measure what matters </a:t>
            </a:r>
            <a:r>
              <a:rPr lang="en-US" dirty="0" smtClean="0"/>
              <a:t>to service </a:t>
            </a:r>
            <a:r>
              <a:rPr lang="en-US" dirty="0"/>
              <a:t>users and other </a:t>
            </a:r>
            <a:r>
              <a:rPr lang="en-US" dirty="0" smtClean="0"/>
              <a:t>stakeholders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Involve staff in determining the measures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Include both perception measures </a:t>
            </a:r>
            <a:r>
              <a:rPr lang="en-US" dirty="0" smtClean="0"/>
              <a:t>and performance indicators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Use a combination of outcome </a:t>
            </a:r>
            <a:r>
              <a:rPr lang="en-US" dirty="0" smtClean="0"/>
              <a:t>and process measures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Take account of the cost of </a:t>
            </a:r>
            <a:r>
              <a:rPr lang="en-US" dirty="0" smtClean="0"/>
              <a:t>measuring performance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Have clear systems for </a:t>
            </a:r>
            <a:r>
              <a:rPr lang="en-US" dirty="0" smtClean="0"/>
              <a:t>translating feedback </a:t>
            </a:r>
            <a:r>
              <a:rPr lang="en-US" dirty="0"/>
              <a:t>from measures into a </a:t>
            </a:r>
            <a:r>
              <a:rPr lang="en-US" dirty="0" smtClean="0"/>
              <a:t>strategy for action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Measurement systems need to </a:t>
            </a:r>
            <a:r>
              <a:rPr lang="en-US" dirty="0" smtClean="0"/>
              <a:t>be focused </a:t>
            </a:r>
            <a:r>
              <a:rPr lang="en-US" dirty="0"/>
              <a:t>on continuous improvement, </a:t>
            </a:r>
            <a:r>
              <a:rPr lang="en-US" dirty="0" smtClean="0"/>
              <a:t>not a </a:t>
            </a:r>
            <a:r>
              <a:rPr lang="en-US" dirty="0"/>
              <a:t>blame culture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90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Use a balanced set of measures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Delivering excellent health services requires a high standard of performance on a wide range of factors (</a:t>
            </a:r>
            <a:r>
              <a:rPr lang="en-US" sz="2800" dirty="0"/>
              <a:t>clinical care, patient </a:t>
            </a:r>
            <a:r>
              <a:rPr lang="en-US" sz="2800" dirty="0" smtClean="0"/>
              <a:t>satisfaction, short </a:t>
            </a:r>
            <a:r>
              <a:rPr lang="en-US" sz="2800" dirty="0"/>
              <a:t>waiting </a:t>
            </a:r>
            <a:r>
              <a:rPr lang="en-US" sz="2800" dirty="0" smtClean="0"/>
              <a:t>times,..)</a:t>
            </a:r>
          </a:p>
          <a:p>
            <a:r>
              <a:rPr lang="en-US" sz="2800" dirty="0"/>
              <a:t>It is therefore </a:t>
            </a:r>
            <a:r>
              <a:rPr lang="en-US" sz="2800" dirty="0" smtClean="0"/>
              <a:t>vital that </a:t>
            </a:r>
            <a:r>
              <a:rPr lang="en-US" sz="2800" dirty="0"/>
              <a:t>performance is assessed on a </a:t>
            </a:r>
            <a:r>
              <a:rPr lang="en-US" sz="2800" dirty="0" smtClean="0"/>
              <a:t>balanced framework </a:t>
            </a:r>
            <a:r>
              <a:rPr lang="en-US" sz="2800" dirty="0"/>
              <a:t>reflecting all the different </a:t>
            </a:r>
            <a:r>
              <a:rPr lang="en-US" sz="2800" dirty="0" smtClean="0"/>
              <a:t>areas</a:t>
            </a:r>
          </a:p>
          <a:p>
            <a:r>
              <a:rPr lang="en-US" sz="2800" dirty="0"/>
              <a:t>There are a number of balanced </a:t>
            </a:r>
            <a:r>
              <a:rPr lang="en-US" sz="2800" dirty="0" smtClean="0"/>
              <a:t>frameworks available (BSC, Logic,..)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676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554162"/>
          </a:xfrm>
        </p:spPr>
        <p:txBody>
          <a:bodyPr>
            <a:noAutofit/>
          </a:bodyPr>
          <a:lstStyle/>
          <a:p>
            <a:r>
              <a:rPr lang="en-US" sz="4000" dirty="0" smtClean="0"/>
              <a:t>Measure what matters to service users and other stakeholders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5715000" cy="4267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Direct feedback from patients, service users, careers and other key stakeholders is vital both for measuring </a:t>
            </a:r>
            <a:r>
              <a:rPr lang="en-US" sz="3200" dirty="0"/>
              <a:t>what matters to them, and also for </a:t>
            </a:r>
            <a:r>
              <a:rPr lang="en-US" sz="3200" dirty="0" smtClean="0"/>
              <a:t>developing action </a:t>
            </a:r>
            <a:r>
              <a:rPr lang="en-US" sz="3200" dirty="0"/>
              <a:t>plans to make sure that services meet </a:t>
            </a:r>
            <a:r>
              <a:rPr lang="en-US" sz="3200" dirty="0" smtClean="0"/>
              <a:t>their needs</a:t>
            </a:r>
            <a:r>
              <a:rPr lang="en-US" sz="3200" dirty="0"/>
              <a:t>.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63173"/>
            <a:ext cx="20955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23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4017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Involve staff in determining the</a:t>
            </a:r>
            <a:br>
              <a:rPr lang="en-US" sz="4000" dirty="0" smtClean="0"/>
            </a:br>
            <a:r>
              <a:rPr lang="en-US" sz="4000" dirty="0" smtClean="0"/>
              <a:t>measures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5334000" cy="419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If staff are not involved in determining the measures and feel they are misguided, then they are likely to respond to measures in a very different way than was intended by management, </a:t>
            </a:r>
            <a:r>
              <a:rPr lang="en-US" sz="3200" dirty="0"/>
              <a:t>leading to a poorer service all </a:t>
            </a:r>
            <a:r>
              <a:rPr lang="en-US" sz="3200" dirty="0" smtClean="0"/>
              <a:t>round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Mohammed Alahmed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66800"/>
            <a:ext cx="2762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660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5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Include both perception measures and performance 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80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It is important to have a balance between </a:t>
            </a:r>
            <a:r>
              <a:rPr lang="en-US" sz="3200" b="1" dirty="0" smtClean="0"/>
              <a:t>perception measures </a:t>
            </a:r>
            <a:r>
              <a:rPr lang="en-US" sz="3200" dirty="0" smtClean="0"/>
              <a:t>and </a:t>
            </a:r>
            <a:r>
              <a:rPr lang="en-US" sz="3200" b="1" dirty="0" smtClean="0"/>
              <a:t>performance indicators</a:t>
            </a:r>
            <a:r>
              <a:rPr lang="en-US" sz="3200" dirty="0" smtClean="0"/>
              <a:t> </a:t>
            </a:r>
          </a:p>
          <a:p>
            <a:pPr lvl="1"/>
            <a:r>
              <a:rPr lang="en-US" sz="3200" b="1" dirty="0" smtClean="0"/>
              <a:t>Perception measures </a:t>
            </a:r>
            <a:r>
              <a:rPr lang="en-US" sz="3200" dirty="0" smtClean="0"/>
              <a:t>are obtained directly from service users and other stakeholders, and</a:t>
            </a:r>
          </a:p>
          <a:p>
            <a:pPr lvl="1"/>
            <a:r>
              <a:rPr lang="en-US" sz="3200" b="1" dirty="0" smtClean="0"/>
              <a:t>Performance indicators</a:t>
            </a:r>
            <a:r>
              <a:rPr lang="en-US" sz="3200" dirty="0" smtClean="0"/>
              <a:t>, are recorded directly by the organization.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80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40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a combination of outcome and process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620000" cy="4114800"/>
          </a:xfrm>
        </p:spPr>
        <p:txBody>
          <a:bodyPr>
            <a:noAutofit/>
          </a:bodyPr>
          <a:lstStyle/>
          <a:p>
            <a:r>
              <a:rPr lang="en-US" sz="2400" dirty="0"/>
              <a:t>There is much debate over whether </a:t>
            </a:r>
            <a:r>
              <a:rPr lang="en-US" sz="2400" b="1" dirty="0"/>
              <a:t>outcome</a:t>
            </a:r>
            <a:r>
              <a:rPr lang="en-US" sz="2400" dirty="0"/>
              <a:t> </a:t>
            </a:r>
            <a:r>
              <a:rPr lang="en-US" sz="2400" dirty="0" smtClean="0"/>
              <a:t>or </a:t>
            </a:r>
            <a:r>
              <a:rPr lang="en-US" sz="2400" b="1" dirty="0" smtClean="0"/>
              <a:t>process</a:t>
            </a:r>
            <a:r>
              <a:rPr lang="en-US" sz="2400" dirty="0" smtClean="0"/>
              <a:t> </a:t>
            </a:r>
            <a:r>
              <a:rPr lang="en-US" sz="2400" dirty="0"/>
              <a:t>measures are more </a:t>
            </a:r>
            <a:r>
              <a:rPr lang="en-US" sz="2400" dirty="0" smtClean="0"/>
              <a:t>appropriate</a:t>
            </a:r>
          </a:p>
          <a:p>
            <a:pPr lvl="1"/>
            <a:r>
              <a:rPr lang="en-US" sz="2400" dirty="0" smtClean="0"/>
              <a:t>Measuring outcomes </a:t>
            </a:r>
            <a:r>
              <a:rPr lang="en-US" sz="2400" dirty="0"/>
              <a:t>(e.g. whether an ill patient recovers) </a:t>
            </a:r>
            <a:r>
              <a:rPr lang="en-US" sz="2400" dirty="0" smtClean="0"/>
              <a:t>is important </a:t>
            </a:r>
            <a:r>
              <a:rPr lang="en-US" sz="2400" dirty="0"/>
              <a:t>because they are of vital importance </a:t>
            </a:r>
            <a:r>
              <a:rPr lang="en-US" sz="2400" dirty="0" smtClean="0"/>
              <a:t>to patients </a:t>
            </a:r>
            <a:r>
              <a:rPr lang="en-US" sz="2400" dirty="0"/>
              <a:t>and service </a:t>
            </a:r>
            <a:r>
              <a:rPr lang="en-US" sz="2400" dirty="0" smtClean="0"/>
              <a:t>users</a:t>
            </a:r>
          </a:p>
          <a:p>
            <a:pPr lvl="1"/>
            <a:r>
              <a:rPr lang="en-US" sz="2400" dirty="0" smtClean="0"/>
              <a:t>Also, process measures </a:t>
            </a:r>
            <a:r>
              <a:rPr lang="en-US" sz="2400" dirty="0"/>
              <a:t>are important because they measure </a:t>
            </a:r>
            <a:r>
              <a:rPr lang="en-US" sz="2400" dirty="0" smtClean="0"/>
              <a:t>the way </a:t>
            </a:r>
            <a:r>
              <a:rPr lang="en-US" sz="2400" dirty="0"/>
              <a:t>service is delivered, which </a:t>
            </a:r>
            <a:r>
              <a:rPr lang="en-US" sz="2400" dirty="0" smtClean="0"/>
              <a:t>matters to patients </a:t>
            </a:r>
            <a:r>
              <a:rPr lang="en-US" sz="2400" dirty="0"/>
              <a:t>and service </a:t>
            </a:r>
            <a:r>
              <a:rPr lang="en-US" sz="2400" dirty="0" smtClean="0"/>
              <a:t>users.</a:t>
            </a:r>
          </a:p>
          <a:p>
            <a:r>
              <a:rPr lang="en-US" sz="2400" dirty="0"/>
              <a:t>In any situation, it </a:t>
            </a:r>
            <a:r>
              <a:rPr lang="en-US" sz="2400" dirty="0" smtClean="0"/>
              <a:t>is </a:t>
            </a:r>
            <a:r>
              <a:rPr lang="en-US" sz="2400" dirty="0"/>
              <a:t>therefore vital to monitor a combination </a:t>
            </a:r>
            <a:r>
              <a:rPr lang="en-US" sz="2400" dirty="0" smtClean="0"/>
              <a:t>of outcome </a:t>
            </a:r>
            <a:r>
              <a:rPr lang="en-US" sz="2400" dirty="0"/>
              <a:t>and process measures.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309" y="0"/>
            <a:ext cx="2017691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915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782762"/>
          </a:xfrm>
        </p:spPr>
        <p:txBody>
          <a:bodyPr>
            <a:normAutofit/>
          </a:bodyPr>
          <a:lstStyle/>
          <a:p>
            <a:r>
              <a:rPr lang="en-US" dirty="0" smtClean="0"/>
              <a:t>Take account of the cost of measuring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620000" cy="3962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number of performance measures used in healthcare appears to be increasing exponentially</a:t>
            </a:r>
          </a:p>
          <a:p>
            <a:r>
              <a:rPr lang="en-US" sz="3200" dirty="0"/>
              <a:t>However, performance measures are only useful </a:t>
            </a:r>
            <a:r>
              <a:rPr lang="en-US" sz="3200" dirty="0" smtClean="0"/>
              <a:t>if their </a:t>
            </a:r>
            <a:r>
              <a:rPr lang="en-US" sz="3200" dirty="0"/>
              <a:t>benefits outweigh the costs of </a:t>
            </a:r>
            <a:r>
              <a:rPr lang="en-US" sz="3200" dirty="0" smtClean="0"/>
              <a:t>obtaining them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67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Have clear systems for translating feedback from measures into a strategy for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5638800" cy="34591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Many organizations collect a vast amount of information, but do not have an effective system for translating this feedback into a strategy for action.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4C6-DF76-4595-AE2E-E0C658E30AAD}" type="slidenum">
              <a:rPr lang="en-US" smtClean="0"/>
              <a:t>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772043"/>
            <a:ext cx="2619375" cy="324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406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46</TotalTime>
  <Words>589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Fundamentals of Performance Measurement</vt:lpstr>
      <vt:lpstr>Eight essentials of performance measurement</vt:lpstr>
      <vt:lpstr>Use a balanced set of measures</vt:lpstr>
      <vt:lpstr>Measure what matters to service users and other stakeholders</vt:lpstr>
      <vt:lpstr>Involve staff in determining the measures</vt:lpstr>
      <vt:lpstr>Include both perception measures and performance indicators</vt:lpstr>
      <vt:lpstr>Use a combination of outcome and process measures</vt:lpstr>
      <vt:lpstr>Take account of the cost of measuring performance</vt:lpstr>
      <vt:lpstr>Have clear systems for translating feedback from measures into a strategy for action</vt:lpstr>
      <vt:lpstr>Measurement systems need to be focused on continuous improvement, not a blame culture</vt:lpstr>
    </vt:vector>
  </TitlesOfParts>
  <Company>Al-Elm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Dr.Mohammed Abdulaziz  Alahmed</dc:creator>
  <cp:lastModifiedBy>Dr.Mohammed Abdulaziz  Alahmed</cp:lastModifiedBy>
  <cp:revision>6</cp:revision>
  <dcterms:created xsi:type="dcterms:W3CDTF">2015-04-26T05:22:54Z</dcterms:created>
  <dcterms:modified xsi:type="dcterms:W3CDTF">2015-04-26T06:09:08Z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a261037a-e103-4118-be5c-e804998c33ba</vt:lpwstr>
  </property>
  <property fmtid="{D5CDD505-2E9C-101B-9397-08002B2CF9AE}" pid="3" name="aliashDocumentMarking">
    <vt:lpwstr>Internal</vt:lpwstr>
  </property>
  <property fmtid="{D5CDD505-2E9C-101B-9397-08002B2CF9AE}" pid="4" name="Al ElmClassification">
    <vt:lpwstr>Internal</vt:lpwstr>
  </property>
</Properties>
</file>