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80" r:id="rId8"/>
    <p:sldMasterId id="2147483792" r:id="rId9"/>
    <p:sldMasterId id="2147483804" r:id="rId10"/>
    <p:sldMasterId id="2147483816" r:id="rId11"/>
  </p:sldMasterIdLst>
  <p:sldIdLst>
    <p:sldId id="256" r:id="rId12"/>
    <p:sldId id="261" r:id="rId13"/>
    <p:sldId id="260" r:id="rId14"/>
    <p:sldId id="257" r:id="rId15"/>
    <p:sldId id="267" r:id="rId16"/>
    <p:sldId id="268" r:id="rId17"/>
    <p:sldId id="270" r:id="rId18"/>
    <p:sldId id="269" r:id="rId19"/>
    <p:sldId id="271" r:id="rId20"/>
    <p:sldId id="258" r:id="rId21"/>
    <p:sldId id="272" r:id="rId22"/>
    <p:sldId id="277" r:id="rId23"/>
    <p:sldId id="278" r:id="rId24"/>
    <p:sldId id="279" r:id="rId25"/>
    <p:sldId id="280" r:id="rId26"/>
    <p:sldId id="26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94" d="100"/>
          <a:sy n="94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03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0797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88626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7202845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57141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7801640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19439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0149985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7182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9522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4088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149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0234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3211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4326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5020923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28737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381088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34356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9546871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47115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20394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13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091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43177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575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82204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075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40824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0875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088870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3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79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8338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76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8644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578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589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60638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3357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521619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5310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225396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74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481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054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8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0202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3396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3026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162470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0436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047609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6172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02899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558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0723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1746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3353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423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8188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3672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93016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7463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504827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97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020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210116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2998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5736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626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089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07229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079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98955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4310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46053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306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7044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713768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3059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79750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3131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3371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8460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8275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8653451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30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756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6675842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06723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684430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247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2717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1710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68410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277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8345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3748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2760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8862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9004781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04558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6372631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651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1911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3964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0776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0038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39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6478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9214968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27531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4403700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65770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0225260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76485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5344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9896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9536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FEFAC9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FEFAC9"/>
                </a:solidFill>
              </a:rPr>
              <a:pPr/>
              <a:t>‹#›</a:t>
            </a:fld>
            <a:endParaRPr lang="ar-SA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640F8-EB06-40F7-9116-C46497EC9C16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6E318-97F5-423A-9263-D6B813C4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5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534810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26100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659099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758002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732525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59627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26117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39274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482384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srgbClr val="FEFAC9"/>
                </a:solidFill>
              </a:rPr>
              <a:pPr rtl="1"/>
              <a:t>21/12/1435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FEFAC9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srgbClr val="FEFAC9"/>
                </a:solidFill>
              </a:rPr>
              <a:pPr rtl="1"/>
              <a:t>‹#›</a:t>
            </a:fld>
            <a:endParaRPr lang="ar-SA">
              <a:solidFill>
                <a:srgbClr val="FEFAC9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783891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68.xml"/><Relationship Id="rId4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9.xml"/><Relationship Id="rId5" Type="http://schemas.openxmlformats.org/officeDocument/2006/relationships/slide" Target="slide1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0.xml"/><Relationship Id="rId5" Type="http://schemas.openxmlformats.org/officeDocument/2006/relationships/slide" Target="slide1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1.xml"/><Relationship Id="rId4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2.xml"/><Relationship Id="rId5" Type="http://schemas.openxmlformats.org/officeDocument/2006/relationships/image" Target="../media/image28.jpeg"/><Relationship Id="rId4" Type="http://schemas.openxmlformats.org/officeDocument/2006/relationships/slide" Target="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" Target="slide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5" Type="http://schemas.openxmlformats.org/officeDocument/2006/relationships/slide" Target="slide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6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5.xml"/><Relationship Id="rId5" Type="http://schemas.openxmlformats.org/officeDocument/2006/relationships/slide" Target="slide5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7.xml"/><Relationship Id="rId5" Type="http://schemas.openxmlformats.org/officeDocument/2006/relationships/slide" Target="slide5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894"/>
            <a:ext cx="9144000" cy="661642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100" dirty="0" smtClean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Times New Roman"/>
                <a:cs typeface="Arial"/>
              </a:rPr>
              <a:t> </a:t>
            </a:r>
            <a:endParaRPr lang="en-US" sz="1400" dirty="0">
              <a:latin typeface="Arial Narrow" panose="020B0606020202030204" pitchFamily="34" charset="0"/>
              <a:ea typeface="Calibri"/>
              <a:cs typeface="Arial"/>
            </a:endParaRPr>
          </a:p>
          <a:p>
            <a:pPr>
              <a:spcBef>
                <a:spcPts val="600"/>
              </a:spcBef>
              <a:spcAft>
                <a:spcPts val="240"/>
              </a:spcAft>
            </a:pPr>
            <a:r>
              <a:rPr lang="en-US" sz="2800" b="1" dirty="0" smtClean="0">
                <a:solidFill>
                  <a:srgbClr val="FFFF00"/>
                </a:solidFill>
                <a:effectLst/>
                <a:latin typeface="New York" pitchFamily="18" charset="0"/>
                <a:ea typeface="Times New Roman"/>
                <a:cs typeface="Lucida Sans Unicode"/>
              </a:rPr>
              <a:t>Staining of Fungus by using </a:t>
            </a:r>
            <a:r>
              <a:rPr lang="en-US" sz="2800" b="1" dirty="0" err="1" smtClean="0">
                <a:solidFill>
                  <a:srgbClr val="FFFF00"/>
                </a:solidFill>
                <a:effectLst/>
                <a:latin typeface="New York" pitchFamily="18" charset="0"/>
                <a:ea typeface="Times New Roman"/>
                <a:cs typeface="Lucida Sans Unicode"/>
              </a:rPr>
              <a:t>Lactophenol</a:t>
            </a:r>
            <a:r>
              <a:rPr lang="en-US" sz="2800" b="1" dirty="0" smtClean="0">
                <a:solidFill>
                  <a:srgbClr val="FFFF00"/>
                </a:solidFill>
                <a:effectLst/>
                <a:latin typeface="New York" pitchFamily="18" charset="0"/>
                <a:ea typeface="Times New Roman"/>
                <a:cs typeface="Lucida Sans Unicode"/>
              </a:rPr>
              <a:t> cotton blue</a:t>
            </a:r>
          </a:p>
          <a:p>
            <a:pPr>
              <a:spcBef>
                <a:spcPts val="600"/>
              </a:spcBef>
              <a:spcAft>
                <a:spcPts val="240"/>
              </a:spcAft>
            </a:pPr>
            <a:endParaRPr lang="en-US" sz="3200" b="1" dirty="0" smtClean="0">
              <a:solidFill>
                <a:srgbClr val="FFFF00"/>
              </a:solidFill>
              <a:effectLst/>
              <a:latin typeface="New York" pitchFamily="18" charset="0"/>
              <a:ea typeface="Times New Roman"/>
              <a:cs typeface="Lucida Sans Unicode"/>
            </a:endParaRPr>
          </a:p>
          <a:p>
            <a:pPr>
              <a:spcBef>
                <a:spcPts val="600"/>
              </a:spcBef>
              <a:spcAft>
                <a:spcPts val="240"/>
              </a:spcAft>
            </a:pPr>
            <a:r>
              <a:rPr lang="en-US" b="1" dirty="0" smtClean="0">
                <a:solidFill>
                  <a:srgbClr val="FFFF00"/>
                </a:solidFill>
                <a:effectLst/>
                <a:latin typeface="New York" pitchFamily="18" charset="0"/>
                <a:ea typeface="Times New Roman"/>
                <a:cs typeface="Lucida Sans Unicode"/>
              </a:rPr>
              <a:t>Aim</a:t>
            </a:r>
            <a:endParaRPr lang="en-US" dirty="0">
              <a:solidFill>
                <a:srgbClr val="FFFF00"/>
              </a:solidFill>
              <a:latin typeface="New York" pitchFamily="18" charset="0"/>
              <a:ea typeface="Calibri"/>
              <a:cs typeface="Arial"/>
            </a:endParaRP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en-US" b="1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To stain fungal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hyphae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by using </a:t>
            </a:r>
            <a:r>
              <a:rPr lang="en-US" b="1" dirty="0" err="1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Lactophenol</a:t>
            </a:r>
            <a:r>
              <a:rPr lang="en-US" b="1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 cotton blue.</a:t>
            </a:r>
          </a:p>
          <a:p>
            <a:pPr>
              <a:spcBef>
                <a:spcPts val="600"/>
              </a:spcBef>
              <a:spcAft>
                <a:spcPts val="240"/>
              </a:spcAft>
            </a:pPr>
            <a:r>
              <a:rPr lang="en-US" b="1" dirty="0" smtClean="0">
                <a:solidFill>
                  <a:srgbClr val="FFFF00"/>
                </a:solidFill>
                <a:effectLst/>
                <a:latin typeface="New York" pitchFamily="18" charset="0"/>
                <a:ea typeface="Times New Roman"/>
                <a:cs typeface="Lucida Sans Unicode"/>
              </a:rPr>
              <a:t>Requirement</a:t>
            </a:r>
            <a:endParaRPr lang="en-US" dirty="0">
              <a:solidFill>
                <a:srgbClr val="FFFF00"/>
              </a:solidFill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-Young fungal culture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-Glass slide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-Cover slip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-Needle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-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Lactophenol</a:t>
            </a: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 cotton </a:t>
            </a: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blue stain.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>
              <a:spcBef>
                <a:spcPts val="480"/>
              </a:spcBef>
              <a:spcAft>
                <a:spcPts val="1200"/>
              </a:spcAft>
            </a:pPr>
            <a:endParaRPr lang="en-US" sz="2400" dirty="0" smtClean="0">
              <a:ea typeface="Calibri"/>
              <a:cs typeface="Arial"/>
            </a:endParaRPr>
          </a:p>
          <a:p>
            <a:pPr>
              <a:spcBef>
                <a:spcPts val="480"/>
              </a:spcBef>
              <a:spcAft>
                <a:spcPts val="1200"/>
              </a:spcAft>
            </a:pPr>
            <a:endParaRPr lang="en-US" sz="2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240"/>
              </a:spcAft>
            </a:pPr>
            <a:endParaRPr lang="en-US" b="1" dirty="0" smtClean="0">
              <a:solidFill>
                <a:srgbClr val="000000"/>
              </a:solidFill>
              <a:effectLst/>
              <a:latin typeface="Arial Narrow"/>
              <a:ea typeface="Times New Roman"/>
              <a:cs typeface="Lucida Sans Unicode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240"/>
              </a:spcAft>
            </a:pPr>
            <a:endParaRPr lang="en-US" sz="1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729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9144000" cy="689419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New York" pitchFamily="18" charset="0"/>
              </a:rPr>
              <a:t>Making a wet mount slide and observing yeast under microscope</a:t>
            </a:r>
          </a:p>
          <a:p>
            <a:endParaRPr lang="en-US" dirty="0">
              <a:solidFill>
                <a:prstClr val="black"/>
              </a:solidFill>
              <a:latin typeface="New York" pitchFamily="18" charset="0"/>
            </a:endParaRPr>
          </a:p>
          <a:p>
            <a:r>
              <a:rPr lang="en-US" b="1" dirty="0" smtClean="0">
                <a:solidFill>
                  <a:srgbClr val="FFFF00"/>
                </a:solidFill>
                <a:latin typeface="New York" pitchFamily="18" charset="0"/>
              </a:rPr>
              <a:t>Aim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To prepare a wet mount of yeast cell and to observe them under the microscope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New York" pitchFamily="18" charset="0"/>
              </a:rPr>
              <a:t>Material</a:t>
            </a:r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s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-Yeast cell suspension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-Glass slides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-Cover slip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-Needle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-</a:t>
            </a:r>
            <a:r>
              <a:rPr lang="en-US" dirty="0" err="1" smtClean="0">
                <a:solidFill>
                  <a:prstClr val="black"/>
                </a:solidFill>
                <a:latin typeface="New York" pitchFamily="18" charset="0"/>
              </a:rPr>
              <a:t>safranin</a:t>
            </a:r>
            <a:endParaRPr lang="en-US" b="1" dirty="0" smtClean="0">
              <a:solidFill>
                <a:srgbClr val="FFFF00"/>
              </a:solidFill>
              <a:latin typeface="New York" pitchFamily="18" charset="0"/>
            </a:endParaRPr>
          </a:p>
          <a:p>
            <a:r>
              <a:rPr lang="en-US" b="1" dirty="0">
                <a:solidFill>
                  <a:srgbClr val="FFFF00"/>
                </a:solidFill>
                <a:latin typeface="New York" pitchFamily="18" charset="0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New York" pitchFamily="18" charset="0"/>
              </a:rPr>
              <a:t> Procedure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1- Take a sample of yeast suspension provided and add a single drop to a clean microscope slide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2- Place a cover slip on the drop without causing air bubbles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3- Observe the yeast cells under low magnification at first and under high power</a:t>
            </a: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4- Stain the cells with </a:t>
            </a:r>
            <a:r>
              <a:rPr lang="en-US" dirty="0" err="1" smtClean="0">
                <a:solidFill>
                  <a:prstClr val="black"/>
                </a:solidFill>
                <a:latin typeface="New York" pitchFamily="18" charset="0"/>
              </a:rPr>
              <a:t>safranin</a:t>
            </a:r>
            <a:endParaRPr lang="en-US" dirty="0" smtClean="0">
              <a:solidFill>
                <a:prstClr val="black"/>
              </a:solidFill>
              <a:latin typeface="New York" pitchFamily="18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New York" pitchFamily="18" charset="0"/>
              </a:rPr>
              <a:t>Results</a:t>
            </a:r>
            <a:endParaRPr lang="en-US" dirty="0">
              <a:solidFill>
                <a:srgbClr val="FFFF00"/>
              </a:solidFill>
              <a:latin typeface="New York" pitchFamily="18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New York" pitchFamily="18" charset="0"/>
              </a:rPr>
              <a:t>Draw a picture of the cells that you see on the wet mount slide.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612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00034" y="2071678"/>
            <a:ext cx="8001056" cy="2214578"/>
          </a:xfrm>
          <a:prstGeom prst="rect">
            <a:avLst/>
          </a:prstGeom>
          <a:solidFill>
            <a:schemeClr val="bg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2071678"/>
            <a:ext cx="8229600" cy="2357454"/>
          </a:xfrm>
        </p:spPr>
        <p:txBody>
          <a:bodyPr/>
          <a:lstStyle/>
          <a:p>
            <a:pPr algn="l" rtl="0"/>
            <a:r>
              <a:rPr lang="en-US" b="1" i="1" dirty="0" err="1" smtClean="0">
                <a:hlinkClick r:id="rId2" action="ppaction://hlinksldjump"/>
              </a:rPr>
              <a:t>Saccharomyces</a:t>
            </a:r>
            <a:endParaRPr lang="ar-SA" b="1" i="1" dirty="0" smtClean="0"/>
          </a:p>
          <a:p>
            <a:pPr algn="l" rtl="0"/>
            <a:r>
              <a:rPr lang="en-US" b="1" i="1" dirty="0" err="1" smtClean="0">
                <a:hlinkClick r:id="rId3" action="ppaction://hlinksldjump"/>
              </a:rPr>
              <a:t>Schizosachromyces</a:t>
            </a:r>
            <a:endParaRPr lang="en-US" b="1" i="1" dirty="0" smtClean="0"/>
          </a:p>
          <a:p>
            <a:pPr algn="l" rtl="0"/>
            <a:r>
              <a:rPr lang="en-US" b="1" i="1" dirty="0" err="1" smtClean="0">
                <a:hlinkClick r:id="rId4" action="ppaction://hlinksldjump"/>
              </a:rPr>
              <a:t>Rhodotorula</a:t>
            </a:r>
            <a:endParaRPr lang="en-US" b="1" i="1" dirty="0" smtClean="0"/>
          </a:p>
          <a:p>
            <a:pPr algn="l" rtl="0"/>
            <a:r>
              <a:rPr lang="en-US" b="1" i="1" dirty="0" err="1" smtClean="0">
                <a:hlinkClick r:id="rId3" action="ppaction://hlinksldjump"/>
              </a:rPr>
              <a:t>Hansenulla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الخمائر</a:t>
            </a:r>
            <a:endParaRPr lang="ar-SA" sz="4400" b="1" dirty="0"/>
          </a:p>
        </p:txBody>
      </p:sp>
    </p:spTree>
    <p:extLst>
      <p:ext uri="{BB962C8B-B14F-4D97-AF65-F5344CB8AC3E}">
        <p14:creationId xmlns:p14="http://schemas.microsoft.com/office/powerpoint/2010/main" val="196681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ll Users\Documents\My Pictures\Sample Pictures\صور أعفان\sachharomyces cervisi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928802"/>
            <a:ext cx="2643206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Documents and Settings\All Users\Documents\My Pictures\Sample Pictures\صور أعفان\saccharomyc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928802"/>
            <a:ext cx="2643205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C:\Documents and Settings\All Users\Documents\My Pictures\Sample Pictures\صور أعفان\320px-S_cerevisiae_under_DIC_microscop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993446"/>
            <a:ext cx="2857520" cy="2789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3428992" y="5572140"/>
            <a:ext cx="242889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 dirty="0" err="1" smtClean="0">
                <a:solidFill>
                  <a:prstClr val="white"/>
                </a:solidFill>
              </a:rPr>
              <a:t>Saccharomyces</a:t>
            </a:r>
            <a:endParaRPr lang="ar-SA" sz="2400" b="1" i="1" dirty="0">
              <a:solidFill>
                <a:prstClr val="white"/>
              </a:solidFill>
            </a:endParaRPr>
          </a:p>
        </p:txBody>
      </p:sp>
      <p:sp>
        <p:nvSpPr>
          <p:cNvPr id="6" name="زر إجراء: إرجاع 5">
            <a:hlinkClick r:id="rId5" action="ppaction://hlinksldjump" highlightClick="1"/>
          </p:cNvPr>
          <p:cNvSpPr/>
          <p:nvPr/>
        </p:nvSpPr>
        <p:spPr>
          <a:xfrm>
            <a:off x="0" y="6286496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5380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ll Users\Documents\My Pictures\Sample Pictures\صور أعفان\schizosaccharomyces_pombe.jpg"/>
          <p:cNvPicPr>
            <a:picLocks noChangeAspect="1" noChangeArrowheads="1"/>
          </p:cNvPicPr>
          <p:nvPr/>
        </p:nvPicPr>
        <p:blipFill>
          <a:blip r:embed="rId2" cstate="print"/>
          <a:srcRect l="12235" t="12226" r="14222" b="12179"/>
          <a:stretch>
            <a:fillRect/>
          </a:stretch>
        </p:blipFill>
        <p:spPr bwMode="auto">
          <a:xfrm>
            <a:off x="6072198" y="2071678"/>
            <a:ext cx="2643206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C:\Documents and Settings\All Users\Documents\My Pictures\Sample Pictures\صور أعفان\schiz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071678"/>
            <a:ext cx="2600338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C:\Documents and Settings\All Users\Documents\My Pictures\Sample Pictures\صور أعفان\Schizosaccharomyces_octosporus_1_X_1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071678"/>
            <a:ext cx="2759087" cy="2571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2714612" y="5214950"/>
            <a:ext cx="335758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 dirty="0" err="1" smtClean="0">
                <a:solidFill>
                  <a:prstClr val="white"/>
                </a:solidFill>
              </a:rPr>
              <a:t>Schizosachhromyces</a:t>
            </a:r>
            <a:endParaRPr lang="ar-SA" sz="2400" b="1" i="1" dirty="0">
              <a:solidFill>
                <a:prstClr val="white"/>
              </a:solidFill>
            </a:endParaRPr>
          </a:p>
        </p:txBody>
      </p:sp>
      <p:sp>
        <p:nvSpPr>
          <p:cNvPr id="6" name="زر إجراء: إرجاع 5">
            <a:hlinkClick r:id="rId5" action="ppaction://hlinksldjump" highlightClick="1"/>
          </p:cNvPr>
          <p:cNvSpPr/>
          <p:nvPr/>
        </p:nvSpPr>
        <p:spPr>
          <a:xfrm>
            <a:off x="0" y="6286496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6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ll Users\Documents\My Pictures\Sample Pictures\صور أعفان\Rhodotorula_mucilaginosa_col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857364"/>
            <a:ext cx="3698601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 descr="C:\Documents and Settings\All Users\Documents\My Pictures\Sample Pictures\صور أعفان\rho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3786214" cy="3428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3643306" y="5715016"/>
            <a:ext cx="21431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 dirty="0" err="1" smtClean="0">
                <a:solidFill>
                  <a:prstClr val="white"/>
                </a:solidFill>
              </a:rPr>
              <a:t>Rhodotorula</a:t>
            </a:r>
            <a:endParaRPr lang="ar-SA" sz="2400" b="1" i="1" dirty="0">
              <a:solidFill>
                <a:prstClr val="white"/>
              </a:solidFill>
            </a:endParaRPr>
          </a:p>
        </p:txBody>
      </p:sp>
      <p:sp>
        <p:nvSpPr>
          <p:cNvPr id="5" name="زر إجراء: إرجاع 4">
            <a:hlinkClick r:id="rId4" action="ppaction://hlinksldjump" highlightClick="1"/>
          </p:cNvPr>
          <p:cNvSpPr/>
          <p:nvPr/>
        </p:nvSpPr>
        <p:spPr>
          <a:xfrm>
            <a:off x="0" y="6286496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4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ll Users\Documents\My Pictures\Sample Pictures\صور أعفان\Rhodotorula_mucilaginosa_colony.jpg"/>
          <p:cNvPicPr>
            <a:picLocks noChangeAspect="1" noChangeArrowheads="1"/>
          </p:cNvPicPr>
          <p:nvPr/>
        </p:nvPicPr>
        <p:blipFill>
          <a:blip r:embed="rId2" cstate="print"/>
          <a:srcRect l="6122" t="5393" r="8163" b="10065"/>
          <a:stretch>
            <a:fillRect/>
          </a:stretch>
        </p:blipFill>
        <p:spPr bwMode="auto">
          <a:xfrm>
            <a:off x="5857884" y="2000240"/>
            <a:ext cx="3000396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 descr="C:\Documents and Settings\All Users\Documents\My Pictures\Sample Pictures\صور أعفان\rhod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15571" y="2000240"/>
            <a:ext cx="2699437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3643306" y="5643578"/>
            <a:ext cx="21431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i="1" dirty="0" err="1" smtClean="0">
                <a:solidFill>
                  <a:prstClr val="white"/>
                </a:solidFill>
              </a:rPr>
              <a:t>Hansenula</a:t>
            </a:r>
            <a:endParaRPr lang="ar-SA" sz="2400" b="1" i="1" dirty="0">
              <a:solidFill>
                <a:prstClr val="white"/>
              </a:solidFill>
            </a:endParaRPr>
          </a:p>
        </p:txBody>
      </p:sp>
      <p:sp>
        <p:nvSpPr>
          <p:cNvPr id="5" name="زر إجراء: إرجاع 4">
            <a:hlinkClick r:id="rId4" action="ppaction://hlinksldjump" highlightClick="1"/>
          </p:cNvPr>
          <p:cNvSpPr/>
          <p:nvPr/>
        </p:nvSpPr>
        <p:spPr>
          <a:xfrm>
            <a:off x="0" y="6286496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  <p:pic>
        <p:nvPicPr>
          <p:cNvPr id="7" name="صورة 6" descr="Hansenula.jpg"/>
          <p:cNvPicPr>
            <a:picLocks noChangeAspect="1"/>
          </p:cNvPicPr>
          <p:nvPr/>
        </p:nvPicPr>
        <p:blipFill>
          <a:blip r:embed="rId5" cstate="print"/>
          <a:srcRect l="2778" t="2381" r="2778" b="2381"/>
          <a:stretch>
            <a:fillRect/>
          </a:stretch>
        </p:blipFill>
        <p:spPr>
          <a:xfrm>
            <a:off x="285720" y="2023990"/>
            <a:ext cx="2571768" cy="292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646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7269169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240"/>
              </a:spcAft>
            </a:pPr>
            <a:r>
              <a:rPr lang="en-US" b="1" dirty="0" smtClean="0">
                <a:solidFill>
                  <a:srgbClr val="FFFF00"/>
                </a:solidFill>
                <a:effectLst/>
                <a:latin typeface="New York" pitchFamily="18" charset="0"/>
                <a:ea typeface="Times New Roman"/>
                <a:cs typeface="Lucida Sans Unicode"/>
              </a:rPr>
              <a:t>Procedure</a:t>
            </a:r>
            <a:endParaRPr lang="en-US" dirty="0">
              <a:solidFill>
                <a:srgbClr val="FFFF00"/>
              </a:solidFill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1- Take a clean grease free slide.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2- Add a drop of mounting fluid that is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lactophenol</a:t>
            </a: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 cotton blue solution on a slide.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3- Sterilize the needle and cool it then transfer a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mycellial</a:t>
            </a: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 mat on fluid and press it gently so that it easily mix with the stain.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4- Take a clean cover slip and with the help of a forceps place the cover slip on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mycellial</a:t>
            </a: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 mat.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5- Take a blotting paper and wipe the excess stain .</a:t>
            </a:r>
            <a:endParaRPr lang="en-US" dirty="0"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effectLst/>
                <a:latin typeface="New York" pitchFamily="18" charset="0"/>
                <a:ea typeface="Times New Roman"/>
                <a:cs typeface="Arial"/>
              </a:rPr>
              <a:t>6- Observe under low to high power objectives of microscope.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endParaRPr lang="en-US" dirty="0">
              <a:solidFill>
                <a:srgbClr val="000000"/>
              </a:solidFill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endParaRPr lang="en-US" dirty="0" smtClean="0">
              <a:solidFill>
                <a:srgbClr val="000000"/>
              </a:solidFill>
              <a:latin typeface="New York" pitchFamily="18" charset="0"/>
              <a:ea typeface="Calibri"/>
              <a:cs typeface="Arial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endParaRPr lang="en-US" sz="2400" dirty="0">
              <a:solidFill>
                <a:srgbClr val="000000"/>
              </a:solidFill>
              <a:latin typeface="Albertus MT" pitchFamily="18" charset="0"/>
              <a:ea typeface="Calibri"/>
              <a:cs typeface="Arial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endParaRPr lang="en-US" sz="2400" dirty="0">
              <a:latin typeface="Albertus MT" pitchFamily="18" charset="0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6612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 rot="10800000" flipV="1">
            <a:off x="-3" y="-598405"/>
            <a:ext cx="9144002" cy="794063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457056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457200" indent="0"/>
            <a:r>
              <a:rPr lang="en-US" sz="1400" b="1" dirty="0" smtClean="0">
                <a:effectLst/>
                <a:latin typeface="New York" pitchFamily="18" charset="0"/>
              </a:rPr>
              <a:t> </a:t>
            </a:r>
            <a:r>
              <a:rPr lang="en-US" sz="1600" b="1" dirty="0" smtClean="0">
                <a:solidFill>
                  <a:srgbClr val="FFFF00"/>
                </a:solidFill>
                <a:effectLst/>
                <a:latin typeface="New York" pitchFamily="18" charset="0"/>
              </a:rPr>
              <a:t>Slide Culture; Mycology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00"/>
                </a:solidFill>
                <a:effectLst/>
                <a:latin typeface="New York" pitchFamily="18" charset="0"/>
              </a:rPr>
              <a:t>Principle:</a:t>
            </a:r>
            <a:endParaRPr lang="en-US" sz="1600" dirty="0" smtClean="0">
              <a:solidFill>
                <a:srgbClr val="FFFF00"/>
              </a:solidFill>
              <a:latin typeface="New York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w York" pitchFamily="18" charset="0"/>
                <a:cs typeface="Arial" pitchFamily="34" charset="0"/>
              </a:rPr>
              <a:t>The slide culture is the best method for preserving and observing the actual structure of a fungus.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FF00"/>
                </a:solidFill>
                <a:effectLst/>
                <a:latin typeface="New York" pitchFamily="18" charset="0"/>
              </a:rPr>
              <a:t>Materials:</a:t>
            </a:r>
            <a:endParaRPr lang="en-US" altLang="en-US" sz="1600" dirty="0">
              <a:latin typeface="New York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Actively growing fungus on </a:t>
            </a: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Potato </a:t>
            </a:r>
            <a:r>
              <a:rPr lang="en-US" altLang="en-US" sz="1600" dirty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Dextrose </a:t>
            </a: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agar</a:t>
            </a:r>
            <a:r>
              <a:rPr lang="en-US" altLang="en-US" sz="1600" dirty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.</a:t>
            </a:r>
          </a:p>
          <a:p>
            <a:pPr marL="228600" lvl="0" indent="-2286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Petri dish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2. Sterile water</a:t>
            </a:r>
            <a:endParaRPr lang="en-US" altLang="en-US" sz="1600" dirty="0">
              <a:solidFill>
                <a:prstClr val="black"/>
              </a:solidFill>
              <a:latin typeface="New York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3. Potato Dextrose </a:t>
            </a:r>
            <a:r>
              <a:rPr lang="en-US" altLang="en-US" sz="1600" dirty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agar </a:t>
            </a:r>
            <a:endParaRPr lang="en-US" altLang="en-US" sz="1600" dirty="0" smtClean="0">
              <a:solidFill>
                <a:prstClr val="black"/>
              </a:solidFill>
              <a:latin typeface="New York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4 Coverslip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5. </a:t>
            </a:r>
            <a:r>
              <a:rPr lang="en-US" altLang="en-US" sz="1600" dirty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Glass </a:t>
            </a: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slide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6. </a:t>
            </a:r>
            <a:r>
              <a:rPr lang="en-US" altLang="en-US" sz="1600" dirty="0" err="1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Lactophenol</a:t>
            </a:r>
            <a:r>
              <a:rPr lang="en-US" altLang="en-US" sz="1600" dirty="0" smtClean="0">
                <a:solidFill>
                  <a:prstClr val="black"/>
                </a:solidFill>
                <a:latin typeface="New York" pitchFamily="18" charset="0"/>
                <a:cs typeface="Arial" pitchFamily="34" charset="0"/>
              </a:rPr>
              <a:t> cotton blue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00"/>
                </a:solidFill>
                <a:effectLst/>
                <a:latin typeface="New York" pitchFamily="18" charset="0"/>
              </a:rPr>
              <a:t>Procedure:</a:t>
            </a:r>
            <a:endParaRPr lang="en-US" sz="1600" dirty="0" smtClean="0">
              <a:effectLst/>
              <a:latin typeface="New York" pitchFamily="18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1.   Place a slide on a bent-glass rod </a:t>
            </a:r>
            <a:r>
              <a:rPr lang="en-US" sz="1600" dirty="0">
                <a:latin typeface="New York" pitchFamily="18" charset="0"/>
                <a:ea typeface="Times New Roman"/>
              </a:rPr>
              <a:t>and a </a:t>
            </a:r>
            <a:r>
              <a:rPr lang="en-US" sz="1600" dirty="0" smtClean="0">
                <a:latin typeface="New York" pitchFamily="18" charset="0"/>
                <a:ea typeface="Times New Roman"/>
              </a:rPr>
              <a:t>piece </a:t>
            </a:r>
            <a:r>
              <a:rPr lang="en-US" sz="1600" dirty="0">
                <a:latin typeface="New York" pitchFamily="18" charset="0"/>
                <a:ea typeface="Times New Roman"/>
              </a:rPr>
              <a:t>of  filter </a:t>
            </a:r>
            <a:r>
              <a:rPr lang="en-US" sz="1600" dirty="0" smtClean="0">
                <a:latin typeface="New York" pitchFamily="18" charset="0"/>
                <a:ea typeface="Times New Roman"/>
              </a:rPr>
              <a:t>paper in </a:t>
            </a: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the bottom of a petri dish  </a:t>
            </a:r>
          </a:p>
          <a:p>
            <a:pPr>
              <a:spcAft>
                <a:spcPts val="0"/>
              </a:spcAft>
            </a:pP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2.   Prepare a drop of potato dextrose agar by using sterilized pipette in the center of the slide in a petri dish and allow to solidify.</a:t>
            </a:r>
          </a:p>
          <a:p>
            <a:pPr>
              <a:spcAft>
                <a:spcPts val="0"/>
              </a:spcAft>
            </a:pP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3.   Inoculate the sides of PDA agar drop with a small fragment of fungus being studied. </a:t>
            </a:r>
          </a:p>
          <a:p>
            <a:pPr>
              <a:spcAft>
                <a:spcPts val="0"/>
              </a:spcAft>
            </a:pP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5. Sterilize coverslip by passing it briefly through a flame. Cover inoculated drop with the sterile cover slip.</a:t>
            </a:r>
          </a:p>
          <a:p>
            <a:pPr>
              <a:spcAft>
                <a:spcPts val="0"/>
              </a:spcAft>
            </a:pP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6.   Add sterile water to bottom of petri dish.</a:t>
            </a:r>
          </a:p>
          <a:p>
            <a:pPr>
              <a:spcAft>
                <a:spcPts val="0"/>
              </a:spcAft>
            </a:pP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7.   Incubate at 25 </a:t>
            </a:r>
            <a:r>
              <a:rPr lang="en-US" sz="1600" dirty="0" smtClean="0">
                <a:effectLst/>
                <a:latin typeface="New York" pitchFamily="18" charset="0"/>
                <a:ea typeface="Times New Roman"/>
                <a:sym typeface="Symbol"/>
              </a:rPr>
              <a:t></a:t>
            </a: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C until sporulation occurs (usually 1-2 weeks, occasionally faster).  The slide preparation may be checked periodically under the low power of a microscope.</a:t>
            </a:r>
          </a:p>
          <a:p>
            <a:pPr marL="342900" indent="-342900">
              <a:spcAft>
                <a:spcPts val="0"/>
              </a:spcAft>
              <a:buAutoNum type="arabicPeriod" startAt="8"/>
            </a:pP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When sporulation is complete, carefully lift off cover slip and place onto a drop of </a:t>
            </a:r>
            <a:r>
              <a:rPr lang="en-US" sz="1600" dirty="0" err="1" smtClean="0">
                <a:effectLst/>
                <a:latin typeface="New York" pitchFamily="18" charset="0"/>
                <a:ea typeface="Times New Roman"/>
              </a:rPr>
              <a:t>lactophenol</a:t>
            </a: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 cotton blue on a clean slide, making your first slide</a:t>
            </a:r>
            <a:r>
              <a:rPr lang="en-US" sz="1400" dirty="0" smtClean="0">
                <a:effectLst/>
                <a:latin typeface="New York" pitchFamily="18" charset="0"/>
                <a:ea typeface="Times New Roman"/>
              </a:rPr>
              <a:t>.</a:t>
            </a:r>
          </a:p>
          <a:p>
            <a:pPr marL="342900" indent="-342900">
              <a:spcAft>
                <a:spcPts val="0"/>
              </a:spcAft>
              <a:buAutoNum type="arabicPeriod" startAt="8"/>
            </a:pPr>
            <a:endParaRPr lang="en-US" sz="1400" dirty="0">
              <a:latin typeface="New York" pitchFamily="18" charset="0"/>
              <a:ea typeface="Times New Roman"/>
            </a:endParaRPr>
          </a:p>
          <a:p>
            <a:pPr marL="342900" indent="-342900">
              <a:spcAft>
                <a:spcPts val="0"/>
              </a:spcAft>
              <a:buAutoNum type="arabicPeriod" startAt="8"/>
            </a:pPr>
            <a:endParaRPr lang="en-US" sz="1400" dirty="0" smtClean="0">
              <a:effectLst/>
              <a:latin typeface="New York" pitchFamily="18" charset="0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600" dirty="0" smtClean="0">
                <a:effectLst/>
                <a:latin typeface="New York" pitchFamily="18" charset="0"/>
                <a:ea typeface="Times New Roman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612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0" algn="just"/>
            <a:r>
              <a:rPr lang="en-US" sz="4000" b="1" dirty="0" smtClean="0">
                <a:solidFill>
                  <a:srgbClr val="FFFF00"/>
                </a:solidFill>
              </a:rPr>
              <a:t>NOTES</a:t>
            </a:r>
          </a:p>
          <a:p>
            <a:pPr lvl="0" algn="just"/>
            <a:r>
              <a:rPr lang="en-US" sz="4000" b="1" dirty="0" smtClean="0">
                <a:solidFill>
                  <a:srgbClr val="FFFF00"/>
                </a:solidFill>
              </a:rPr>
              <a:t>-Phenol </a:t>
            </a:r>
            <a:r>
              <a:rPr lang="en-US" sz="4000" b="1" dirty="0">
                <a:solidFill>
                  <a:srgbClr val="FFFF00"/>
                </a:solidFill>
              </a:rPr>
              <a:t>will kill any live </a:t>
            </a:r>
            <a:r>
              <a:rPr lang="en-US" sz="4000" b="1" dirty="0" smtClean="0">
                <a:solidFill>
                  <a:srgbClr val="FFFF00"/>
                </a:solidFill>
              </a:rPr>
              <a:t>organisms</a:t>
            </a:r>
          </a:p>
          <a:p>
            <a:pPr lvl="0" algn="just"/>
            <a:r>
              <a:rPr lang="en-US" sz="4000" b="1" dirty="0" smtClean="0">
                <a:solidFill>
                  <a:srgbClr val="FFFF00"/>
                </a:solidFill>
              </a:rPr>
              <a:t>-Lactic </a:t>
            </a:r>
            <a:r>
              <a:rPr lang="en-US" sz="4000" b="1" dirty="0">
                <a:solidFill>
                  <a:srgbClr val="FFFF00"/>
                </a:solidFill>
              </a:rPr>
              <a:t>acid </a:t>
            </a:r>
            <a:r>
              <a:rPr lang="en-US" sz="4000" b="1" dirty="0" smtClean="0">
                <a:solidFill>
                  <a:srgbClr val="FFFF00"/>
                </a:solidFill>
              </a:rPr>
              <a:t>preserves fungal structures</a:t>
            </a:r>
          </a:p>
          <a:p>
            <a:pPr lvl="0" algn="just"/>
            <a:r>
              <a:rPr lang="en-US" sz="4000" b="1" dirty="0" smtClean="0">
                <a:solidFill>
                  <a:srgbClr val="FFFF00"/>
                </a:solidFill>
              </a:rPr>
              <a:t>-</a:t>
            </a:r>
            <a:r>
              <a:rPr lang="en-US" sz="4000" b="1" dirty="0" err="1">
                <a:solidFill>
                  <a:srgbClr val="FFFF00"/>
                </a:solidFill>
              </a:rPr>
              <a:t>L</a:t>
            </a:r>
            <a:r>
              <a:rPr lang="en-US" sz="4000" b="1" dirty="0" err="1" smtClean="0">
                <a:solidFill>
                  <a:srgbClr val="FFFF00"/>
                </a:solidFill>
              </a:rPr>
              <a:t>actophenol</a:t>
            </a:r>
            <a:r>
              <a:rPr lang="en-US" sz="4000" b="1" dirty="0" smtClean="0">
                <a:solidFill>
                  <a:srgbClr val="FFFF00"/>
                </a:solidFill>
              </a:rPr>
              <a:t> cotton </a:t>
            </a:r>
            <a:r>
              <a:rPr lang="en-US" sz="4000" b="1" dirty="0">
                <a:solidFill>
                  <a:srgbClr val="FFFF00"/>
                </a:solidFill>
              </a:rPr>
              <a:t>blue </a:t>
            </a:r>
            <a:r>
              <a:rPr lang="en-US" sz="4000" b="1" dirty="0" smtClean="0">
                <a:solidFill>
                  <a:srgbClr val="FFFF00"/>
                </a:solidFill>
              </a:rPr>
              <a:t>stains </a:t>
            </a:r>
            <a:r>
              <a:rPr lang="en-US" sz="4000" b="1" dirty="0">
                <a:solidFill>
                  <a:srgbClr val="FFFF00"/>
                </a:solidFill>
              </a:rPr>
              <a:t>the chitin in the fungal cell walls</a:t>
            </a:r>
            <a:r>
              <a:rPr lang="en-US" sz="4000" b="1" dirty="0" smtClean="0">
                <a:solidFill>
                  <a:srgbClr val="FFFF00"/>
                </a:solidFill>
              </a:rPr>
              <a:t>.</a:t>
            </a:r>
          </a:p>
          <a:p>
            <a:pPr marL="571500" lvl="0" indent="-571500">
              <a:buFontTx/>
              <a:buChar char="-"/>
            </a:pPr>
            <a:endParaRPr lang="en-US" sz="4000" b="1" dirty="0" smtClean="0">
              <a:solidFill>
                <a:srgbClr val="FFFF00"/>
              </a:solidFill>
            </a:endParaRPr>
          </a:p>
          <a:p>
            <a:pPr marL="571500" lvl="0" indent="-571500">
              <a:buFontTx/>
              <a:buChar char="-"/>
            </a:pPr>
            <a:endParaRPr lang="en-US" sz="4000" b="1" dirty="0">
              <a:solidFill>
                <a:srgbClr val="FFFF00"/>
              </a:solidFill>
            </a:endParaRPr>
          </a:p>
          <a:p>
            <a:pPr lvl="0"/>
            <a:endParaRPr lang="en-US" sz="4000" b="1" dirty="0">
              <a:solidFill>
                <a:srgbClr val="FFFF00"/>
              </a:solidFill>
            </a:endParaRPr>
          </a:p>
          <a:p>
            <a:pPr marL="571500" lvl="0" indent="-571500">
              <a:buFontTx/>
              <a:buChar char="-"/>
            </a:pPr>
            <a:endParaRPr lang="en-US" sz="4000" b="1" dirty="0" smtClean="0">
              <a:solidFill>
                <a:srgbClr val="FFFF00"/>
              </a:solidFill>
            </a:endParaRPr>
          </a:p>
          <a:p>
            <a:pPr marL="571500" lvl="0" indent="-571500">
              <a:buFontTx/>
              <a:buChar char="-"/>
            </a:pPr>
            <a:endParaRPr lang="en-US" sz="4000" b="1" dirty="0">
              <a:solidFill>
                <a:srgbClr val="FFFF00"/>
              </a:solidFill>
            </a:endParaRPr>
          </a:p>
          <a:p>
            <a:pPr marL="571500" lvl="0" indent="-571500">
              <a:buFontTx/>
              <a:buChar char="-"/>
            </a:pP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612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ll Users\Documents\My Pictures\Sample Pictures\صور أعفان\Aspergillus.jpg"/>
          <p:cNvPicPr>
            <a:picLocks noChangeAspect="1" noChangeArrowheads="1"/>
          </p:cNvPicPr>
          <p:nvPr/>
        </p:nvPicPr>
        <p:blipFill>
          <a:blip r:embed="rId2" cstate="print"/>
          <a:srcRect l="5301" t="3146" r="3789" b="2514"/>
          <a:stretch>
            <a:fillRect/>
          </a:stretch>
        </p:blipFill>
        <p:spPr bwMode="auto">
          <a:xfrm>
            <a:off x="5072066" y="357166"/>
            <a:ext cx="3543701" cy="2953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Documents and Settings\All Users\Documents\My Pictures\Sample Pictures\صور أعفان\Aspergillus4.jpg"/>
          <p:cNvPicPr>
            <a:picLocks noChangeAspect="1" noChangeArrowheads="1"/>
          </p:cNvPicPr>
          <p:nvPr/>
        </p:nvPicPr>
        <p:blipFill>
          <a:blip r:embed="rId3" cstate="print"/>
          <a:srcRect t="11811" b="5511"/>
          <a:stretch>
            <a:fillRect/>
          </a:stretch>
        </p:blipFill>
        <p:spPr bwMode="auto">
          <a:xfrm>
            <a:off x="785786" y="285728"/>
            <a:ext cx="3643338" cy="2848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C:\Documents and Settings\All Users\Documents\My Pictures\Sample Pictures\صور أعفان\Aspergillus_niger.jpg"/>
          <p:cNvPicPr>
            <a:picLocks noChangeAspect="1" noChangeArrowheads="1"/>
          </p:cNvPicPr>
          <p:nvPr/>
        </p:nvPicPr>
        <p:blipFill>
          <a:blip r:embed="rId4" cstate="print"/>
          <a:srcRect l="3393" t="2717" r="3392" b="7608"/>
          <a:stretch>
            <a:fillRect/>
          </a:stretch>
        </p:blipFill>
        <p:spPr bwMode="auto">
          <a:xfrm>
            <a:off x="5000629" y="3458874"/>
            <a:ext cx="3643338" cy="3113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مربع نص 9"/>
          <p:cNvSpPr txBox="1"/>
          <p:nvPr/>
        </p:nvSpPr>
        <p:spPr>
          <a:xfrm>
            <a:off x="5500694" y="6143644"/>
            <a:ext cx="26432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 dirty="0" err="1" smtClean="0">
                <a:solidFill>
                  <a:prstClr val="black"/>
                </a:solidFill>
              </a:rPr>
              <a:t>Aspergillus</a:t>
            </a:r>
            <a:r>
              <a:rPr lang="en-US" sz="2400" b="1" i="1" dirty="0" smtClean="0">
                <a:solidFill>
                  <a:prstClr val="black"/>
                </a:solidFill>
              </a:rPr>
              <a:t> </a:t>
            </a:r>
            <a:r>
              <a:rPr lang="en-US" sz="2400" b="1" i="1" dirty="0" err="1" smtClean="0">
                <a:solidFill>
                  <a:prstClr val="black"/>
                </a:solidFill>
              </a:rPr>
              <a:t>niger</a:t>
            </a:r>
            <a:endParaRPr lang="ar-SA" sz="2400" b="1" i="1" dirty="0">
              <a:solidFill>
                <a:prstClr val="black"/>
              </a:solidFill>
            </a:endParaRPr>
          </a:p>
        </p:txBody>
      </p:sp>
      <p:pic>
        <p:nvPicPr>
          <p:cNvPr id="11" name="Picture 6" descr="C:\Documents and Settings\All Users\Documents\My Pictures\Sample Pictures\صور أعفان\Aspergillus_flavus_colony.jpg"/>
          <p:cNvPicPr>
            <a:picLocks noChangeAspect="1" noChangeArrowheads="1"/>
          </p:cNvPicPr>
          <p:nvPr/>
        </p:nvPicPr>
        <p:blipFill>
          <a:blip r:embed="rId5" cstate="print"/>
          <a:srcRect l="2152" t="3733" r="4486" b="4951"/>
          <a:stretch>
            <a:fillRect/>
          </a:stretch>
        </p:blipFill>
        <p:spPr bwMode="auto">
          <a:xfrm>
            <a:off x="642910" y="3346778"/>
            <a:ext cx="3714776" cy="3154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مربع نص 11"/>
          <p:cNvSpPr txBox="1"/>
          <p:nvPr/>
        </p:nvSpPr>
        <p:spPr>
          <a:xfrm>
            <a:off x="714348" y="6000768"/>
            <a:ext cx="335758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 dirty="0" err="1" smtClean="0">
                <a:solidFill>
                  <a:prstClr val="white"/>
                </a:solidFill>
              </a:rPr>
              <a:t>Aspergillus</a:t>
            </a:r>
            <a:r>
              <a:rPr lang="en-US" sz="2400" b="1" i="1" dirty="0" smtClean="0">
                <a:solidFill>
                  <a:prstClr val="white"/>
                </a:solidFill>
              </a:rPr>
              <a:t> </a:t>
            </a:r>
            <a:r>
              <a:rPr lang="en-US" sz="2400" b="1" i="1" dirty="0" err="1" smtClean="0">
                <a:solidFill>
                  <a:prstClr val="white"/>
                </a:solidFill>
              </a:rPr>
              <a:t>falvus</a:t>
            </a:r>
            <a:endParaRPr lang="ar-SA" sz="2400" b="1" i="1" dirty="0">
              <a:solidFill>
                <a:prstClr val="white"/>
              </a:solidFill>
            </a:endParaRPr>
          </a:p>
        </p:txBody>
      </p:sp>
      <p:sp>
        <p:nvSpPr>
          <p:cNvPr id="8" name="زر إجراء: إرجاع 7">
            <a:hlinkClick r:id="rId6" action="ppaction://hlinksldjump" highlightClick="1"/>
          </p:cNvPr>
          <p:cNvSpPr/>
          <p:nvPr/>
        </p:nvSpPr>
        <p:spPr>
          <a:xfrm>
            <a:off x="0" y="6286496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689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ll Users\Documents\My Pictures\Sample Pictures\صور أعفان\rhizopus rizo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45318" y="226197"/>
            <a:ext cx="3238523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Documents and Settings\All Users\Documents\My Pictures\Sample Pictures\صور أعفان\rhizopu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87564"/>
            <a:ext cx="3071834" cy="339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Picture 7" descr="C:\Documents and Settings\All Users\Documents\My Pictures\Sample Pictures\صور أعفان\rhizpous3.jpg"/>
          <p:cNvPicPr>
            <a:picLocks noChangeAspect="1" noChangeArrowheads="1"/>
          </p:cNvPicPr>
          <p:nvPr/>
        </p:nvPicPr>
        <p:blipFill>
          <a:blip r:embed="rId4" cstate="print"/>
          <a:srcRect b="14715"/>
          <a:stretch>
            <a:fillRect/>
          </a:stretch>
        </p:blipFill>
        <p:spPr bwMode="auto">
          <a:xfrm>
            <a:off x="2643174" y="4071942"/>
            <a:ext cx="421484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مربع نص 11"/>
          <p:cNvSpPr txBox="1"/>
          <p:nvPr/>
        </p:nvSpPr>
        <p:spPr>
          <a:xfrm>
            <a:off x="3500430" y="3643314"/>
            <a:ext cx="192882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 dirty="0" err="1" smtClean="0">
                <a:solidFill>
                  <a:prstClr val="white"/>
                </a:solidFill>
              </a:rPr>
              <a:t>Rhizpous</a:t>
            </a:r>
            <a:endParaRPr lang="ar-SA" sz="2400" b="1" i="1" dirty="0">
              <a:solidFill>
                <a:prstClr val="white"/>
              </a:solidFill>
            </a:endParaRPr>
          </a:p>
        </p:txBody>
      </p:sp>
      <p:sp>
        <p:nvSpPr>
          <p:cNvPr id="6" name="زر إجراء: إرجاع 5">
            <a:hlinkClick r:id="rId5" action="ppaction://hlinksldjump" highlightClick="1"/>
          </p:cNvPr>
          <p:cNvSpPr/>
          <p:nvPr/>
        </p:nvSpPr>
        <p:spPr>
          <a:xfrm>
            <a:off x="0" y="6286496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76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ll Users\Documents\My Pictures\Sample Pictures\صور أعفان\fusar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19674"/>
            <a:ext cx="4071966" cy="2937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Documents and Settings\All Users\Documents\My Pictures\Sample Pictures\صور أعفان\fusarium1.jpg"/>
          <p:cNvPicPr>
            <a:picLocks noChangeAspect="1" noChangeArrowheads="1"/>
          </p:cNvPicPr>
          <p:nvPr/>
        </p:nvPicPr>
        <p:blipFill>
          <a:blip r:embed="rId3" cstate="print"/>
          <a:srcRect l="41912"/>
          <a:stretch>
            <a:fillRect/>
          </a:stretch>
        </p:blipFill>
        <p:spPr bwMode="auto">
          <a:xfrm rot="5400000">
            <a:off x="3374212" y="2983714"/>
            <a:ext cx="2714645" cy="4319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2643174" y="3286124"/>
            <a:ext cx="26432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 dirty="0" err="1" smtClean="0">
                <a:solidFill>
                  <a:prstClr val="white"/>
                </a:solidFill>
              </a:rPr>
              <a:t>Fusarium</a:t>
            </a:r>
            <a:endParaRPr lang="ar-SA" sz="2400" b="1" i="1" dirty="0">
              <a:solidFill>
                <a:prstClr val="white"/>
              </a:solidFill>
            </a:endParaRPr>
          </a:p>
        </p:txBody>
      </p:sp>
      <p:sp>
        <p:nvSpPr>
          <p:cNvPr id="5" name="زر إجراء: إرجاع 4">
            <a:hlinkClick r:id="rId4" action="ppaction://hlinksldjump" highlightClick="1"/>
          </p:cNvPr>
          <p:cNvSpPr/>
          <p:nvPr/>
        </p:nvSpPr>
        <p:spPr>
          <a:xfrm>
            <a:off x="0" y="6286496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55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ll Users\Documents\My Pictures\Sample Pictures\صور أعفان\Alternariq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742110"/>
            <a:ext cx="2928958" cy="3401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Documents and Settings\All Users\Documents\My Pictures\Sample Pictures\صور أعفان\Alterna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807162"/>
            <a:ext cx="2571768" cy="3336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C:\Documents and Settings\All Users\Documents\My Pictures\Sample Pictures\صور أعفان\Hordei_Alternaria_alterna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857364"/>
            <a:ext cx="2646694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3500430" y="714356"/>
            <a:ext cx="192882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 dirty="0" err="1" smtClean="0">
                <a:solidFill>
                  <a:prstClr val="white"/>
                </a:solidFill>
              </a:rPr>
              <a:t>Alternaria</a:t>
            </a:r>
            <a:endParaRPr lang="ar-SA" sz="2400" b="1" i="1" dirty="0">
              <a:solidFill>
                <a:prstClr val="white"/>
              </a:solidFill>
            </a:endParaRPr>
          </a:p>
        </p:txBody>
      </p:sp>
      <p:sp>
        <p:nvSpPr>
          <p:cNvPr id="6" name="زر إجراء: إرجاع 5">
            <a:hlinkClick r:id="rId5" action="ppaction://hlinksldjump" highlightClick="1"/>
          </p:cNvPr>
          <p:cNvSpPr/>
          <p:nvPr/>
        </p:nvSpPr>
        <p:spPr>
          <a:xfrm>
            <a:off x="0" y="6286496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409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ll Users\Documents\My Pictures\Sample Pictures\صور أعفان\muc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714488"/>
            <a:ext cx="2928990" cy="2529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C:\Documents and Settings\All Users\Documents\My Pictures\Sample Pictures\صور أعفان\mucor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428736"/>
            <a:ext cx="2286016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9" name="Picture 5" descr="C:\Documents and Settings\All Users\Documents\My Pictures\Sample Pictures\صور أعفان\mucor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500174"/>
            <a:ext cx="2299955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مربع نص 7"/>
          <p:cNvSpPr txBox="1"/>
          <p:nvPr/>
        </p:nvSpPr>
        <p:spPr>
          <a:xfrm>
            <a:off x="3000364" y="5000636"/>
            <a:ext cx="207170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 dirty="0" err="1" smtClean="0">
                <a:solidFill>
                  <a:prstClr val="white"/>
                </a:solidFill>
              </a:rPr>
              <a:t>Mucor</a:t>
            </a:r>
            <a:endParaRPr lang="ar-SA" sz="2400" b="1" i="1" dirty="0">
              <a:solidFill>
                <a:prstClr val="white"/>
              </a:solidFill>
            </a:endParaRPr>
          </a:p>
        </p:txBody>
      </p:sp>
      <p:sp>
        <p:nvSpPr>
          <p:cNvPr id="6" name="زر إجراء: إرجاع 5">
            <a:hlinkClick r:id="rId5" action="ppaction://hlinksldjump" highlightClick="1"/>
          </p:cNvPr>
          <p:cNvSpPr/>
          <p:nvPr/>
        </p:nvSpPr>
        <p:spPr>
          <a:xfrm>
            <a:off x="0" y="6286496"/>
            <a:ext cx="571504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28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330</Words>
  <Application>Microsoft Office PowerPoint</Application>
  <PresentationFormat>On-screen Show (4:3)</PresentationFormat>
  <Paragraphs>84</Paragraphs>
  <Slides>16</Slides>
  <Notes>0</Notes>
  <HiddenSlides>9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Office Theme</vt:lpstr>
      <vt:lpstr>ورق</vt:lpstr>
      <vt:lpstr>1_ورق</vt:lpstr>
      <vt:lpstr>2_ورق</vt:lpstr>
      <vt:lpstr>3_ورق</vt:lpstr>
      <vt:lpstr>4_ورق</vt:lpstr>
      <vt:lpstr>5_ورق</vt:lpstr>
      <vt:lpstr>6_ورق</vt:lpstr>
      <vt:lpstr>7_ورق</vt:lpstr>
      <vt:lpstr>8_ورق</vt:lpstr>
      <vt:lpstr>9_ورق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الخمائر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جامعة الملك سعود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المستخدم</dc:creator>
  <cp:lastModifiedBy>User</cp:lastModifiedBy>
  <cp:revision>15</cp:revision>
  <dcterms:created xsi:type="dcterms:W3CDTF">2014-05-11T07:53:24Z</dcterms:created>
  <dcterms:modified xsi:type="dcterms:W3CDTF">2014-10-15T06:32:31Z</dcterms:modified>
</cp:coreProperties>
</file>