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2" autoAdjust="0"/>
    <p:restoredTop sz="94624" autoAdjust="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0717D-72FF-4C80-869A-061CE3E21D38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5B99F-070F-4196-A926-26586E753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81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381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8229600" cy="5486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33400" y="65532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6858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193332" y="6512268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400" b="1" dirty="0" smtClean="0">
                <a:latin typeface="Arial" pitchFamily="34" charset="0"/>
                <a:cs typeface="Arial" pitchFamily="34" charset="0"/>
              </a:rPr>
              <a:t>Future Tense (</a:t>
            </a:r>
            <a:r>
              <a:rPr lang="en-GB" sz="2400" b="1" dirty="0" smtClean="0">
                <a:latin typeface="Arial" pitchFamily="34" charset="0"/>
                <a:cs typeface="Arial" pitchFamily="34" charset="0"/>
              </a:rPr>
              <a:t>will) 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Writing Clinic	                        Duration: 45 minutes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C:\Users\User\Desktop\Academic Year 2011-2012\Curriculum Development\CM Logo 07.04.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371600"/>
            <a:ext cx="373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AutoShape 2" descr="data:image/jpeg;base64,/9j/4AAQSkZJRgABAQAAAQABAAD/2wCEAAkGBhQSERUSEhIUFRUWExkVGRgYGBkWGRweGRohIBQVGRkXHjIfGhklGRcYHy8gIyc1LDIsFx4xNTwqNTIrLSkBCQoKDgwOGg8PGSkkHyQvKTI1NS0xLTUvLjUpLTEqLiwvLDU0NSk1LDUpLSkqLTIsLDUsKSksKSw0NTEsLCo2Kv/AABEIADkAqAMBIgACEQEDEQH/xAAbAAACAwEBAQAAAAAAAAAAAAAAAwQFBgIHAf/EADwQAAIBAgQDBQUGAwkBAAAAAAECEQADBBIhMQUTUSIyQWGRcXKBobEGFDNCUsEjc/AkNGKSorPR4fEH/8QAGQEBAAMBAQAAAAAAAAAAAAAAAAIDBAEF/8QALBEAAgIBAgMHAwUAAAAAAAAAAAECAxEhQRIxUQQTInGBocGx0eEyM0JSYf/aAAwDAQACEQMRAD8A9xrN437TNcLLhOXlQw+IuTylP6EjW4/sMCqfDXL2KRWxLu4YMeVb/gWYVipNy5OZh2dp8fGrLBYcuVW0EbJopCkWLQ/wA/iP5/0bmo1vD1fsUJysSa0Xv+PqfeG2Llx2zYjEXC1sjmBOVaHuDrrMzPnXX3rFYT8Qc+0PzDvAef8A361cYThWV+Y12475cvaIC69FAip9Y763a+JSaa6fbkWKCXIgcO45Zv8AccT+k6N6Hf4VPqp4h9mbF3tFcjb5k0PtjY+lN4Bjbd2wpsuzoOzmaZOXrNRqlYnw2Y81v6E1GTTeNETD+IPdPTqPjTaUe+PdPXqPhTHGh9laAfaKo8Dw++pHMbNAQDXYKTM9W11PkKaLF+NTJAaD2Zk2+mgPbmgLeiqi3axESSwJtEbqYbPodt8semvm3CYlzfe2TIUE+HjlyzGxiaAsqKqMPh7zFDcJhbmY939Hl+XPt407GYa4bgKnszbkdYYlvHTSPbQFjRWdF26XNjMQRZUACN4WTMSI7WpMGQKlOuJnQ6BHGy6mWyE9DGQ6DrQFxRVfxDDO1tFEsQyltpIA16A0nlXhcZoJAACiViMymAP1QG1NAW1FVIGIgzmnliIKAT4zInN8qLNi8YLkns25EiAVc5zp45cvzoC2oqntJiSBJIIJJ7mvZGm3dzZo8YiigKrh4nhifzD/AL5rWKoAgCBWK4djf7CtuNs1yfIYg5vT9q21WW/rl5srp/bj5IKKKKrLDm5sfYay/wD81/uI/mN+1akmoHA8SHtBgioMx0UQPb86zylFXRTeuH8GmE2qJxxzcfbJLPfHun6jy/eu3eASdgJrgntj3T9R5/tXdxMwI6gj1rQZhNvGqy5gSRmCzG5OmnUSYn200XQSQCJG4nUe0VFtcLVUCAnKHVwOmUgwPKRPxNdLw4B2uDds3+oKI6x2B6mgJFu6G1Ug+Ghn6Uuzi1ZmAnsmCYMSNxO1ReCYBrSFXyzMyJ6Aaz7I+FOTh4Du+Yy4jYD6DU9CaAkLfUiQwIOxkRXF3FKuWWHaIA852iodvgoFvlh272YNCzJEbRG00y7wlWZGzEZAo2GuUyNxI16UBJvYhUjMdzHyJ+gNC4lTl7Q7QkCYJHsrjG4PmKBmKkGQRB8CPHyJpT8KUlTJ7IQDb8jSPXY0BJW8DOuzZddNYnTrpX3nLoMw1EjUa+Y61Gv8MV1dST22zSNCDAGn+X518ucKU3EubZAABAjSY8JG/hQEk4hQCSywDBMjQ9D0obEKDqfy5p8IHjNRr3C1a2yTGZy8wNy00wYASDJMW+X7RpqfPSgGrfUgEMIIka7jqPUetFQMTwtiLQQ9yFJMDshlJ0jU9gbRXygM4iLavX7LGFS7cePHk4lZZgPELdBmNprTcHxkry3jmWwAejD8txeoI+dK47wk3ALtoLzkBC5tiDup8D8fOqi1EAjPCbFJ51md0ZT37YPyqybT8RXWnHws1tFVXDOIXGYKwV1Kki8h7J6Ar4N5VZXrwRSzEADcmqeNYb6Fi10QjiWMFq2zHpA8ydhUf7P4YpYUHcy3rt8qhWlOLuB2BFlDoP1H+v8Air+vPob7Rd3/APFLEf8Ac835aJI02Lu4d3u9X8IWe+PdPXqPKPnXTuFBJIAAkk6AAbk1wfxB7p6dR8aTxe0Ww91VEs1pwB1JUgD1r00ssyt4WTvB8Qt3QTauJcAMEqwYezSpFYxfsxetm21u5ezm0S5zLbGa2g5CMEABUMTuDPjVS2HxgyWy2LNx7d0ovMCkOq2wHYm6c1sXGJIJ8ZAjStKojJ+GRlfaJRXiiz0miawmIwWON28IvqrAiVuGCebbyshz9n+HzDoqwCQZpPEeCYy419At/lwxWbxOfJdQ28pNzc2w+kKATBkgGioW8kdfaJbQZ6DXLuACSYAEknwjc1hr3D8YzsF+9KpuHOTd3U30Nrl9slctjMDEec1M4Ri7n3xbDM5CLiiSXDqw5q8uYYmVVgvaAI2qLo0ypI6r9cOLNTaxiMYV1Y5Q8Ag9lu62ngYMGnV5/d+zmItGLAvIpvXRKMJADKMNu6/w1TPAMgTqNabb4fjXuurfeERriSRdO3OOYo2eQOURsF00jSak6I81JEVfLk4M2NzilpbgtNdti4YhCwDGdoEz4VKrIcX4ZdbFXAtlmFw4Qrc7OVeTcLXMxJkaRsDNVQwGP5LSMSzFhI5mUhgjyyxdllLlPEKIBynUUVEWs8S2Dvkm1wvc9Erg31zZMwzEZss6wDBMdJIHxrFXeH42C4bEB3JVgHEBThl1VCwUNzgdRBmaSvCMWRzMt5XS1dyHmNmJ5qFAwZ2OUgN2GZhp7K4qI/2R13y2izdWb6uJVgwkiQZEgww08QQR8KKwwtYr71kXn5g4cRci2qtirhLXFzdoGyIGh6aaQVCdSjuiddrlsze1DxvC1uENqjjZ10YeXmPI1MoqkvM9Z4Y9u+bvKDXBbYB0bKjSR3k2D05OFXLxDYhtBtbXb4x/7V3RWOzscbZZm21029evqaFfJLTn13OUthQAAABsBXVFFa0saIzij3x7p69R5x8qbSD+KPcP1FProCuTbEhoEgEAxqJ3E/AeldUUAUUUUAUm1graszrbRXbvMFAY+0jU/GnUUycwFFFFDoUUUUAUUUUByLYnNAmImNYGwnpqfWiuqK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PH"/>
          </a:p>
        </p:txBody>
      </p:sp>
      <p:sp>
        <p:nvSpPr>
          <p:cNvPr id="9220" name="AutoShape 4" descr="data:image/jpeg;base64,/9j/4AAQSkZJRgABAQAAAQABAAD/2wCEAAkGBhQSERUSEhIUFRUWExkVGRgYGBkWGRweGRohIBQVGRkXHjIfGhklGRcYHy8gIyc1LDIsFx4xNTwqNTIrLSkBCQoKDgwOGg8PGSkkHyQvKTI1NS0xLTUvLjUpLTEqLiwvLDU0NSk1LDUpLSkqLTIsLDUsKSksKSw0NTEsLCo2Kv/AABEIADkAqAMBIgACEQEDEQH/xAAbAAACAwEBAQAAAAAAAAAAAAAAAwQFBgIHAf/EADwQAAIBAgQDBQUGAwkBAAAAAAECEQADBBIhMQUTUSIyQWGRcXKBobEGFDNCUsEjc/AkNGKSorPR4fEH/8QAGQEBAAMBAQAAAAAAAAAAAAAAAAIDBAEF/8QALBEAAgIBAgMHAwUAAAAAAAAAAAECAxEhQRIxUQQTInGBocGx0eEyM0JSYf/aAAwDAQACEQMRAD8A9xrN437TNcLLhOXlQw+IuTylP6EjW4/sMCqfDXL2KRWxLu4YMeVb/gWYVipNy5OZh2dp8fGrLBYcuVW0EbJopCkWLQ/wA/iP5/0bmo1vD1fsUJysSa0Xv+PqfeG2Llx2zYjEXC1sjmBOVaHuDrrMzPnXX3rFYT8Qc+0PzDvAef8A361cYThWV+Y12475cvaIC69FAip9Y763a+JSaa6fbkWKCXIgcO45Zv8AccT+k6N6Hf4VPqp4h9mbF3tFcjb5k0PtjY+lN4Bjbd2wpsuzoOzmaZOXrNRqlYnw2Y81v6E1GTTeNETD+IPdPTqPjTaUe+PdPXqPhTHGh9laAfaKo8Dw++pHMbNAQDXYKTM9W11PkKaLF+NTJAaD2Zk2+mgPbmgLeiqi3axESSwJtEbqYbPodt8semvm3CYlzfe2TIUE+HjlyzGxiaAsqKqMPh7zFDcJhbmY939Hl+XPt407GYa4bgKnszbkdYYlvHTSPbQFjRWdF26XNjMQRZUACN4WTMSI7WpMGQKlOuJnQ6BHGy6mWyE9DGQ6DrQFxRVfxDDO1tFEsQyltpIA16A0nlXhcZoJAACiViMymAP1QG1NAW1FVIGIgzmnliIKAT4zInN8qLNi8YLkns25EiAVc5zp45cvzoC2oqntJiSBJIIJJ7mvZGm3dzZo8YiigKrh4nhifzD/AL5rWKoAgCBWK4djf7CtuNs1yfIYg5vT9q21WW/rl5srp/bj5IKKKKrLDm5sfYay/wD81/uI/mN+1akmoHA8SHtBgioMx0UQPb86zylFXRTeuH8GmE2qJxxzcfbJLPfHun6jy/eu3eASdgJrgntj3T9R5/tXdxMwI6gj1rQZhNvGqy5gSRmCzG5OmnUSYn200XQSQCJG4nUe0VFtcLVUCAnKHVwOmUgwPKRPxNdLw4B2uDds3+oKI6x2B6mgJFu6G1Ug+Ghn6Uuzi1ZmAnsmCYMSNxO1ReCYBrSFXyzMyJ6Aaz7I+FOTh4Du+Yy4jYD6DU9CaAkLfUiQwIOxkRXF3FKuWWHaIA852iodvgoFvlh272YNCzJEbRG00y7wlWZGzEZAo2GuUyNxI16UBJvYhUjMdzHyJ+gNC4lTl7Q7QkCYJHsrjG4PmKBmKkGQRB8CPHyJpT8KUlTJ7IQDb8jSPXY0BJW8DOuzZddNYnTrpX3nLoMw1EjUa+Y61Gv8MV1dST22zSNCDAGn+X518ucKU3EubZAABAjSY8JG/hQEk4hQCSywDBMjQ9D0obEKDqfy5p8IHjNRr3C1a2yTGZy8wNy00wYASDJMW+X7RpqfPSgGrfUgEMIIka7jqPUetFQMTwtiLQQ9yFJMDshlJ0jU9gbRXygM4iLavX7LGFS7cePHk4lZZgPELdBmNprTcHxkry3jmWwAejD8txeoI+dK47wk3ALtoLzkBC5tiDup8D8fOqi1EAjPCbFJ51md0ZT37YPyqybT8RXWnHws1tFVXDOIXGYKwV1Kki8h7J6Ar4N5VZXrwRSzEADcmqeNYb6Fi10QjiWMFq2zHpA8ydhUf7P4YpYUHcy3rt8qhWlOLuB2BFlDoP1H+v8Air+vPob7Rd3/APFLEf8Ac835aJI02Lu4d3u9X8IWe+PdPXqPKPnXTuFBJIAAkk6AAbk1wfxB7p6dR8aTxe0Ww91VEs1pwB1JUgD1r00ssyt4WTvB8Qt3QTauJcAMEqwYezSpFYxfsxetm21u5ezm0S5zLbGa2g5CMEABUMTuDPjVS2HxgyWy2LNx7d0ovMCkOq2wHYm6c1sXGJIJ8ZAjStKojJ+GRlfaJRXiiz0miawmIwWON28IvqrAiVuGCebbyshz9n+HzDoqwCQZpPEeCYy419At/lwxWbxOfJdQ28pNzc2w+kKATBkgGioW8kdfaJbQZ6DXLuACSYAEknwjc1hr3D8YzsF+9KpuHOTd3U30Nrl9slctjMDEec1M4Ri7n3xbDM5CLiiSXDqw5q8uYYmVVgvaAI2qLo0ypI6r9cOLNTaxiMYV1Y5Q8Ag9lu62ngYMGnV5/d+zmItGLAvIpvXRKMJADKMNu6/w1TPAMgTqNabb4fjXuurfeERriSRdO3OOYo2eQOURsF00jSak6I81JEVfLk4M2NzilpbgtNdti4YhCwDGdoEz4VKrIcX4ZdbFXAtlmFw4Qrc7OVeTcLXMxJkaRsDNVQwGP5LSMSzFhI5mUhgjyyxdllLlPEKIBynUUVEWs8S2Dvkm1wvc9Erg31zZMwzEZss6wDBMdJIHxrFXeH42C4bEB3JVgHEBThl1VCwUNzgdRBmaSvCMWRzMt5XS1dyHmNmJ5qFAwZ2OUgN2GZhp7K4qI/2R13y2izdWb6uJVgwkiQZEgww08QQR8KKwwtYr71kXn5g4cRci2qtirhLXFzdoGyIGh6aaQVCdSjuiddrlsze1DxvC1uENqjjZ10YeXmPI1MoqkvM9Z4Y9u+bvKDXBbYB0bKjSR3k2D05OFXLxDYhtBtbXb4x/7V3RWOzscbZZm21029evqaFfJLTn13OUthQAAABsBXVFFa0saIzij3x7p69R5x8qbSD+KPcP1FProCuTbEhoEgEAxqJ3E/AeldUUAUUUUAUm1graszrbRXbvMFAY+0jU/GnUUycwFFFFDoUUUUAUUUUByLYnNAmImNYGwnpqfWiuqK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PH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737" y="1295400"/>
            <a:ext cx="336884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PH" sz="2800" b="1" dirty="0" smtClean="0">
                <a:latin typeface="Arial" pitchFamily="34" charset="0"/>
                <a:cs typeface="Arial" pitchFamily="34" charset="0"/>
              </a:rPr>
              <a:t>NOTICING TASK</a:t>
            </a:r>
            <a:endParaRPr lang="en-PH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762000"/>
            <a:ext cx="861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/>
              <a:t>Direction:  Read the dialogue below and answer the questions.</a:t>
            </a:r>
            <a:endParaRPr lang="en-PH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1219200"/>
            <a:ext cx="3810000" cy="2585323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PH" dirty="0" smtClean="0"/>
              <a:t>Hello.  I’m Tom and my hobby is travelling.  I travelled to many far places like Tunisia, Maldives, India and Japan.</a:t>
            </a:r>
          </a:p>
          <a:p>
            <a:endParaRPr lang="en-PH" dirty="0" smtClean="0"/>
          </a:p>
          <a:p>
            <a:r>
              <a:rPr lang="en-PH" dirty="0" smtClean="0"/>
              <a:t>Next year, I </a:t>
            </a:r>
            <a:r>
              <a:rPr lang="en-PH" b="1" dirty="0" smtClean="0">
                <a:solidFill>
                  <a:srgbClr val="FF0000"/>
                </a:solidFill>
              </a:rPr>
              <a:t>will travel </a:t>
            </a:r>
            <a:r>
              <a:rPr lang="en-PH" dirty="0" smtClean="0"/>
              <a:t>to France!  Once there, I'</a:t>
            </a:r>
            <a:r>
              <a:rPr lang="en-PH" b="1" dirty="0" smtClean="0">
                <a:solidFill>
                  <a:srgbClr val="FF0000"/>
                </a:solidFill>
              </a:rPr>
              <a:t>m going to take </a:t>
            </a:r>
            <a:r>
              <a:rPr lang="en-PH" dirty="0" smtClean="0"/>
              <a:t>many pictures of the Eiffel Tower, with me in the picture of course.</a:t>
            </a:r>
            <a:endParaRPr lang="en-PH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487680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/>
              <a:t>Questions:</a:t>
            </a:r>
          </a:p>
          <a:p>
            <a:pPr marL="342900" indent="-342900">
              <a:buAutoNum type="arabicPeriod"/>
            </a:pPr>
            <a:r>
              <a:rPr lang="en-PH" dirty="0" smtClean="0"/>
              <a:t>Where will Tom travel next year?</a:t>
            </a:r>
          </a:p>
          <a:p>
            <a:pPr marL="342900" indent="-342900">
              <a:buAutoNum type="arabicPeriod"/>
            </a:pPr>
            <a:r>
              <a:rPr lang="en-PH" dirty="0" smtClean="0"/>
              <a:t>What does he plan to do when he is in France?</a:t>
            </a:r>
            <a:endParaRPr lang="en-PH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3553178" cy="336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PH" sz="2800" b="1" dirty="0" smtClean="0">
                <a:latin typeface="Arial" pitchFamily="34" charset="0"/>
                <a:cs typeface="Arial" pitchFamily="34" charset="0"/>
              </a:rPr>
              <a:t>Usage 1 &amp; 2</a:t>
            </a:r>
            <a:endParaRPr lang="en-PH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838200"/>
            <a:ext cx="8382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Tx/>
              <a:buAutoNum type="arabicPeriod"/>
            </a:pPr>
            <a:r>
              <a:rPr lang="de-DE" sz="2000" b="1" dirty="0" smtClean="0">
                <a:effectLst>
                  <a:outerShdw dist="17962" dir="2700000">
                    <a:srgbClr val="000000"/>
                  </a:outerShdw>
                </a:effectLst>
              </a:rPr>
              <a:t>WILL </a:t>
            </a:r>
            <a:r>
              <a:rPr lang="de-DE" sz="2000" dirty="0" smtClean="0">
                <a:effectLst>
                  <a:outerShdw dist="17962" dir="2700000">
                    <a:srgbClr val="000000"/>
                  </a:outerShdw>
                </a:effectLst>
              </a:rPr>
              <a:t>is used to express a voluntary action. </a:t>
            </a:r>
            <a:r>
              <a:rPr lang="de-DE" sz="2000" b="1" dirty="0" smtClean="0">
                <a:effectLst>
                  <a:outerShdw dist="17962" dir="2700000">
                    <a:srgbClr val="000000"/>
                  </a:outerShdw>
                </a:effectLst>
              </a:rPr>
              <a:t>Will</a:t>
            </a:r>
            <a:r>
              <a:rPr lang="de-DE" sz="2000" dirty="0" smtClean="0">
                <a:effectLst>
                  <a:outerShdw dist="17962" dir="2700000">
                    <a:srgbClr val="000000"/>
                  </a:outerShdw>
                </a:effectLst>
              </a:rPr>
              <a:t> often suggests that a speaker will do something voluntarily:</a:t>
            </a:r>
          </a:p>
          <a:p>
            <a:pPr marL="342900" indent="-342900" algn="just"/>
            <a:endParaRPr lang="en-US" sz="2000" dirty="0" smtClean="0"/>
          </a:p>
          <a:p>
            <a:pPr marL="342900" indent="-342900" algn="just"/>
            <a:r>
              <a:rPr lang="en-US" sz="2000" dirty="0" smtClean="0"/>
              <a:t>Example:</a:t>
            </a:r>
          </a:p>
          <a:p>
            <a:pPr marL="342900" indent="-342900" algn="just"/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/>
            <a:r>
              <a:rPr lang="de-DE" sz="2000" dirty="0" smtClean="0">
                <a:effectLst>
                  <a:outerShdw dist="17962" dir="2700000">
                    <a:srgbClr val="000000"/>
                  </a:outerShdw>
                </a:effectLst>
              </a:rPr>
              <a:t>I </a:t>
            </a:r>
            <a:r>
              <a:rPr lang="de-DE" sz="2000" dirty="0" smtClean="0">
                <a:solidFill>
                  <a:srgbClr val="FF0000"/>
                </a:solidFill>
                <a:effectLst>
                  <a:outerShdw dist="17962" dir="2700000">
                    <a:srgbClr val="000000"/>
                  </a:outerShdw>
                </a:effectLst>
              </a:rPr>
              <a:t>will get </a:t>
            </a:r>
            <a:r>
              <a:rPr lang="de-DE" sz="2000" dirty="0" smtClean="0">
                <a:effectLst>
                  <a:outerShdw dist="17962" dir="2700000">
                    <a:srgbClr val="000000"/>
                  </a:outerShdw>
                </a:effectLst>
              </a:rPr>
              <a:t>you a cup of tea.</a:t>
            </a:r>
          </a:p>
          <a:p>
            <a:pPr marL="342900" indent="-342900" algn="just"/>
            <a:endParaRPr lang="de-DE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342900" indent="-342900" algn="just"/>
            <a:endParaRPr lang="de-DE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342900" indent="-342900" algn="just"/>
            <a:endParaRPr lang="de-DE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342900" indent="-342900" algn="just"/>
            <a:endParaRPr lang="de-DE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342900" indent="-342900" algn="just"/>
            <a:endParaRPr lang="de-DE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342900" lvl="0" indent="-342900" algn="just"/>
            <a:r>
              <a:rPr lang="de-DE" sz="2000" b="1" dirty="0" smtClean="0">
                <a:effectLst>
                  <a:outerShdw dist="17962" dir="2700000">
                    <a:srgbClr val="000000"/>
                  </a:outerShdw>
                </a:effectLst>
              </a:rPr>
              <a:t>2.  WILL </a:t>
            </a:r>
            <a:r>
              <a:rPr lang="de-DE" sz="2000" dirty="0" smtClean="0">
                <a:effectLst>
                  <a:outerShdw dist="17962" dir="2700000">
                    <a:srgbClr val="000000"/>
                  </a:outerShdw>
                </a:effectLst>
              </a:rPr>
              <a:t>is used to express a promise. </a:t>
            </a:r>
            <a:r>
              <a:rPr lang="de-DE" sz="2000" b="1" dirty="0" smtClean="0">
                <a:effectLst>
                  <a:outerShdw dist="17962" dir="2700000">
                    <a:srgbClr val="000000"/>
                  </a:outerShdw>
                </a:effectLst>
              </a:rPr>
              <a:t>Will</a:t>
            </a:r>
            <a:r>
              <a:rPr lang="de-DE" sz="2000" dirty="0" smtClean="0">
                <a:effectLst>
                  <a:outerShdw dist="17962" dir="2700000">
                    <a:srgbClr val="000000"/>
                  </a:outerShdw>
                </a:effectLst>
              </a:rPr>
              <a:t> is usually used in promises.</a:t>
            </a:r>
            <a:endParaRPr lang="en-PH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342900" lvl="0" indent="-342900" algn="just"/>
            <a:endParaRPr lang="en-PH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342900" indent="-342900" algn="just"/>
            <a:r>
              <a:rPr lang="en-US" sz="2000" dirty="0" smtClean="0"/>
              <a:t>Example:</a:t>
            </a:r>
          </a:p>
          <a:p>
            <a:pPr marL="342900" lvl="0" indent="-342900" algn="just"/>
            <a:endParaRPr lang="en-GB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342900" lvl="0" indent="-342900" algn="just"/>
            <a:r>
              <a:rPr lang="en-GB" sz="2000" dirty="0" smtClean="0">
                <a:effectLst>
                  <a:outerShdw dist="17962" dir="2700000">
                    <a:srgbClr val="000000"/>
                  </a:outerShdw>
                </a:effectLst>
              </a:rPr>
              <a:t>I promise I </a:t>
            </a:r>
            <a:r>
              <a:rPr lang="en-GB" sz="2000" dirty="0" smtClean="0">
                <a:solidFill>
                  <a:srgbClr val="FF0000"/>
                </a:solidFill>
                <a:effectLst>
                  <a:outerShdw dist="17962" dir="2700000">
                    <a:srgbClr val="000000"/>
                  </a:outerShdw>
                </a:effectLst>
              </a:rPr>
              <a:t>will visit </a:t>
            </a:r>
            <a:r>
              <a:rPr lang="en-GB" sz="2000" dirty="0" smtClean="0">
                <a:effectLst>
                  <a:outerShdw dist="17962" dir="2700000">
                    <a:srgbClr val="000000"/>
                  </a:outerShdw>
                </a:effectLst>
              </a:rPr>
              <a:t>you this weekend.</a:t>
            </a:r>
          </a:p>
        </p:txBody>
      </p:sp>
      <p:pic>
        <p:nvPicPr>
          <p:cNvPr id="5" name="Picture Placeholder 3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6019800" y="1524000"/>
            <a:ext cx="2209800" cy="2519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PH" sz="2800" b="1" dirty="0" smtClean="0">
                <a:latin typeface="Arial" pitchFamily="34" charset="0"/>
                <a:cs typeface="Arial" pitchFamily="34" charset="0"/>
              </a:rPr>
              <a:t>Usage 3 &amp; 4</a:t>
            </a:r>
            <a:endParaRPr lang="en-PH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838200"/>
            <a:ext cx="8382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/>
            <a:r>
              <a:rPr lang="en-GB" sz="2000" b="1" dirty="0" smtClean="0">
                <a:effectLst>
                  <a:outerShdw dist="17962" dir="2700000">
                    <a:srgbClr val="000000"/>
                  </a:outerShdw>
                </a:effectLst>
              </a:rPr>
              <a:t>3.  Going to </a:t>
            </a:r>
            <a:r>
              <a:rPr lang="en-GB" sz="2000" dirty="0" smtClean="0">
                <a:effectLst>
                  <a:outerShdw dist="17962" dir="2700000">
                    <a:srgbClr val="000000"/>
                  </a:outerShdw>
                </a:effectLst>
              </a:rPr>
              <a:t>is used to express a plan in the future.</a:t>
            </a:r>
          </a:p>
          <a:p>
            <a:pPr marL="342900" indent="-342900" algn="just"/>
            <a:endParaRPr lang="en-US" sz="2000" dirty="0" smtClean="0"/>
          </a:p>
          <a:p>
            <a:pPr marL="342900" indent="-342900" algn="just"/>
            <a:r>
              <a:rPr lang="en-US" sz="2000" dirty="0" smtClean="0"/>
              <a:t>Example:</a:t>
            </a:r>
          </a:p>
          <a:p>
            <a:pPr marL="342900" indent="-342900" algn="just"/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/>
            <a:r>
              <a:rPr lang="de-DE" sz="2000" dirty="0" smtClean="0">
                <a:effectLst>
                  <a:outerShdw dist="17962" dir="2700000">
                    <a:srgbClr val="000000"/>
                  </a:outerShdw>
                </a:effectLst>
              </a:rPr>
              <a:t>I‘m </a:t>
            </a:r>
            <a:r>
              <a:rPr lang="de-DE" sz="2000" b="1" dirty="0" smtClean="0">
                <a:solidFill>
                  <a:srgbClr val="FF0000"/>
                </a:solidFill>
                <a:effectLst>
                  <a:outerShdw dist="17962" dir="2700000">
                    <a:srgbClr val="000000"/>
                  </a:outerShdw>
                </a:effectLst>
              </a:rPr>
              <a:t>going to </a:t>
            </a:r>
            <a:r>
              <a:rPr lang="de-DE" sz="2000" dirty="0" smtClean="0">
                <a:effectLst>
                  <a:outerShdw dist="17962" dir="2700000">
                    <a:srgbClr val="000000"/>
                  </a:outerShdw>
                </a:effectLst>
              </a:rPr>
              <a:t>be a teacher when I grow up.</a:t>
            </a:r>
          </a:p>
          <a:p>
            <a:pPr marL="342900" indent="-342900" algn="just"/>
            <a:endParaRPr lang="de-DE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342900" indent="-342900" algn="just"/>
            <a:endParaRPr lang="de-DE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342900" indent="-342900" algn="just"/>
            <a:endParaRPr lang="de-DE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457200" lvl="0" indent="-457200" algn="just">
              <a:buAutoNum type="arabicPeriod" startAt="4"/>
            </a:pPr>
            <a:r>
              <a:rPr lang="en-GB" sz="2000" b="1" dirty="0" smtClean="0">
                <a:effectLst>
                  <a:outerShdw dist="17962" dir="2700000">
                    <a:srgbClr val="000000"/>
                  </a:outerShdw>
                </a:effectLst>
              </a:rPr>
              <a:t>Will </a:t>
            </a:r>
            <a:r>
              <a:rPr lang="en-GB" sz="2000" dirty="0" smtClean="0">
                <a:effectLst>
                  <a:outerShdw dist="17962" dir="2700000">
                    <a:srgbClr val="000000"/>
                  </a:outerShdw>
                </a:effectLst>
              </a:rPr>
              <a:t>or</a:t>
            </a:r>
            <a:r>
              <a:rPr lang="en-GB" sz="2000" b="1" dirty="0" smtClean="0">
                <a:effectLst>
                  <a:outerShdw dist="17962" dir="2700000">
                    <a:srgbClr val="000000"/>
                  </a:outerShdw>
                </a:effectLst>
              </a:rPr>
              <a:t> going to </a:t>
            </a:r>
            <a:r>
              <a:rPr lang="en-GB" sz="2000" dirty="0" smtClean="0">
                <a:effectLst>
                  <a:outerShdw dist="17962" dir="2700000">
                    <a:srgbClr val="000000"/>
                  </a:outerShdw>
                </a:effectLst>
              </a:rPr>
              <a:t>can both be used to express a prediction. Both will  and going to can express the idea of a general prediction in the future.</a:t>
            </a:r>
          </a:p>
          <a:p>
            <a:pPr marL="342900" lvl="0" indent="-342900" algn="just"/>
            <a:endParaRPr lang="en-PH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342900" indent="-342900" algn="just"/>
            <a:r>
              <a:rPr lang="en-US" sz="2000" dirty="0" smtClean="0"/>
              <a:t>Example:</a:t>
            </a:r>
          </a:p>
          <a:p>
            <a:pPr marL="342900" lvl="0" indent="-342900" algn="just"/>
            <a:endParaRPr lang="en-GB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342900" lvl="0" indent="-342900" algn="just"/>
            <a:r>
              <a:rPr lang="en-GB" sz="2000" dirty="0" smtClean="0">
                <a:effectLst>
                  <a:outerShdw dist="17962" dir="2700000">
                    <a:srgbClr val="000000"/>
                  </a:outerShdw>
                </a:effectLst>
              </a:rPr>
              <a:t>The year 2222 </a:t>
            </a:r>
            <a:r>
              <a:rPr lang="en-GB" sz="2000" b="1" dirty="0" smtClean="0">
                <a:solidFill>
                  <a:srgbClr val="FF0000"/>
                </a:solidFill>
                <a:effectLst>
                  <a:outerShdw dist="17962" dir="2700000">
                    <a:srgbClr val="000000"/>
                  </a:outerShdw>
                </a:effectLst>
              </a:rPr>
              <a:t>will be</a:t>
            </a:r>
            <a:r>
              <a:rPr lang="en-GB" sz="2000" dirty="0" smtClean="0">
                <a:effectLst>
                  <a:outerShdw dist="17962" dir="2700000">
                    <a:srgbClr val="000000"/>
                  </a:outerShdw>
                </a:effectLst>
              </a:rPr>
              <a:t> a very interesting year.</a:t>
            </a:r>
          </a:p>
          <a:p>
            <a:pPr marL="342900" lvl="0" indent="-342900" algn="just"/>
            <a:endParaRPr lang="en-GB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342900" lvl="0" indent="-342900" algn="just"/>
            <a:r>
              <a:rPr lang="en-GB" sz="2000" dirty="0" smtClean="0">
                <a:effectLst>
                  <a:outerShdw dist="17962" dir="2700000">
                    <a:srgbClr val="000000"/>
                  </a:outerShdw>
                </a:effectLst>
              </a:rPr>
              <a:t>The year 2222 </a:t>
            </a:r>
            <a:r>
              <a:rPr lang="en-GB" sz="2000" b="1" dirty="0" smtClean="0">
                <a:solidFill>
                  <a:srgbClr val="FF0000"/>
                </a:solidFill>
                <a:effectLst>
                  <a:outerShdw dist="17962" dir="2700000">
                    <a:srgbClr val="000000"/>
                  </a:outerShdw>
                </a:effectLst>
              </a:rPr>
              <a:t>is going to be </a:t>
            </a:r>
            <a:r>
              <a:rPr lang="en-GB" sz="2000" dirty="0" smtClean="0">
                <a:effectLst>
                  <a:outerShdw dist="17962" dir="2700000">
                    <a:srgbClr val="000000"/>
                  </a:outerShdw>
                </a:effectLst>
              </a:rPr>
              <a:t>a very interesting year.</a:t>
            </a:r>
          </a:p>
        </p:txBody>
      </p:sp>
      <p:pic>
        <p:nvPicPr>
          <p:cNvPr id="6" name="Picture 2" descr="http://www.publicdomainpictures.net/download-picture.php?adresar=60000&amp;soubor=male-teacher-carto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562600" y="1295400"/>
            <a:ext cx="2670017" cy="190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1" y="4114801"/>
            <a:ext cx="2438400" cy="2254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PH" sz="2800" b="1" dirty="0" smtClean="0">
                <a:latin typeface="Arial" pitchFamily="34" charset="0"/>
                <a:cs typeface="Arial" pitchFamily="34" charset="0"/>
              </a:rPr>
              <a:t>Will (Affirmative, Negative &amp; Questions)</a:t>
            </a:r>
            <a:endParaRPr lang="en-PH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533400" y="838200"/>
            <a:ext cx="4107603" cy="4798750"/>
          </a:xfrm>
          <a:prstGeom prst="rect">
            <a:avLst/>
          </a:prstGeom>
        </p:spPr>
        <p:txBody>
          <a:bodyPr vert="horz">
            <a:sp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de-DE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Will </a:t>
            </a: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has the following affirmative,</a:t>
            </a: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negative and question (interrogative) structures:</a:t>
            </a:r>
            <a:endParaRPr kumimoji="0" lang="de-D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dist="17962" dir="270000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de-D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dist="17962" dir="270000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822960" marR="0" lvl="2" indent="-228600" algn="l" defTabSz="914400" rtl="0" eaLnBrk="1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AFF: Will + verb in infinitive</a:t>
            </a:r>
          </a:p>
          <a:p>
            <a:pPr marL="822960" marR="0" lvl="2" indent="-228600" algn="l" defTabSz="914400" rtl="0" eaLnBrk="1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tabLst/>
              <a:defRPr/>
            </a:pP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dist="17962" dir="270000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822960" marR="0" lvl="2" indent="-228600" algn="l" defTabSz="914400" rtl="0" eaLnBrk="1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NEG: Will + not + verb in infinitive / Won't + verb in infinitive</a:t>
            </a:r>
          </a:p>
          <a:p>
            <a:pPr marL="822960" marR="0" lvl="2" indent="-228600" algn="l" defTabSz="914400" rtl="0" eaLnBrk="1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tabLst/>
              <a:defRPr/>
            </a:pP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dist="17962" dir="270000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822960" marR="0" lvl="2" indent="-228600" algn="l" defTabSz="914400" rtl="0" eaLnBrk="1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INT: Will + subject + verb in infinitive...?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dist="17962" dir="270000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4724400" y="2794797"/>
            <a:ext cx="4107603" cy="307260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de-DE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 </a:t>
            </a:r>
            <a:r>
              <a:rPr kumimoji="0" lang="de-DE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will </a:t>
            </a:r>
            <a:r>
              <a:rPr kumimoji="0" lang="de-DE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study medicine when I finish high school.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kumimoji="0" lang="de-DE" sz="2200" b="0" i="1" u="none" strike="noStrike" kern="1200" cap="none" spc="0" normalizeH="0" baseline="0" noProof="0" dirty="0" smtClean="0">
              <a:ln>
                <a:noFill/>
              </a:ln>
              <a:solidFill>
                <a:srgbClr val="FF3366"/>
              </a:solidFill>
              <a:effectLst>
                <a:outerShdw dist="17962" dir="270000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de-DE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 </a:t>
            </a:r>
            <a:r>
              <a:rPr kumimoji="0" lang="de-DE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won't </a:t>
            </a:r>
            <a:r>
              <a:rPr kumimoji="0" lang="de-DE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(will+not) waste my time.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de-DE" sz="2200" b="0" i="1" u="none" strike="noStrike" kern="1200" cap="none" spc="0" normalizeH="0" baseline="0" noProof="0" dirty="0" smtClean="0">
              <a:ln>
                <a:noFill/>
              </a:ln>
              <a:solidFill>
                <a:srgbClr val="FF3366"/>
              </a:solidFill>
              <a:effectLst>
                <a:outerShdw dist="17962" dir="270000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de-DE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Will </a:t>
            </a:r>
            <a:r>
              <a:rPr kumimoji="0" lang="de-DE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you be my first patient?</a:t>
            </a:r>
            <a:endParaRPr kumimoji="0" lang="de-DE" sz="2200" b="0" i="1" u="none" strike="noStrike" kern="1200" cap="none" spc="0" normalizeH="0" baseline="0" noProof="0" dirty="0">
              <a:ln>
                <a:noFill/>
              </a:ln>
              <a:solidFill>
                <a:srgbClr val="FF3366"/>
              </a:solidFill>
              <a:effectLst>
                <a:outerShdw dist="17962" dir="270000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PH" sz="2800" b="1" dirty="0" smtClean="0">
                <a:latin typeface="Arial" pitchFamily="34" charset="0"/>
                <a:cs typeface="Arial" pitchFamily="34" charset="0"/>
              </a:rPr>
              <a:t>Going to (Affirmative, Negative &amp; Questions)</a:t>
            </a:r>
            <a:endParaRPr lang="en-PH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533400" y="838200"/>
            <a:ext cx="4107603" cy="4798750"/>
          </a:xfrm>
          <a:prstGeom prst="rect">
            <a:avLst/>
          </a:prstGeom>
        </p:spPr>
        <p:txBody>
          <a:bodyPr vert="horz">
            <a:sp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de-DE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Going to </a:t>
            </a: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has the following affirmative,</a:t>
            </a: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dist="17962" dir="270000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negative and question (interrogative) structures:</a:t>
            </a:r>
            <a:endParaRPr kumimoji="0" lang="de-D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dist="17962" dir="270000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de-D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dist="17962" dir="270000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822960" lvl="2" indent="-228600" hangingPunct="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/>
            </a:pPr>
            <a:r>
              <a:rPr lang="de-DE" sz="2000" dirty="0" smtClean="0">
                <a:effectLst>
                  <a:outerShdw dist="17962" dir="2700000">
                    <a:srgbClr val="000000"/>
                  </a:outerShdw>
                </a:effectLst>
              </a:rPr>
              <a:t>AFF: am/is/are + going to + verb in infinitive</a:t>
            </a:r>
          </a:p>
          <a:p>
            <a:pPr marL="822960" lvl="2" indent="-228600" hangingPunct="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/>
            </a:pPr>
            <a:endParaRPr lang="de-DE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822960" lvl="2" indent="-228600" hangingPunct="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/>
            </a:pPr>
            <a:r>
              <a:rPr lang="de-DE" sz="2000" dirty="0" smtClean="0">
                <a:effectLst>
                  <a:outerShdw dist="17962" dir="2700000">
                    <a:srgbClr val="000000"/>
                  </a:outerShdw>
                </a:effectLst>
              </a:rPr>
              <a:t>NEG: am/is/are + not + going to + verb in infinitive</a:t>
            </a:r>
          </a:p>
          <a:p>
            <a:pPr marL="822960" lvl="2" indent="-228600" hangingPunct="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/>
            </a:pPr>
            <a:endParaRPr lang="de-DE" sz="2000" dirty="0" smtClean="0">
              <a:effectLst>
                <a:outerShdw dist="17962" dir="2700000">
                  <a:srgbClr val="000000"/>
                </a:outerShdw>
              </a:effectLst>
            </a:endParaRPr>
          </a:p>
          <a:p>
            <a:pPr marL="822960" lvl="2" indent="-228600" hangingPunct="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/>
            </a:pPr>
            <a:r>
              <a:rPr lang="de-DE" sz="2000" dirty="0" smtClean="0">
                <a:effectLst>
                  <a:outerShdw dist="17962" dir="2700000">
                    <a:srgbClr val="000000"/>
                  </a:outerShdw>
                </a:effectLst>
              </a:rPr>
              <a:t>INT: am/is/are + subject + going to + verb in infinitive...?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4724400" y="2743200"/>
            <a:ext cx="4107603" cy="307260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de-DE" sz="2200" i="1" dirty="0" smtClean="0"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</a:rPr>
              <a:t>She's </a:t>
            </a:r>
            <a:r>
              <a:rPr lang="de-DE" sz="2200" b="1" i="1" dirty="0" smtClean="0"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</a:rPr>
              <a:t>going to study </a:t>
            </a:r>
            <a:r>
              <a:rPr lang="de-DE" sz="2200" i="1" dirty="0" smtClean="0"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</a:rPr>
              <a:t>for her exam.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endParaRPr lang="de-DE" sz="2200" b="1" i="1" dirty="0" smtClean="0">
              <a:solidFill>
                <a:srgbClr val="FF3366"/>
              </a:solidFill>
              <a:effectLst>
                <a:outerShdw dist="17962" dir="2700000">
                  <a:srgbClr val="000000"/>
                </a:outerShdw>
              </a:effectLst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de-DE" sz="2200" i="1" dirty="0" smtClean="0"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</a:rPr>
              <a:t>She </a:t>
            </a:r>
            <a:r>
              <a:rPr lang="de-DE" sz="2200" b="1" i="1" dirty="0" smtClean="0"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</a:rPr>
              <a:t>isn't</a:t>
            </a:r>
            <a:r>
              <a:rPr lang="de-DE" sz="2200" i="1" dirty="0" smtClean="0"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</a:rPr>
              <a:t> (is+not) </a:t>
            </a:r>
            <a:r>
              <a:rPr lang="de-DE" sz="2200" b="1" i="1" dirty="0" smtClean="0"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</a:rPr>
              <a:t>going to play </a:t>
            </a:r>
            <a:r>
              <a:rPr lang="de-DE" sz="2200" i="1" dirty="0" smtClean="0"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</a:rPr>
              <a:t>computer games.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endParaRPr lang="de-DE" sz="2200" b="1" i="1" dirty="0" smtClean="0">
              <a:solidFill>
                <a:srgbClr val="FF3366"/>
              </a:solidFill>
              <a:effectLst>
                <a:outerShdw dist="17962" dir="2700000">
                  <a:srgbClr val="000000"/>
                </a:outerShdw>
              </a:effectLst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de-DE" sz="2200" b="1" i="1" dirty="0" smtClean="0">
                <a:solidFill>
                  <a:srgbClr val="FF3366"/>
                </a:solidFill>
                <a:effectLst>
                  <a:outerShdw dist="17962" dir="2700000">
                    <a:srgbClr val="000000"/>
                  </a:outerShdw>
                </a:effectLst>
              </a:rPr>
              <a:t>Is she going to get good marks?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Quick Practice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56388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77000" y="9906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Make sure to use </a:t>
            </a:r>
            <a:r>
              <a:rPr lang="en-GB" b="1" dirty="0" smtClean="0">
                <a:solidFill>
                  <a:srgbClr val="0070C0"/>
                </a:solidFill>
              </a:rPr>
              <a:t>will</a:t>
            </a:r>
            <a:r>
              <a:rPr lang="en-GB" dirty="0" smtClean="0">
                <a:solidFill>
                  <a:srgbClr val="0070C0"/>
                </a:solidFill>
              </a:rPr>
              <a:t> and </a:t>
            </a:r>
            <a:r>
              <a:rPr lang="en-GB" b="1" dirty="0" smtClean="0">
                <a:solidFill>
                  <a:srgbClr val="0070C0"/>
                </a:solidFill>
              </a:rPr>
              <a:t>going to </a:t>
            </a:r>
            <a:r>
              <a:rPr lang="en-GB" dirty="0" smtClean="0">
                <a:solidFill>
                  <a:srgbClr val="0070C0"/>
                </a:solidFill>
              </a:rPr>
              <a:t>in your sentences.</a:t>
            </a:r>
            <a:endParaRPr lang="en-GB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2577</TotalTime>
  <Words>425</Words>
  <Application>Microsoft Office PowerPoint</Application>
  <PresentationFormat>On-screen Show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Origin</vt:lpstr>
      <vt:lpstr>Future Tense (will) </vt:lpstr>
      <vt:lpstr>NOTICING TASK</vt:lpstr>
      <vt:lpstr>Usage 1 &amp; 2</vt:lpstr>
      <vt:lpstr>Usage 3 &amp; 4</vt:lpstr>
      <vt:lpstr>Will (Affirmative, Negative &amp; Questions)</vt:lpstr>
      <vt:lpstr>Going to (Affirmative, Negative &amp; Questions)</vt:lpstr>
      <vt:lpstr>Quick Practice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Verna</dc:creator>
  <cp:lastModifiedBy>Verna Santos</cp:lastModifiedBy>
  <cp:revision>376</cp:revision>
  <dcterms:created xsi:type="dcterms:W3CDTF">2013-02-25T09:22:28Z</dcterms:created>
  <dcterms:modified xsi:type="dcterms:W3CDTF">2015-02-17T11:07:58Z</dcterms:modified>
</cp:coreProperties>
</file>