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70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88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29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536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28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515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733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53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9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0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6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6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25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54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63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87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36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0F309-B949-4B76-A9C4-969683E74282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4E62E-C61D-4A2D-8F4B-0FD45F9B5B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296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843039"/>
            <a:ext cx="8144134" cy="1373070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en-US" sz="4400" dirty="0"/>
              <a:t>lab 9</a:t>
            </a:r>
            <a:br>
              <a:rPr lang="en-US" dirty="0"/>
            </a:br>
            <a:r>
              <a:rPr lang="en-US" sz="6600" dirty="0"/>
              <a:t>G6PD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352722" y="3081130"/>
            <a:ext cx="214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Daheeya</a:t>
            </a:r>
            <a:r>
              <a:rPr lang="en-US" dirty="0"/>
              <a:t> </a:t>
            </a:r>
            <a:r>
              <a:rPr lang="en-US" dirty="0" err="1"/>
              <a:t>AlEnazi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378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Principle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267300"/>
            <a:ext cx="10749679" cy="35993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Glucose 6 p + NADP</a:t>
            </a:r>
            <a:r>
              <a:rPr lang="en-US" sz="2800" dirty="0">
                <a:solidFill>
                  <a:srgbClr val="FFC000"/>
                </a:solidFill>
              </a:rPr>
              <a:t>+</a:t>
            </a:r>
            <a:r>
              <a:rPr lang="en-US" sz="2800" dirty="0"/>
              <a:t>     G6PDH      gluconate 6P+NADPH+ H</a:t>
            </a:r>
            <a:r>
              <a:rPr lang="en-US" sz="2800" dirty="0">
                <a:solidFill>
                  <a:srgbClr val="FFC000"/>
                </a:solidFill>
              </a:rPr>
              <a:t>+</a:t>
            </a:r>
          </a:p>
          <a:p>
            <a:pPr marL="0" indent="0">
              <a:buNone/>
            </a:pPr>
            <a:endParaRPr lang="en-US" sz="28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sz="2800" dirty="0"/>
              <a:t>NADPH will florescence under UV light if there is deficiency  of enzyme </a:t>
            </a:r>
            <a:r>
              <a:rPr lang="en-US" sz="2800" b="1" u="sng" dirty="0">
                <a:solidFill>
                  <a:srgbClr val="FFC000"/>
                </a:solidFill>
              </a:rPr>
              <a:t>NO</a:t>
            </a:r>
            <a:r>
              <a:rPr lang="en-US" sz="2800" u="sng" dirty="0"/>
              <a:t> florescence will appear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/>
              <a:t>G6PDH= glucose 6 phosphate dehydrogenase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412974" y="2683565"/>
            <a:ext cx="1470991" cy="2087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52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Clinical significant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208" y="1979063"/>
            <a:ext cx="10610531" cy="4342224"/>
          </a:xfrm>
        </p:spPr>
        <p:txBody>
          <a:bodyPr>
            <a:noAutofit/>
          </a:bodyPr>
          <a:lstStyle/>
          <a:p>
            <a:r>
              <a:rPr lang="en-US" sz="2800" dirty="0"/>
              <a:t>G6PD deficiency is an inherited condition in which the body doesn't have enough of the enzyme glucose-6-phosphate dehydrogenase, which helps RBCs function normally.</a:t>
            </a:r>
          </a:p>
          <a:p>
            <a:r>
              <a:rPr lang="en-US" sz="2800" dirty="0"/>
              <a:t> This deficiency can cause </a:t>
            </a:r>
            <a:r>
              <a:rPr lang="en-US" sz="28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hemolytic anemia</a:t>
            </a:r>
            <a:r>
              <a:rPr lang="en-US" sz="2800" dirty="0"/>
              <a:t>, usually after exposure to certain medications, foods, or infections.</a:t>
            </a:r>
          </a:p>
          <a:p>
            <a:r>
              <a:rPr lang="en-US" sz="2800" dirty="0"/>
              <a:t>Most people with G6PD deficiency don't have any symptoms, while others develop symptoms of anemia only after RBCs have been destroyed, a condition called </a:t>
            </a:r>
            <a:r>
              <a:rPr lang="en-US" sz="2800" b="1" dirty="0"/>
              <a:t>hemolysis</a:t>
            </a:r>
            <a:r>
              <a:rPr lang="en-US" sz="2800" dirty="0"/>
              <a:t>.</a:t>
            </a:r>
          </a:p>
          <a:p>
            <a:r>
              <a:rPr lang="en-US" sz="2800" dirty="0"/>
              <a:t> In these cases, the symptoms disappear once the cause, or trigger, is removed. In rare cases, G6PD deficiency leads to chronic anemia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29419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4302466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b="1" dirty="0">
                <a:solidFill>
                  <a:schemeClr val="accent1"/>
                </a:solidFill>
              </a:rPr>
              <a:t>Causes of G6PD Deficiency: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G6PD deficiency is passed along in genes from one or both parents to a child.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The gene responsible for this deficiency is on the X chromosome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rgbClr val="FFC000"/>
                </a:solidFill>
              </a:rPr>
              <a:t>Sample:</a:t>
            </a:r>
            <a:r>
              <a:rPr lang="en-US" sz="2800" b="1" dirty="0"/>
              <a:t> </a:t>
            </a:r>
            <a:r>
              <a:rPr lang="en-US" sz="2800" dirty="0"/>
              <a:t>will be whole blood.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741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Result under </a:t>
            </a:r>
            <a:r>
              <a:rPr lang="en-US" sz="4800" dirty="0">
                <a:solidFill>
                  <a:srgbClr val="7030A0"/>
                </a:solidFill>
              </a:rPr>
              <a:t>UV</a:t>
            </a:r>
            <a:r>
              <a:rPr lang="en-US" sz="4800" dirty="0"/>
              <a:t> </a:t>
            </a:r>
            <a:r>
              <a:rPr lang="en-US" sz="4800" dirty="0">
                <a:solidFill>
                  <a:srgbClr val="FFFF00"/>
                </a:solidFill>
              </a:rPr>
              <a:t>light</a:t>
            </a:r>
          </a:p>
        </p:txBody>
      </p:sp>
      <p:pic>
        <p:nvPicPr>
          <p:cNvPr id="5" name="Content Placeholder 4" descr="http://digitalcommons.unl.edu/cgi/viewcontent.cgi?article=1408&amp;context=publichealthresources -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2" t="14607" r="23507" b="25188"/>
          <a:stretch/>
        </p:blipFill>
        <p:spPr>
          <a:xfrm>
            <a:off x="1372450" y="2087218"/>
            <a:ext cx="8289235" cy="4403034"/>
          </a:xfrm>
        </p:spPr>
      </p:pic>
      <p:sp>
        <p:nvSpPr>
          <p:cNvPr id="6" name="TextBox 5"/>
          <p:cNvSpPr txBox="1"/>
          <p:nvPr/>
        </p:nvSpPr>
        <p:spPr>
          <a:xfrm>
            <a:off x="1756741" y="3448878"/>
            <a:ext cx="1794013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Normal</a:t>
            </a:r>
            <a:r>
              <a:rPr lang="en-US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94622" y="5648739"/>
            <a:ext cx="1918252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Deficient</a:t>
            </a:r>
            <a:r>
              <a:rPr lang="en-US" sz="2800" dirty="0"/>
              <a:t> 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7086887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29</TotalTime>
  <Words>189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</vt:lpstr>
      <vt:lpstr>Berlin</vt:lpstr>
      <vt:lpstr> lab 9 G6PD</vt:lpstr>
      <vt:lpstr>Principle </vt:lpstr>
      <vt:lpstr>Clinical significant </vt:lpstr>
      <vt:lpstr>PowerPoint Presentation</vt:lpstr>
      <vt:lpstr>Result under UV light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lab 9 G6PD</dc:title>
  <dc:creator>TooT</dc:creator>
  <cp:lastModifiedBy>TooT</cp:lastModifiedBy>
  <cp:revision>4</cp:revision>
  <dcterms:created xsi:type="dcterms:W3CDTF">2016-04-17T17:21:18Z</dcterms:created>
  <dcterms:modified xsi:type="dcterms:W3CDTF">2016-04-17T17:51:17Z</dcterms:modified>
</cp:coreProperties>
</file>