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9"/>
  </p:notesMasterIdLst>
  <p:sldIdLst>
    <p:sldId id="256" r:id="rId2"/>
    <p:sldId id="259" r:id="rId3"/>
    <p:sldId id="294" r:id="rId4"/>
    <p:sldId id="260" r:id="rId5"/>
    <p:sldId id="261" r:id="rId6"/>
    <p:sldId id="351" r:id="rId7"/>
    <p:sldId id="352" r:id="rId8"/>
    <p:sldId id="353" r:id="rId9"/>
    <p:sldId id="356" r:id="rId10"/>
    <p:sldId id="357" r:id="rId11"/>
    <p:sldId id="355" r:id="rId12"/>
    <p:sldId id="262" r:id="rId13"/>
    <p:sldId id="277" r:id="rId14"/>
    <p:sldId id="358" r:id="rId15"/>
    <p:sldId id="298" r:id="rId16"/>
    <p:sldId id="359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0" autoAdjust="0"/>
    <p:restoredTop sz="94660"/>
  </p:normalViewPr>
  <p:slideViewPr>
    <p:cSldViewPr>
      <p:cViewPr varScale="1">
        <p:scale>
          <a:sx n="74" d="100"/>
          <a:sy n="74" d="100"/>
        </p:scale>
        <p:origin x="8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noProof="0" smtClean="0"/>
              <a:t>Click to edit Master text styles</a:t>
            </a:r>
          </a:p>
          <a:p>
            <a:pPr lvl="1"/>
            <a:r>
              <a:rPr lang="en-US" altLang="ar-SA" noProof="0" smtClean="0"/>
              <a:t>Second level</a:t>
            </a:r>
          </a:p>
          <a:p>
            <a:pPr lvl="2"/>
            <a:r>
              <a:rPr lang="en-US" altLang="ar-SA" noProof="0" smtClean="0"/>
              <a:t>Third level</a:t>
            </a:r>
          </a:p>
          <a:p>
            <a:pPr lvl="3"/>
            <a:r>
              <a:rPr lang="en-US" altLang="ar-SA" noProof="0" smtClean="0"/>
              <a:t>Fourth level</a:t>
            </a:r>
          </a:p>
          <a:p>
            <a:pPr lvl="4"/>
            <a:r>
              <a:rPr lang="en-US" altLang="ar-SA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DEA597-D4BB-4F38-86F2-D3961FA2B65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69832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97025" y="1004888"/>
            <a:ext cx="4576763" cy="3432175"/>
          </a:xfrm>
          <a:solidFill>
            <a:srgbClr val="FFFFFF"/>
          </a:solidFill>
          <a:ln/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1185863" y="4772025"/>
            <a:ext cx="5405437" cy="3810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61647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97025" y="1004888"/>
            <a:ext cx="4576763" cy="3432175"/>
          </a:xfrm>
          <a:solidFill>
            <a:srgbClr val="FFFFFF"/>
          </a:solidFill>
          <a:ln/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>
          <a:xfrm>
            <a:off x="1185863" y="4772025"/>
            <a:ext cx="5405437" cy="3810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395684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97025" y="1004888"/>
            <a:ext cx="4576763" cy="3432175"/>
          </a:xfrm>
          <a:solidFill>
            <a:srgbClr val="FFFFFF"/>
          </a:solidFill>
          <a:ln/>
        </p:spPr>
      </p:sp>
      <p:sp>
        <p:nvSpPr>
          <p:cNvPr id="26627" name="Rectangle 2"/>
          <p:cNvSpPr>
            <a:spLocks noChangeArrowheads="1"/>
          </p:cNvSpPr>
          <p:nvPr>
            <p:ph type="body" idx="1"/>
          </p:nvPr>
        </p:nvSpPr>
        <p:spPr>
          <a:xfrm>
            <a:off x="1185863" y="4772025"/>
            <a:ext cx="5405437" cy="3810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229247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97025" y="1004888"/>
            <a:ext cx="4576763" cy="3432175"/>
          </a:xfrm>
          <a:solidFill>
            <a:srgbClr val="FFFFFF"/>
          </a:solidFill>
          <a:ln/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1185863" y="4772025"/>
            <a:ext cx="5405437" cy="3810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val="293025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763" y="1828800"/>
            <a:ext cx="990600" cy="2286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23F6B95-BC80-4064-B79E-7E6D2FD1F6FE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7371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1616"/>
              <a:ext cx="8326438" cy="3141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533900 h 9621"/>
                <a:gd name="T4" fmla="*/ 0 w 10000"/>
                <a:gd name="T5" fmla="*/ 2122757 h 9621"/>
                <a:gd name="T6" fmla="*/ 0 w 10000"/>
                <a:gd name="T7" fmla="*/ 2130508 h 9621"/>
                <a:gd name="T8" fmla="*/ 8182128 w 10000"/>
                <a:gd name="T9" fmla="*/ 2122536 h 9621"/>
                <a:gd name="T10" fmla="*/ 8182128 w 10000"/>
                <a:gd name="T11" fmla="*/ 2122757 h 9621"/>
                <a:gd name="T12" fmla="*/ 8173946 w 10000"/>
                <a:gd name="T13" fmla="*/ 533900 h 9621"/>
                <a:gd name="T14" fmla="*/ 8173946 w 10000"/>
                <a:gd name="T15" fmla="*/ 0 h 9621"/>
                <a:gd name="T16" fmla="*/ 8173946 w 10000"/>
                <a:gd name="T17" fmla="*/ 0 h 9621"/>
                <a:gd name="T18" fmla="*/ 7800841 w 10000"/>
                <a:gd name="T19" fmla="*/ 56025 h 9621"/>
                <a:gd name="T20" fmla="*/ 7432645 w 10000"/>
                <a:gd name="T21" fmla="*/ 105629 h 9621"/>
                <a:gd name="T22" fmla="*/ 7059540 w 10000"/>
                <a:gd name="T23" fmla="*/ 148146 h 9621"/>
                <a:gd name="T24" fmla="*/ 6690526 w 10000"/>
                <a:gd name="T25" fmla="*/ 187563 h 9621"/>
                <a:gd name="T26" fmla="*/ 6321512 w 10000"/>
                <a:gd name="T27" fmla="*/ 217900 h 9621"/>
                <a:gd name="T28" fmla="*/ 5955771 w 10000"/>
                <a:gd name="T29" fmla="*/ 240709 h 9621"/>
                <a:gd name="T30" fmla="*/ 5590030 w 10000"/>
                <a:gd name="T31" fmla="*/ 260418 h 9621"/>
                <a:gd name="T32" fmla="*/ 5230834 w 10000"/>
                <a:gd name="T33" fmla="*/ 273704 h 9621"/>
                <a:gd name="T34" fmla="*/ 4878185 w 10000"/>
                <a:gd name="T35" fmla="*/ 283226 h 9621"/>
                <a:gd name="T36" fmla="*/ 4527990 w 10000"/>
                <a:gd name="T37" fmla="*/ 286548 h 9621"/>
                <a:gd name="T38" fmla="*/ 4189250 w 10000"/>
                <a:gd name="T39" fmla="*/ 286548 h 9621"/>
                <a:gd name="T40" fmla="*/ 3852964 w 10000"/>
                <a:gd name="T41" fmla="*/ 286548 h 9621"/>
                <a:gd name="T42" fmla="*/ 3527315 w 10000"/>
                <a:gd name="T43" fmla="*/ 280347 h 9621"/>
                <a:gd name="T44" fmla="*/ 3209849 w 10000"/>
                <a:gd name="T45" fmla="*/ 270383 h 9621"/>
                <a:gd name="T46" fmla="*/ 2903019 w 10000"/>
                <a:gd name="T47" fmla="*/ 257096 h 9621"/>
                <a:gd name="T48" fmla="*/ 2607644 w 10000"/>
                <a:gd name="T49" fmla="*/ 243809 h 9621"/>
                <a:gd name="T50" fmla="*/ 2323724 w 10000"/>
                <a:gd name="T51" fmla="*/ 227201 h 9621"/>
                <a:gd name="T52" fmla="*/ 2049623 w 10000"/>
                <a:gd name="T53" fmla="*/ 211257 h 9621"/>
                <a:gd name="T54" fmla="*/ 1793522 w 10000"/>
                <a:gd name="T55" fmla="*/ 191549 h 9621"/>
                <a:gd name="T56" fmla="*/ 1545604 w 10000"/>
                <a:gd name="T57" fmla="*/ 171619 h 9621"/>
                <a:gd name="T58" fmla="*/ 1101314 w 10000"/>
                <a:gd name="T59" fmla="*/ 128216 h 9621"/>
                <a:gd name="T60" fmla="*/ 721664 w 10000"/>
                <a:gd name="T61" fmla="*/ 88577 h 9621"/>
                <a:gd name="T62" fmla="*/ 418107 w 10000"/>
                <a:gd name="T63" fmla="*/ 56025 h 9621"/>
                <a:gd name="T64" fmla="*/ 191462 w 10000"/>
                <a:gd name="T65" fmla="*/ 26130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17F21C37-8876-4785-9073-B44B0FC4B498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7332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1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533900 h 9621"/>
                <a:gd name="T4" fmla="*/ 0 w 10000"/>
                <a:gd name="T5" fmla="*/ 2122757 h 9621"/>
                <a:gd name="T6" fmla="*/ 0 w 10000"/>
                <a:gd name="T7" fmla="*/ 2130508 h 9621"/>
                <a:gd name="T8" fmla="*/ 8182128 w 10000"/>
                <a:gd name="T9" fmla="*/ 2122536 h 9621"/>
                <a:gd name="T10" fmla="*/ 8182128 w 10000"/>
                <a:gd name="T11" fmla="*/ 2122757 h 9621"/>
                <a:gd name="T12" fmla="*/ 8173946 w 10000"/>
                <a:gd name="T13" fmla="*/ 533900 h 9621"/>
                <a:gd name="T14" fmla="*/ 8173946 w 10000"/>
                <a:gd name="T15" fmla="*/ 0 h 9621"/>
                <a:gd name="T16" fmla="*/ 8173946 w 10000"/>
                <a:gd name="T17" fmla="*/ 0 h 9621"/>
                <a:gd name="T18" fmla="*/ 7800841 w 10000"/>
                <a:gd name="T19" fmla="*/ 56025 h 9621"/>
                <a:gd name="T20" fmla="*/ 7432645 w 10000"/>
                <a:gd name="T21" fmla="*/ 105629 h 9621"/>
                <a:gd name="T22" fmla="*/ 7059540 w 10000"/>
                <a:gd name="T23" fmla="*/ 148146 h 9621"/>
                <a:gd name="T24" fmla="*/ 6690526 w 10000"/>
                <a:gd name="T25" fmla="*/ 187563 h 9621"/>
                <a:gd name="T26" fmla="*/ 6321512 w 10000"/>
                <a:gd name="T27" fmla="*/ 217900 h 9621"/>
                <a:gd name="T28" fmla="*/ 5955771 w 10000"/>
                <a:gd name="T29" fmla="*/ 240709 h 9621"/>
                <a:gd name="T30" fmla="*/ 5590030 w 10000"/>
                <a:gd name="T31" fmla="*/ 260418 h 9621"/>
                <a:gd name="T32" fmla="*/ 5230834 w 10000"/>
                <a:gd name="T33" fmla="*/ 273704 h 9621"/>
                <a:gd name="T34" fmla="*/ 4878185 w 10000"/>
                <a:gd name="T35" fmla="*/ 283226 h 9621"/>
                <a:gd name="T36" fmla="*/ 4527990 w 10000"/>
                <a:gd name="T37" fmla="*/ 286548 h 9621"/>
                <a:gd name="T38" fmla="*/ 4189250 w 10000"/>
                <a:gd name="T39" fmla="*/ 286548 h 9621"/>
                <a:gd name="T40" fmla="*/ 3852964 w 10000"/>
                <a:gd name="T41" fmla="*/ 286548 h 9621"/>
                <a:gd name="T42" fmla="*/ 3527315 w 10000"/>
                <a:gd name="T43" fmla="*/ 280347 h 9621"/>
                <a:gd name="T44" fmla="*/ 3209849 w 10000"/>
                <a:gd name="T45" fmla="*/ 270383 h 9621"/>
                <a:gd name="T46" fmla="*/ 2903019 w 10000"/>
                <a:gd name="T47" fmla="*/ 257096 h 9621"/>
                <a:gd name="T48" fmla="*/ 2607644 w 10000"/>
                <a:gd name="T49" fmla="*/ 243809 h 9621"/>
                <a:gd name="T50" fmla="*/ 2323724 w 10000"/>
                <a:gd name="T51" fmla="*/ 227201 h 9621"/>
                <a:gd name="T52" fmla="*/ 2049623 w 10000"/>
                <a:gd name="T53" fmla="*/ 211257 h 9621"/>
                <a:gd name="T54" fmla="*/ 1793522 w 10000"/>
                <a:gd name="T55" fmla="*/ 191549 h 9621"/>
                <a:gd name="T56" fmla="*/ 1545604 w 10000"/>
                <a:gd name="T57" fmla="*/ 171619 h 9621"/>
                <a:gd name="T58" fmla="*/ 1101314 w 10000"/>
                <a:gd name="T59" fmla="*/ 128216 h 9621"/>
                <a:gd name="T60" fmla="*/ 721664 w 10000"/>
                <a:gd name="T61" fmla="*/ 88577 h 9621"/>
                <a:gd name="T62" fmla="*/ 418107 w 10000"/>
                <a:gd name="T63" fmla="*/ 56025 h 9621"/>
                <a:gd name="T64" fmla="*/ 191462 w 10000"/>
                <a:gd name="T65" fmla="*/ 26130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156C6EF-EAE6-4CAE-B9D0-BB2F478DF095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3127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533900 h 9621"/>
                <a:gd name="T4" fmla="*/ 0 w 10000"/>
                <a:gd name="T5" fmla="*/ 2122757 h 9621"/>
                <a:gd name="T6" fmla="*/ 0 w 10000"/>
                <a:gd name="T7" fmla="*/ 2130508 h 9621"/>
                <a:gd name="T8" fmla="*/ 8182128 w 10000"/>
                <a:gd name="T9" fmla="*/ 2122536 h 9621"/>
                <a:gd name="T10" fmla="*/ 8182128 w 10000"/>
                <a:gd name="T11" fmla="*/ 2122757 h 9621"/>
                <a:gd name="T12" fmla="*/ 8173946 w 10000"/>
                <a:gd name="T13" fmla="*/ 533900 h 9621"/>
                <a:gd name="T14" fmla="*/ 8173946 w 10000"/>
                <a:gd name="T15" fmla="*/ 0 h 9621"/>
                <a:gd name="T16" fmla="*/ 8173946 w 10000"/>
                <a:gd name="T17" fmla="*/ 0 h 9621"/>
                <a:gd name="T18" fmla="*/ 7800841 w 10000"/>
                <a:gd name="T19" fmla="*/ 56025 h 9621"/>
                <a:gd name="T20" fmla="*/ 7432645 w 10000"/>
                <a:gd name="T21" fmla="*/ 105629 h 9621"/>
                <a:gd name="T22" fmla="*/ 7059540 w 10000"/>
                <a:gd name="T23" fmla="*/ 148146 h 9621"/>
                <a:gd name="T24" fmla="*/ 6690526 w 10000"/>
                <a:gd name="T25" fmla="*/ 187563 h 9621"/>
                <a:gd name="T26" fmla="*/ 6321512 w 10000"/>
                <a:gd name="T27" fmla="*/ 217900 h 9621"/>
                <a:gd name="T28" fmla="*/ 5955771 w 10000"/>
                <a:gd name="T29" fmla="*/ 240709 h 9621"/>
                <a:gd name="T30" fmla="*/ 5590030 w 10000"/>
                <a:gd name="T31" fmla="*/ 260418 h 9621"/>
                <a:gd name="T32" fmla="*/ 5230834 w 10000"/>
                <a:gd name="T33" fmla="*/ 273704 h 9621"/>
                <a:gd name="T34" fmla="*/ 4878185 w 10000"/>
                <a:gd name="T35" fmla="*/ 283226 h 9621"/>
                <a:gd name="T36" fmla="*/ 4527990 w 10000"/>
                <a:gd name="T37" fmla="*/ 286548 h 9621"/>
                <a:gd name="T38" fmla="*/ 4189250 w 10000"/>
                <a:gd name="T39" fmla="*/ 286548 h 9621"/>
                <a:gd name="T40" fmla="*/ 3852964 w 10000"/>
                <a:gd name="T41" fmla="*/ 286548 h 9621"/>
                <a:gd name="T42" fmla="*/ 3527315 w 10000"/>
                <a:gd name="T43" fmla="*/ 280347 h 9621"/>
                <a:gd name="T44" fmla="*/ 3209849 w 10000"/>
                <a:gd name="T45" fmla="*/ 270383 h 9621"/>
                <a:gd name="T46" fmla="*/ 2903019 w 10000"/>
                <a:gd name="T47" fmla="*/ 257096 h 9621"/>
                <a:gd name="T48" fmla="*/ 2607644 w 10000"/>
                <a:gd name="T49" fmla="*/ 243809 h 9621"/>
                <a:gd name="T50" fmla="*/ 2323724 w 10000"/>
                <a:gd name="T51" fmla="*/ 227201 h 9621"/>
                <a:gd name="T52" fmla="*/ 2049623 w 10000"/>
                <a:gd name="T53" fmla="*/ 211257 h 9621"/>
                <a:gd name="T54" fmla="*/ 1793522 w 10000"/>
                <a:gd name="T55" fmla="*/ 191549 h 9621"/>
                <a:gd name="T56" fmla="*/ 1545604 w 10000"/>
                <a:gd name="T57" fmla="*/ 171619 h 9621"/>
                <a:gd name="T58" fmla="*/ 1101314 w 10000"/>
                <a:gd name="T59" fmla="*/ 128216 h 9621"/>
                <a:gd name="T60" fmla="*/ 721664 w 10000"/>
                <a:gd name="T61" fmla="*/ 88577 h 9621"/>
                <a:gd name="T62" fmla="*/ 418107 w 10000"/>
                <a:gd name="T63" fmla="*/ 56025 h 9621"/>
                <a:gd name="T64" fmla="*/ 191462 w 10000"/>
                <a:gd name="T65" fmla="*/ 26130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36"/>
          <p:cNvSpPr txBox="1">
            <a:spLocks noChangeArrowheads="1"/>
          </p:cNvSpPr>
          <p:nvPr/>
        </p:nvSpPr>
        <p:spPr bwMode="gray">
          <a:xfrm>
            <a:off x="647700" y="652463"/>
            <a:ext cx="6016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US" altLang="ar-SA" sz="8000" smtClean="0">
                <a:solidFill>
                  <a:srgbClr val="EF53A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gray">
          <a:xfrm>
            <a:off x="7069138" y="2900363"/>
            <a:ext cx="619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US" altLang="ar-SA" sz="8000" smtClean="0">
                <a:solidFill>
                  <a:srgbClr val="EF53A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7E71742-DEF3-4A29-B4C4-C56E031CF662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46893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533900 h 9621"/>
                <a:gd name="T4" fmla="*/ 0 w 10000"/>
                <a:gd name="T5" fmla="*/ 2122757 h 9621"/>
                <a:gd name="T6" fmla="*/ 0 w 10000"/>
                <a:gd name="T7" fmla="*/ 2130508 h 9621"/>
                <a:gd name="T8" fmla="*/ 8182128 w 10000"/>
                <a:gd name="T9" fmla="*/ 2122536 h 9621"/>
                <a:gd name="T10" fmla="*/ 8182128 w 10000"/>
                <a:gd name="T11" fmla="*/ 2122757 h 9621"/>
                <a:gd name="T12" fmla="*/ 8173946 w 10000"/>
                <a:gd name="T13" fmla="*/ 533900 h 9621"/>
                <a:gd name="T14" fmla="*/ 8173946 w 10000"/>
                <a:gd name="T15" fmla="*/ 0 h 9621"/>
                <a:gd name="T16" fmla="*/ 8173946 w 10000"/>
                <a:gd name="T17" fmla="*/ 0 h 9621"/>
                <a:gd name="T18" fmla="*/ 7800841 w 10000"/>
                <a:gd name="T19" fmla="*/ 56025 h 9621"/>
                <a:gd name="T20" fmla="*/ 7432645 w 10000"/>
                <a:gd name="T21" fmla="*/ 105629 h 9621"/>
                <a:gd name="T22" fmla="*/ 7059540 w 10000"/>
                <a:gd name="T23" fmla="*/ 148146 h 9621"/>
                <a:gd name="T24" fmla="*/ 6690526 w 10000"/>
                <a:gd name="T25" fmla="*/ 187563 h 9621"/>
                <a:gd name="T26" fmla="*/ 6321512 w 10000"/>
                <a:gd name="T27" fmla="*/ 217900 h 9621"/>
                <a:gd name="T28" fmla="*/ 5955771 w 10000"/>
                <a:gd name="T29" fmla="*/ 240709 h 9621"/>
                <a:gd name="T30" fmla="*/ 5590030 w 10000"/>
                <a:gd name="T31" fmla="*/ 260418 h 9621"/>
                <a:gd name="T32" fmla="*/ 5230834 w 10000"/>
                <a:gd name="T33" fmla="*/ 273704 h 9621"/>
                <a:gd name="T34" fmla="*/ 4878185 w 10000"/>
                <a:gd name="T35" fmla="*/ 283226 h 9621"/>
                <a:gd name="T36" fmla="*/ 4527990 w 10000"/>
                <a:gd name="T37" fmla="*/ 286548 h 9621"/>
                <a:gd name="T38" fmla="*/ 4189250 w 10000"/>
                <a:gd name="T39" fmla="*/ 286548 h 9621"/>
                <a:gd name="T40" fmla="*/ 3852964 w 10000"/>
                <a:gd name="T41" fmla="*/ 286548 h 9621"/>
                <a:gd name="T42" fmla="*/ 3527315 w 10000"/>
                <a:gd name="T43" fmla="*/ 280347 h 9621"/>
                <a:gd name="T44" fmla="*/ 3209849 w 10000"/>
                <a:gd name="T45" fmla="*/ 270383 h 9621"/>
                <a:gd name="T46" fmla="*/ 2903019 w 10000"/>
                <a:gd name="T47" fmla="*/ 257096 h 9621"/>
                <a:gd name="T48" fmla="*/ 2607644 w 10000"/>
                <a:gd name="T49" fmla="*/ 243809 h 9621"/>
                <a:gd name="T50" fmla="*/ 2323724 w 10000"/>
                <a:gd name="T51" fmla="*/ 227201 h 9621"/>
                <a:gd name="T52" fmla="*/ 2049623 w 10000"/>
                <a:gd name="T53" fmla="*/ 211257 h 9621"/>
                <a:gd name="T54" fmla="*/ 1793522 w 10000"/>
                <a:gd name="T55" fmla="*/ 191549 h 9621"/>
                <a:gd name="T56" fmla="*/ 1545604 w 10000"/>
                <a:gd name="T57" fmla="*/ 171619 h 9621"/>
                <a:gd name="T58" fmla="*/ 1101314 w 10000"/>
                <a:gd name="T59" fmla="*/ 128216 h 9621"/>
                <a:gd name="T60" fmla="*/ 721664 w 10000"/>
                <a:gd name="T61" fmla="*/ 88577 h 9621"/>
                <a:gd name="T62" fmla="*/ 418107 w 10000"/>
                <a:gd name="T63" fmla="*/ 56025 h 9621"/>
                <a:gd name="T64" fmla="*/ 191462 w 10000"/>
                <a:gd name="T65" fmla="*/ 26130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0651BAE-2390-4CF4-9192-8BDB8DFE6F41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79562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3422B82-81E7-4C49-8B2F-57930FB22633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6019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B50F5A2-1618-4B89-816A-6EA500468F27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063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588" y="63881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938" y="6388100"/>
            <a:ext cx="3859212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10676811-CFB3-4A21-8219-99F688A80ECC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574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20188" cy="6861175"/>
            <a:chOff x="-1588" y="0"/>
            <a:chExt cx="9120420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14338" y="401638"/>
            <a:ext cx="4611687" cy="605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35"/>
          <p:cNvSpPr>
            <a:spLocks/>
          </p:cNvSpPr>
          <p:nvPr/>
        </p:nvSpPr>
        <p:spPr bwMode="gray">
          <a:xfrm rot="5400000">
            <a:off x="1298575" y="1765301"/>
            <a:ext cx="5997575" cy="3327400"/>
          </a:xfrm>
          <a:custGeom>
            <a:avLst/>
            <a:gdLst>
              <a:gd name="T0" fmla="*/ 0 w 4960"/>
              <a:gd name="T1" fmla="*/ 0 h 2752"/>
              <a:gd name="T2" fmla="*/ 0 w 4960"/>
              <a:gd name="T3" fmla="*/ 391743 h 2752"/>
              <a:gd name="T4" fmla="*/ 0 w 4960"/>
              <a:gd name="T5" fmla="*/ 2408496 h 2752"/>
              <a:gd name="T6" fmla="*/ 0 w 4960"/>
              <a:gd name="T7" fmla="*/ 3327400 h 2752"/>
              <a:gd name="T8" fmla="*/ 5997575 w 4960"/>
              <a:gd name="T9" fmla="*/ 3327400 h 2752"/>
              <a:gd name="T10" fmla="*/ 5997575 w 4960"/>
              <a:gd name="T11" fmla="*/ 2408496 h 2752"/>
              <a:gd name="T12" fmla="*/ 5997575 w 4960"/>
              <a:gd name="T13" fmla="*/ 391743 h 2752"/>
              <a:gd name="T14" fmla="*/ 5997575 w 4960"/>
              <a:gd name="T15" fmla="*/ 0 h 2752"/>
              <a:gd name="T16" fmla="*/ 5997575 w 4960"/>
              <a:gd name="T17" fmla="*/ 0 h 2752"/>
              <a:gd name="T18" fmla="*/ 5724298 w 4960"/>
              <a:gd name="T19" fmla="*/ 41109 h 2752"/>
              <a:gd name="T20" fmla="*/ 5453440 w 4960"/>
              <a:gd name="T21" fmla="*/ 77381 h 2752"/>
              <a:gd name="T22" fmla="*/ 5180164 w 4960"/>
              <a:gd name="T23" fmla="*/ 108818 h 2752"/>
              <a:gd name="T24" fmla="*/ 4909305 w 4960"/>
              <a:gd name="T25" fmla="*/ 137836 h 2752"/>
              <a:gd name="T26" fmla="*/ 4638447 w 4960"/>
              <a:gd name="T27" fmla="*/ 159599 h 2752"/>
              <a:gd name="T28" fmla="*/ 4370007 w 4960"/>
              <a:gd name="T29" fmla="*/ 176526 h 2752"/>
              <a:gd name="T30" fmla="*/ 4101567 w 4960"/>
              <a:gd name="T31" fmla="*/ 191035 h 2752"/>
              <a:gd name="T32" fmla="*/ 3837964 w 4960"/>
              <a:gd name="T33" fmla="*/ 200708 h 2752"/>
              <a:gd name="T34" fmla="*/ 3579198 w 4960"/>
              <a:gd name="T35" fmla="*/ 207963 h 2752"/>
              <a:gd name="T36" fmla="*/ 3322850 w 4960"/>
              <a:gd name="T37" fmla="*/ 210381 h 2752"/>
              <a:gd name="T38" fmla="*/ 3073757 w 4960"/>
              <a:gd name="T39" fmla="*/ 210381 h 2752"/>
              <a:gd name="T40" fmla="*/ 2827083 w 4960"/>
              <a:gd name="T41" fmla="*/ 210381 h 2752"/>
              <a:gd name="T42" fmla="*/ 2587663 w 4960"/>
              <a:gd name="T43" fmla="*/ 205544 h 2752"/>
              <a:gd name="T44" fmla="*/ 2355499 w 4960"/>
              <a:gd name="T45" fmla="*/ 198290 h 2752"/>
              <a:gd name="T46" fmla="*/ 2130590 w 4960"/>
              <a:gd name="T47" fmla="*/ 188617 h 2752"/>
              <a:gd name="T48" fmla="*/ 1912936 w 4960"/>
              <a:gd name="T49" fmla="*/ 178944 h 2752"/>
              <a:gd name="T50" fmla="*/ 1704956 w 4960"/>
              <a:gd name="T51" fmla="*/ 166854 h 2752"/>
              <a:gd name="T52" fmla="*/ 1504231 w 4960"/>
              <a:gd name="T53" fmla="*/ 154763 h 2752"/>
              <a:gd name="T54" fmla="*/ 1315597 w 4960"/>
              <a:gd name="T55" fmla="*/ 140254 h 2752"/>
              <a:gd name="T56" fmla="*/ 1134219 w 4960"/>
              <a:gd name="T57" fmla="*/ 125745 h 2752"/>
              <a:gd name="T58" fmla="*/ 807738 w 4960"/>
              <a:gd name="T59" fmla="*/ 94309 h 2752"/>
              <a:gd name="T60" fmla="*/ 529625 w 4960"/>
              <a:gd name="T61" fmla="*/ 65291 h 2752"/>
              <a:gd name="T62" fmla="*/ 307134 w 4960"/>
              <a:gd name="T63" fmla="*/ 41109 h 2752"/>
              <a:gd name="T64" fmla="*/ 140266 w 4960"/>
              <a:gd name="T65" fmla="*/ 19345 h 2752"/>
              <a:gd name="T66" fmla="*/ 0 w 4960"/>
              <a:gd name="T67" fmla="*/ 0 h 2752"/>
              <a:gd name="T68" fmla="*/ 0 w 4960"/>
              <a:gd name="T69" fmla="*/ 0 h 27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>
              <a:gd name="T0" fmla="*/ 0 w 5760"/>
              <a:gd name="T1" fmla="*/ 0 h 4320"/>
              <a:gd name="T2" fmla="*/ 0 w 5760"/>
              <a:gd name="T3" fmla="*/ 6858000 h 4320"/>
              <a:gd name="T4" fmla="*/ 9144000 w 5760"/>
              <a:gd name="T5" fmla="*/ 6858000 h 4320"/>
              <a:gd name="T6" fmla="*/ 9144000 w 5760"/>
              <a:gd name="T7" fmla="*/ 0 h 4320"/>
              <a:gd name="T8" fmla="*/ 0 w 5760"/>
              <a:gd name="T9" fmla="*/ 0 h 4320"/>
              <a:gd name="T10" fmla="*/ 8642350 w 5760"/>
              <a:gd name="T11" fmla="*/ 6356350 h 4320"/>
              <a:gd name="T12" fmla="*/ 514350 w 5760"/>
              <a:gd name="T13" fmla="*/ 6356350 h 4320"/>
              <a:gd name="T14" fmla="*/ 514350 w 5760"/>
              <a:gd name="T15" fmla="*/ 514350 h 4320"/>
              <a:gd name="T16" fmla="*/ 8642350 w 5760"/>
              <a:gd name="T17" fmla="*/ 514350 h 4320"/>
              <a:gd name="T18" fmla="*/ 8642350 w 5760"/>
              <a:gd name="T19" fmla="*/ 6356350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163" y="6365875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C410C61-A7BF-4201-82D4-AD3DFE4B48DB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13188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192A5-4EAF-4D09-8563-8F1FFDD90263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7390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91674 h 2752"/>
                <a:gd name="T4" fmla="*/ 0 w 4960"/>
                <a:gd name="T5" fmla="*/ 2408068 h 2752"/>
                <a:gd name="T6" fmla="*/ 0 w 4960"/>
                <a:gd name="T7" fmla="*/ 3326809 h 2752"/>
                <a:gd name="T8" fmla="*/ 5995993 w 4960"/>
                <a:gd name="T9" fmla="*/ 3326809 h 2752"/>
                <a:gd name="T10" fmla="*/ 5995993 w 4960"/>
                <a:gd name="T11" fmla="*/ 2408068 h 2752"/>
                <a:gd name="T12" fmla="*/ 5995993 w 4960"/>
                <a:gd name="T13" fmla="*/ 391674 h 2752"/>
                <a:gd name="T14" fmla="*/ 5995993 w 4960"/>
                <a:gd name="T15" fmla="*/ 0 h 2752"/>
                <a:gd name="T16" fmla="*/ 5995993 w 4960"/>
                <a:gd name="T17" fmla="*/ 0 h 2752"/>
                <a:gd name="T18" fmla="*/ 5722788 w 4960"/>
                <a:gd name="T19" fmla="*/ 41102 h 2752"/>
                <a:gd name="T20" fmla="*/ 5452002 w 4960"/>
                <a:gd name="T21" fmla="*/ 77368 h 2752"/>
                <a:gd name="T22" fmla="*/ 5178797 w 4960"/>
                <a:gd name="T23" fmla="*/ 108798 h 2752"/>
                <a:gd name="T24" fmla="*/ 4908010 w 4960"/>
                <a:gd name="T25" fmla="*/ 137811 h 2752"/>
                <a:gd name="T26" fmla="*/ 4637224 w 4960"/>
                <a:gd name="T27" fmla="*/ 159571 h 2752"/>
                <a:gd name="T28" fmla="*/ 4368855 w 4960"/>
                <a:gd name="T29" fmla="*/ 176495 h 2752"/>
                <a:gd name="T30" fmla="*/ 4100486 w 4960"/>
                <a:gd name="T31" fmla="*/ 191001 h 2752"/>
                <a:gd name="T32" fmla="*/ 3836952 w 4960"/>
                <a:gd name="T33" fmla="*/ 200672 h 2752"/>
                <a:gd name="T34" fmla="*/ 3578254 w 4960"/>
                <a:gd name="T35" fmla="*/ 207926 h 2752"/>
                <a:gd name="T36" fmla="*/ 3321974 w 4960"/>
                <a:gd name="T37" fmla="*/ 210343 h 2752"/>
                <a:gd name="T38" fmla="*/ 3072946 w 4960"/>
                <a:gd name="T39" fmla="*/ 210343 h 2752"/>
                <a:gd name="T40" fmla="*/ 2826337 w 4960"/>
                <a:gd name="T41" fmla="*/ 210343 h 2752"/>
                <a:gd name="T42" fmla="*/ 2586981 w 4960"/>
                <a:gd name="T43" fmla="*/ 205508 h 2752"/>
                <a:gd name="T44" fmla="*/ 2354878 w 4960"/>
                <a:gd name="T45" fmla="*/ 198255 h 2752"/>
                <a:gd name="T46" fmla="*/ 2130028 w 4960"/>
                <a:gd name="T47" fmla="*/ 188584 h 2752"/>
                <a:gd name="T48" fmla="*/ 1912432 w 4960"/>
                <a:gd name="T49" fmla="*/ 178913 h 2752"/>
                <a:gd name="T50" fmla="*/ 1704506 w 4960"/>
                <a:gd name="T51" fmla="*/ 166824 h 2752"/>
                <a:gd name="T52" fmla="*/ 1503834 w 4960"/>
                <a:gd name="T53" fmla="*/ 154735 h 2752"/>
                <a:gd name="T54" fmla="*/ 1315250 w 4960"/>
                <a:gd name="T55" fmla="*/ 140229 h 2752"/>
                <a:gd name="T56" fmla="*/ 1133920 w 4960"/>
                <a:gd name="T57" fmla="*/ 125722 h 2752"/>
                <a:gd name="T58" fmla="*/ 807525 w 4960"/>
                <a:gd name="T59" fmla="*/ 94292 h 2752"/>
                <a:gd name="T60" fmla="*/ 529485 w 4960"/>
                <a:gd name="T61" fmla="*/ 65279 h 2752"/>
                <a:gd name="T62" fmla="*/ 307053 w 4960"/>
                <a:gd name="T63" fmla="*/ 41102 h 2752"/>
                <a:gd name="T64" fmla="*/ 140229 w 4960"/>
                <a:gd name="T65" fmla="*/ 19342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11C92551-3084-410F-93CF-A428D42B1AF4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99031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F4B2-1B67-4095-9035-5FDCFEA33710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86785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50DF-5E8D-4BE1-8635-B9F0A911CF67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4926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93685-FA50-453A-AFB9-A3AD8F10B46A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9061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588F428-4236-421B-B2C6-55D167BB1E2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63792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91674 h 2752"/>
                <a:gd name="T4" fmla="*/ 0 w 4960"/>
                <a:gd name="T5" fmla="*/ 2408068 h 2752"/>
                <a:gd name="T6" fmla="*/ 0 w 4960"/>
                <a:gd name="T7" fmla="*/ 3326809 h 2752"/>
                <a:gd name="T8" fmla="*/ 5995993 w 4960"/>
                <a:gd name="T9" fmla="*/ 3326809 h 2752"/>
                <a:gd name="T10" fmla="*/ 5995993 w 4960"/>
                <a:gd name="T11" fmla="*/ 2408068 h 2752"/>
                <a:gd name="T12" fmla="*/ 5995993 w 4960"/>
                <a:gd name="T13" fmla="*/ 391674 h 2752"/>
                <a:gd name="T14" fmla="*/ 5995993 w 4960"/>
                <a:gd name="T15" fmla="*/ 0 h 2752"/>
                <a:gd name="T16" fmla="*/ 5995993 w 4960"/>
                <a:gd name="T17" fmla="*/ 0 h 2752"/>
                <a:gd name="T18" fmla="*/ 5722788 w 4960"/>
                <a:gd name="T19" fmla="*/ 41102 h 2752"/>
                <a:gd name="T20" fmla="*/ 5452002 w 4960"/>
                <a:gd name="T21" fmla="*/ 77368 h 2752"/>
                <a:gd name="T22" fmla="*/ 5178797 w 4960"/>
                <a:gd name="T23" fmla="*/ 108798 h 2752"/>
                <a:gd name="T24" fmla="*/ 4908010 w 4960"/>
                <a:gd name="T25" fmla="*/ 137811 h 2752"/>
                <a:gd name="T26" fmla="*/ 4637224 w 4960"/>
                <a:gd name="T27" fmla="*/ 159571 h 2752"/>
                <a:gd name="T28" fmla="*/ 4368855 w 4960"/>
                <a:gd name="T29" fmla="*/ 176495 h 2752"/>
                <a:gd name="T30" fmla="*/ 4100486 w 4960"/>
                <a:gd name="T31" fmla="*/ 191001 h 2752"/>
                <a:gd name="T32" fmla="*/ 3836952 w 4960"/>
                <a:gd name="T33" fmla="*/ 200672 h 2752"/>
                <a:gd name="T34" fmla="*/ 3578254 w 4960"/>
                <a:gd name="T35" fmla="*/ 207926 h 2752"/>
                <a:gd name="T36" fmla="*/ 3321974 w 4960"/>
                <a:gd name="T37" fmla="*/ 210343 h 2752"/>
                <a:gd name="T38" fmla="*/ 3072946 w 4960"/>
                <a:gd name="T39" fmla="*/ 210343 h 2752"/>
                <a:gd name="T40" fmla="*/ 2826337 w 4960"/>
                <a:gd name="T41" fmla="*/ 210343 h 2752"/>
                <a:gd name="T42" fmla="*/ 2586981 w 4960"/>
                <a:gd name="T43" fmla="*/ 205508 h 2752"/>
                <a:gd name="T44" fmla="*/ 2354878 w 4960"/>
                <a:gd name="T45" fmla="*/ 198255 h 2752"/>
                <a:gd name="T46" fmla="*/ 2130028 w 4960"/>
                <a:gd name="T47" fmla="*/ 188584 h 2752"/>
                <a:gd name="T48" fmla="*/ 1912432 w 4960"/>
                <a:gd name="T49" fmla="*/ 178913 h 2752"/>
                <a:gd name="T50" fmla="*/ 1704506 w 4960"/>
                <a:gd name="T51" fmla="*/ 166824 h 2752"/>
                <a:gd name="T52" fmla="*/ 1503834 w 4960"/>
                <a:gd name="T53" fmla="*/ 154735 h 2752"/>
                <a:gd name="T54" fmla="*/ 1315250 w 4960"/>
                <a:gd name="T55" fmla="*/ 140229 h 2752"/>
                <a:gd name="T56" fmla="*/ 1133920 w 4960"/>
                <a:gd name="T57" fmla="*/ 125722 h 2752"/>
                <a:gd name="T58" fmla="*/ 807525 w 4960"/>
                <a:gd name="T59" fmla="*/ 94292 h 2752"/>
                <a:gd name="T60" fmla="*/ 529485 w 4960"/>
                <a:gd name="T61" fmla="*/ 65279 h 2752"/>
                <a:gd name="T62" fmla="*/ 307053 w 4960"/>
                <a:gd name="T63" fmla="*/ 41102 h 2752"/>
                <a:gd name="T64" fmla="*/ 140229 w 4960"/>
                <a:gd name="T65" fmla="*/ 19342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FAE89A0B-7E82-49C1-BCD1-EACB9A737E7A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6538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91674 h 2752"/>
                <a:gd name="T4" fmla="*/ 0 w 4960"/>
                <a:gd name="T5" fmla="*/ 2408068 h 2752"/>
                <a:gd name="T6" fmla="*/ 0 w 4960"/>
                <a:gd name="T7" fmla="*/ 3326809 h 2752"/>
                <a:gd name="T8" fmla="*/ 5995993 w 4960"/>
                <a:gd name="T9" fmla="*/ 3326809 h 2752"/>
                <a:gd name="T10" fmla="*/ 5995993 w 4960"/>
                <a:gd name="T11" fmla="*/ 2408068 h 2752"/>
                <a:gd name="T12" fmla="*/ 5995993 w 4960"/>
                <a:gd name="T13" fmla="*/ 391674 h 2752"/>
                <a:gd name="T14" fmla="*/ 5995993 w 4960"/>
                <a:gd name="T15" fmla="*/ 0 h 2752"/>
                <a:gd name="T16" fmla="*/ 5995993 w 4960"/>
                <a:gd name="T17" fmla="*/ 0 h 2752"/>
                <a:gd name="T18" fmla="*/ 5722788 w 4960"/>
                <a:gd name="T19" fmla="*/ 41102 h 2752"/>
                <a:gd name="T20" fmla="*/ 5452002 w 4960"/>
                <a:gd name="T21" fmla="*/ 77368 h 2752"/>
                <a:gd name="T22" fmla="*/ 5178797 w 4960"/>
                <a:gd name="T23" fmla="*/ 108798 h 2752"/>
                <a:gd name="T24" fmla="*/ 4908010 w 4960"/>
                <a:gd name="T25" fmla="*/ 137811 h 2752"/>
                <a:gd name="T26" fmla="*/ 4637224 w 4960"/>
                <a:gd name="T27" fmla="*/ 159571 h 2752"/>
                <a:gd name="T28" fmla="*/ 4368855 w 4960"/>
                <a:gd name="T29" fmla="*/ 176495 h 2752"/>
                <a:gd name="T30" fmla="*/ 4100486 w 4960"/>
                <a:gd name="T31" fmla="*/ 191001 h 2752"/>
                <a:gd name="T32" fmla="*/ 3836952 w 4960"/>
                <a:gd name="T33" fmla="*/ 200672 h 2752"/>
                <a:gd name="T34" fmla="*/ 3578254 w 4960"/>
                <a:gd name="T35" fmla="*/ 207926 h 2752"/>
                <a:gd name="T36" fmla="*/ 3321974 w 4960"/>
                <a:gd name="T37" fmla="*/ 210343 h 2752"/>
                <a:gd name="T38" fmla="*/ 3072946 w 4960"/>
                <a:gd name="T39" fmla="*/ 210343 h 2752"/>
                <a:gd name="T40" fmla="*/ 2826337 w 4960"/>
                <a:gd name="T41" fmla="*/ 210343 h 2752"/>
                <a:gd name="T42" fmla="*/ 2586981 w 4960"/>
                <a:gd name="T43" fmla="*/ 205508 h 2752"/>
                <a:gd name="T44" fmla="*/ 2354878 w 4960"/>
                <a:gd name="T45" fmla="*/ 198255 h 2752"/>
                <a:gd name="T46" fmla="*/ 2130028 w 4960"/>
                <a:gd name="T47" fmla="*/ 188584 h 2752"/>
                <a:gd name="T48" fmla="*/ 1912432 w 4960"/>
                <a:gd name="T49" fmla="*/ 178913 h 2752"/>
                <a:gd name="T50" fmla="*/ 1704506 w 4960"/>
                <a:gd name="T51" fmla="*/ 166824 h 2752"/>
                <a:gd name="T52" fmla="*/ 1503834 w 4960"/>
                <a:gd name="T53" fmla="*/ 154735 h 2752"/>
                <a:gd name="T54" fmla="*/ 1315250 w 4960"/>
                <a:gd name="T55" fmla="*/ 140229 h 2752"/>
                <a:gd name="T56" fmla="*/ 1133920 w 4960"/>
                <a:gd name="T57" fmla="*/ 125722 h 2752"/>
                <a:gd name="T58" fmla="*/ 807525 w 4960"/>
                <a:gd name="T59" fmla="*/ 94292 h 2752"/>
                <a:gd name="T60" fmla="*/ 529485 w 4960"/>
                <a:gd name="T61" fmla="*/ 65279 h 2752"/>
                <a:gd name="T62" fmla="*/ 307053 w 4960"/>
                <a:gd name="T63" fmla="*/ 41102 h 2752"/>
                <a:gd name="T64" fmla="*/ 140229 w 4960"/>
                <a:gd name="T65" fmla="*/ 19342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935A507-FBF7-4000-B767-E98828B87B74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66487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1588" y="0"/>
            <a:ext cx="9145588" cy="6861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20210 w 10000"/>
                <a:gd name="T1" fmla="*/ 152058 h 5291"/>
                <a:gd name="T2" fmla="*/ 2367704 w 10000"/>
                <a:gd name="T3" fmla="*/ 317748 h 5291"/>
                <a:gd name="T4" fmla="*/ 2377690 w 10000"/>
                <a:gd name="T5" fmla="*/ 0 h 5291"/>
                <a:gd name="T6" fmla="*/ 2377690 w 10000"/>
                <a:gd name="T7" fmla="*/ 0 h 5291"/>
                <a:gd name="T8" fmla="*/ 2298513 w 10000"/>
                <a:gd name="T9" fmla="*/ 12251 h 5291"/>
                <a:gd name="T10" fmla="*/ 2219336 w 10000"/>
                <a:gd name="T11" fmla="*/ 24022 h 5291"/>
                <a:gd name="T12" fmla="*/ 2140159 w 10000"/>
                <a:gd name="T13" fmla="*/ 35432 h 5291"/>
                <a:gd name="T14" fmla="*/ 2060744 w 10000"/>
                <a:gd name="T15" fmla="*/ 45221 h 5291"/>
                <a:gd name="T16" fmla="*/ 1981329 w 10000"/>
                <a:gd name="T17" fmla="*/ 55070 h 5291"/>
                <a:gd name="T18" fmla="*/ 1901914 w 10000"/>
                <a:gd name="T19" fmla="*/ 64318 h 5291"/>
                <a:gd name="T20" fmla="*/ 1823450 w 10000"/>
                <a:gd name="T21" fmla="*/ 72185 h 5291"/>
                <a:gd name="T22" fmla="*/ 1743560 w 10000"/>
                <a:gd name="T23" fmla="*/ 79572 h 5291"/>
                <a:gd name="T24" fmla="*/ 1664383 w 10000"/>
                <a:gd name="T25" fmla="*/ 86478 h 5291"/>
                <a:gd name="T26" fmla="*/ 1586633 w 10000"/>
                <a:gd name="T27" fmla="*/ 92364 h 5291"/>
                <a:gd name="T28" fmla="*/ 1507455 w 10000"/>
                <a:gd name="T29" fmla="*/ 98249 h 5291"/>
                <a:gd name="T30" fmla="*/ 1429705 w 10000"/>
                <a:gd name="T31" fmla="*/ 103234 h 5291"/>
                <a:gd name="T32" fmla="*/ 1351955 w 10000"/>
                <a:gd name="T33" fmla="*/ 107137 h 5291"/>
                <a:gd name="T34" fmla="*/ 1274204 w 10000"/>
                <a:gd name="T35" fmla="*/ 111101 h 5291"/>
                <a:gd name="T36" fmla="*/ 1197405 w 10000"/>
                <a:gd name="T37" fmla="*/ 114464 h 5291"/>
                <a:gd name="T38" fmla="*/ 1121556 w 10000"/>
                <a:gd name="T39" fmla="*/ 116986 h 5291"/>
                <a:gd name="T40" fmla="*/ 1045233 w 10000"/>
                <a:gd name="T41" fmla="*/ 118908 h 5291"/>
                <a:gd name="T42" fmla="*/ 969860 w 10000"/>
                <a:gd name="T43" fmla="*/ 120890 h 5291"/>
                <a:gd name="T44" fmla="*/ 895438 w 10000"/>
                <a:gd name="T45" fmla="*/ 121850 h 5291"/>
                <a:gd name="T46" fmla="*/ 821254 w 10000"/>
                <a:gd name="T47" fmla="*/ 122871 h 5291"/>
                <a:gd name="T48" fmla="*/ 747784 w 10000"/>
                <a:gd name="T49" fmla="*/ 123292 h 5291"/>
                <a:gd name="T50" fmla="*/ 675026 w 10000"/>
                <a:gd name="T51" fmla="*/ 122871 h 5291"/>
                <a:gd name="T52" fmla="*/ 603220 w 10000"/>
                <a:gd name="T53" fmla="*/ 122871 h 5291"/>
                <a:gd name="T54" fmla="*/ 532127 w 10000"/>
                <a:gd name="T55" fmla="*/ 121850 h 5291"/>
                <a:gd name="T56" fmla="*/ 461985 w 10000"/>
                <a:gd name="T57" fmla="*/ 120349 h 5291"/>
                <a:gd name="T58" fmla="*/ 393032 w 10000"/>
                <a:gd name="T59" fmla="*/ 118908 h 5291"/>
                <a:gd name="T60" fmla="*/ 325268 w 10000"/>
                <a:gd name="T61" fmla="*/ 117406 h 5291"/>
                <a:gd name="T62" fmla="*/ 257979 w 10000"/>
                <a:gd name="T63" fmla="*/ 115004 h 5291"/>
                <a:gd name="T64" fmla="*/ 191642 w 10000"/>
                <a:gd name="T65" fmla="*/ 112482 h 5291"/>
                <a:gd name="T66" fmla="*/ 126731 w 10000"/>
                <a:gd name="T67" fmla="*/ 110080 h 5291"/>
                <a:gd name="T68" fmla="*/ 0 w 10000"/>
                <a:gd name="T69" fmla="*/ 103654 h 5291"/>
                <a:gd name="T70" fmla="*/ 20210 w 10000"/>
                <a:gd name="T71" fmla="*/ 152058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533944 h 2752"/>
                <a:gd name="T4" fmla="*/ 0 w 4960"/>
                <a:gd name="T5" fmla="*/ 3282765 h 2752"/>
                <a:gd name="T6" fmla="*/ 0 w 4960"/>
                <a:gd name="T7" fmla="*/ 4535226 h 2752"/>
                <a:gd name="T8" fmla="*/ 8173954 w 4960"/>
                <a:gd name="T9" fmla="*/ 4535226 h 2752"/>
                <a:gd name="T10" fmla="*/ 8173954 w 4960"/>
                <a:gd name="T11" fmla="*/ 3282765 h 2752"/>
                <a:gd name="T12" fmla="*/ 8173954 w 4960"/>
                <a:gd name="T13" fmla="*/ 533944 h 2752"/>
                <a:gd name="T14" fmla="*/ 8173954 w 4960"/>
                <a:gd name="T15" fmla="*/ 0 h 2752"/>
                <a:gd name="T16" fmla="*/ 8173954 w 4960"/>
                <a:gd name="T17" fmla="*/ 0 h 2752"/>
                <a:gd name="T18" fmla="*/ 7801512 w 4960"/>
                <a:gd name="T19" fmla="*/ 56031 h 2752"/>
                <a:gd name="T20" fmla="*/ 7432365 w 4960"/>
                <a:gd name="T21" fmla="*/ 105470 h 2752"/>
                <a:gd name="T22" fmla="*/ 7059923 w 4960"/>
                <a:gd name="T23" fmla="*/ 148318 h 2752"/>
                <a:gd name="T24" fmla="*/ 6690777 w 4960"/>
                <a:gd name="T25" fmla="*/ 187869 h 2752"/>
                <a:gd name="T26" fmla="*/ 6321631 w 4960"/>
                <a:gd name="T27" fmla="*/ 217533 h 2752"/>
                <a:gd name="T28" fmla="*/ 5955780 w 4960"/>
                <a:gd name="T29" fmla="*/ 240604 h 2752"/>
                <a:gd name="T30" fmla="*/ 5589930 w 4960"/>
                <a:gd name="T31" fmla="*/ 260380 h 2752"/>
                <a:gd name="T32" fmla="*/ 5230671 w 4960"/>
                <a:gd name="T33" fmla="*/ 273564 h 2752"/>
                <a:gd name="T34" fmla="*/ 4878005 w 4960"/>
                <a:gd name="T35" fmla="*/ 283452 h 2752"/>
                <a:gd name="T36" fmla="*/ 4528634 w 4960"/>
                <a:gd name="T37" fmla="*/ 286748 h 2752"/>
                <a:gd name="T38" fmla="*/ 4189151 w 4960"/>
                <a:gd name="T39" fmla="*/ 286748 h 2752"/>
                <a:gd name="T40" fmla="*/ 3852965 w 4960"/>
                <a:gd name="T41" fmla="*/ 286748 h 2752"/>
                <a:gd name="T42" fmla="*/ 3526666 w 4960"/>
                <a:gd name="T43" fmla="*/ 280156 h 2752"/>
                <a:gd name="T44" fmla="*/ 3210255 w 4960"/>
                <a:gd name="T45" fmla="*/ 270268 h 2752"/>
                <a:gd name="T46" fmla="*/ 2903731 w 4960"/>
                <a:gd name="T47" fmla="*/ 257084 h 2752"/>
                <a:gd name="T48" fmla="*/ 2607096 w 4960"/>
                <a:gd name="T49" fmla="*/ 243900 h 2752"/>
                <a:gd name="T50" fmla="*/ 2323644 w 4960"/>
                <a:gd name="T51" fmla="*/ 227420 h 2752"/>
                <a:gd name="T52" fmla="*/ 2050080 w 4960"/>
                <a:gd name="T53" fmla="*/ 210941 h 2752"/>
                <a:gd name="T54" fmla="*/ 1792996 w 4960"/>
                <a:gd name="T55" fmla="*/ 191165 h 2752"/>
                <a:gd name="T56" fmla="*/ 1545800 w 4960"/>
                <a:gd name="T57" fmla="*/ 171389 h 2752"/>
                <a:gd name="T58" fmla="*/ 1100847 w 4960"/>
                <a:gd name="T59" fmla="*/ 128542 h 2752"/>
                <a:gd name="T60" fmla="*/ 721813 w 4960"/>
                <a:gd name="T61" fmla="*/ 88991 h 2752"/>
                <a:gd name="T62" fmla="*/ 418586 w 4960"/>
                <a:gd name="T63" fmla="*/ 56031 h 2752"/>
                <a:gd name="T64" fmla="*/ 191165 w 4960"/>
                <a:gd name="T65" fmla="*/ 26368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6858000 h 4320"/>
                <a:gd name="T4" fmla="*/ 9144000 w 5760"/>
                <a:gd name="T5" fmla="*/ 6858000 h 4320"/>
                <a:gd name="T6" fmla="*/ 9144000 w 5760"/>
                <a:gd name="T7" fmla="*/ 0 h 4320"/>
                <a:gd name="T8" fmla="*/ 0 w 5760"/>
                <a:gd name="T9" fmla="*/ 0 h 4320"/>
                <a:gd name="T10" fmla="*/ 8642350 w 5760"/>
                <a:gd name="T11" fmla="*/ 6356350 h 4320"/>
                <a:gd name="T12" fmla="*/ 514350 w 5760"/>
                <a:gd name="T13" fmla="*/ 6356350 h 4320"/>
                <a:gd name="T14" fmla="*/ 514350 w 5760"/>
                <a:gd name="T15" fmla="*/ 514350 h 4320"/>
                <a:gd name="T16" fmla="*/ 8642350 w 5760"/>
                <a:gd name="T17" fmla="*/ 514350 h 4320"/>
                <a:gd name="T18" fmla="*/ 8642350 w 5760"/>
                <a:gd name="T19" fmla="*/ 6356350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52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3600" y="2489200"/>
            <a:ext cx="6346825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3963" y="6365875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altLang="ar-SA"/>
              <a:t>Chapter 3: Inheritance and Class Hierarchies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738" y="295275"/>
            <a:ext cx="790575" cy="768350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7851C7-0C01-4D79-A4FB-F1F88C18ABA9}" type="slidenum">
              <a:rPr lang="en-US" altLang="ar-SA"/>
              <a:pPr>
                <a:defRPr/>
              </a:pPr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6" r:id="rId2"/>
    <p:sldLayoutId id="2147483731" r:id="rId3"/>
    <p:sldLayoutId id="2147483727" r:id="rId4"/>
    <p:sldLayoutId id="2147483728" r:id="rId5"/>
    <p:sldLayoutId id="2147483729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5918200" cy="2551113"/>
          </a:xfrm>
        </p:spPr>
        <p:txBody>
          <a:bodyPr/>
          <a:lstStyle/>
          <a:p>
            <a:pPr eaLnBrk="1" hangingPunct="1"/>
            <a:r>
              <a:rPr lang="en-US" altLang="ar-SA" smtClean="0"/>
              <a:t>Chapter 10:  Inheritance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/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96A3C8-1654-4974-9327-CC7A840248EB}" type="slidenum">
              <a:rPr lang="en-US" altLang="ar-SA" sz="2800" smtClean="0">
                <a:solidFill>
                  <a:schemeClr val="bg1"/>
                </a:solidFill>
              </a:rPr>
              <a:pPr/>
              <a:t>1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ar-SA" smtClean="0"/>
              <a:t>The super Reference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543800" cy="3530600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A child’s constructor is responsible for calling the parent’s constructor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first line of a child’s constructor should use the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smtClean="0"/>
              <a:t> reference to call the parent’s constructor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smtClean="0"/>
              <a:t> reference can also be used to reference other variables and methods defined in the parent’s class</a:t>
            </a: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89EFA7-F06F-4D97-9959-043E4292D9B7}" type="slidenum">
              <a:rPr lang="en-US" altLang="ar-SA" sz="2800" smtClean="0">
                <a:solidFill>
                  <a:schemeClr val="bg1"/>
                </a:solidFill>
              </a:rPr>
              <a:pPr/>
              <a:t>10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22300" y="871538"/>
            <a:ext cx="36433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38000"/>
              <a:buFont typeface="StarBats" charset="0"/>
              <a:buNone/>
              <a:defRPr/>
            </a:pPr>
            <a:r>
              <a:rPr lang="en-GB" altLang="ar-SA" sz="254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Constructors - Example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52400" y="1262063"/>
            <a:ext cx="8686800" cy="6108700"/>
            <a:chOff x="609" y="744"/>
            <a:chExt cx="5257" cy="4087"/>
          </a:xfrm>
        </p:grpSpPr>
        <p:sp>
          <p:nvSpPr>
            <p:cNvPr id="29701" name="AutoShape 4"/>
            <p:cNvSpPr>
              <a:spLocks noChangeArrowheads="1"/>
            </p:cNvSpPr>
            <p:nvPr/>
          </p:nvSpPr>
          <p:spPr bwMode="auto">
            <a:xfrm>
              <a:off x="609" y="744"/>
              <a:ext cx="5257" cy="3744"/>
            </a:xfrm>
            <a:prstGeom prst="roundRect">
              <a:avLst>
                <a:gd name="adj" fmla="val 28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ar-SA" altLang="ar-SA" sz="3200">
                <a:latin typeface="Courier"/>
              </a:endParaRPr>
            </a:p>
          </p:txBody>
        </p:sp>
        <p:sp>
          <p:nvSpPr>
            <p:cNvPr id="29702" name="Text Box 5"/>
            <p:cNvSpPr txBox="1">
              <a:spLocks noChangeArrowheads="1"/>
            </p:cNvSpPr>
            <p:nvPr/>
          </p:nvSpPr>
          <p:spPr bwMode="auto">
            <a:xfrm>
              <a:off x="777" y="833"/>
              <a:ext cx="4858" cy="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11138" indent="-211138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public class BankAccount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{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private String ownersName;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private int accountNumber;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private float balance;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endParaRPr lang="en-GB" altLang="ar-SA" sz="1400">
                <a:latin typeface="Courier"/>
              </a:endParaRP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public BankAccount(int anAccountNumber, String aName)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{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	accountNumber = anAccountNumber;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	ownersName = aName;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}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[...]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}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endParaRPr lang="en-GB" altLang="ar-SA" sz="1400">
                <a:latin typeface="Courier"/>
              </a:endParaRP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public class OverdraftAccount extends BankAccount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{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private float overdraftLimit;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endParaRPr lang="en-GB" altLang="ar-SA" sz="1400">
                <a:latin typeface="Courier"/>
              </a:endParaRP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public OverdraftAccount(int anAccountNumber, String aName, float aLimit)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{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	super(anAccountNumber, aName);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	overdraftLimit = aLimit;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	}</a:t>
              </a:r>
            </a:p>
            <a:p>
              <a:pPr>
                <a:spcBef>
                  <a:spcPts val="250"/>
                </a:spcBef>
                <a:buClr>
                  <a:srgbClr val="000000"/>
                </a:buClr>
                <a:buSzPct val="174000"/>
              </a:pPr>
              <a:r>
                <a:rPr lang="en-GB" altLang="ar-SA" sz="1400">
                  <a:latin typeface="Courier"/>
                </a:rPr>
                <a:t>}</a:t>
              </a:r>
            </a:p>
          </p:txBody>
        </p:sp>
      </p:grp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980C8F-8E7C-490E-A94D-CF3828CC650A}" type="slidenum">
              <a:rPr lang="en-US" altLang="ar-SA" sz="2800" smtClean="0">
                <a:solidFill>
                  <a:schemeClr val="bg1"/>
                </a:solidFill>
              </a:rPr>
              <a:pPr/>
              <a:t>11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The protected Modifier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7859713" cy="353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Visibility modifiers determine which class members are inherited and which are not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Variables and methods declared with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public</a:t>
            </a:r>
            <a:r>
              <a:rPr lang="en-US" altLang="ar-SA" smtClean="0"/>
              <a:t> visibility are inherited; those with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private</a:t>
            </a:r>
            <a:r>
              <a:rPr lang="en-US" altLang="ar-SA" smtClean="0"/>
              <a:t> visibility are not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But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public</a:t>
            </a:r>
            <a:r>
              <a:rPr lang="en-US" altLang="ar-SA" smtClean="0"/>
              <a:t> variables violate the principle of encapsulation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There is a third visibility modifier that helps in inheritance situations: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protected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ar-SA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E29D34-E570-4C86-94D4-1A9CD390D9AB}" type="slidenum">
              <a:rPr lang="en-US" altLang="ar-SA" sz="2800" smtClean="0">
                <a:solidFill>
                  <a:schemeClr val="bg1"/>
                </a:solidFill>
              </a:rPr>
              <a:pPr/>
              <a:t>12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The protected Modifier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458200" cy="49053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protected</a:t>
            </a:r>
            <a:r>
              <a:rPr lang="en-US" altLang="ar-SA" smtClean="0"/>
              <a:t> modifier allows a member of a base class to be inherited into a child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Protected visibility provides more encapsulation than public visibility does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However, protected visibility is not as tightly encapsulated as private visibility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Protected variables and methods can be shown with a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#</a:t>
            </a:r>
            <a:r>
              <a:rPr lang="en-US" altLang="ar-SA" smtClean="0"/>
              <a:t> symbol preceding them in UML diagrams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D23A73-9954-44B7-AE7D-F4E7E761258D}" type="slidenum">
              <a:rPr lang="en-US" altLang="ar-SA" sz="2800" smtClean="0">
                <a:solidFill>
                  <a:schemeClr val="bg1"/>
                </a:solidFill>
              </a:rPr>
              <a:pPr/>
              <a:t>13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5BE193-984B-417C-B164-531553594B27}" type="slidenum">
              <a:rPr lang="en-US" altLang="ar-SA" sz="2800" smtClean="0">
                <a:solidFill>
                  <a:schemeClr val="bg1"/>
                </a:solidFill>
              </a:rPr>
              <a:pPr/>
              <a:t>14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7212012" cy="709613"/>
          </a:xfrm>
        </p:spPr>
        <p:txBody>
          <a:bodyPr/>
          <a:lstStyle/>
          <a:p>
            <a:pPr eaLnBrk="1" hangingPunct="1"/>
            <a:r>
              <a:rPr lang="en-US" altLang="ar-SA" sz="2800" b="1" smtClean="0"/>
              <a:t>Protected</a:t>
            </a:r>
            <a:r>
              <a:rPr lang="en-US" altLang="ar-SA" sz="2800" smtClean="0"/>
              <a:t> Visibility for Superclass Data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ar-SA" b="1" u="sng" smtClean="0">
                <a:latin typeface="Courier New" panose="02070309020205020404" pitchFamily="49" charset="0"/>
              </a:rPr>
              <a:t>private</a:t>
            </a:r>
            <a:r>
              <a:rPr lang="en-US" altLang="ar-SA" smtClean="0"/>
              <a:t> data are </a:t>
            </a:r>
            <a:r>
              <a:rPr lang="en-US" altLang="ar-SA" i="1" u="sng" smtClean="0"/>
              <a:t>not accessible</a:t>
            </a:r>
            <a:r>
              <a:rPr lang="en-US" altLang="ar-SA" smtClean="0"/>
              <a:t> to subclasses!</a:t>
            </a:r>
          </a:p>
          <a:p>
            <a:pPr eaLnBrk="1" hangingPunct="1"/>
            <a:r>
              <a:rPr lang="en-US" altLang="ar-SA" b="1" u="sng" smtClean="0">
                <a:latin typeface="Courier New" panose="02070309020205020404" pitchFamily="49" charset="0"/>
              </a:rPr>
              <a:t>protected</a:t>
            </a:r>
            <a:r>
              <a:rPr lang="en-US" altLang="ar-SA" smtClean="0"/>
              <a:t> data fields </a:t>
            </a:r>
            <a:r>
              <a:rPr lang="en-US" altLang="ar-SA" i="1" u="sng" smtClean="0"/>
              <a:t>accessible in subclasses</a:t>
            </a:r>
          </a:p>
          <a:p>
            <a:pPr eaLnBrk="1" hangingPunct="1"/>
            <a:endParaRPr lang="en-US" altLang="ar-SA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ar-SA" smtClean="0"/>
              <a:t>UML Diagram for Words</a:t>
            </a:r>
          </a:p>
        </p:txBody>
      </p:sp>
      <p:grpSp>
        <p:nvGrpSpPr>
          <p:cNvPr id="134166" name="Group 22"/>
          <p:cNvGrpSpPr>
            <a:grpSpLocks/>
          </p:cNvGrpSpPr>
          <p:nvPr/>
        </p:nvGrpSpPr>
        <p:grpSpPr bwMode="auto">
          <a:xfrm>
            <a:off x="2895600" y="2667000"/>
            <a:ext cx="2819400" cy="3657600"/>
            <a:chOff x="3168" y="912"/>
            <a:chExt cx="1776" cy="2304"/>
          </a:xfrm>
          <a:solidFill>
            <a:srgbClr val="7030A0"/>
          </a:solidFill>
        </p:grpSpPr>
        <p:sp>
          <p:nvSpPr>
            <p:cNvPr id="134158" name="Rectangle 14"/>
            <p:cNvSpPr>
              <a:spLocks noChangeArrowheads="1"/>
            </p:cNvSpPr>
            <p:nvPr/>
          </p:nvSpPr>
          <p:spPr bwMode="auto">
            <a:xfrm>
              <a:off x="3168" y="912"/>
              <a:ext cx="1776" cy="2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ar-SA" sz="20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Book</a:t>
              </a:r>
            </a:p>
          </p:txBody>
        </p:sp>
        <p:sp>
          <p:nvSpPr>
            <p:cNvPr id="134159" name="Rectangle 15"/>
            <p:cNvSpPr>
              <a:spLocks noChangeArrowheads="1"/>
            </p:cNvSpPr>
            <p:nvPr/>
          </p:nvSpPr>
          <p:spPr bwMode="auto">
            <a:xfrm>
              <a:off x="3168" y="1170"/>
              <a:ext cx="1776" cy="279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n-US" altLang="ar-SA" sz="16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# pages : int</a:t>
              </a:r>
            </a:p>
          </p:txBody>
        </p:sp>
        <p:sp>
          <p:nvSpPr>
            <p:cNvPr id="134160" name="Rectangle 16"/>
            <p:cNvSpPr>
              <a:spLocks noChangeArrowheads="1"/>
            </p:cNvSpPr>
            <p:nvPr/>
          </p:nvSpPr>
          <p:spPr bwMode="auto">
            <a:xfrm>
              <a:off x="3168" y="1449"/>
              <a:ext cx="1776" cy="366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n-US" altLang="ar-SA" sz="16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+ pageMessage() : void</a:t>
              </a:r>
            </a:p>
          </p:txBody>
        </p:sp>
        <p:sp>
          <p:nvSpPr>
            <p:cNvPr id="134162" name="Line 18"/>
            <p:cNvSpPr>
              <a:spLocks noChangeShapeType="1"/>
            </p:cNvSpPr>
            <p:nvPr/>
          </p:nvSpPr>
          <p:spPr bwMode="auto">
            <a:xfrm flipV="1">
              <a:off x="4080" y="1968"/>
              <a:ext cx="0" cy="384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4163" name="AutoShape 19"/>
            <p:cNvSpPr>
              <a:spLocks noChangeArrowheads="1"/>
            </p:cNvSpPr>
            <p:nvPr/>
          </p:nvSpPr>
          <p:spPr bwMode="auto">
            <a:xfrm>
              <a:off x="3984" y="1824"/>
              <a:ext cx="192" cy="144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3168" y="2313"/>
              <a:ext cx="1776" cy="2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ar-SA" sz="20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Dictionary</a:t>
              </a: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168" y="2571"/>
              <a:ext cx="1776" cy="279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n-US" altLang="ar-SA" sz="16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- definitions : int</a:t>
              </a: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168" y="2850"/>
              <a:ext cx="1776" cy="366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r>
                <a:rPr lang="en-US" altLang="ar-SA" sz="1600" b="1">
                  <a:solidFill>
                    <a:schemeClr val="bg2"/>
                  </a:solidFill>
                  <a:latin typeface="Arial Unicode MS" panose="020B0604020202020204" pitchFamily="34" charset="-128"/>
                </a:rPr>
                <a:t>+ definitionMessage() : void</a:t>
              </a:r>
            </a:p>
          </p:txBody>
        </p:sp>
      </p:grp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87212-AF83-46CE-87E2-A0ED05D5FC4F}" type="slidenum">
              <a:rPr lang="en-US" altLang="ar-SA" sz="2800" smtClean="0">
                <a:solidFill>
                  <a:schemeClr val="bg1"/>
                </a:solidFill>
              </a:rPr>
              <a:pPr/>
              <a:t>15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ar-SA" smtClean="0"/>
              <a:t>Protected visibility 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36538" y="2060575"/>
            <a:ext cx="2992437" cy="1471613"/>
          </a:xfrm>
          <a:prstGeom prst="roundRect">
            <a:avLst>
              <a:gd name="adj" fmla="val 9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177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5438" y="2244725"/>
            <a:ext cx="29718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public class Person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{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private String name;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protected String </a:t>
            </a:r>
            <a:r>
              <a:rPr lang="en-GB" altLang="ar-SA" sz="1270" dirty="0" err="1" smtClean="0">
                <a:latin typeface="Courier" charset="0"/>
              </a:rPr>
              <a:t>LastName</a:t>
            </a:r>
            <a:r>
              <a:rPr lang="en-GB" altLang="ar-SA" sz="1270" dirty="0" smtClean="0">
                <a:latin typeface="Courier" charset="0"/>
              </a:rPr>
              <a:t>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Public </a:t>
            </a:r>
            <a:r>
              <a:rPr lang="en-GB" altLang="ar-SA" sz="1270" dirty="0" err="1" smtClean="0">
                <a:latin typeface="Courier" charset="0"/>
              </a:rPr>
              <a:t>int</a:t>
            </a:r>
            <a:r>
              <a:rPr lang="en-GB" altLang="ar-SA" sz="1270" dirty="0" smtClean="0">
                <a:latin typeface="Courier" charset="0"/>
              </a:rPr>
              <a:t> age;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}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12725" y="3765550"/>
            <a:ext cx="3902075" cy="2101850"/>
          </a:xfrm>
          <a:prstGeom prst="roundRect">
            <a:avLst>
              <a:gd name="adj" fmla="val 88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177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11150" y="3790950"/>
            <a:ext cx="36576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public class Employee extends Person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{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public void Setter ()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{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name = “Sara”;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  </a:t>
            </a:r>
            <a:r>
              <a:rPr lang="en-GB" altLang="ar-SA" sz="1270" dirty="0" err="1" smtClean="0">
                <a:latin typeface="Courier" charset="0"/>
              </a:rPr>
              <a:t>LastName</a:t>
            </a:r>
            <a:r>
              <a:rPr lang="en-GB" altLang="ar-SA" sz="1270" dirty="0" smtClean="0">
                <a:latin typeface="Courier" charset="0"/>
              </a:rPr>
              <a:t> = “Ali”;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  Age = 20;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}</a:t>
            </a:r>
          </a:p>
        </p:txBody>
      </p:sp>
      <p:grpSp>
        <p:nvGrpSpPr>
          <p:cNvPr id="35847" name="Group 11"/>
          <p:cNvGrpSpPr>
            <a:grpSpLocks/>
          </p:cNvGrpSpPr>
          <p:nvPr/>
        </p:nvGrpSpPr>
        <p:grpSpPr bwMode="auto">
          <a:xfrm>
            <a:off x="4419600" y="2443163"/>
            <a:ext cx="4335463" cy="3090862"/>
            <a:chOff x="910" y="3783"/>
            <a:chExt cx="3011" cy="358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910" y="3783"/>
              <a:ext cx="3011" cy="358"/>
            </a:xfrm>
            <a:prstGeom prst="roundRect">
              <a:avLst>
                <a:gd name="adj" fmla="val 278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177"/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1016" y="3801"/>
              <a:ext cx="254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11138" indent="-211138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r>
                <a:rPr lang="en-GB" altLang="ar-SA" sz="1270" dirty="0" smtClean="0">
                  <a:latin typeface="Courier" charset="0"/>
                </a:rPr>
                <a:t>Employee </a:t>
              </a:r>
              <a:r>
                <a:rPr lang="en-GB" altLang="ar-SA" sz="1270" dirty="0" err="1" smtClean="0">
                  <a:latin typeface="Courier" charset="0"/>
                </a:rPr>
                <a:t>anEmployee</a:t>
              </a:r>
              <a:r>
                <a:rPr lang="en-GB" altLang="ar-SA" sz="1270" dirty="0" smtClean="0">
                  <a:latin typeface="Courier" charset="0"/>
                </a:rPr>
                <a:t> = new Employee();</a:t>
              </a:r>
            </a:p>
            <a:p>
              <a:pPr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r>
                <a:rPr lang="en-GB" altLang="ar-SA" sz="1270" dirty="0" err="1" smtClean="0">
                  <a:latin typeface="Courier" charset="0"/>
                </a:rPr>
                <a:t>System.out.print</a:t>
              </a:r>
              <a:r>
                <a:rPr lang="en-GB" altLang="ar-SA" sz="1270" dirty="0" smtClean="0">
                  <a:latin typeface="Courier" charset="0"/>
                </a:rPr>
                <a:t>(anEmplyee.name);</a:t>
              </a:r>
            </a:p>
            <a:p>
              <a:pPr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r>
                <a:rPr lang="en-GB" altLang="ar-SA" sz="1270" dirty="0" err="1" smtClean="0">
                  <a:latin typeface="Courier" charset="0"/>
                </a:rPr>
                <a:t>System.out.print</a:t>
              </a:r>
              <a:r>
                <a:rPr lang="en-GB" altLang="ar-SA" sz="1270" dirty="0" smtClean="0">
                  <a:latin typeface="Courier" charset="0"/>
                </a:rPr>
                <a:t>(</a:t>
              </a:r>
              <a:r>
                <a:rPr lang="en-GB" altLang="ar-SA" sz="1270" dirty="0" err="1" smtClean="0">
                  <a:latin typeface="Courier" charset="0"/>
                </a:rPr>
                <a:t>anEmplyee.LastName</a:t>
              </a:r>
              <a:r>
                <a:rPr lang="en-GB" altLang="ar-SA" sz="1270" dirty="0" smtClean="0">
                  <a:latin typeface="Courier" charset="0"/>
                </a:rPr>
                <a:t>);</a:t>
              </a:r>
            </a:p>
            <a:p>
              <a:pPr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r>
                <a:rPr lang="en-GB" altLang="ar-SA" sz="1270" dirty="0" err="1" smtClean="0">
                  <a:latin typeface="Courier" charset="0"/>
                </a:rPr>
                <a:t>System.out.print</a:t>
              </a:r>
              <a:r>
                <a:rPr lang="en-GB" altLang="ar-SA" sz="1270" dirty="0" smtClean="0">
                  <a:latin typeface="Courier" charset="0"/>
                </a:rPr>
                <a:t>(</a:t>
              </a:r>
              <a:r>
                <a:rPr lang="en-GB" altLang="ar-SA" sz="1270" dirty="0" err="1" smtClean="0">
                  <a:latin typeface="Courier" charset="0"/>
                </a:rPr>
                <a:t>anEmplyee.age</a:t>
              </a:r>
              <a:r>
                <a:rPr lang="en-GB" altLang="ar-SA" sz="1270" dirty="0" smtClean="0">
                  <a:latin typeface="Courier" charset="0"/>
                </a:rPr>
                <a:t>);</a:t>
              </a:r>
            </a:p>
            <a:p>
              <a:pPr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endParaRPr lang="en-GB" altLang="ar-SA" sz="1270" dirty="0" smtClean="0">
                <a:latin typeface="Courier" charset="0"/>
              </a:endParaRPr>
            </a:p>
          </p:txBody>
        </p:sp>
      </p:grpSp>
      <p:sp>
        <p:nvSpPr>
          <p:cNvPr id="11" name="Multiply 10"/>
          <p:cNvSpPr/>
          <p:nvPr/>
        </p:nvSpPr>
        <p:spPr>
          <a:xfrm>
            <a:off x="1905000" y="45720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907338" y="2770188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8212138" y="3005138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1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C2A1F6-450D-415E-8E0F-CE92ED42B6E7}" type="slidenum">
              <a:rPr lang="en-US" altLang="ar-SA" sz="2800" smtClean="0">
                <a:solidFill>
                  <a:schemeClr val="bg1"/>
                </a:solidFill>
              </a:rPr>
              <a:pPr/>
              <a:t>16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ar-SA" smtClean="0"/>
              <a:t>Multiple Inheritance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442200" cy="3530600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Java supports </a:t>
            </a:r>
            <a:r>
              <a:rPr lang="en-US" altLang="ar-SA" i="1" smtClean="0"/>
              <a:t>single inheritance</a:t>
            </a:r>
            <a:r>
              <a:rPr lang="en-US" altLang="ar-SA" smtClean="0"/>
              <a:t>, meaning that a derived class can have only one parent class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i="1" smtClean="0"/>
              <a:t>Multiple inheritance </a:t>
            </a:r>
            <a:r>
              <a:rPr lang="en-US" altLang="ar-SA" smtClean="0"/>
              <a:t>allows a class to be derived from two or more classes, inheriting the members of all parents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Java does not support multiple inheritance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8E551D-DD84-4DBA-A42C-EAD2222AB611}" type="slidenum">
              <a:rPr lang="en-US" altLang="ar-SA" sz="2800" smtClean="0">
                <a:solidFill>
                  <a:schemeClr val="bg1"/>
                </a:solidFill>
              </a:rPr>
              <a:pPr/>
              <a:t>17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Inheritance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605713" cy="353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ar-SA" i="1" smtClean="0"/>
              <a:t>Inheritance</a:t>
            </a:r>
            <a:r>
              <a:rPr lang="en-US" altLang="ar-SA" smtClean="0"/>
              <a:t> allows a software developer to derive a new class from an existing one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existing class is called the </a:t>
            </a:r>
            <a:r>
              <a:rPr lang="en-US" altLang="ar-SA" i="1" smtClean="0"/>
              <a:t>parent class,</a:t>
            </a:r>
            <a:r>
              <a:rPr lang="en-US" altLang="ar-SA" smtClean="0"/>
              <a:t> or </a:t>
            </a:r>
            <a:r>
              <a:rPr lang="en-US" altLang="ar-SA" i="1" smtClean="0"/>
              <a:t>superclass</a:t>
            </a:r>
            <a:r>
              <a:rPr lang="en-US" altLang="ar-SA" smtClean="0"/>
              <a:t>, or </a:t>
            </a:r>
            <a:r>
              <a:rPr lang="en-US" altLang="ar-SA" i="1" smtClean="0"/>
              <a:t>base class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derived class is called the </a:t>
            </a:r>
            <a:r>
              <a:rPr lang="en-US" altLang="ar-SA" i="1" smtClean="0"/>
              <a:t>child class</a:t>
            </a:r>
            <a:r>
              <a:rPr lang="en-US" altLang="ar-SA" smtClean="0"/>
              <a:t> or </a:t>
            </a:r>
            <a:r>
              <a:rPr lang="en-US" altLang="ar-SA" i="1" smtClean="0"/>
              <a:t>subclass</a:t>
            </a:r>
            <a:r>
              <a:rPr lang="en-US" altLang="ar-SA" smtClean="0"/>
              <a:t>.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As the name implies, the child inherits characteristics of the parent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That is, the child class inherits the methods and data defined for the parent class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447FB9-4684-4C78-961F-3ECA11B3AC90}" type="slidenum">
              <a:rPr lang="en-US" altLang="ar-SA" sz="2800" smtClean="0">
                <a:solidFill>
                  <a:schemeClr val="bg1"/>
                </a:solidFill>
              </a:rPr>
              <a:pPr/>
              <a:t>2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ar-SA" smtClean="0"/>
              <a:t>Inheritance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3600" y="2489200"/>
            <a:ext cx="7518400" cy="3530600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To tailor a derived class, the programmer can add new variables or methods, or can modify the inherited ones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i="1" smtClean="0"/>
              <a:t>Software reuse</a:t>
            </a:r>
            <a:r>
              <a:rPr lang="en-US" altLang="ar-SA" smtClean="0"/>
              <a:t> is at the heart of inheritance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By using existing software components to create new ones, we capitalize on all the effort that went into the design, implementation, and testing of the existing software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6D13A7-9854-4FCA-98B9-09794A122B81}" type="slidenum">
              <a:rPr lang="en-US" altLang="ar-SA" sz="2800" smtClean="0">
                <a:solidFill>
                  <a:schemeClr val="bg1"/>
                </a:solidFill>
              </a:rPr>
              <a:pPr/>
              <a:t>3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Inheritance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25663"/>
            <a:ext cx="8534400" cy="49053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Inheritance relationships often are shown graphically in a UML class diagram, with an arrow with an open arrowhead pointing to the parent class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ar-SA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E9DF10-63B4-43C1-B73B-1273F985B1FD}" type="slidenum">
              <a:rPr lang="en-US" altLang="ar-SA" sz="2800" smtClean="0">
                <a:solidFill>
                  <a:schemeClr val="bg1"/>
                </a:solidFill>
              </a:rPr>
              <a:pPr/>
              <a:t>4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09600" y="5705475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altLang="ar-SA" b="1">
                <a:solidFill>
                  <a:schemeClr val="hlink"/>
                </a:solidFill>
                <a:latin typeface="Arial Unicode MS" panose="020B0604020202020204" pitchFamily="34" charset="-128"/>
              </a:rPr>
              <a:t>Inheritance should create an </a:t>
            </a:r>
            <a:r>
              <a:rPr kumimoji="1" lang="en-US" altLang="ar-SA" b="1" i="1">
                <a:solidFill>
                  <a:schemeClr val="hlink"/>
                </a:solidFill>
                <a:latin typeface="Arial Unicode MS" panose="020B0604020202020204" pitchFamily="34" charset="-128"/>
              </a:rPr>
              <a:t>is-a relationship</a:t>
            </a:r>
            <a:r>
              <a:rPr kumimoji="1" lang="en-US" altLang="ar-SA" b="1">
                <a:solidFill>
                  <a:schemeClr val="hlink"/>
                </a:solidFill>
                <a:latin typeface="Arial Unicode MS" panose="020B0604020202020204" pitchFamily="34" charset="-128"/>
              </a:rPr>
              <a:t>, meaning the child </a:t>
            </a:r>
            <a:r>
              <a:rPr kumimoji="1" lang="en-US" altLang="ar-SA" b="1" i="1">
                <a:solidFill>
                  <a:schemeClr val="hlink"/>
                </a:solidFill>
                <a:latin typeface="Arial Unicode MS" panose="020B0604020202020204" pitchFamily="34" charset="-128"/>
              </a:rPr>
              <a:t>is a</a:t>
            </a:r>
            <a:r>
              <a:rPr kumimoji="1" lang="en-US" altLang="ar-SA" b="1">
                <a:solidFill>
                  <a:schemeClr val="hlink"/>
                </a:solidFill>
                <a:latin typeface="Arial Unicode MS" panose="020B0604020202020204" pitchFamily="34" charset="-128"/>
              </a:rPr>
              <a:t> more specific version of the parent</a:t>
            </a:r>
          </a:p>
        </p:txBody>
      </p:sp>
      <p:grpSp>
        <p:nvGrpSpPr>
          <p:cNvPr id="94238" name="Group 30"/>
          <p:cNvGrpSpPr>
            <a:grpSpLocks/>
          </p:cNvGrpSpPr>
          <p:nvPr/>
        </p:nvGrpSpPr>
        <p:grpSpPr bwMode="auto">
          <a:xfrm>
            <a:off x="3581400" y="3597275"/>
            <a:ext cx="1600200" cy="1704975"/>
            <a:chOff x="2256" y="1758"/>
            <a:chExt cx="1008" cy="1074"/>
          </a:xfrm>
          <a:solidFill>
            <a:srgbClr val="FF0000"/>
          </a:solidFill>
        </p:grpSpPr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 flipV="1">
              <a:off x="2784" y="2184"/>
              <a:ext cx="0" cy="384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235" name="AutoShape 27"/>
            <p:cNvSpPr>
              <a:spLocks noChangeArrowheads="1"/>
            </p:cNvSpPr>
            <p:nvPr/>
          </p:nvSpPr>
          <p:spPr bwMode="auto">
            <a:xfrm>
              <a:off x="2688" y="2040"/>
              <a:ext cx="192" cy="144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226" name="Rectangle 18"/>
            <p:cNvSpPr>
              <a:spLocks noChangeArrowheads="1"/>
            </p:cNvSpPr>
            <p:nvPr/>
          </p:nvSpPr>
          <p:spPr bwMode="auto">
            <a:xfrm>
              <a:off x="2256" y="1758"/>
              <a:ext cx="1008" cy="2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ar-SA" sz="2000" b="1" dirty="0">
                  <a:solidFill>
                    <a:schemeClr val="bg2"/>
                  </a:solidFill>
                  <a:latin typeface="Arial Unicode MS" panose="020B0604020202020204" pitchFamily="34" charset="-128"/>
                </a:rPr>
                <a:t>Person</a:t>
              </a:r>
            </a:p>
          </p:txBody>
        </p:sp>
        <p:sp>
          <p:nvSpPr>
            <p:cNvPr id="94232" name="Rectangle 24"/>
            <p:cNvSpPr>
              <a:spLocks noChangeArrowheads="1"/>
            </p:cNvSpPr>
            <p:nvPr/>
          </p:nvSpPr>
          <p:spPr bwMode="auto">
            <a:xfrm>
              <a:off x="2256" y="2574"/>
              <a:ext cx="1008" cy="2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altLang="ar-SA" sz="2000" b="1" dirty="0">
                  <a:solidFill>
                    <a:schemeClr val="bg2"/>
                  </a:solidFill>
                  <a:latin typeface="Arial Unicode MS" panose="020B0604020202020204" pitchFamily="34" charset="-128"/>
                </a:rPr>
                <a:t>Employee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Deriving Subclasses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17750"/>
            <a:ext cx="8305800" cy="1295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In Java, we use the reserved word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extends</a:t>
            </a:r>
            <a:r>
              <a:rPr lang="en-US" altLang="ar-SA" smtClean="0"/>
              <a:t> to establish an inheritance relationship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ar-SA" sz="2000" smtClean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1D5920-1A17-4904-A90A-E3364D855F79}" type="slidenum">
              <a:rPr lang="en-US" altLang="ar-SA" sz="2800" smtClean="0">
                <a:solidFill>
                  <a:schemeClr val="bg1"/>
                </a:solidFill>
              </a:rPr>
              <a:pPr/>
              <a:t>5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657225" y="4114800"/>
            <a:ext cx="73437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CC00"/>
              </a:buClr>
              <a:buSzTx/>
              <a:buFont typeface="Wingdings" panose="05000000000000000000" pitchFamily="2" charset="2"/>
              <a:buNone/>
            </a:pPr>
            <a:r>
              <a:rPr kumimoji="1" lang="en-US" altLang="ar-SA" sz="2000" b="1">
                <a:solidFill>
                  <a:schemeClr val="tx1"/>
                </a:solidFill>
                <a:latin typeface="Courier New" panose="02070309020205020404" pitchFamily="49" charset="0"/>
              </a:rPr>
              <a:t>		</a:t>
            </a:r>
            <a:r>
              <a:rPr kumimoji="1" lang="en-US" altLang="ar-SA" b="1">
                <a:solidFill>
                  <a:schemeClr val="tx1"/>
                </a:solidFill>
                <a:latin typeface="Courier New" panose="02070309020205020404" pitchFamily="49" charset="0"/>
              </a:rPr>
              <a:t>class Employee extends Person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Tx/>
              <a:buFont typeface="Wingdings" panose="05000000000000000000" pitchFamily="2" charset="2"/>
              <a:buNone/>
            </a:pPr>
            <a:r>
              <a:rPr kumimoji="1" lang="en-US" altLang="ar-SA" b="1">
                <a:solidFill>
                  <a:schemeClr val="tx1"/>
                </a:solidFill>
                <a:latin typeface="Courier New" panose="02070309020205020404" pitchFamily="49" charset="0"/>
              </a:rPr>
              <a:t>		{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Tx/>
              <a:buFont typeface="Wingdings" panose="05000000000000000000" pitchFamily="2" charset="2"/>
              <a:buNone/>
            </a:pPr>
            <a:r>
              <a:rPr kumimoji="1" lang="en-US" altLang="ar-SA" b="1">
                <a:solidFill>
                  <a:schemeClr val="tx1"/>
                </a:solidFill>
                <a:latin typeface="Courier New" panose="02070309020205020404" pitchFamily="49" charset="0"/>
              </a:rPr>
              <a:t>		   // class contents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Tx/>
              <a:buFont typeface="Wingdings" panose="05000000000000000000" pitchFamily="2" charset="2"/>
              <a:buNone/>
            </a:pPr>
            <a:r>
              <a:rPr kumimoji="1" lang="en-US" altLang="ar-SA" b="1">
                <a:solidFill>
                  <a:schemeClr val="tx1"/>
                </a:solidFill>
                <a:latin typeface="Courier New" panose="02070309020205020404" pitchFamily="49" charset="0"/>
              </a:rPr>
              <a:t>		}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Tx/>
              <a:buFont typeface="Wingdings" panose="05000000000000000000" pitchFamily="2" charset="2"/>
              <a:buNone/>
            </a:pPr>
            <a:endParaRPr kumimoji="1" lang="en-US" altLang="ar-SA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7638" y="2190750"/>
            <a:ext cx="7767637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Inheritance is a fundamental Object Oriented concept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343000"/>
              <a:defRPr/>
            </a:pPr>
            <a:endParaRPr lang="en-GB" altLang="ar-SA" sz="907" dirty="0" smtClean="0">
              <a:latin typeface="Helvetica" panose="020B0604020202020204" pitchFamily="34" charset="0"/>
            </a:endParaRPr>
          </a:p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A class can be defined as a "subclass" of another class.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The subclass inherits all data attributes of its superclass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The subclass inherits all methods of its superclass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The subclass inherits all associations of its superclass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343000"/>
              <a:defRPr/>
            </a:pPr>
            <a:endParaRPr lang="en-GB" altLang="ar-SA" sz="1814" dirty="0" smtClean="0">
              <a:latin typeface="Helvetica" panose="020B0604020202020204" pitchFamily="34" charset="0"/>
            </a:endParaRPr>
          </a:p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The subclass can: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Add new functionality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Use inherited functionality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Override inherited functionality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086600" y="3814763"/>
            <a:ext cx="1758950" cy="892175"/>
          </a:xfrm>
          <a:prstGeom prst="roundRect">
            <a:avLst>
              <a:gd name="adj" fmla="val 134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Person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name: String          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dob: Date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endParaRPr lang="en-GB" altLang="ar-SA" sz="1451" smtClean="0">
              <a:latin typeface="Times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7970838" y="4814888"/>
            <a:ext cx="0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7086600" y="5486400"/>
            <a:ext cx="1758950" cy="893763"/>
          </a:xfrm>
          <a:prstGeom prst="roundRect">
            <a:avLst>
              <a:gd name="adj" fmla="val 13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Employee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employeeID: int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salary: int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startDate: Date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59500" y="3805238"/>
            <a:ext cx="8175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superclass: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327775" y="5449888"/>
            <a:ext cx="671513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subclass:</a:t>
            </a:r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785CE0-6B70-4B99-BCF1-27BED9C837B2}" type="slidenum">
              <a:rPr lang="en-US" altLang="ar-SA" sz="2800" smtClean="0">
                <a:solidFill>
                  <a:schemeClr val="bg1"/>
                </a:solidFill>
              </a:rPr>
              <a:pPr/>
              <a:t>6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0" y="3128963"/>
            <a:ext cx="1758950" cy="892175"/>
          </a:xfrm>
          <a:prstGeom prst="roundRect">
            <a:avLst>
              <a:gd name="adj" fmla="val 134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Person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name: String          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dob: Date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endParaRPr lang="en-GB" altLang="ar-SA" sz="1451" smtClean="0">
              <a:latin typeface="Times" panose="02020603050405020304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218238" y="4129088"/>
            <a:ext cx="0" cy="746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0" y="4800600"/>
            <a:ext cx="1758950" cy="893763"/>
          </a:xfrm>
          <a:prstGeom prst="roundRect">
            <a:avLst>
              <a:gd name="adj" fmla="val 13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Employee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employeeID: int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salary: int</a:t>
            </a:r>
          </a:p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- startDate: Date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17500" y="2820988"/>
            <a:ext cx="2994025" cy="1471612"/>
          </a:xfrm>
          <a:prstGeom prst="roundRect">
            <a:avLst>
              <a:gd name="adj" fmla="val 9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177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6100" y="3019425"/>
            <a:ext cx="26479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public class Person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{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private String name;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private Date dob;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dirty="0" smtClean="0">
                <a:latin typeface="Courier" charset="0"/>
              </a:rPr>
              <a:t>	[...]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25438" y="4435475"/>
            <a:ext cx="4335462" cy="1622425"/>
          </a:xfrm>
          <a:prstGeom prst="roundRect">
            <a:avLst>
              <a:gd name="adj" fmla="val 88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177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4038" y="4633913"/>
            <a:ext cx="36576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public class Employee extends Person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{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	private int employeID;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	private int salary;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	private Date startDate;</a:t>
            </a:r>
          </a:p>
          <a:p>
            <a:pPr algn="ctr">
              <a:spcBef>
                <a:spcPts val="249"/>
              </a:spcBef>
              <a:buClr>
                <a:srgbClr val="000000"/>
              </a:buClr>
              <a:buSzPct val="174000"/>
              <a:defRPr/>
            </a:pPr>
            <a:r>
              <a:rPr lang="en-GB" altLang="ar-SA" sz="1270" smtClean="0">
                <a:latin typeface="Courier" charset="0"/>
              </a:rPr>
              <a:t>	[...]</a:t>
            </a:r>
          </a:p>
        </p:txBody>
      </p:sp>
      <p:grpSp>
        <p:nvGrpSpPr>
          <p:cNvPr id="23561" name="Group 11"/>
          <p:cNvGrpSpPr>
            <a:grpSpLocks/>
          </p:cNvGrpSpPr>
          <p:nvPr/>
        </p:nvGrpSpPr>
        <p:grpSpPr bwMode="auto">
          <a:xfrm>
            <a:off x="325438" y="6167438"/>
            <a:ext cx="4335462" cy="515937"/>
            <a:chOff x="910" y="3783"/>
            <a:chExt cx="3011" cy="358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910" y="3783"/>
              <a:ext cx="3011" cy="358"/>
            </a:xfrm>
            <a:prstGeom prst="roundRect">
              <a:avLst>
                <a:gd name="adj" fmla="val 278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177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069" y="3921"/>
              <a:ext cx="25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11138" indent="-211138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algn="l" rtl="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ts val="249"/>
                </a:spcBef>
                <a:buClr>
                  <a:srgbClr val="000000"/>
                </a:buClr>
                <a:buSzPct val="174000"/>
                <a:defRPr/>
              </a:pPr>
              <a:r>
                <a:rPr lang="en-GB" altLang="ar-SA" sz="1270" smtClean="0">
                  <a:latin typeface="Courier" charset="0"/>
                </a:rPr>
                <a:t>Employee anEmployee = new Employee();</a:t>
              </a:r>
            </a:p>
          </p:txBody>
        </p:sp>
      </p:grpSp>
      <p:sp>
        <p:nvSpPr>
          <p:cNvPr id="235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4C075D-BD11-4F27-9C20-F1BD959816AD}" type="slidenum">
              <a:rPr lang="en-US" altLang="ar-SA" sz="2800" smtClean="0">
                <a:solidFill>
                  <a:schemeClr val="bg1"/>
                </a:solidFill>
              </a:rPr>
              <a:pPr/>
              <a:t>7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4613" y="2182813"/>
            <a:ext cx="77692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18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Each Java class has one (and only one) superclass.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59000"/>
              <a:defRPr/>
            </a:pPr>
            <a:endParaRPr lang="en-GB" altLang="ar-SA" sz="2177" dirty="0" smtClean="0">
              <a:latin typeface="Helvetica" panose="020B0604020202020204" pitchFamily="34" charset="0"/>
            </a:endParaRPr>
          </a:p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Inheritance creates a class hierarchy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Classes higher in the hierarchy are more general and more abstract</a:t>
            </a:r>
          </a:p>
          <a:p>
            <a:pPr lvl="1">
              <a:spcBef>
                <a:spcPts val="249"/>
              </a:spcBef>
              <a:buClr>
                <a:srgbClr val="000000"/>
              </a:buClr>
              <a:buSzPct val="85000"/>
              <a:buFontTx/>
              <a:buBlip>
                <a:blip r:embed="rId3"/>
              </a:buBlip>
              <a:defRPr/>
            </a:pPr>
            <a:r>
              <a:rPr lang="en-GB" altLang="ar-SA" sz="1814" dirty="0" smtClean="0">
                <a:latin typeface="Helvetica" panose="020B0604020202020204" pitchFamily="34" charset="0"/>
              </a:rPr>
              <a:t>Classes lower in the hierarchy are more specific and concrete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477000" y="3886200"/>
            <a:ext cx="1046163" cy="223838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33375" y="4513263"/>
            <a:ext cx="3916363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11138" indent="-211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There is no limit to the number of subclasses a class can have</a:t>
            </a:r>
          </a:p>
          <a:p>
            <a:pPr>
              <a:spcBef>
                <a:spcPts val="249"/>
              </a:spcBef>
              <a:buClr>
                <a:srgbClr val="000000"/>
              </a:buClr>
              <a:buSzPct val="85000"/>
              <a:defRPr/>
            </a:pPr>
            <a:endParaRPr lang="en-GB" altLang="ar-SA" sz="1814" dirty="0" smtClean="0">
              <a:latin typeface="Helvetica" panose="020B0604020202020204" pitchFamily="34" charset="0"/>
            </a:endParaRPr>
          </a:p>
          <a:p>
            <a:pPr>
              <a:spcBef>
                <a:spcPts val="249"/>
              </a:spcBef>
              <a:buClr>
                <a:srgbClr val="000000"/>
              </a:buClr>
              <a:buSzPct val="59000"/>
              <a:buFontTx/>
              <a:buBlip>
                <a:blip r:embed="rId3"/>
              </a:buBlip>
              <a:defRPr/>
            </a:pPr>
            <a:r>
              <a:rPr lang="en-GB" altLang="ar-SA" sz="2177" dirty="0" smtClean="0">
                <a:latin typeface="Helvetica" panose="020B0604020202020204" pitchFamily="34" charset="0"/>
              </a:rPr>
              <a:t>There is no limit to the depth of the class tree.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476875" y="4575175"/>
            <a:ext cx="1046163" cy="223838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624638" y="4575175"/>
            <a:ext cx="1047750" cy="223838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7756525" y="4575175"/>
            <a:ext cx="1047750" cy="223838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987925" y="6464300"/>
            <a:ext cx="1047750" cy="222250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011738" y="5432425"/>
            <a:ext cx="1046162" cy="223838"/>
          </a:xfrm>
          <a:prstGeom prst="roundRect">
            <a:avLst>
              <a:gd name="adj" fmla="val 31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7804150" y="5437188"/>
            <a:ext cx="1047750" cy="223837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6602413" y="5437188"/>
            <a:ext cx="1046162" cy="223837"/>
          </a:xfrm>
          <a:prstGeom prst="roundRect">
            <a:avLst>
              <a:gd name="adj" fmla="val 315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>
            <a:lvl1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000000"/>
              </a:buClr>
              <a:buSzPct val="67000"/>
              <a:buFont typeface="StarBats" charset="0"/>
              <a:buNone/>
              <a:defRPr/>
            </a:pPr>
            <a:r>
              <a:rPr lang="en-GB" altLang="ar-SA" sz="1451" smtClean="0">
                <a:latin typeface="Times" panose="02020603050405020304" pitchFamily="18" charset="0"/>
              </a:rPr>
              <a:t>Class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5470525" y="5784850"/>
            <a:ext cx="0" cy="563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5686425" y="4922838"/>
            <a:ext cx="279400" cy="407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7394575" y="4930775"/>
            <a:ext cx="503238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 flipV="1">
            <a:off x="8107363" y="4938713"/>
            <a:ext cx="109537" cy="36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 flipV="1">
            <a:off x="7502525" y="4240213"/>
            <a:ext cx="341313" cy="220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7089775" y="4240213"/>
            <a:ext cx="0" cy="212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6229350" y="4233863"/>
            <a:ext cx="33337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defRPr/>
            </a:pPr>
            <a:endParaRPr lang="en-US" sz="2177"/>
          </a:p>
        </p:txBody>
      </p:sp>
      <p:sp>
        <p:nvSpPr>
          <p:cNvPr id="256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8D6741-6D82-4A33-8190-6FC8D7D38D65}" type="slidenum">
              <a:rPr lang="en-US" altLang="ar-SA" sz="2800" smtClean="0">
                <a:solidFill>
                  <a:schemeClr val="bg1"/>
                </a:solidFill>
              </a:rPr>
              <a:pPr/>
              <a:t>8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ar-SA" smtClean="0"/>
              <a:t>The super Reference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7899400" cy="353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Constructors are not inherited, even though they have public visibility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Yet we often want to use the parent's constructor to set up the "parent's part" of the object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ar-SA" smtClean="0"/>
              <a:t>The </a:t>
            </a:r>
            <a:r>
              <a:rPr lang="en-US" altLang="ar-SA" smtClean="0">
                <a:solidFill>
                  <a:schemeClr val="tx1"/>
                </a:solidFill>
                <a:latin typeface="Courier New" panose="02070309020205020404" pitchFamily="49" charset="0"/>
              </a:rPr>
              <a:t>super</a:t>
            </a:r>
            <a:r>
              <a:rPr lang="en-US" altLang="ar-SA" smtClean="0"/>
              <a:t> reference can be used to refer to the parent class, and often is used to invoke the parent's constructor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283949-F4D0-47B5-8C56-E0AC49AAFFE3}" type="slidenum">
              <a:rPr lang="en-US" altLang="ar-SA" sz="2800" smtClean="0">
                <a:solidFill>
                  <a:schemeClr val="bg1"/>
                </a:solidFill>
              </a:rPr>
              <a:pPr/>
              <a:t>9</a:t>
            </a:fld>
            <a:endParaRPr lang="en-US" altLang="ar-SA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1329</TotalTime>
  <Words>748</Words>
  <Application>Microsoft Office PowerPoint</Application>
  <PresentationFormat>On-screen Show (4:3)</PresentationFormat>
  <Paragraphs>171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Times New Roman</vt:lpstr>
      <vt:lpstr>Arial</vt:lpstr>
      <vt:lpstr>Century Gothic</vt:lpstr>
      <vt:lpstr>Wingdings 3</vt:lpstr>
      <vt:lpstr>Wingdings</vt:lpstr>
      <vt:lpstr>Arial Unicode MS</vt:lpstr>
      <vt:lpstr>Courier New</vt:lpstr>
      <vt:lpstr>Helvetica</vt:lpstr>
      <vt:lpstr>Times</vt:lpstr>
      <vt:lpstr>StarBats</vt:lpstr>
      <vt:lpstr>Courier</vt:lpstr>
      <vt:lpstr>Ion Boardroom</vt:lpstr>
      <vt:lpstr>Chapter 10:  Inheritance </vt:lpstr>
      <vt:lpstr>Inheritance</vt:lpstr>
      <vt:lpstr>Inheritance</vt:lpstr>
      <vt:lpstr>Inheritance</vt:lpstr>
      <vt:lpstr>Deriving Subclasses</vt:lpstr>
      <vt:lpstr>PowerPoint Presentation</vt:lpstr>
      <vt:lpstr>PowerPoint Presentation</vt:lpstr>
      <vt:lpstr>PowerPoint Presentation</vt:lpstr>
      <vt:lpstr>The super Reference</vt:lpstr>
      <vt:lpstr>The super Reference</vt:lpstr>
      <vt:lpstr>PowerPoint Presentation</vt:lpstr>
      <vt:lpstr>The protected Modifier</vt:lpstr>
      <vt:lpstr>The protected Modifier</vt:lpstr>
      <vt:lpstr>Protected Visibility for Superclass Data</vt:lpstr>
      <vt:lpstr>UML Diagram for Words</vt:lpstr>
      <vt:lpstr>Protected visibility  </vt:lpstr>
      <vt:lpstr>Multiple Inheritance</vt:lpstr>
    </vt:vector>
  </TitlesOfParts>
  <Company>Villanova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Inheritance</dc:title>
  <dc:creator>John Lewis</dc:creator>
  <cp:lastModifiedBy>Aseel</cp:lastModifiedBy>
  <cp:revision>62</cp:revision>
  <dcterms:created xsi:type="dcterms:W3CDTF">1999-08-23T17:38:43Z</dcterms:created>
  <dcterms:modified xsi:type="dcterms:W3CDTF">2014-11-29T11:19:37Z</dcterms:modified>
</cp:coreProperties>
</file>