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5" r:id="rId4"/>
  </p:sldMasterIdLst>
  <p:notesMasterIdLst>
    <p:notesMasterId r:id="rId37"/>
  </p:notesMasterIdLst>
  <p:sldIdLst>
    <p:sldId id="256" r:id="rId5"/>
    <p:sldId id="259" r:id="rId6"/>
    <p:sldId id="294" r:id="rId7"/>
    <p:sldId id="260" r:id="rId8"/>
    <p:sldId id="360" r:id="rId9"/>
    <p:sldId id="361" r:id="rId10"/>
    <p:sldId id="362" r:id="rId11"/>
    <p:sldId id="363" r:id="rId12"/>
    <p:sldId id="365" r:id="rId13"/>
    <p:sldId id="261" r:id="rId14"/>
    <p:sldId id="351" r:id="rId15"/>
    <p:sldId id="352" r:id="rId16"/>
    <p:sldId id="353" r:id="rId17"/>
    <p:sldId id="364" r:id="rId18"/>
    <p:sldId id="356" r:id="rId19"/>
    <p:sldId id="357" r:id="rId20"/>
    <p:sldId id="355" r:id="rId21"/>
    <p:sldId id="262" r:id="rId22"/>
    <p:sldId id="277" r:id="rId23"/>
    <p:sldId id="358" r:id="rId24"/>
    <p:sldId id="298" r:id="rId25"/>
    <p:sldId id="359" r:id="rId26"/>
    <p:sldId id="366" r:id="rId27"/>
    <p:sldId id="367" r:id="rId28"/>
    <p:sldId id="368" r:id="rId29"/>
    <p:sldId id="369" r:id="rId30"/>
    <p:sldId id="370" r:id="rId31"/>
    <p:sldId id="371" r:id="rId32"/>
    <p:sldId id="372" r:id="rId33"/>
    <p:sldId id="373" r:id="rId34"/>
    <p:sldId id="374" r:id="rId35"/>
    <p:sldId id="375" r:id="rId3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40" autoAdjust="0"/>
    <p:restoredTop sz="94660"/>
  </p:normalViewPr>
  <p:slideViewPr>
    <p:cSldViewPr>
      <p:cViewPr varScale="1">
        <p:scale>
          <a:sx n="79" d="100"/>
          <a:sy n="79" d="100"/>
        </p:scale>
        <p:origin x="-117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52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921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noProof="0" smtClean="0"/>
              <a:t>Click to edit Master text styles</a:t>
            </a:r>
          </a:p>
          <a:p>
            <a:pPr lvl="1"/>
            <a:r>
              <a:rPr lang="en-US" altLang="ar-SA" noProof="0" smtClean="0"/>
              <a:t>Second level</a:t>
            </a:r>
          </a:p>
          <a:p>
            <a:pPr lvl="2"/>
            <a:r>
              <a:rPr lang="en-US" altLang="ar-SA" noProof="0" smtClean="0"/>
              <a:t>Third level</a:t>
            </a:r>
          </a:p>
          <a:p>
            <a:pPr lvl="3"/>
            <a:r>
              <a:rPr lang="en-US" altLang="ar-SA" noProof="0" smtClean="0"/>
              <a:t>Fourth level</a:t>
            </a:r>
          </a:p>
          <a:p>
            <a:pPr lvl="4"/>
            <a:r>
              <a:rPr lang="en-US" altLang="ar-SA" noProof="0" smtClean="0"/>
              <a:t>Fifth level</a:t>
            </a:r>
          </a:p>
        </p:txBody>
      </p:sp>
      <p:sp>
        <p:nvSpPr>
          <p:cNvPr id="921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921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3DEA597-D4BB-4F38-86F2-D3961FA2B659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="" xmlns:p14="http://schemas.microsoft.com/office/powerpoint/2010/main" val="31698324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97025" y="1004888"/>
            <a:ext cx="4576763" cy="3432175"/>
          </a:xfrm>
          <a:solidFill>
            <a:srgbClr val="FFFFFF"/>
          </a:solidFill>
          <a:ln/>
        </p:spPr>
      </p:sp>
      <p:sp>
        <p:nvSpPr>
          <p:cNvPr id="2253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5863" y="4772025"/>
            <a:ext cx="5405437" cy="3810000"/>
          </a:xfrm>
          <a:noFill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0" tIns="0" rIns="0" bIns="0">
            <a:spAutoFit/>
          </a:bodyPr>
          <a:lstStyle/>
          <a:p>
            <a:endParaRPr lang="ar-SA" altLang="ar-SA" smtClean="0"/>
          </a:p>
        </p:txBody>
      </p:sp>
    </p:spTree>
    <p:extLst>
      <p:ext uri="{BB962C8B-B14F-4D97-AF65-F5344CB8AC3E}">
        <p14:creationId xmlns="" xmlns:p14="http://schemas.microsoft.com/office/powerpoint/2010/main" val="36164750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97025" y="1004888"/>
            <a:ext cx="4576763" cy="3432175"/>
          </a:xfrm>
          <a:solidFill>
            <a:srgbClr val="FFFFFF"/>
          </a:solidFill>
          <a:ln/>
        </p:spPr>
      </p:sp>
      <p:sp>
        <p:nvSpPr>
          <p:cNvPr id="2457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5863" y="4772025"/>
            <a:ext cx="5405437" cy="3810000"/>
          </a:xfrm>
          <a:noFill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0" tIns="0" rIns="0" bIns="0">
            <a:spAutoFit/>
          </a:bodyPr>
          <a:lstStyle/>
          <a:p>
            <a:endParaRPr lang="ar-SA" altLang="ar-SA" smtClean="0"/>
          </a:p>
        </p:txBody>
      </p:sp>
    </p:spTree>
    <p:extLst>
      <p:ext uri="{BB962C8B-B14F-4D97-AF65-F5344CB8AC3E}">
        <p14:creationId xmlns="" xmlns:p14="http://schemas.microsoft.com/office/powerpoint/2010/main" val="39568421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97025" y="1004888"/>
            <a:ext cx="4576763" cy="3432175"/>
          </a:xfrm>
          <a:solidFill>
            <a:srgbClr val="FFFFFF"/>
          </a:solidFill>
          <a:ln/>
        </p:spPr>
      </p:sp>
      <p:sp>
        <p:nvSpPr>
          <p:cNvPr id="2662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5863" y="4772025"/>
            <a:ext cx="5405437" cy="3810000"/>
          </a:xfrm>
          <a:noFill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0" tIns="0" rIns="0" bIns="0">
            <a:spAutoFit/>
          </a:bodyPr>
          <a:lstStyle/>
          <a:p>
            <a:endParaRPr lang="ar-SA" altLang="ar-SA" smtClean="0"/>
          </a:p>
        </p:txBody>
      </p:sp>
    </p:spTree>
    <p:extLst>
      <p:ext uri="{BB962C8B-B14F-4D97-AF65-F5344CB8AC3E}">
        <p14:creationId xmlns="" xmlns:p14="http://schemas.microsoft.com/office/powerpoint/2010/main" val="22924725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97025" y="1004888"/>
            <a:ext cx="4576763" cy="3432175"/>
          </a:xfrm>
          <a:solidFill>
            <a:srgbClr val="FFFFFF"/>
          </a:solidFill>
          <a:ln/>
        </p:spPr>
      </p:sp>
      <p:sp>
        <p:nvSpPr>
          <p:cNvPr id="3072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5863" y="4772025"/>
            <a:ext cx="5405437" cy="3810000"/>
          </a:xfrm>
          <a:noFill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0" tIns="0" rIns="0" bIns="0">
            <a:spAutoFit/>
          </a:bodyPr>
          <a:lstStyle/>
          <a:p>
            <a:endParaRPr lang="ar-SA" altLang="ar-SA" smtClean="0"/>
          </a:p>
        </p:txBody>
      </p:sp>
    </p:spTree>
    <p:extLst>
      <p:ext uri="{BB962C8B-B14F-4D97-AF65-F5344CB8AC3E}">
        <p14:creationId xmlns="" xmlns:p14="http://schemas.microsoft.com/office/powerpoint/2010/main" val="29302529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6858000 h 4320"/>
                <a:gd name="T4" fmla="*/ 9144000 w 5760"/>
                <a:gd name="T5" fmla="*/ 6858000 h 4320"/>
                <a:gd name="T6" fmla="*/ 9144000 w 5760"/>
                <a:gd name="T7" fmla="*/ 0 h 4320"/>
                <a:gd name="T8" fmla="*/ 0 w 5760"/>
                <a:gd name="T9" fmla="*/ 0 h 4320"/>
                <a:gd name="T10" fmla="*/ 8642350 w 5760"/>
                <a:gd name="T11" fmla="*/ 6356350 h 4320"/>
                <a:gd name="T12" fmla="*/ 514350 w 5760"/>
                <a:gd name="T13" fmla="*/ 6356350 h 4320"/>
                <a:gd name="T14" fmla="*/ 514350 w 5760"/>
                <a:gd name="T15" fmla="*/ 514350 h 4320"/>
                <a:gd name="T16" fmla="*/ 8642350 w 5760"/>
                <a:gd name="T17" fmla="*/ 514350 h 4320"/>
                <a:gd name="T18" fmla="*/ 8642350 w 5760"/>
                <a:gd name="T19" fmla="*/ 6356350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7763" y="1828800"/>
            <a:ext cx="990600" cy="228600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494" y="3264694"/>
            <a:ext cx="3859212" cy="22860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823F6B95-BC80-4064-B79E-7E6D2FD1F6FE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="" xmlns:p14="http://schemas.microsoft.com/office/powerpoint/2010/main" val="37737105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>
              <a:spLocks/>
            </p:cNvSpPr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>
                <a:gd name="T0" fmla="*/ 20210 w 10000"/>
                <a:gd name="T1" fmla="*/ 152058 h 5291"/>
                <a:gd name="T2" fmla="*/ 2367704 w 10000"/>
                <a:gd name="T3" fmla="*/ 317748 h 5291"/>
                <a:gd name="T4" fmla="*/ 2377690 w 10000"/>
                <a:gd name="T5" fmla="*/ 0 h 5291"/>
                <a:gd name="T6" fmla="*/ 2377690 w 10000"/>
                <a:gd name="T7" fmla="*/ 0 h 5291"/>
                <a:gd name="T8" fmla="*/ 2298513 w 10000"/>
                <a:gd name="T9" fmla="*/ 12251 h 5291"/>
                <a:gd name="T10" fmla="*/ 2219336 w 10000"/>
                <a:gd name="T11" fmla="*/ 24022 h 5291"/>
                <a:gd name="T12" fmla="*/ 2140159 w 10000"/>
                <a:gd name="T13" fmla="*/ 35432 h 5291"/>
                <a:gd name="T14" fmla="*/ 2060744 w 10000"/>
                <a:gd name="T15" fmla="*/ 45221 h 5291"/>
                <a:gd name="T16" fmla="*/ 1981329 w 10000"/>
                <a:gd name="T17" fmla="*/ 55070 h 5291"/>
                <a:gd name="T18" fmla="*/ 1901914 w 10000"/>
                <a:gd name="T19" fmla="*/ 64318 h 5291"/>
                <a:gd name="T20" fmla="*/ 1823450 w 10000"/>
                <a:gd name="T21" fmla="*/ 72185 h 5291"/>
                <a:gd name="T22" fmla="*/ 1743560 w 10000"/>
                <a:gd name="T23" fmla="*/ 79572 h 5291"/>
                <a:gd name="T24" fmla="*/ 1664383 w 10000"/>
                <a:gd name="T25" fmla="*/ 86478 h 5291"/>
                <a:gd name="T26" fmla="*/ 1586633 w 10000"/>
                <a:gd name="T27" fmla="*/ 92364 h 5291"/>
                <a:gd name="T28" fmla="*/ 1507455 w 10000"/>
                <a:gd name="T29" fmla="*/ 98249 h 5291"/>
                <a:gd name="T30" fmla="*/ 1429705 w 10000"/>
                <a:gd name="T31" fmla="*/ 103234 h 5291"/>
                <a:gd name="T32" fmla="*/ 1351955 w 10000"/>
                <a:gd name="T33" fmla="*/ 107137 h 5291"/>
                <a:gd name="T34" fmla="*/ 1274204 w 10000"/>
                <a:gd name="T35" fmla="*/ 111101 h 5291"/>
                <a:gd name="T36" fmla="*/ 1197405 w 10000"/>
                <a:gd name="T37" fmla="*/ 114464 h 5291"/>
                <a:gd name="T38" fmla="*/ 1121556 w 10000"/>
                <a:gd name="T39" fmla="*/ 116986 h 5291"/>
                <a:gd name="T40" fmla="*/ 1045233 w 10000"/>
                <a:gd name="T41" fmla="*/ 118908 h 5291"/>
                <a:gd name="T42" fmla="*/ 969860 w 10000"/>
                <a:gd name="T43" fmla="*/ 120890 h 5291"/>
                <a:gd name="T44" fmla="*/ 895438 w 10000"/>
                <a:gd name="T45" fmla="*/ 121850 h 5291"/>
                <a:gd name="T46" fmla="*/ 821254 w 10000"/>
                <a:gd name="T47" fmla="*/ 122871 h 5291"/>
                <a:gd name="T48" fmla="*/ 747784 w 10000"/>
                <a:gd name="T49" fmla="*/ 123292 h 5291"/>
                <a:gd name="T50" fmla="*/ 675026 w 10000"/>
                <a:gd name="T51" fmla="*/ 122871 h 5291"/>
                <a:gd name="T52" fmla="*/ 603220 w 10000"/>
                <a:gd name="T53" fmla="*/ 122871 h 5291"/>
                <a:gd name="T54" fmla="*/ 532127 w 10000"/>
                <a:gd name="T55" fmla="*/ 121850 h 5291"/>
                <a:gd name="T56" fmla="*/ 461985 w 10000"/>
                <a:gd name="T57" fmla="*/ 120349 h 5291"/>
                <a:gd name="T58" fmla="*/ 393032 w 10000"/>
                <a:gd name="T59" fmla="*/ 118908 h 5291"/>
                <a:gd name="T60" fmla="*/ 325268 w 10000"/>
                <a:gd name="T61" fmla="*/ 117406 h 5291"/>
                <a:gd name="T62" fmla="*/ 257979 w 10000"/>
                <a:gd name="T63" fmla="*/ 115004 h 5291"/>
                <a:gd name="T64" fmla="*/ 191642 w 10000"/>
                <a:gd name="T65" fmla="*/ 112482 h 5291"/>
                <a:gd name="T66" fmla="*/ 126731 w 10000"/>
                <a:gd name="T67" fmla="*/ 110080 h 5291"/>
                <a:gd name="T68" fmla="*/ 0 w 10000"/>
                <a:gd name="T69" fmla="*/ 103654 h 5291"/>
                <a:gd name="T70" fmla="*/ 20210 w 10000"/>
                <a:gd name="T71" fmla="*/ 152058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22275" y="401616"/>
              <a:ext cx="8326438" cy="3141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35"/>
            <p:cNvSpPr>
              <a:spLocks/>
            </p:cNvSpPr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>
                <a:gd name="T0" fmla="*/ 0 w 10000"/>
                <a:gd name="T1" fmla="*/ 0 h 9621"/>
                <a:gd name="T2" fmla="*/ 0 w 10000"/>
                <a:gd name="T3" fmla="*/ 533900 h 9621"/>
                <a:gd name="T4" fmla="*/ 0 w 10000"/>
                <a:gd name="T5" fmla="*/ 2122757 h 9621"/>
                <a:gd name="T6" fmla="*/ 0 w 10000"/>
                <a:gd name="T7" fmla="*/ 2130508 h 9621"/>
                <a:gd name="T8" fmla="*/ 8182128 w 10000"/>
                <a:gd name="T9" fmla="*/ 2122536 h 9621"/>
                <a:gd name="T10" fmla="*/ 8182128 w 10000"/>
                <a:gd name="T11" fmla="*/ 2122757 h 9621"/>
                <a:gd name="T12" fmla="*/ 8173946 w 10000"/>
                <a:gd name="T13" fmla="*/ 533900 h 9621"/>
                <a:gd name="T14" fmla="*/ 8173946 w 10000"/>
                <a:gd name="T15" fmla="*/ 0 h 9621"/>
                <a:gd name="T16" fmla="*/ 8173946 w 10000"/>
                <a:gd name="T17" fmla="*/ 0 h 9621"/>
                <a:gd name="T18" fmla="*/ 7800841 w 10000"/>
                <a:gd name="T19" fmla="*/ 56025 h 9621"/>
                <a:gd name="T20" fmla="*/ 7432645 w 10000"/>
                <a:gd name="T21" fmla="*/ 105629 h 9621"/>
                <a:gd name="T22" fmla="*/ 7059540 w 10000"/>
                <a:gd name="T23" fmla="*/ 148146 h 9621"/>
                <a:gd name="T24" fmla="*/ 6690526 w 10000"/>
                <a:gd name="T25" fmla="*/ 187563 h 9621"/>
                <a:gd name="T26" fmla="*/ 6321512 w 10000"/>
                <a:gd name="T27" fmla="*/ 217900 h 9621"/>
                <a:gd name="T28" fmla="*/ 5955771 w 10000"/>
                <a:gd name="T29" fmla="*/ 240709 h 9621"/>
                <a:gd name="T30" fmla="*/ 5590030 w 10000"/>
                <a:gd name="T31" fmla="*/ 260418 h 9621"/>
                <a:gd name="T32" fmla="*/ 5230834 w 10000"/>
                <a:gd name="T33" fmla="*/ 273704 h 9621"/>
                <a:gd name="T34" fmla="*/ 4878185 w 10000"/>
                <a:gd name="T35" fmla="*/ 283226 h 9621"/>
                <a:gd name="T36" fmla="*/ 4527990 w 10000"/>
                <a:gd name="T37" fmla="*/ 286548 h 9621"/>
                <a:gd name="T38" fmla="*/ 4189250 w 10000"/>
                <a:gd name="T39" fmla="*/ 286548 h 9621"/>
                <a:gd name="T40" fmla="*/ 3852964 w 10000"/>
                <a:gd name="T41" fmla="*/ 286548 h 9621"/>
                <a:gd name="T42" fmla="*/ 3527315 w 10000"/>
                <a:gd name="T43" fmla="*/ 280347 h 9621"/>
                <a:gd name="T44" fmla="*/ 3209849 w 10000"/>
                <a:gd name="T45" fmla="*/ 270383 h 9621"/>
                <a:gd name="T46" fmla="*/ 2903019 w 10000"/>
                <a:gd name="T47" fmla="*/ 257096 h 9621"/>
                <a:gd name="T48" fmla="*/ 2607644 w 10000"/>
                <a:gd name="T49" fmla="*/ 243809 h 9621"/>
                <a:gd name="T50" fmla="*/ 2323724 w 10000"/>
                <a:gd name="T51" fmla="*/ 227201 h 9621"/>
                <a:gd name="T52" fmla="*/ 2049623 w 10000"/>
                <a:gd name="T53" fmla="*/ 211257 h 9621"/>
                <a:gd name="T54" fmla="*/ 1793522 w 10000"/>
                <a:gd name="T55" fmla="*/ 191549 h 9621"/>
                <a:gd name="T56" fmla="*/ 1545604 w 10000"/>
                <a:gd name="T57" fmla="*/ 171619 h 9621"/>
                <a:gd name="T58" fmla="*/ 1101314 w 10000"/>
                <a:gd name="T59" fmla="*/ 128216 h 9621"/>
                <a:gd name="T60" fmla="*/ 721664 w 10000"/>
                <a:gd name="T61" fmla="*/ 88577 h 9621"/>
                <a:gd name="T62" fmla="*/ 418107 w 10000"/>
                <a:gd name="T63" fmla="*/ 56025 h 9621"/>
                <a:gd name="T64" fmla="*/ 191462 w 10000"/>
                <a:gd name="T65" fmla="*/ 26130 h 9621"/>
                <a:gd name="T66" fmla="*/ 0 w 10000"/>
                <a:gd name="T67" fmla="*/ 0 h 9621"/>
                <a:gd name="T68" fmla="*/ 0 w 10000"/>
                <a:gd name="T69" fmla="*/ 0 h 962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6858000 h 4320"/>
                <a:gd name="T4" fmla="*/ 9144000 w 5760"/>
                <a:gd name="T5" fmla="*/ 6858000 h 4320"/>
                <a:gd name="T6" fmla="*/ 9144000 w 5760"/>
                <a:gd name="T7" fmla="*/ 0 h 4320"/>
                <a:gd name="T8" fmla="*/ 0 w 5760"/>
                <a:gd name="T9" fmla="*/ 0 h 4320"/>
                <a:gd name="T10" fmla="*/ 8642350 w 5760"/>
                <a:gd name="T11" fmla="*/ 6356350 h 4320"/>
                <a:gd name="T12" fmla="*/ 514350 w 5760"/>
                <a:gd name="T13" fmla="*/ 6356350 h 4320"/>
                <a:gd name="T14" fmla="*/ 514350 w 5760"/>
                <a:gd name="T15" fmla="*/ 514350 h 4320"/>
                <a:gd name="T16" fmla="*/ 8642350 w 5760"/>
                <a:gd name="T17" fmla="*/ 514350 h 4320"/>
                <a:gd name="T18" fmla="*/ 8642350 w 5760"/>
                <a:gd name="T19" fmla="*/ 6356350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17F21C37-8876-4785-9073-B44B0FC4B498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="" xmlns:p14="http://schemas.microsoft.com/office/powerpoint/2010/main" val="21733252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>
              <a:spLocks/>
            </p:cNvSpPr>
            <p:nvPr/>
          </p:nvSpPr>
          <p:spPr bwMode="gray">
            <a:xfrm rot="-589932">
              <a:off x="6359946" y="2780895"/>
              <a:ext cx="2377690" cy="317748"/>
            </a:xfrm>
            <a:custGeom>
              <a:avLst/>
              <a:gdLst>
                <a:gd name="T0" fmla="*/ 20210 w 10000"/>
                <a:gd name="T1" fmla="*/ 152058 h 5291"/>
                <a:gd name="T2" fmla="*/ 2367704 w 10000"/>
                <a:gd name="T3" fmla="*/ 317748 h 5291"/>
                <a:gd name="T4" fmla="*/ 2377690 w 10000"/>
                <a:gd name="T5" fmla="*/ 0 h 5291"/>
                <a:gd name="T6" fmla="*/ 2377690 w 10000"/>
                <a:gd name="T7" fmla="*/ 0 h 5291"/>
                <a:gd name="T8" fmla="*/ 2298513 w 10000"/>
                <a:gd name="T9" fmla="*/ 12251 h 5291"/>
                <a:gd name="T10" fmla="*/ 2219336 w 10000"/>
                <a:gd name="T11" fmla="*/ 24022 h 5291"/>
                <a:gd name="T12" fmla="*/ 2140159 w 10000"/>
                <a:gd name="T13" fmla="*/ 35432 h 5291"/>
                <a:gd name="T14" fmla="*/ 2060744 w 10000"/>
                <a:gd name="T15" fmla="*/ 45221 h 5291"/>
                <a:gd name="T16" fmla="*/ 1981329 w 10000"/>
                <a:gd name="T17" fmla="*/ 55070 h 5291"/>
                <a:gd name="T18" fmla="*/ 1901914 w 10000"/>
                <a:gd name="T19" fmla="*/ 64318 h 5291"/>
                <a:gd name="T20" fmla="*/ 1823450 w 10000"/>
                <a:gd name="T21" fmla="*/ 72185 h 5291"/>
                <a:gd name="T22" fmla="*/ 1743560 w 10000"/>
                <a:gd name="T23" fmla="*/ 79572 h 5291"/>
                <a:gd name="T24" fmla="*/ 1664383 w 10000"/>
                <a:gd name="T25" fmla="*/ 86478 h 5291"/>
                <a:gd name="T26" fmla="*/ 1586633 w 10000"/>
                <a:gd name="T27" fmla="*/ 92364 h 5291"/>
                <a:gd name="T28" fmla="*/ 1507455 w 10000"/>
                <a:gd name="T29" fmla="*/ 98249 h 5291"/>
                <a:gd name="T30" fmla="*/ 1429705 w 10000"/>
                <a:gd name="T31" fmla="*/ 103234 h 5291"/>
                <a:gd name="T32" fmla="*/ 1351955 w 10000"/>
                <a:gd name="T33" fmla="*/ 107137 h 5291"/>
                <a:gd name="T34" fmla="*/ 1274204 w 10000"/>
                <a:gd name="T35" fmla="*/ 111101 h 5291"/>
                <a:gd name="T36" fmla="*/ 1197405 w 10000"/>
                <a:gd name="T37" fmla="*/ 114464 h 5291"/>
                <a:gd name="T38" fmla="*/ 1121556 w 10000"/>
                <a:gd name="T39" fmla="*/ 116986 h 5291"/>
                <a:gd name="T40" fmla="*/ 1045233 w 10000"/>
                <a:gd name="T41" fmla="*/ 118908 h 5291"/>
                <a:gd name="T42" fmla="*/ 969860 w 10000"/>
                <a:gd name="T43" fmla="*/ 120890 h 5291"/>
                <a:gd name="T44" fmla="*/ 895438 w 10000"/>
                <a:gd name="T45" fmla="*/ 121850 h 5291"/>
                <a:gd name="T46" fmla="*/ 821254 w 10000"/>
                <a:gd name="T47" fmla="*/ 122871 h 5291"/>
                <a:gd name="T48" fmla="*/ 747784 w 10000"/>
                <a:gd name="T49" fmla="*/ 123292 h 5291"/>
                <a:gd name="T50" fmla="*/ 675026 w 10000"/>
                <a:gd name="T51" fmla="*/ 122871 h 5291"/>
                <a:gd name="T52" fmla="*/ 603220 w 10000"/>
                <a:gd name="T53" fmla="*/ 122871 h 5291"/>
                <a:gd name="T54" fmla="*/ 532127 w 10000"/>
                <a:gd name="T55" fmla="*/ 121850 h 5291"/>
                <a:gd name="T56" fmla="*/ 461985 w 10000"/>
                <a:gd name="T57" fmla="*/ 120349 h 5291"/>
                <a:gd name="T58" fmla="*/ 393032 w 10000"/>
                <a:gd name="T59" fmla="*/ 118908 h 5291"/>
                <a:gd name="T60" fmla="*/ 325268 w 10000"/>
                <a:gd name="T61" fmla="*/ 117406 h 5291"/>
                <a:gd name="T62" fmla="*/ 257979 w 10000"/>
                <a:gd name="T63" fmla="*/ 115004 h 5291"/>
                <a:gd name="T64" fmla="*/ 191642 w 10000"/>
                <a:gd name="T65" fmla="*/ 112482 h 5291"/>
                <a:gd name="T66" fmla="*/ 126731 w 10000"/>
                <a:gd name="T67" fmla="*/ 110080 h 5291"/>
                <a:gd name="T68" fmla="*/ 0 w 10000"/>
                <a:gd name="T69" fmla="*/ 103654 h 5291"/>
                <a:gd name="T70" fmla="*/ 20210 w 10000"/>
                <a:gd name="T71" fmla="*/ 152058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85775" y="4343161"/>
              <a:ext cx="8181975" cy="21128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35"/>
            <p:cNvSpPr>
              <a:spLocks/>
            </p:cNvSpPr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>
                <a:gd name="T0" fmla="*/ 0 w 10000"/>
                <a:gd name="T1" fmla="*/ 0 h 9621"/>
                <a:gd name="T2" fmla="*/ 0 w 10000"/>
                <a:gd name="T3" fmla="*/ 533900 h 9621"/>
                <a:gd name="T4" fmla="*/ 0 w 10000"/>
                <a:gd name="T5" fmla="*/ 2122757 h 9621"/>
                <a:gd name="T6" fmla="*/ 0 w 10000"/>
                <a:gd name="T7" fmla="*/ 2130508 h 9621"/>
                <a:gd name="T8" fmla="*/ 8182128 w 10000"/>
                <a:gd name="T9" fmla="*/ 2122536 h 9621"/>
                <a:gd name="T10" fmla="*/ 8182128 w 10000"/>
                <a:gd name="T11" fmla="*/ 2122757 h 9621"/>
                <a:gd name="T12" fmla="*/ 8173946 w 10000"/>
                <a:gd name="T13" fmla="*/ 533900 h 9621"/>
                <a:gd name="T14" fmla="*/ 8173946 w 10000"/>
                <a:gd name="T15" fmla="*/ 0 h 9621"/>
                <a:gd name="T16" fmla="*/ 8173946 w 10000"/>
                <a:gd name="T17" fmla="*/ 0 h 9621"/>
                <a:gd name="T18" fmla="*/ 7800841 w 10000"/>
                <a:gd name="T19" fmla="*/ 56025 h 9621"/>
                <a:gd name="T20" fmla="*/ 7432645 w 10000"/>
                <a:gd name="T21" fmla="*/ 105629 h 9621"/>
                <a:gd name="T22" fmla="*/ 7059540 w 10000"/>
                <a:gd name="T23" fmla="*/ 148146 h 9621"/>
                <a:gd name="T24" fmla="*/ 6690526 w 10000"/>
                <a:gd name="T25" fmla="*/ 187563 h 9621"/>
                <a:gd name="T26" fmla="*/ 6321512 w 10000"/>
                <a:gd name="T27" fmla="*/ 217900 h 9621"/>
                <a:gd name="T28" fmla="*/ 5955771 w 10000"/>
                <a:gd name="T29" fmla="*/ 240709 h 9621"/>
                <a:gd name="T30" fmla="*/ 5590030 w 10000"/>
                <a:gd name="T31" fmla="*/ 260418 h 9621"/>
                <a:gd name="T32" fmla="*/ 5230834 w 10000"/>
                <a:gd name="T33" fmla="*/ 273704 h 9621"/>
                <a:gd name="T34" fmla="*/ 4878185 w 10000"/>
                <a:gd name="T35" fmla="*/ 283226 h 9621"/>
                <a:gd name="T36" fmla="*/ 4527990 w 10000"/>
                <a:gd name="T37" fmla="*/ 286548 h 9621"/>
                <a:gd name="T38" fmla="*/ 4189250 w 10000"/>
                <a:gd name="T39" fmla="*/ 286548 h 9621"/>
                <a:gd name="T40" fmla="*/ 3852964 w 10000"/>
                <a:gd name="T41" fmla="*/ 286548 h 9621"/>
                <a:gd name="T42" fmla="*/ 3527315 w 10000"/>
                <a:gd name="T43" fmla="*/ 280347 h 9621"/>
                <a:gd name="T44" fmla="*/ 3209849 w 10000"/>
                <a:gd name="T45" fmla="*/ 270383 h 9621"/>
                <a:gd name="T46" fmla="*/ 2903019 w 10000"/>
                <a:gd name="T47" fmla="*/ 257096 h 9621"/>
                <a:gd name="T48" fmla="*/ 2607644 w 10000"/>
                <a:gd name="T49" fmla="*/ 243809 h 9621"/>
                <a:gd name="T50" fmla="*/ 2323724 w 10000"/>
                <a:gd name="T51" fmla="*/ 227201 h 9621"/>
                <a:gd name="T52" fmla="*/ 2049623 w 10000"/>
                <a:gd name="T53" fmla="*/ 211257 h 9621"/>
                <a:gd name="T54" fmla="*/ 1793522 w 10000"/>
                <a:gd name="T55" fmla="*/ 191549 h 9621"/>
                <a:gd name="T56" fmla="*/ 1545604 w 10000"/>
                <a:gd name="T57" fmla="*/ 171619 h 9621"/>
                <a:gd name="T58" fmla="*/ 1101314 w 10000"/>
                <a:gd name="T59" fmla="*/ 128216 h 9621"/>
                <a:gd name="T60" fmla="*/ 721664 w 10000"/>
                <a:gd name="T61" fmla="*/ 88577 h 9621"/>
                <a:gd name="T62" fmla="*/ 418107 w 10000"/>
                <a:gd name="T63" fmla="*/ 56025 h 9621"/>
                <a:gd name="T64" fmla="*/ 191462 w 10000"/>
                <a:gd name="T65" fmla="*/ 26130 h 9621"/>
                <a:gd name="T66" fmla="*/ 0 w 10000"/>
                <a:gd name="T67" fmla="*/ 0 h 9621"/>
                <a:gd name="T68" fmla="*/ 0 w 10000"/>
                <a:gd name="T69" fmla="*/ 0 h 962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6858000 h 4320"/>
                <a:gd name="T4" fmla="*/ 9144000 w 5760"/>
                <a:gd name="T5" fmla="*/ 6858000 h 4320"/>
                <a:gd name="T6" fmla="*/ 9144000 w 5760"/>
                <a:gd name="T7" fmla="*/ 0 h 4320"/>
                <a:gd name="T8" fmla="*/ 0 w 5760"/>
                <a:gd name="T9" fmla="*/ 0 h 4320"/>
                <a:gd name="T10" fmla="*/ 8642350 w 5760"/>
                <a:gd name="T11" fmla="*/ 6356350 h 4320"/>
                <a:gd name="T12" fmla="*/ 514350 w 5760"/>
                <a:gd name="T13" fmla="*/ 6356350 h 4320"/>
                <a:gd name="T14" fmla="*/ 514350 w 5760"/>
                <a:gd name="T15" fmla="*/ 514350 h 4320"/>
                <a:gd name="T16" fmla="*/ 8642350 w 5760"/>
                <a:gd name="T17" fmla="*/ 514350 h 4320"/>
                <a:gd name="T18" fmla="*/ 8642350 w 5760"/>
                <a:gd name="T19" fmla="*/ 6356350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2156C6EF-EAE6-4CAE-B9D0-BB2F478DF095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="" xmlns:p14="http://schemas.microsoft.com/office/powerpoint/2010/main" val="14312756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>
              <a:spLocks/>
            </p:cNvSpPr>
            <p:nvPr/>
          </p:nvSpPr>
          <p:spPr bwMode="gray">
            <a:xfrm rot="-589932">
              <a:off x="6359946" y="4309201"/>
              <a:ext cx="2377690" cy="317748"/>
            </a:xfrm>
            <a:custGeom>
              <a:avLst/>
              <a:gdLst>
                <a:gd name="T0" fmla="*/ 20210 w 10000"/>
                <a:gd name="T1" fmla="*/ 152058 h 5291"/>
                <a:gd name="T2" fmla="*/ 2367704 w 10000"/>
                <a:gd name="T3" fmla="*/ 317748 h 5291"/>
                <a:gd name="T4" fmla="*/ 2377690 w 10000"/>
                <a:gd name="T5" fmla="*/ 0 h 5291"/>
                <a:gd name="T6" fmla="*/ 2377690 w 10000"/>
                <a:gd name="T7" fmla="*/ 0 h 5291"/>
                <a:gd name="T8" fmla="*/ 2298513 w 10000"/>
                <a:gd name="T9" fmla="*/ 12251 h 5291"/>
                <a:gd name="T10" fmla="*/ 2219336 w 10000"/>
                <a:gd name="T11" fmla="*/ 24022 h 5291"/>
                <a:gd name="T12" fmla="*/ 2140159 w 10000"/>
                <a:gd name="T13" fmla="*/ 35432 h 5291"/>
                <a:gd name="T14" fmla="*/ 2060744 w 10000"/>
                <a:gd name="T15" fmla="*/ 45221 h 5291"/>
                <a:gd name="T16" fmla="*/ 1981329 w 10000"/>
                <a:gd name="T17" fmla="*/ 55070 h 5291"/>
                <a:gd name="T18" fmla="*/ 1901914 w 10000"/>
                <a:gd name="T19" fmla="*/ 64318 h 5291"/>
                <a:gd name="T20" fmla="*/ 1823450 w 10000"/>
                <a:gd name="T21" fmla="*/ 72185 h 5291"/>
                <a:gd name="T22" fmla="*/ 1743560 w 10000"/>
                <a:gd name="T23" fmla="*/ 79572 h 5291"/>
                <a:gd name="T24" fmla="*/ 1664383 w 10000"/>
                <a:gd name="T25" fmla="*/ 86478 h 5291"/>
                <a:gd name="T26" fmla="*/ 1586633 w 10000"/>
                <a:gd name="T27" fmla="*/ 92364 h 5291"/>
                <a:gd name="T28" fmla="*/ 1507455 w 10000"/>
                <a:gd name="T29" fmla="*/ 98249 h 5291"/>
                <a:gd name="T30" fmla="*/ 1429705 w 10000"/>
                <a:gd name="T31" fmla="*/ 103234 h 5291"/>
                <a:gd name="T32" fmla="*/ 1351955 w 10000"/>
                <a:gd name="T33" fmla="*/ 107137 h 5291"/>
                <a:gd name="T34" fmla="*/ 1274204 w 10000"/>
                <a:gd name="T35" fmla="*/ 111101 h 5291"/>
                <a:gd name="T36" fmla="*/ 1197405 w 10000"/>
                <a:gd name="T37" fmla="*/ 114464 h 5291"/>
                <a:gd name="T38" fmla="*/ 1121556 w 10000"/>
                <a:gd name="T39" fmla="*/ 116986 h 5291"/>
                <a:gd name="T40" fmla="*/ 1045233 w 10000"/>
                <a:gd name="T41" fmla="*/ 118908 h 5291"/>
                <a:gd name="T42" fmla="*/ 969860 w 10000"/>
                <a:gd name="T43" fmla="*/ 120890 h 5291"/>
                <a:gd name="T44" fmla="*/ 895438 w 10000"/>
                <a:gd name="T45" fmla="*/ 121850 h 5291"/>
                <a:gd name="T46" fmla="*/ 821254 w 10000"/>
                <a:gd name="T47" fmla="*/ 122871 h 5291"/>
                <a:gd name="T48" fmla="*/ 747784 w 10000"/>
                <a:gd name="T49" fmla="*/ 123292 h 5291"/>
                <a:gd name="T50" fmla="*/ 675026 w 10000"/>
                <a:gd name="T51" fmla="*/ 122871 h 5291"/>
                <a:gd name="T52" fmla="*/ 603220 w 10000"/>
                <a:gd name="T53" fmla="*/ 122871 h 5291"/>
                <a:gd name="T54" fmla="*/ 532127 w 10000"/>
                <a:gd name="T55" fmla="*/ 121850 h 5291"/>
                <a:gd name="T56" fmla="*/ 461985 w 10000"/>
                <a:gd name="T57" fmla="*/ 120349 h 5291"/>
                <a:gd name="T58" fmla="*/ 393032 w 10000"/>
                <a:gd name="T59" fmla="*/ 118908 h 5291"/>
                <a:gd name="T60" fmla="*/ 325268 w 10000"/>
                <a:gd name="T61" fmla="*/ 117406 h 5291"/>
                <a:gd name="T62" fmla="*/ 257979 w 10000"/>
                <a:gd name="T63" fmla="*/ 115004 h 5291"/>
                <a:gd name="T64" fmla="*/ 191642 w 10000"/>
                <a:gd name="T65" fmla="*/ 112482 h 5291"/>
                <a:gd name="T66" fmla="*/ 126731 w 10000"/>
                <a:gd name="T67" fmla="*/ 110080 h 5291"/>
                <a:gd name="T68" fmla="*/ 0 w 10000"/>
                <a:gd name="T69" fmla="*/ 103654 h 5291"/>
                <a:gd name="T70" fmla="*/ 20210 w 10000"/>
                <a:gd name="T71" fmla="*/ 152058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34"/>
            <p:cNvSpPr>
              <a:spLocks/>
            </p:cNvSpPr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>
                <a:gd name="T0" fmla="*/ 0 w 10000"/>
                <a:gd name="T1" fmla="*/ 0 h 9621"/>
                <a:gd name="T2" fmla="*/ 0 w 10000"/>
                <a:gd name="T3" fmla="*/ 533900 h 9621"/>
                <a:gd name="T4" fmla="*/ 0 w 10000"/>
                <a:gd name="T5" fmla="*/ 2122757 h 9621"/>
                <a:gd name="T6" fmla="*/ 0 w 10000"/>
                <a:gd name="T7" fmla="*/ 2130508 h 9621"/>
                <a:gd name="T8" fmla="*/ 8182128 w 10000"/>
                <a:gd name="T9" fmla="*/ 2122536 h 9621"/>
                <a:gd name="T10" fmla="*/ 8182128 w 10000"/>
                <a:gd name="T11" fmla="*/ 2122757 h 9621"/>
                <a:gd name="T12" fmla="*/ 8173946 w 10000"/>
                <a:gd name="T13" fmla="*/ 533900 h 9621"/>
                <a:gd name="T14" fmla="*/ 8173946 w 10000"/>
                <a:gd name="T15" fmla="*/ 0 h 9621"/>
                <a:gd name="T16" fmla="*/ 8173946 w 10000"/>
                <a:gd name="T17" fmla="*/ 0 h 9621"/>
                <a:gd name="T18" fmla="*/ 7800841 w 10000"/>
                <a:gd name="T19" fmla="*/ 56025 h 9621"/>
                <a:gd name="T20" fmla="*/ 7432645 w 10000"/>
                <a:gd name="T21" fmla="*/ 105629 h 9621"/>
                <a:gd name="T22" fmla="*/ 7059540 w 10000"/>
                <a:gd name="T23" fmla="*/ 148146 h 9621"/>
                <a:gd name="T24" fmla="*/ 6690526 w 10000"/>
                <a:gd name="T25" fmla="*/ 187563 h 9621"/>
                <a:gd name="T26" fmla="*/ 6321512 w 10000"/>
                <a:gd name="T27" fmla="*/ 217900 h 9621"/>
                <a:gd name="T28" fmla="*/ 5955771 w 10000"/>
                <a:gd name="T29" fmla="*/ 240709 h 9621"/>
                <a:gd name="T30" fmla="*/ 5590030 w 10000"/>
                <a:gd name="T31" fmla="*/ 260418 h 9621"/>
                <a:gd name="T32" fmla="*/ 5230834 w 10000"/>
                <a:gd name="T33" fmla="*/ 273704 h 9621"/>
                <a:gd name="T34" fmla="*/ 4878185 w 10000"/>
                <a:gd name="T35" fmla="*/ 283226 h 9621"/>
                <a:gd name="T36" fmla="*/ 4527990 w 10000"/>
                <a:gd name="T37" fmla="*/ 286548 h 9621"/>
                <a:gd name="T38" fmla="*/ 4189250 w 10000"/>
                <a:gd name="T39" fmla="*/ 286548 h 9621"/>
                <a:gd name="T40" fmla="*/ 3852964 w 10000"/>
                <a:gd name="T41" fmla="*/ 286548 h 9621"/>
                <a:gd name="T42" fmla="*/ 3527315 w 10000"/>
                <a:gd name="T43" fmla="*/ 280347 h 9621"/>
                <a:gd name="T44" fmla="*/ 3209849 w 10000"/>
                <a:gd name="T45" fmla="*/ 270383 h 9621"/>
                <a:gd name="T46" fmla="*/ 2903019 w 10000"/>
                <a:gd name="T47" fmla="*/ 257096 h 9621"/>
                <a:gd name="T48" fmla="*/ 2607644 w 10000"/>
                <a:gd name="T49" fmla="*/ 243809 h 9621"/>
                <a:gd name="T50" fmla="*/ 2323724 w 10000"/>
                <a:gd name="T51" fmla="*/ 227201 h 9621"/>
                <a:gd name="T52" fmla="*/ 2049623 w 10000"/>
                <a:gd name="T53" fmla="*/ 211257 h 9621"/>
                <a:gd name="T54" fmla="*/ 1793522 w 10000"/>
                <a:gd name="T55" fmla="*/ 191549 h 9621"/>
                <a:gd name="T56" fmla="*/ 1545604 w 10000"/>
                <a:gd name="T57" fmla="*/ 171619 h 9621"/>
                <a:gd name="T58" fmla="*/ 1101314 w 10000"/>
                <a:gd name="T59" fmla="*/ 128216 h 9621"/>
                <a:gd name="T60" fmla="*/ 721664 w 10000"/>
                <a:gd name="T61" fmla="*/ 88577 h 9621"/>
                <a:gd name="T62" fmla="*/ 418107 w 10000"/>
                <a:gd name="T63" fmla="*/ 56025 h 9621"/>
                <a:gd name="T64" fmla="*/ 191462 w 10000"/>
                <a:gd name="T65" fmla="*/ 26130 h 9621"/>
                <a:gd name="T66" fmla="*/ 0 w 10000"/>
                <a:gd name="T67" fmla="*/ 0 h 9621"/>
                <a:gd name="T68" fmla="*/ 0 w 10000"/>
                <a:gd name="T69" fmla="*/ 0 h 962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6858000 h 4320"/>
                <a:gd name="T4" fmla="*/ 9144000 w 5760"/>
                <a:gd name="T5" fmla="*/ 6858000 h 4320"/>
                <a:gd name="T6" fmla="*/ 9144000 w 5760"/>
                <a:gd name="T7" fmla="*/ 0 h 4320"/>
                <a:gd name="T8" fmla="*/ 0 w 5760"/>
                <a:gd name="T9" fmla="*/ 0 h 4320"/>
                <a:gd name="T10" fmla="*/ 8642350 w 5760"/>
                <a:gd name="T11" fmla="*/ 6356350 h 4320"/>
                <a:gd name="T12" fmla="*/ 514350 w 5760"/>
                <a:gd name="T13" fmla="*/ 6356350 h 4320"/>
                <a:gd name="T14" fmla="*/ 514350 w 5760"/>
                <a:gd name="T15" fmla="*/ 514350 h 4320"/>
                <a:gd name="T16" fmla="*/ 8642350 w 5760"/>
                <a:gd name="T17" fmla="*/ 514350 h 4320"/>
                <a:gd name="T18" fmla="*/ 8642350 w 5760"/>
                <a:gd name="T19" fmla="*/ 6356350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" name="TextBox 36"/>
          <p:cNvSpPr txBox="1">
            <a:spLocks noChangeArrowheads="1"/>
          </p:cNvSpPr>
          <p:nvPr/>
        </p:nvSpPr>
        <p:spPr bwMode="gray">
          <a:xfrm>
            <a:off x="647700" y="652463"/>
            <a:ext cx="601663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defRPr/>
            </a:pPr>
            <a:r>
              <a:rPr lang="en-US" altLang="ar-SA" sz="8000" smtClean="0">
                <a:solidFill>
                  <a:srgbClr val="EF53A5"/>
                </a:solidFill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18" name="TextBox 37"/>
          <p:cNvSpPr txBox="1">
            <a:spLocks noChangeArrowheads="1"/>
          </p:cNvSpPr>
          <p:nvPr/>
        </p:nvSpPr>
        <p:spPr bwMode="gray">
          <a:xfrm>
            <a:off x="7069138" y="2900363"/>
            <a:ext cx="6191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defRPr/>
            </a:pPr>
            <a:r>
              <a:rPr lang="en-US" altLang="ar-SA" sz="8000" smtClean="0">
                <a:solidFill>
                  <a:srgbClr val="EF53A5"/>
                </a:solidFill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67E71742-DEF3-4A29-B4C4-C56E031CF662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="" xmlns:p14="http://schemas.microsoft.com/office/powerpoint/2010/main" val="34689329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>
              <a:spLocks/>
            </p:cNvSpPr>
            <p:nvPr/>
          </p:nvSpPr>
          <p:spPr bwMode="gray">
            <a:xfrm rot="-589932">
              <a:off x="6359946" y="4311243"/>
              <a:ext cx="2377690" cy="317748"/>
            </a:xfrm>
            <a:custGeom>
              <a:avLst/>
              <a:gdLst>
                <a:gd name="T0" fmla="*/ 20210 w 10000"/>
                <a:gd name="T1" fmla="*/ 152058 h 5291"/>
                <a:gd name="T2" fmla="*/ 2367704 w 10000"/>
                <a:gd name="T3" fmla="*/ 317748 h 5291"/>
                <a:gd name="T4" fmla="*/ 2377690 w 10000"/>
                <a:gd name="T5" fmla="*/ 0 h 5291"/>
                <a:gd name="T6" fmla="*/ 2377690 w 10000"/>
                <a:gd name="T7" fmla="*/ 0 h 5291"/>
                <a:gd name="T8" fmla="*/ 2298513 w 10000"/>
                <a:gd name="T9" fmla="*/ 12251 h 5291"/>
                <a:gd name="T10" fmla="*/ 2219336 w 10000"/>
                <a:gd name="T11" fmla="*/ 24022 h 5291"/>
                <a:gd name="T12" fmla="*/ 2140159 w 10000"/>
                <a:gd name="T13" fmla="*/ 35432 h 5291"/>
                <a:gd name="T14" fmla="*/ 2060744 w 10000"/>
                <a:gd name="T15" fmla="*/ 45221 h 5291"/>
                <a:gd name="T16" fmla="*/ 1981329 w 10000"/>
                <a:gd name="T17" fmla="*/ 55070 h 5291"/>
                <a:gd name="T18" fmla="*/ 1901914 w 10000"/>
                <a:gd name="T19" fmla="*/ 64318 h 5291"/>
                <a:gd name="T20" fmla="*/ 1823450 w 10000"/>
                <a:gd name="T21" fmla="*/ 72185 h 5291"/>
                <a:gd name="T22" fmla="*/ 1743560 w 10000"/>
                <a:gd name="T23" fmla="*/ 79572 h 5291"/>
                <a:gd name="T24" fmla="*/ 1664383 w 10000"/>
                <a:gd name="T25" fmla="*/ 86478 h 5291"/>
                <a:gd name="T26" fmla="*/ 1586633 w 10000"/>
                <a:gd name="T27" fmla="*/ 92364 h 5291"/>
                <a:gd name="T28" fmla="*/ 1507455 w 10000"/>
                <a:gd name="T29" fmla="*/ 98249 h 5291"/>
                <a:gd name="T30" fmla="*/ 1429705 w 10000"/>
                <a:gd name="T31" fmla="*/ 103234 h 5291"/>
                <a:gd name="T32" fmla="*/ 1351955 w 10000"/>
                <a:gd name="T33" fmla="*/ 107137 h 5291"/>
                <a:gd name="T34" fmla="*/ 1274204 w 10000"/>
                <a:gd name="T35" fmla="*/ 111101 h 5291"/>
                <a:gd name="T36" fmla="*/ 1197405 w 10000"/>
                <a:gd name="T37" fmla="*/ 114464 h 5291"/>
                <a:gd name="T38" fmla="*/ 1121556 w 10000"/>
                <a:gd name="T39" fmla="*/ 116986 h 5291"/>
                <a:gd name="T40" fmla="*/ 1045233 w 10000"/>
                <a:gd name="T41" fmla="*/ 118908 h 5291"/>
                <a:gd name="T42" fmla="*/ 969860 w 10000"/>
                <a:gd name="T43" fmla="*/ 120890 h 5291"/>
                <a:gd name="T44" fmla="*/ 895438 w 10000"/>
                <a:gd name="T45" fmla="*/ 121850 h 5291"/>
                <a:gd name="T46" fmla="*/ 821254 w 10000"/>
                <a:gd name="T47" fmla="*/ 122871 h 5291"/>
                <a:gd name="T48" fmla="*/ 747784 w 10000"/>
                <a:gd name="T49" fmla="*/ 123292 h 5291"/>
                <a:gd name="T50" fmla="*/ 675026 w 10000"/>
                <a:gd name="T51" fmla="*/ 122871 h 5291"/>
                <a:gd name="T52" fmla="*/ 603220 w 10000"/>
                <a:gd name="T53" fmla="*/ 122871 h 5291"/>
                <a:gd name="T54" fmla="*/ 532127 w 10000"/>
                <a:gd name="T55" fmla="*/ 121850 h 5291"/>
                <a:gd name="T56" fmla="*/ 461985 w 10000"/>
                <a:gd name="T57" fmla="*/ 120349 h 5291"/>
                <a:gd name="T58" fmla="*/ 393032 w 10000"/>
                <a:gd name="T59" fmla="*/ 118908 h 5291"/>
                <a:gd name="T60" fmla="*/ 325268 w 10000"/>
                <a:gd name="T61" fmla="*/ 117406 h 5291"/>
                <a:gd name="T62" fmla="*/ 257979 w 10000"/>
                <a:gd name="T63" fmla="*/ 115004 h 5291"/>
                <a:gd name="T64" fmla="*/ 191642 w 10000"/>
                <a:gd name="T65" fmla="*/ 112482 h 5291"/>
                <a:gd name="T66" fmla="*/ 126731 w 10000"/>
                <a:gd name="T67" fmla="*/ 110080 h 5291"/>
                <a:gd name="T68" fmla="*/ 0 w 10000"/>
                <a:gd name="T69" fmla="*/ 103654 h 5291"/>
                <a:gd name="T70" fmla="*/ 20210 w 10000"/>
                <a:gd name="T71" fmla="*/ 152058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34"/>
            <p:cNvSpPr>
              <a:spLocks/>
            </p:cNvSpPr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>
                <a:gd name="T0" fmla="*/ 0 w 10000"/>
                <a:gd name="T1" fmla="*/ 0 h 9621"/>
                <a:gd name="T2" fmla="*/ 0 w 10000"/>
                <a:gd name="T3" fmla="*/ 533900 h 9621"/>
                <a:gd name="T4" fmla="*/ 0 w 10000"/>
                <a:gd name="T5" fmla="*/ 2122757 h 9621"/>
                <a:gd name="T6" fmla="*/ 0 w 10000"/>
                <a:gd name="T7" fmla="*/ 2130508 h 9621"/>
                <a:gd name="T8" fmla="*/ 8182128 w 10000"/>
                <a:gd name="T9" fmla="*/ 2122536 h 9621"/>
                <a:gd name="T10" fmla="*/ 8182128 w 10000"/>
                <a:gd name="T11" fmla="*/ 2122757 h 9621"/>
                <a:gd name="T12" fmla="*/ 8173946 w 10000"/>
                <a:gd name="T13" fmla="*/ 533900 h 9621"/>
                <a:gd name="T14" fmla="*/ 8173946 w 10000"/>
                <a:gd name="T15" fmla="*/ 0 h 9621"/>
                <a:gd name="T16" fmla="*/ 8173946 w 10000"/>
                <a:gd name="T17" fmla="*/ 0 h 9621"/>
                <a:gd name="T18" fmla="*/ 7800841 w 10000"/>
                <a:gd name="T19" fmla="*/ 56025 h 9621"/>
                <a:gd name="T20" fmla="*/ 7432645 w 10000"/>
                <a:gd name="T21" fmla="*/ 105629 h 9621"/>
                <a:gd name="T22" fmla="*/ 7059540 w 10000"/>
                <a:gd name="T23" fmla="*/ 148146 h 9621"/>
                <a:gd name="T24" fmla="*/ 6690526 w 10000"/>
                <a:gd name="T25" fmla="*/ 187563 h 9621"/>
                <a:gd name="T26" fmla="*/ 6321512 w 10000"/>
                <a:gd name="T27" fmla="*/ 217900 h 9621"/>
                <a:gd name="T28" fmla="*/ 5955771 w 10000"/>
                <a:gd name="T29" fmla="*/ 240709 h 9621"/>
                <a:gd name="T30" fmla="*/ 5590030 w 10000"/>
                <a:gd name="T31" fmla="*/ 260418 h 9621"/>
                <a:gd name="T32" fmla="*/ 5230834 w 10000"/>
                <a:gd name="T33" fmla="*/ 273704 h 9621"/>
                <a:gd name="T34" fmla="*/ 4878185 w 10000"/>
                <a:gd name="T35" fmla="*/ 283226 h 9621"/>
                <a:gd name="T36" fmla="*/ 4527990 w 10000"/>
                <a:gd name="T37" fmla="*/ 286548 h 9621"/>
                <a:gd name="T38" fmla="*/ 4189250 w 10000"/>
                <a:gd name="T39" fmla="*/ 286548 h 9621"/>
                <a:gd name="T40" fmla="*/ 3852964 w 10000"/>
                <a:gd name="T41" fmla="*/ 286548 h 9621"/>
                <a:gd name="T42" fmla="*/ 3527315 w 10000"/>
                <a:gd name="T43" fmla="*/ 280347 h 9621"/>
                <a:gd name="T44" fmla="*/ 3209849 w 10000"/>
                <a:gd name="T45" fmla="*/ 270383 h 9621"/>
                <a:gd name="T46" fmla="*/ 2903019 w 10000"/>
                <a:gd name="T47" fmla="*/ 257096 h 9621"/>
                <a:gd name="T48" fmla="*/ 2607644 w 10000"/>
                <a:gd name="T49" fmla="*/ 243809 h 9621"/>
                <a:gd name="T50" fmla="*/ 2323724 w 10000"/>
                <a:gd name="T51" fmla="*/ 227201 h 9621"/>
                <a:gd name="T52" fmla="*/ 2049623 w 10000"/>
                <a:gd name="T53" fmla="*/ 211257 h 9621"/>
                <a:gd name="T54" fmla="*/ 1793522 w 10000"/>
                <a:gd name="T55" fmla="*/ 191549 h 9621"/>
                <a:gd name="T56" fmla="*/ 1545604 w 10000"/>
                <a:gd name="T57" fmla="*/ 171619 h 9621"/>
                <a:gd name="T58" fmla="*/ 1101314 w 10000"/>
                <a:gd name="T59" fmla="*/ 128216 h 9621"/>
                <a:gd name="T60" fmla="*/ 721664 w 10000"/>
                <a:gd name="T61" fmla="*/ 88577 h 9621"/>
                <a:gd name="T62" fmla="*/ 418107 w 10000"/>
                <a:gd name="T63" fmla="*/ 56025 h 9621"/>
                <a:gd name="T64" fmla="*/ 191462 w 10000"/>
                <a:gd name="T65" fmla="*/ 26130 h 9621"/>
                <a:gd name="T66" fmla="*/ 0 w 10000"/>
                <a:gd name="T67" fmla="*/ 0 h 9621"/>
                <a:gd name="T68" fmla="*/ 0 w 10000"/>
                <a:gd name="T69" fmla="*/ 0 h 962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6858000 h 4320"/>
                <a:gd name="T4" fmla="*/ 9144000 w 5760"/>
                <a:gd name="T5" fmla="*/ 6858000 h 4320"/>
                <a:gd name="T6" fmla="*/ 9144000 w 5760"/>
                <a:gd name="T7" fmla="*/ 0 h 4320"/>
                <a:gd name="T8" fmla="*/ 0 w 5760"/>
                <a:gd name="T9" fmla="*/ 0 h 4320"/>
                <a:gd name="T10" fmla="*/ 8642350 w 5760"/>
                <a:gd name="T11" fmla="*/ 6356350 h 4320"/>
                <a:gd name="T12" fmla="*/ 514350 w 5760"/>
                <a:gd name="T13" fmla="*/ 6356350 h 4320"/>
                <a:gd name="T14" fmla="*/ 514350 w 5760"/>
                <a:gd name="T15" fmla="*/ 514350 h 4320"/>
                <a:gd name="T16" fmla="*/ 8642350 w 5760"/>
                <a:gd name="T17" fmla="*/ 514350 h 4320"/>
                <a:gd name="T18" fmla="*/ 8642350 w 5760"/>
                <a:gd name="T19" fmla="*/ 6356350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90651BAE-2390-4CF4-9192-8BDB8DFE6F41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="" xmlns:p14="http://schemas.microsoft.com/office/powerpoint/2010/main" val="7956226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3294063" y="2489200"/>
            <a:ext cx="0" cy="3546475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849938" y="2489200"/>
            <a:ext cx="0" cy="3546475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83422B82-81E7-4C49-8B2F-57930FB22633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="" xmlns:p14="http://schemas.microsoft.com/office/powerpoint/2010/main" val="5601909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3289300" y="2489200"/>
            <a:ext cx="0" cy="3546475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849938" y="2489200"/>
            <a:ext cx="0" cy="3546475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6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6" name="Footer Placeholder 7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7" name="Slide Number Placeholder 8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2B50F5A2-1618-4B89-816A-6EA500468F27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="" xmlns:p14="http://schemas.microsoft.com/office/powerpoint/2010/main" val="3106329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588" y="6388100"/>
            <a:ext cx="9906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5938" y="6388100"/>
            <a:ext cx="3859212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10676811-CFB3-4A21-8219-99F688A80ECC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="" xmlns:p14="http://schemas.microsoft.com/office/powerpoint/2010/main" val="2157472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-1588" y="0"/>
            <a:ext cx="9120188" cy="6861175"/>
            <a:chOff x="-1588" y="0"/>
            <a:chExt cx="9120420" cy="6860798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>
              <a:spLocks/>
            </p:cNvSpPr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>
                <a:gd name="T0" fmla="*/ 20210 w 10000"/>
                <a:gd name="T1" fmla="*/ 152058 h 5291"/>
                <a:gd name="T2" fmla="*/ 2367704 w 10000"/>
                <a:gd name="T3" fmla="*/ 317748 h 5291"/>
                <a:gd name="T4" fmla="*/ 2377690 w 10000"/>
                <a:gd name="T5" fmla="*/ 0 h 5291"/>
                <a:gd name="T6" fmla="*/ 2377690 w 10000"/>
                <a:gd name="T7" fmla="*/ 0 h 5291"/>
                <a:gd name="T8" fmla="*/ 2298513 w 10000"/>
                <a:gd name="T9" fmla="*/ 12251 h 5291"/>
                <a:gd name="T10" fmla="*/ 2219336 w 10000"/>
                <a:gd name="T11" fmla="*/ 24022 h 5291"/>
                <a:gd name="T12" fmla="*/ 2140159 w 10000"/>
                <a:gd name="T13" fmla="*/ 35432 h 5291"/>
                <a:gd name="T14" fmla="*/ 2060744 w 10000"/>
                <a:gd name="T15" fmla="*/ 45221 h 5291"/>
                <a:gd name="T16" fmla="*/ 1981329 w 10000"/>
                <a:gd name="T17" fmla="*/ 55070 h 5291"/>
                <a:gd name="T18" fmla="*/ 1901914 w 10000"/>
                <a:gd name="T19" fmla="*/ 64318 h 5291"/>
                <a:gd name="T20" fmla="*/ 1823450 w 10000"/>
                <a:gd name="T21" fmla="*/ 72185 h 5291"/>
                <a:gd name="T22" fmla="*/ 1743560 w 10000"/>
                <a:gd name="T23" fmla="*/ 79572 h 5291"/>
                <a:gd name="T24" fmla="*/ 1664383 w 10000"/>
                <a:gd name="T25" fmla="*/ 86478 h 5291"/>
                <a:gd name="T26" fmla="*/ 1586633 w 10000"/>
                <a:gd name="T27" fmla="*/ 92364 h 5291"/>
                <a:gd name="T28" fmla="*/ 1507455 w 10000"/>
                <a:gd name="T29" fmla="*/ 98249 h 5291"/>
                <a:gd name="T30" fmla="*/ 1429705 w 10000"/>
                <a:gd name="T31" fmla="*/ 103234 h 5291"/>
                <a:gd name="T32" fmla="*/ 1351955 w 10000"/>
                <a:gd name="T33" fmla="*/ 107137 h 5291"/>
                <a:gd name="T34" fmla="*/ 1274204 w 10000"/>
                <a:gd name="T35" fmla="*/ 111101 h 5291"/>
                <a:gd name="T36" fmla="*/ 1197405 w 10000"/>
                <a:gd name="T37" fmla="*/ 114464 h 5291"/>
                <a:gd name="T38" fmla="*/ 1121556 w 10000"/>
                <a:gd name="T39" fmla="*/ 116986 h 5291"/>
                <a:gd name="T40" fmla="*/ 1045233 w 10000"/>
                <a:gd name="T41" fmla="*/ 118908 h 5291"/>
                <a:gd name="T42" fmla="*/ 969860 w 10000"/>
                <a:gd name="T43" fmla="*/ 120890 h 5291"/>
                <a:gd name="T44" fmla="*/ 895438 w 10000"/>
                <a:gd name="T45" fmla="*/ 121850 h 5291"/>
                <a:gd name="T46" fmla="*/ 821254 w 10000"/>
                <a:gd name="T47" fmla="*/ 122871 h 5291"/>
                <a:gd name="T48" fmla="*/ 747784 w 10000"/>
                <a:gd name="T49" fmla="*/ 123292 h 5291"/>
                <a:gd name="T50" fmla="*/ 675026 w 10000"/>
                <a:gd name="T51" fmla="*/ 122871 h 5291"/>
                <a:gd name="T52" fmla="*/ 603220 w 10000"/>
                <a:gd name="T53" fmla="*/ 122871 h 5291"/>
                <a:gd name="T54" fmla="*/ 532127 w 10000"/>
                <a:gd name="T55" fmla="*/ 121850 h 5291"/>
                <a:gd name="T56" fmla="*/ 461985 w 10000"/>
                <a:gd name="T57" fmla="*/ 120349 h 5291"/>
                <a:gd name="T58" fmla="*/ 393032 w 10000"/>
                <a:gd name="T59" fmla="*/ 118908 h 5291"/>
                <a:gd name="T60" fmla="*/ 325268 w 10000"/>
                <a:gd name="T61" fmla="*/ 117406 h 5291"/>
                <a:gd name="T62" fmla="*/ 257979 w 10000"/>
                <a:gd name="T63" fmla="*/ 115004 h 5291"/>
                <a:gd name="T64" fmla="*/ 191642 w 10000"/>
                <a:gd name="T65" fmla="*/ 112482 h 5291"/>
                <a:gd name="T66" fmla="*/ 126731 w 10000"/>
                <a:gd name="T67" fmla="*/ 110080 h 5291"/>
                <a:gd name="T68" fmla="*/ 0 w 10000"/>
                <a:gd name="T69" fmla="*/ 103654 h 5291"/>
                <a:gd name="T70" fmla="*/ 20210 w 10000"/>
                <a:gd name="T71" fmla="*/ 152058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414338" y="401638"/>
            <a:ext cx="4611687" cy="6054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Freeform 35"/>
          <p:cNvSpPr>
            <a:spLocks/>
          </p:cNvSpPr>
          <p:nvPr/>
        </p:nvSpPr>
        <p:spPr bwMode="gray">
          <a:xfrm rot="5400000">
            <a:off x="1298575" y="1765301"/>
            <a:ext cx="5997575" cy="3327400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91743 h 2752"/>
              <a:gd name="T4" fmla="*/ 0 w 4960"/>
              <a:gd name="T5" fmla="*/ 2408496 h 2752"/>
              <a:gd name="T6" fmla="*/ 0 w 4960"/>
              <a:gd name="T7" fmla="*/ 3327400 h 2752"/>
              <a:gd name="T8" fmla="*/ 5997575 w 4960"/>
              <a:gd name="T9" fmla="*/ 3327400 h 2752"/>
              <a:gd name="T10" fmla="*/ 5997575 w 4960"/>
              <a:gd name="T11" fmla="*/ 2408496 h 2752"/>
              <a:gd name="T12" fmla="*/ 5997575 w 4960"/>
              <a:gd name="T13" fmla="*/ 391743 h 2752"/>
              <a:gd name="T14" fmla="*/ 5997575 w 4960"/>
              <a:gd name="T15" fmla="*/ 0 h 2752"/>
              <a:gd name="T16" fmla="*/ 5997575 w 4960"/>
              <a:gd name="T17" fmla="*/ 0 h 2752"/>
              <a:gd name="T18" fmla="*/ 5724298 w 4960"/>
              <a:gd name="T19" fmla="*/ 41109 h 2752"/>
              <a:gd name="T20" fmla="*/ 5453440 w 4960"/>
              <a:gd name="T21" fmla="*/ 77381 h 2752"/>
              <a:gd name="T22" fmla="*/ 5180164 w 4960"/>
              <a:gd name="T23" fmla="*/ 108818 h 2752"/>
              <a:gd name="T24" fmla="*/ 4909305 w 4960"/>
              <a:gd name="T25" fmla="*/ 137836 h 2752"/>
              <a:gd name="T26" fmla="*/ 4638447 w 4960"/>
              <a:gd name="T27" fmla="*/ 159599 h 2752"/>
              <a:gd name="T28" fmla="*/ 4370007 w 4960"/>
              <a:gd name="T29" fmla="*/ 176526 h 2752"/>
              <a:gd name="T30" fmla="*/ 4101567 w 4960"/>
              <a:gd name="T31" fmla="*/ 191035 h 2752"/>
              <a:gd name="T32" fmla="*/ 3837964 w 4960"/>
              <a:gd name="T33" fmla="*/ 200708 h 2752"/>
              <a:gd name="T34" fmla="*/ 3579198 w 4960"/>
              <a:gd name="T35" fmla="*/ 207963 h 2752"/>
              <a:gd name="T36" fmla="*/ 3322850 w 4960"/>
              <a:gd name="T37" fmla="*/ 210381 h 2752"/>
              <a:gd name="T38" fmla="*/ 3073757 w 4960"/>
              <a:gd name="T39" fmla="*/ 210381 h 2752"/>
              <a:gd name="T40" fmla="*/ 2827083 w 4960"/>
              <a:gd name="T41" fmla="*/ 210381 h 2752"/>
              <a:gd name="T42" fmla="*/ 2587663 w 4960"/>
              <a:gd name="T43" fmla="*/ 205544 h 2752"/>
              <a:gd name="T44" fmla="*/ 2355499 w 4960"/>
              <a:gd name="T45" fmla="*/ 198290 h 2752"/>
              <a:gd name="T46" fmla="*/ 2130590 w 4960"/>
              <a:gd name="T47" fmla="*/ 188617 h 2752"/>
              <a:gd name="T48" fmla="*/ 1912936 w 4960"/>
              <a:gd name="T49" fmla="*/ 178944 h 2752"/>
              <a:gd name="T50" fmla="*/ 1704956 w 4960"/>
              <a:gd name="T51" fmla="*/ 166854 h 2752"/>
              <a:gd name="T52" fmla="*/ 1504231 w 4960"/>
              <a:gd name="T53" fmla="*/ 154763 h 2752"/>
              <a:gd name="T54" fmla="*/ 1315597 w 4960"/>
              <a:gd name="T55" fmla="*/ 140254 h 2752"/>
              <a:gd name="T56" fmla="*/ 1134219 w 4960"/>
              <a:gd name="T57" fmla="*/ 125745 h 2752"/>
              <a:gd name="T58" fmla="*/ 807738 w 4960"/>
              <a:gd name="T59" fmla="*/ 94309 h 2752"/>
              <a:gd name="T60" fmla="*/ 529625 w 4960"/>
              <a:gd name="T61" fmla="*/ 65291 h 2752"/>
              <a:gd name="T62" fmla="*/ 307134 w 4960"/>
              <a:gd name="T63" fmla="*/ 41109 h 2752"/>
              <a:gd name="T64" fmla="*/ 140266 w 4960"/>
              <a:gd name="T65" fmla="*/ 19345 h 2752"/>
              <a:gd name="T66" fmla="*/ 0 w 4960"/>
              <a:gd name="T67" fmla="*/ 0 h 2752"/>
              <a:gd name="T68" fmla="*/ 0 w 4960"/>
              <a:gd name="T69" fmla="*/ 0 h 275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>
              <a:gd name="T0" fmla="*/ 0 w 5760"/>
              <a:gd name="T1" fmla="*/ 0 h 4320"/>
              <a:gd name="T2" fmla="*/ 0 w 5760"/>
              <a:gd name="T3" fmla="*/ 6858000 h 4320"/>
              <a:gd name="T4" fmla="*/ 9144000 w 5760"/>
              <a:gd name="T5" fmla="*/ 6858000 h 4320"/>
              <a:gd name="T6" fmla="*/ 9144000 w 5760"/>
              <a:gd name="T7" fmla="*/ 0 h 4320"/>
              <a:gd name="T8" fmla="*/ 0 w 5760"/>
              <a:gd name="T9" fmla="*/ 0 h 4320"/>
              <a:gd name="T10" fmla="*/ 8642350 w 5760"/>
              <a:gd name="T11" fmla="*/ 6356350 h 4320"/>
              <a:gd name="T12" fmla="*/ 514350 w 5760"/>
              <a:gd name="T13" fmla="*/ 6356350 h 4320"/>
              <a:gd name="T14" fmla="*/ 514350 w 5760"/>
              <a:gd name="T15" fmla="*/ 514350 h 4320"/>
              <a:gd name="T16" fmla="*/ 8642350 w 5760"/>
              <a:gd name="T17" fmla="*/ 514350 h 4320"/>
              <a:gd name="T18" fmla="*/ 8642350 w 5760"/>
              <a:gd name="T19" fmla="*/ 6356350 h 43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163" y="6365875"/>
            <a:ext cx="38608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8C410C61-A7BF-4201-82D4-AD3DFE4B48DB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="" xmlns:p14="http://schemas.microsoft.com/office/powerpoint/2010/main" val="31318885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192A5-4EAF-4D09-8563-8F1FFDD90263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="" xmlns:p14="http://schemas.microsoft.com/office/powerpoint/2010/main" val="24739005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200" y="401616"/>
              <a:ext cx="3465513" cy="60543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34"/>
            <p:cNvSpPr>
              <a:spLocks/>
            </p:cNvSpPr>
            <p:nvPr/>
          </p:nvSpPr>
          <p:spPr bwMode="gray">
            <a:xfrm rot="-5400000">
              <a:off x="3105027" y="1765596"/>
              <a:ext cx="5995993" cy="3326809"/>
            </a:xfrm>
            <a:custGeom>
              <a:avLst/>
              <a:gdLst>
                <a:gd name="T0" fmla="*/ 0 w 4960"/>
                <a:gd name="T1" fmla="*/ 0 h 2752"/>
                <a:gd name="T2" fmla="*/ 0 w 4960"/>
                <a:gd name="T3" fmla="*/ 391674 h 2752"/>
                <a:gd name="T4" fmla="*/ 0 w 4960"/>
                <a:gd name="T5" fmla="*/ 2408068 h 2752"/>
                <a:gd name="T6" fmla="*/ 0 w 4960"/>
                <a:gd name="T7" fmla="*/ 3326809 h 2752"/>
                <a:gd name="T8" fmla="*/ 5995993 w 4960"/>
                <a:gd name="T9" fmla="*/ 3326809 h 2752"/>
                <a:gd name="T10" fmla="*/ 5995993 w 4960"/>
                <a:gd name="T11" fmla="*/ 2408068 h 2752"/>
                <a:gd name="T12" fmla="*/ 5995993 w 4960"/>
                <a:gd name="T13" fmla="*/ 391674 h 2752"/>
                <a:gd name="T14" fmla="*/ 5995993 w 4960"/>
                <a:gd name="T15" fmla="*/ 0 h 2752"/>
                <a:gd name="T16" fmla="*/ 5995993 w 4960"/>
                <a:gd name="T17" fmla="*/ 0 h 2752"/>
                <a:gd name="T18" fmla="*/ 5722788 w 4960"/>
                <a:gd name="T19" fmla="*/ 41102 h 2752"/>
                <a:gd name="T20" fmla="*/ 5452002 w 4960"/>
                <a:gd name="T21" fmla="*/ 77368 h 2752"/>
                <a:gd name="T22" fmla="*/ 5178797 w 4960"/>
                <a:gd name="T23" fmla="*/ 108798 h 2752"/>
                <a:gd name="T24" fmla="*/ 4908010 w 4960"/>
                <a:gd name="T25" fmla="*/ 137811 h 2752"/>
                <a:gd name="T26" fmla="*/ 4637224 w 4960"/>
                <a:gd name="T27" fmla="*/ 159571 h 2752"/>
                <a:gd name="T28" fmla="*/ 4368855 w 4960"/>
                <a:gd name="T29" fmla="*/ 176495 h 2752"/>
                <a:gd name="T30" fmla="*/ 4100486 w 4960"/>
                <a:gd name="T31" fmla="*/ 191001 h 2752"/>
                <a:gd name="T32" fmla="*/ 3836952 w 4960"/>
                <a:gd name="T33" fmla="*/ 200672 h 2752"/>
                <a:gd name="T34" fmla="*/ 3578254 w 4960"/>
                <a:gd name="T35" fmla="*/ 207926 h 2752"/>
                <a:gd name="T36" fmla="*/ 3321974 w 4960"/>
                <a:gd name="T37" fmla="*/ 210343 h 2752"/>
                <a:gd name="T38" fmla="*/ 3072946 w 4960"/>
                <a:gd name="T39" fmla="*/ 210343 h 2752"/>
                <a:gd name="T40" fmla="*/ 2826337 w 4960"/>
                <a:gd name="T41" fmla="*/ 210343 h 2752"/>
                <a:gd name="T42" fmla="*/ 2586981 w 4960"/>
                <a:gd name="T43" fmla="*/ 205508 h 2752"/>
                <a:gd name="T44" fmla="*/ 2354878 w 4960"/>
                <a:gd name="T45" fmla="*/ 198255 h 2752"/>
                <a:gd name="T46" fmla="*/ 2130028 w 4960"/>
                <a:gd name="T47" fmla="*/ 188584 h 2752"/>
                <a:gd name="T48" fmla="*/ 1912432 w 4960"/>
                <a:gd name="T49" fmla="*/ 178913 h 2752"/>
                <a:gd name="T50" fmla="*/ 1704506 w 4960"/>
                <a:gd name="T51" fmla="*/ 166824 h 2752"/>
                <a:gd name="T52" fmla="*/ 1503834 w 4960"/>
                <a:gd name="T53" fmla="*/ 154735 h 2752"/>
                <a:gd name="T54" fmla="*/ 1315250 w 4960"/>
                <a:gd name="T55" fmla="*/ 140229 h 2752"/>
                <a:gd name="T56" fmla="*/ 1133920 w 4960"/>
                <a:gd name="T57" fmla="*/ 125722 h 2752"/>
                <a:gd name="T58" fmla="*/ 807525 w 4960"/>
                <a:gd name="T59" fmla="*/ 94292 h 2752"/>
                <a:gd name="T60" fmla="*/ 529485 w 4960"/>
                <a:gd name="T61" fmla="*/ 65279 h 2752"/>
                <a:gd name="T62" fmla="*/ 307053 w 4960"/>
                <a:gd name="T63" fmla="*/ 41102 h 2752"/>
                <a:gd name="T64" fmla="*/ 140229 w 4960"/>
                <a:gd name="T65" fmla="*/ 19342 h 2752"/>
                <a:gd name="T66" fmla="*/ 0 w 4960"/>
                <a:gd name="T67" fmla="*/ 0 h 2752"/>
                <a:gd name="T68" fmla="*/ 0 w 4960"/>
                <a:gd name="T69" fmla="*/ 0 h 275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5"/>
            <p:cNvSpPr>
              <a:spLocks/>
            </p:cNvSpPr>
            <p:nvPr/>
          </p:nvSpPr>
          <p:spPr bwMode="gray">
            <a:xfrm rot="-5912394">
              <a:off x="3320102" y="1458373"/>
              <a:ext cx="2377690" cy="317748"/>
            </a:xfrm>
            <a:custGeom>
              <a:avLst/>
              <a:gdLst>
                <a:gd name="T0" fmla="*/ 20210 w 10000"/>
                <a:gd name="T1" fmla="*/ 152058 h 5291"/>
                <a:gd name="T2" fmla="*/ 2367704 w 10000"/>
                <a:gd name="T3" fmla="*/ 317748 h 5291"/>
                <a:gd name="T4" fmla="*/ 2377690 w 10000"/>
                <a:gd name="T5" fmla="*/ 0 h 5291"/>
                <a:gd name="T6" fmla="*/ 2377690 w 10000"/>
                <a:gd name="T7" fmla="*/ 0 h 5291"/>
                <a:gd name="T8" fmla="*/ 2298513 w 10000"/>
                <a:gd name="T9" fmla="*/ 12251 h 5291"/>
                <a:gd name="T10" fmla="*/ 2219336 w 10000"/>
                <a:gd name="T11" fmla="*/ 24022 h 5291"/>
                <a:gd name="T12" fmla="*/ 2140159 w 10000"/>
                <a:gd name="T13" fmla="*/ 35432 h 5291"/>
                <a:gd name="T14" fmla="*/ 2060744 w 10000"/>
                <a:gd name="T15" fmla="*/ 45221 h 5291"/>
                <a:gd name="T16" fmla="*/ 1981329 w 10000"/>
                <a:gd name="T17" fmla="*/ 55070 h 5291"/>
                <a:gd name="T18" fmla="*/ 1901914 w 10000"/>
                <a:gd name="T19" fmla="*/ 64318 h 5291"/>
                <a:gd name="T20" fmla="*/ 1823450 w 10000"/>
                <a:gd name="T21" fmla="*/ 72185 h 5291"/>
                <a:gd name="T22" fmla="*/ 1743560 w 10000"/>
                <a:gd name="T23" fmla="*/ 79572 h 5291"/>
                <a:gd name="T24" fmla="*/ 1664383 w 10000"/>
                <a:gd name="T25" fmla="*/ 86478 h 5291"/>
                <a:gd name="T26" fmla="*/ 1586633 w 10000"/>
                <a:gd name="T27" fmla="*/ 92364 h 5291"/>
                <a:gd name="T28" fmla="*/ 1507455 w 10000"/>
                <a:gd name="T29" fmla="*/ 98249 h 5291"/>
                <a:gd name="T30" fmla="*/ 1429705 w 10000"/>
                <a:gd name="T31" fmla="*/ 103234 h 5291"/>
                <a:gd name="T32" fmla="*/ 1351955 w 10000"/>
                <a:gd name="T33" fmla="*/ 107137 h 5291"/>
                <a:gd name="T34" fmla="*/ 1274204 w 10000"/>
                <a:gd name="T35" fmla="*/ 111101 h 5291"/>
                <a:gd name="T36" fmla="*/ 1197405 w 10000"/>
                <a:gd name="T37" fmla="*/ 114464 h 5291"/>
                <a:gd name="T38" fmla="*/ 1121556 w 10000"/>
                <a:gd name="T39" fmla="*/ 116986 h 5291"/>
                <a:gd name="T40" fmla="*/ 1045233 w 10000"/>
                <a:gd name="T41" fmla="*/ 118908 h 5291"/>
                <a:gd name="T42" fmla="*/ 969860 w 10000"/>
                <a:gd name="T43" fmla="*/ 120890 h 5291"/>
                <a:gd name="T44" fmla="*/ 895438 w 10000"/>
                <a:gd name="T45" fmla="*/ 121850 h 5291"/>
                <a:gd name="T46" fmla="*/ 821254 w 10000"/>
                <a:gd name="T47" fmla="*/ 122871 h 5291"/>
                <a:gd name="T48" fmla="*/ 747784 w 10000"/>
                <a:gd name="T49" fmla="*/ 123292 h 5291"/>
                <a:gd name="T50" fmla="*/ 675026 w 10000"/>
                <a:gd name="T51" fmla="*/ 122871 h 5291"/>
                <a:gd name="T52" fmla="*/ 603220 w 10000"/>
                <a:gd name="T53" fmla="*/ 122871 h 5291"/>
                <a:gd name="T54" fmla="*/ 532127 w 10000"/>
                <a:gd name="T55" fmla="*/ 121850 h 5291"/>
                <a:gd name="T56" fmla="*/ 461985 w 10000"/>
                <a:gd name="T57" fmla="*/ 120349 h 5291"/>
                <a:gd name="T58" fmla="*/ 393032 w 10000"/>
                <a:gd name="T59" fmla="*/ 118908 h 5291"/>
                <a:gd name="T60" fmla="*/ 325268 w 10000"/>
                <a:gd name="T61" fmla="*/ 117406 h 5291"/>
                <a:gd name="T62" fmla="*/ 257979 w 10000"/>
                <a:gd name="T63" fmla="*/ 115004 h 5291"/>
                <a:gd name="T64" fmla="*/ 191642 w 10000"/>
                <a:gd name="T65" fmla="*/ 112482 h 5291"/>
                <a:gd name="T66" fmla="*/ 126731 w 10000"/>
                <a:gd name="T67" fmla="*/ 110080 h 5291"/>
                <a:gd name="T68" fmla="*/ 0 w 10000"/>
                <a:gd name="T69" fmla="*/ 103654 h 5291"/>
                <a:gd name="T70" fmla="*/ 20210 w 10000"/>
                <a:gd name="T71" fmla="*/ 152058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6858000 h 4320"/>
                <a:gd name="T4" fmla="*/ 9144000 w 5760"/>
                <a:gd name="T5" fmla="*/ 6858000 h 4320"/>
                <a:gd name="T6" fmla="*/ 9144000 w 5760"/>
                <a:gd name="T7" fmla="*/ 0 h 4320"/>
                <a:gd name="T8" fmla="*/ 0 w 5760"/>
                <a:gd name="T9" fmla="*/ 0 h 4320"/>
                <a:gd name="T10" fmla="*/ 8642350 w 5760"/>
                <a:gd name="T11" fmla="*/ 6356350 h 4320"/>
                <a:gd name="T12" fmla="*/ 514350 w 5760"/>
                <a:gd name="T13" fmla="*/ 6356350 h 4320"/>
                <a:gd name="T14" fmla="*/ 514350 w 5760"/>
                <a:gd name="T15" fmla="*/ 514350 h 4320"/>
                <a:gd name="T16" fmla="*/ 8642350 w 5760"/>
                <a:gd name="T17" fmla="*/ 514350 h 4320"/>
                <a:gd name="T18" fmla="*/ 8642350 w 5760"/>
                <a:gd name="T19" fmla="*/ 6356350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/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11C92551-3084-410F-93CF-A428D42B1AF4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="" xmlns:p14="http://schemas.microsoft.com/office/powerpoint/2010/main" val="19903148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1F4B2-1B67-4095-9035-5FDCFEA33710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="" xmlns:p14="http://schemas.microsoft.com/office/powerpoint/2010/main" val="18678583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850DF-5E8D-4BE1-8635-B9F0A911CF67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="" xmlns:p14="http://schemas.microsoft.com/office/powerpoint/2010/main" val="5492662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93685-FA50-453A-AFB9-A3AD8F10B46A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="" xmlns:p14="http://schemas.microsoft.com/office/powerpoint/2010/main" val="16906145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2588F428-4236-421B-B2C6-55D167BB1E29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="" xmlns:p14="http://schemas.microsoft.com/office/powerpoint/2010/main" val="6379288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11"/>
            <p:cNvSpPr/>
            <p:nvPr/>
          </p:nvSpPr>
          <p:spPr>
            <a:xfrm>
              <a:off x="5283200" y="401616"/>
              <a:ext cx="3465513" cy="60543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34"/>
            <p:cNvSpPr>
              <a:spLocks/>
            </p:cNvSpPr>
            <p:nvPr/>
          </p:nvSpPr>
          <p:spPr bwMode="gray">
            <a:xfrm rot="-5400000">
              <a:off x="2548536" y="1765596"/>
              <a:ext cx="5995993" cy="3326809"/>
            </a:xfrm>
            <a:custGeom>
              <a:avLst/>
              <a:gdLst>
                <a:gd name="T0" fmla="*/ 0 w 4960"/>
                <a:gd name="T1" fmla="*/ 0 h 2752"/>
                <a:gd name="T2" fmla="*/ 0 w 4960"/>
                <a:gd name="T3" fmla="*/ 391674 h 2752"/>
                <a:gd name="T4" fmla="*/ 0 w 4960"/>
                <a:gd name="T5" fmla="*/ 2408068 h 2752"/>
                <a:gd name="T6" fmla="*/ 0 w 4960"/>
                <a:gd name="T7" fmla="*/ 3326809 h 2752"/>
                <a:gd name="T8" fmla="*/ 5995993 w 4960"/>
                <a:gd name="T9" fmla="*/ 3326809 h 2752"/>
                <a:gd name="T10" fmla="*/ 5995993 w 4960"/>
                <a:gd name="T11" fmla="*/ 2408068 h 2752"/>
                <a:gd name="T12" fmla="*/ 5995993 w 4960"/>
                <a:gd name="T13" fmla="*/ 391674 h 2752"/>
                <a:gd name="T14" fmla="*/ 5995993 w 4960"/>
                <a:gd name="T15" fmla="*/ 0 h 2752"/>
                <a:gd name="T16" fmla="*/ 5995993 w 4960"/>
                <a:gd name="T17" fmla="*/ 0 h 2752"/>
                <a:gd name="T18" fmla="*/ 5722788 w 4960"/>
                <a:gd name="T19" fmla="*/ 41102 h 2752"/>
                <a:gd name="T20" fmla="*/ 5452002 w 4960"/>
                <a:gd name="T21" fmla="*/ 77368 h 2752"/>
                <a:gd name="T22" fmla="*/ 5178797 w 4960"/>
                <a:gd name="T23" fmla="*/ 108798 h 2752"/>
                <a:gd name="T24" fmla="*/ 4908010 w 4960"/>
                <a:gd name="T25" fmla="*/ 137811 h 2752"/>
                <a:gd name="T26" fmla="*/ 4637224 w 4960"/>
                <a:gd name="T27" fmla="*/ 159571 h 2752"/>
                <a:gd name="T28" fmla="*/ 4368855 w 4960"/>
                <a:gd name="T29" fmla="*/ 176495 h 2752"/>
                <a:gd name="T30" fmla="*/ 4100486 w 4960"/>
                <a:gd name="T31" fmla="*/ 191001 h 2752"/>
                <a:gd name="T32" fmla="*/ 3836952 w 4960"/>
                <a:gd name="T33" fmla="*/ 200672 h 2752"/>
                <a:gd name="T34" fmla="*/ 3578254 w 4960"/>
                <a:gd name="T35" fmla="*/ 207926 h 2752"/>
                <a:gd name="T36" fmla="*/ 3321974 w 4960"/>
                <a:gd name="T37" fmla="*/ 210343 h 2752"/>
                <a:gd name="T38" fmla="*/ 3072946 w 4960"/>
                <a:gd name="T39" fmla="*/ 210343 h 2752"/>
                <a:gd name="T40" fmla="*/ 2826337 w 4960"/>
                <a:gd name="T41" fmla="*/ 210343 h 2752"/>
                <a:gd name="T42" fmla="*/ 2586981 w 4960"/>
                <a:gd name="T43" fmla="*/ 205508 h 2752"/>
                <a:gd name="T44" fmla="*/ 2354878 w 4960"/>
                <a:gd name="T45" fmla="*/ 198255 h 2752"/>
                <a:gd name="T46" fmla="*/ 2130028 w 4960"/>
                <a:gd name="T47" fmla="*/ 188584 h 2752"/>
                <a:gd name="T48" fmla="*/ 1912432 w 4960"/>
                <a:gd name="T49" fmla="*/ 178913 h 2752"/>
                <a:gd name="T50" fmla="*/ 1704506 w 4960"/>
                <a:gd name="T51" fmla="*/ 166824 h 2752"/>
                <a:gd name="T52" fmla="*/ 1503834 w 4960"/>
                <a:gd name="T53" fmla="*/ 154735 h 2752"/>
                <a:gd name="T54" fmla="*/ 1315250 w 4960"/>
                <a:gd name="T55" fmla="*/ 140229 h 2752"/>
                <a:gd name="T56" fmla="*/ 1133920 w 4960"/>
                <a:gd name="T57" fmla="*/ 125722 h 2752"/>
                <a:gd name="T58" fmla="*/ 807525 w 4960"/>
                <a:gd name="T59" fmla="*/ 94292 h 2752"/>
                <a:gd name="T60" fmla="*/ 529485 w 4960"/>
                <a:gd name="T61" fmla="*/ 65279 h 2752"/>
                <a:gd name="T62" fmla="*/ 307053 w 4960"/>
                <a:gd name="T63" fmla="*/ 41102 h 2752"/>
                <a:gd name="T64" fmla="*/ 140229 w 4960"/>
                <a:gd name="T65" fmla="*/ 19342 h 2752"/>
                <a:gd name="T66" fmla="*/ 0 w 4960"/>
                <a:gd name="T67" fmla="*/ 0 h 2752"/>
                <a:gd name="T68" fmla="*/ 0 w 4960"/>
                <a:gd name="T69" fmla="*/ 0 h 275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/>
            </p:cNvSpPr>
            <p:nvPr/>
          </p:nvSpPr>
          <p:spPr bwMode="gray">
            <a:xfrm rot="-5912394">
              <a:off x="2769747" y="1458373"/>
              <a:ext cx="2377690" cy="317748"/>
            </a:xfrm>
            <a:custGeom>
              <a:avLst/>
              <a:gdLst>
                <a:gd name="T0" fmla="*/ 20210 w 10000"/>
                <a:gd name="T1" fmla="*/ 152058 h 5291"/>
                <a:gd name="T2" fmla="*/ 2367704 w 10000"/>
                <a:gd name="T3" fmla="*/ 317748 h 5291"/>
                <a:gd name="T4" fmla="*/ 2377690 w 10000"/>
                <a:gd name="T5" fmla="*/ 0 h 5291"/>
                <a:gd name="T6" fmla="*/ 2377690 w 10000"/>
                <a:gd name="T7" fmla="*/ 0 h 5291"/>
                <a:gd name="T8" fmla="*/ 2298513 w 10000"/>
                <a:gd name="T9" fmla="*/ 12251 h 5291"/>
                <a:gd name="T10" fmla="*/ 2219336 w 10000"/>
                <a:gd name="T11" fmla="*/ 24022 h 5291"/>
                <a:gd name="T12" fmla="*/ 2140159 w 10000"/>
                <a:gd name="T13" fmla="*/ 35432 h 5291"/>
                <a:gd name="T14" fmla="*/ 2060744 w 10000"/>
                <a:gd name="T15" fmla="*/ 45221 h 5291"/>
                <a:gd name="T16" fmla="*/ 1981329 w 10000"/>
                <a:gd name="T17" fmla="*/ 55070 h 5291"/>
                <a:gd name="T18" fmla="*/ 1901914 w 10000"/>
                <a:gd name="T19" fmla="*/ 64318 h 5291"/>
                <a:gd name="T20" fmla="*/ 1823450 w 10000"/>
                <a:gd name="T21" fmla="*/ 72185 h 5291"/>
                <a:gd name="T22" fmla="*/ 1743560 w 10000"/>
                <a:gd name="T23" fmla="*/ 79572 h 5291"/>
                <a:gd name="T24" fmla="*/ 1664383 w 10000"/>
                <a:gd name="T25" fmla="*/ 86478 h 5291"/>
                <a:gd name="T26" fmla="*/ 1586633 w 10000"/>
                <a:gd name="T27" fmla="*/ 92364 h 5291"/>
                <a:gd name="T28" fmla="*/ 1507455 w 10000"/>
                <a:gd name="T29" fmla="*/ 98249 h 5291"/>
                <a:gd name="T30" fmla="*/ 1429705 w 10000"/>
                <a:gd name="T31" fmla="*/ 103234 h 5291"/>
                <a:gd name="T32" fmla="*/ 1351955 w 10000"/>
                <a:gd name="T33" fmla="*/ 107137 h 5291"/>
                <a:gd name="T34" fmla="*/ 1274204 w 10000"/>
                <a:gd name="T35" fmla="*/ 111101 h 5291"/>
                <a:gd name="T36" fmla="*/ 1197405 w 10000"/>
                <a:gd name="T37" fmla="*/ 114464 h 5291"/>
                <a:gd name="T38" fmla="*/ 1121556 w 10000"/>
                <a:gd name="T39" fmla="*/ 116986 h 5291"/>
                <a:gd name="T40" fmla="*/ 1045233 w 10000"/>
                <a:gd name="T41" fmla="*/ 118908 h 5291"/>
                <a:gd name="T42" fmla="*/ 969860 w 10000"/>
                <a:gd name="T43" fmla="*/ 120890 h 5291"/>
                <a:gd name="T44" fmla="*/ 895438 w 10000"/>
                <a:gd name="T45" fmla="*/ 121850 h 5291"/>
                <a:gd name="T46" fmla="*/ 821254 w 10000"/>
                <a:gd name="T47" fmla="*/ 122871 h 5291"/>
                <a:gd name="T48" fmla="*/ 747784 w 10000"/>
                <a:gd name="T49" fmla="*/ 123292 h 5291"/>
                <a:gd name="T50" fmla="*/ 675026 w 10000"/>
                <a:gd name="T51" fmla="*/ 122871 h 5291"/>
                <a:gd name="T52" fmla="*/ 603220 w 10000"/>
                <a:gd name="T53" fmla="*/ 122871 h 5291"/>
                <a:gd name="T54" fmla="*/ 532127 w 10000"/>
                <a:gd name="T55" fmla="*/ 121850 h 5291"/>
                <a:gd name="T56" fmla="*/ 461985 w 10000"/>
                <a:gd name="T57" fmla="*/ 120349 h 5291"/>
                <a:gd name="T58" fmla="*/ 393032 w 10000"/>
                <a:gd name="T59" fmla="*/ 118908 h 5291"/>
                <a:gd name="T60" fmla="*/ 325268 w 10000"/>
                <a:gd name="T61" fmla="*/ 117406 h 5291"/>
                <a:gd name="T62" fmla="*/ 257979 w 10000"/>
                <a:gd name="T63" fmla="*/ 115004 h 5291"/>
                <a:gd name="T64" fmla="*/ 191642 w 10000"/>
                <a:gd name="T65" fmla="*/ 112482 h 5291"/>
                <a:gd name="T66" fmla="*/ 126731 w 10000"/>
                <a:gd name="T67" fmla="*/ 110080 h 5291"/>
                <a:gd name="T68" fmla="*/ 0 w 10000"/>
                <a:gd name="T69" fmla="*/ 103654 h 5291"/>
                <a:gd name="T70" fmla="*/ 20210 w 10000"/>
                <a:gd name="T71" fmla="*/ 152058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6858000 h 4320"/>
                <a:gd name="T4" fmla="*/ 9144000 w 5760"/>
                <a:gd name="T5" fmla="*/ 6858000 h 4320"/>
                <a:gd name="T6" fmla="*/ 9144000 w 5760"/>
                <a:gd name="T7" fmla="*/ 0 h 4320"/>
                <a:gd name="T8" fmla="*/ 0 w 5760"/>
                <a:gd name="T9" fmla="*/ 0 h 4320"/>
                <a:gd name="T10" fmla="*/ 8642350 w 5760"/>
                <a:gd name="T11" fmla="*/ 6356350 h 4320"/>
                <a:gd name="T12" fmla="*/ 514350 w 5760"/>
                <a:gd name="T13" fmla="*/ 6356350 h 4320"/>
                <a:gd name="T14" fmla="*/ 514350 w 5760"/>
                <a:gd name="T15" fmla="*/ 514350 h 4320"/>
                <a:gd name="T16" fmla="*/ 8642350 w 5760"/>
                <a:gd name="T17" fmla="*/ 514350 h 4320"/>
                <a:gd name="T18" fmla="*/ 8642350 w 5760"/>
                <a:gd name="T19" fmla="*/ 6356350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FAE89A0B-7E82-49C1-BCD1-EACB9A737E7A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="" xmlns:p14="http://schemas.microsoft.com/office/powerpoint/2010/main" val="2653883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11"/>
            <p:cNvSpPr/>
            <p:nvPr/>
          </p:nvSpPr>
          <p:spPr>
            <a:xfrm>
              <a:off x="5283200" y="401616"/>
              <a:ext cx="3465513" cy="60543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34"/>
            <p:cNvSpPr>
              <a:spLocks/>
            </p:cNvSpPr>
            <p:nvPr/>
          </p:nvSpPr>
          <p:spPr bwMode="gray">
            <a:xfrm rot="-5400000">
              <a:off x="2852610" y="1765596"/>
              <a:ext cx="5995993" cy="3326809"/>
            </a:xfrm>
            <a:custGeom>
              <a:avLst/>
              <a:gdLst>
                <a:gd name="T0" fmla="*/ 0 w 4960"/>
                <a:gd name="T1" fmla="*/ 0 h 2752"/>
                <a:gd name="T2" fmla="*/ 0 w 4960"/>
                <a:gd name="T3" fmla="*/ 391674 h 2752"/>
                <a:gd name="T4" fmla="*/ 0 w 4960"/>
                <a:gd name="T5" fmla="*/ 2408068 h 2752"/>
                <a:gd name="T6" fmla="*/ 0 w 4960"/>
                <a:gd name="T7" fmla="*/ 3326809 h 2752"/>
                <a:gd name="T8" fmla="*/ 5995993 w 4960"/>
                <a:gd name="T9" fmla="*/ 3326809 h 2752"/>
                <a:gd name="T10" fmla="*/ 5995993 w 4960"/>
                <a:gd name="T11" fmla="*/ 2408068 h 2752"/>
                <a:gd name="T12" fmla="*/ 5995993 w 4960"/>
                <a:gd name="T13" fmla="*/ 391674 h 2752"/>
                <a:gd name="T14" fmla="*/ 5995993 w 4960"/>
                <a:gd name="T15" fmla="*/ 0 h 2752"/>
                <a:gd name="T16" fmla="*/ 5995993 w 4960"/>
                <a:gd name="T17" fmla="*/ 0 h 2752"/>
                <a:gd name="T18" fmla="*/ 5722788 w 4960"/>
                <a:gd name="T19" fmla="*/ 41102 h 2752"/>
                <a:gd name="T20" fmla="*/ 5452002 w 4960"/>
                <a:gd name="T21" fmla="*/ 77368 h 2752"/>
                <a:gd name="T22" fmla="*/ 5178797 w 4960"/>
                <a:gd name="T23" fmla="*/ 108798 h 2752"/>
                <a:gd name="T24" fmla="*/ 4908010 w 4960"/>
                <a:gd name="T25" fmla="*/ 137811 h 2752"/>
                <a:gd name="T26" fmla="*/ 4637224 w 4960"/>
                <a:gd name="T27" fmla="*/ 159571 h 2752"/>
                <a:gd name="T28" fmla="*/ 4368855 w 4960"/>
                <a:gd name="T29" fmla="*/ 176495 h 2752"/>
                <a:gd name="T30" fmla="*/ 4100486 w 4960"/>
                <a:gd name="T31" fmla="*/ 191001 h 2752"/>
                <a:gd name="T32" fmla="*/ 3836952 w 4960"/>
                <a:gd name="T33" fmla="*/ 200672 h 2752"/>
                <a:gd name="T34" fmla="*/ 3578254 w 4960"/>
                <a:gd name="T35" fmla="*/ 207926 h 2752"/>
                <a:gd name="T36" fmla="*/ 3321974 w 4960"/>
                <a:gd name="T37" fmla="*/ 210343 h 2752"/>
                <a:gd name="T38" fmla="*/ 3072946 w 4960"/>
                <a:gd name="T39" fmla="*/ 210343 h 2752"/>
                <a:gd name="T40" fmla="*/ 2826337 w 4960"/>
                <a:gd name="T41" fmla="*/ 210343 h 2752"/>
                <a:gd name="T42" fmla="*/ 2586981 w 4960"/>
                <a:gd name="T43" fmla="*/ 205508 h 2752"/>
                <a:gd name="T44" fmla="*/ 2354878 w 4960"/>
                <a:gd name="T45" fmla="*/ 198255 h 2752"/>
                <a:gd name="T46" fmla="*/ 2130028 w 4960"/>
                <a:gd name="T47" fmla="*/ 188584 h 2752"/>
                <a:gd name="T48" fmla="*/ 1912432 w 4960"/>
                <a:gd name="T49" fmla="*/ 178913 h 2752"/>
                <a:gd name="T50" fmla="*/ 1704506 w 4960"/>
                <a:gd name="T51" fmla="*/ 166824 h 2752"/>
                <a:gd name="T52" fmla="*/ 1503834 w 4960"/>
                <a:gd name="T53" fmla="*/ 154735 h 2752"/>
                <a:gd name="T54" fmla="*/ 1315250 w 4960"/>
                <a:gd name="T55" fmla="*/ 140229 h 2752"/>
                <a:gd name="T56" fmla="*/ 1133920 w 4960"/>
                <a:gd name="T57" fmla="*/ 125722 h 2752"/>
                <a:gd name="T58" fmla="*/ 807525 w 4960"/>
                <a:gd name="T59" fmla="*/ 94292 h 2752"/>
                <a:gd name="T60" fmla="*/ 529485 w 4960"/>
                <a:gd name="T61" fmla="*/ 65279 h 2752"/>
                <a:gd name="T62" fmla="*/ 307053 w 4960"/>
                <a:gd name="T63" fmla="*/ 41102 h 2752"/>
                <a:gd name="T64" fmla="*/ 140229 w 4960"/>
                <a:gd name="T65" fmla="*/ 19342 h 2752"/>
                <a:gd name="T66" fmla="*/ 0 w 4960"/>
                <a:gd name="T67" fmla="*/ 0 h 2752"/>
                <a:gd name="T68" fmla="*/ 0 w 4960"/>
                <a:gd name="T69" fmla="*/ 0 h 275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/>
            </p:cNvSpPr>
            <p:nvPr/>
          </p:nvSpPr>
          <p:spPr bwMode="gray">
            <a:xfrm rot="-5912394">
              <a:off x="3074559" y="1458373"/>
              <a:ext cx="2377690" cy="317748"/>
            </a:xfrm>
            <a:custGeom>
              <a:avLst/>
              <a:gdLst>
                <a:gd name="T0" fmla="*/ 20210 w 10000"/>
                <a:gd name="T1" fmla="*/ 152058 h 5291"/>
                <a:gd name="T2" fmla="*/ 2367704 w 10000"/>
                <a:gd name="T3" fmla="*/ 317748 h 5291"/>
                <a:gd name="T4" fmla="*/ 2377690 w 10000"/>
                <a:gd name="T5" fmla="*/ 0 h 5291"/>
                <a:gd name="T6" fmla="*/ 2377690 w 10000"/>
                <a:gd name="T7" fmla="*/ 0 h 5291"/>
                <a:gd name="T8" fmla="*/ 2298513 w 10000"/>
                <a:gd name="T9" fmla="*/ 12251 h 5291"/>
                <a:gd name="T10" fmla="*/ 2219336 w 10000"/>
                <a:gd name="T11" fmla="*/ 24022 h 5291"/>
                <a:gd name="T12" fmla="*/ 2140159 w 10000"/>
                <a:gd name="T13" fmla="*/ 35432 h 5291"/>
                <a:gd name="T14" fmla="*/ 2060744 w 10000"/>
                <a:gd name="T15" fmla="*/ 45221 h 5291"/>
                <a:gd name="T16" fmla="*/ 1981329 w 10000"/>
                <a:gd name="T17" fmla="*/ 55070 h 5291"/>
                <a:gd name="T18" fmla="*/ 1901914 w 10000"/>
                <a:gd name="T19" fmla="*/ 64318 h 5291"/>
                <a:gd name="T20" fmla="*/ 1823450 w 10000"/>
                <a:gd name="T21" fmla="*/ 72185 h 5291"/>
                <a:gd name="T22" fmla="*/ 1743560 w 10000"/>
                <a:gd name="T23" fmla="*/ 79572 h 5291"/>
                <a:gd name="T24" fmla="*/ 1664383 w 10000"/>
                <a:gd name="T25" fmla="*/ 86478 h 5291"/>
                <a:gd name="T26" fmla="*/ 1586633 w 10000"/>
                <a:gd name="T27" fmla="*/ 92364 h 5291"/>
                <a:gd name="T28" fmla="*/ 1507455 w 10000"/>
                <a:gd name="T29" fmla="*/ 98249 h 5291"/>
                <a:gd name="T30" fmla="*/ 1429705 w 10000"/>
                <a:gd name="T31" fmla="*/ 103234 h 5291"/>
                <a:gd name="T32" fmla="*/ 1351955 w 10000"/>
                <a:gd name="T33" fmla="*/ 107137 h 5291"/>
                <a:gd name="T34" fmla="*/ 1274204 w 10000"/>
                <a:gd name="T35" fmla="*/ 111101 h 5291"/>
                <a:gd name="T36" fmla="*/ 1197405 w 10000"/>
                <a:gd name="T37" fmla="*/ 114464 h 5291"/>
                <a:gd name="T38" fmla="*/ 1121556 w 10000"/>
                <a:gd name="T39" fmla="*/ 116986 h 5291"/>
                <a:gd name="T40" fmla="*/ 1045233 w 10000"/>
                <a:gd name="T41" fmla="*/ 118908 h 5291"/>
                <a:gd name="T42" fmla="*/ 969860 w 10000"/>
                <a:gd name="T43" fmla="*/ 120890 h 5291"/>
                <a:gd name="T44" fmla="*/ 895438 w 10000"/>
                <a:gd name="T45" fmla="*/ 121850 h 5291"/>
                <a:gd name="T46" fmla="*/ 821254 w 10000"/>
                <a:gd name="T47" fmla="*/ 122871 h 5291"/>
                <a:gd name="T48" fmla="*/ 747784 w 10000"/>
                <a:gd name="T49" fmla="*/ 123292 h 5291"/>
                <a:gd name="T50" fmla="*/ 675026 w 10000"/>
                <a:gd name="T51" fmla="*/ 122871 h 5291"/>
                <a:gd name="T52" fmla="*/ 603220 w 10000"/>
                <a:gd name="T53" fmla="*/ 122871 h 5291"/>
                <a:gd name="T54" fmla="*/ 532127 w 10000"/>
                <a:gd name="T55" fmla="*/ 121850 h 5291"/>
                <a:gd name="T56" fmla="*/ 461985 w 10000"/>
                <a:gd name="T57" fmla="*/ 120349 h 5291"/>
                <a:gd name="T58" fmla="*/ 393032 w 10000"/>
                <a:gd name="T59" fmla="*/ 118908 h 5291"/>
                <a:gd name="T60" fmla="*/ 325268 w 10000"/>
                <a:gd name="T61" fmla="*/ 117406 h 5291"/>
                <a:gd name="T62" fmla="*/ 257979 w 10000"/>
                <a:gd name="T63" fmla="*/ 115004 h 5291"/>
                <a:gd name="T64" fmla="*/ 191642 w 10000"/>
                <a:gd name="T65" fmla="*/ 112482 h 5291"/>
                <a:gd name="T66" fmla="*/ 126731 w 10000"/>
                <a:gd name="T67" fmla="*/ 110080 h 5291"/>
                <a:gd name="T68" fmla="*/ 0 w 10000"/>
                <a:gd name="T69" fmla="*/ 103654 h 5291"/>
                <a:gd name="T70" fmla="*/ 20210 w 10000"/>
                <a:gd name="T71" fmla="*/ 152058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6858000 h 4320"/>
                <a:gd name="T4" fmla="*/ 9144000 w 5760"/>
                <a:gd name="T5" fmla="*/ 6858000 h 4320"/>
                <a:gd name="T6" fmla="*/ 9144000 w 5760"/>
                <a:gd name="T7" fmla="*/ 0 h 4320"/>
                <a:gd name="T8" fmla="*/ 0 w 5760"/>
                <a:gd name="T9" fmla="*/ 0 h 4320"/>
                <a:gd name="T10" fmla="*/ 8642350 w 5760"/>
                <a:gd name="T11" fmla="*/ 6356350 h 4320"/>
                <a:gd name="T12" fmla="*/ 514350 w 5760"/>
                <a:gd name="T13" fmla="*/ 6356350 h 4320"/>
                <a:gd name="T14" fmla="*/ 514350 w 5760"/>
                <a:gd name="T15" fmla="*/ 514350 h 4320"/>
                <a:gd name="T16" fmla="*/ 8642350 w 5760"/>
                <a:gd name="T17" fmla="*/ 514350 h 4320"/>
                <a:gd name="T18" fmla="*/ 8642350 w 5760"/>
                <a:gd name="T19" fmla="*/ 6356350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0935A507-FBF7-4000-B767-E98828B87B74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="" xmlns:p14="http://schemas.microsoft.com/office/powerpoint/2010/main" val="26648705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5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51" name="Freeform 5"/>
            <p:cNvSpPr>
              <a:spLocks/>
            </p:cNvSpPr>
            <p:nvPr/>
          </p:nvSpPr>
          <p:spPr bwMode="gray">
            <a:xfrm rot="-589932">
              <a:off x="6359946" y="1790293"/>
              <a:ext cx="2377690" cy="317748"/>
            </a:xfrm>
            <a:custGeom>
              <a:avLst/>
              <a:gdLst>
                <a:gd name="T0" fmla="*/ 20210 w 10000"/>
                <a:gd name="T1" fmla="*/ 152058 h 5291"/>
                <a:gd name="T2" fmla="*/ 2367704 w 10000"/>
                <a:gd name="T3" fmla="*/ 317748 h 5291"/>
                <a:gd name="T4" fmla="*/ 2377690 w 10000"/>
                <a:gd name="T5" fmla="*/ 0 h 5291"/>
                <a:gd name="T6" fmla="*/ 2377690 w 10000"/>
                <a:gd name="T7" fmla="*/ 0 h 5291"/>
                <a:gd name="T8" fmla="*/ 2298513 w 10000"/>
                <a:gd name="T9" fmla="*/ 12251 h 5291"/>
                <a:gd name="T10" fmla="*/ 2219336 w 10000"/>
                <a:gd name="T11" fmla="*/ 24022 h 5291"/>
                <a:gd name="T12" fmla="*/ 2140159 w 10000"/>
                <a:gd name="T13" fmla="*/ 35432 h 5291"/>
                <a:gd name="T14" fmla="*/ 2060744 w 10000"/>
                <a:gd name="T15" fmla="*/ 45221 h 5291"/>
                <a:gd name="T16" fmla="*/ 1981329 w 10000"/>
                <a:gd name="T17" fmla="*/ 55070 h 5291"/>
                <a:gd name="T18" fmla="*/ 1901914 w 10000"/>
                <a:gd name="T19" fmla="*/ 64318 h 5291"/>
                <a:gd name="T20" fmla="*/ 1823450 w 10000"/>
                <a:gd name="T21" fmla="*/ 72185 h 5291"/>
                <a:gd name="T22" fmla="*/ 1743560 w 10000"/>
                <a:gd name="T23" fmla="*/ 79572 h 5291"/>
                <a:gd name="T24" fmla="*/ 1664383 w 10000"/>
                <a:gd name="T25" fmla="*/ 86478 h 5291"/>
                <a:gd name="T26" fmla="*/ 1586633 w 10000"/>
                <a:gd name="T27" fmla="*/ 92364 h 5291"/>
                <a:gd name="T28" fmla="*/ 1507455 w 10000"/>
                <a:gd name="T29" fmla="*/ 98249 h 5291"/>
                <a:gd name="T30" fmla="*/ 1429705 w 10000"/>
                <a:gd name="T31" fmla="*/ 103234 h 5291"/>
                <a:gd name="T32" fmla="*/ 1351955 w 10000"/>
                <a:gd name="T33" fmla="*/ 107137 h 5291"/>
                <a:gd name="T34" fmla="*/ 1274204 w 10000"/>
                <a:gd name="T35" fmla="*/ 111101 h 5291"/>
                <a:gd name="T36" fmla="*/ 1197405 w 10000"/>
                <a:gd name="T37" fmla="*/ 114464 h 5291"/>
                <a:gd name="T38" fmla="*/ 1121556 w 10000"/>
                <a:gd name="T39" fmla="*/ 116986 h 5291"/>
                <a:gd name="T40" fmla="*/ 1045233 w 10000"/>
                <a:gd name="T41" fmla="*/ 118908 h 5291"/>
                <a:gd name="T42" fmla="*/ 969860 w 10000"/>
                <a:gd name="T43" fmla="*/ 120890 h 5291"/>
                <a:gd name="T44" fmla="*/ 895438 w 10000"/>
                <a:gd name="T45" fmla="*/ 121850 h 5291"/>
                <a:gd name="T46" fmla="*/ 821254 w 10000"/>
                <a:gd name="T47" fmla="*/ 122871 h 5291"/>
                <a:gd name="T48" fmla="*/ 747784 w 10000"/>
                <a:gd name="T49" fmla="*/ 123292 h 5291"/>
                <a:gd name="T50" fmla="*/ 675026 w 10000"/>
                <a:gd name="T51" fmla="*/ 122871 h 5291"/>
                <a:gd name="T52" fmla="*/ 603220 w 10000"/>
                <a:gd name="T53" fmla="*/ 122871 h 5291"/>
                <a:gd name="T54" fmla="*/ 532127 w 10000"/>
                <a:gd name="T55" fmla="*/ 121850 h 5291"/>
                <a:gd name="T56" fmla="*/ 461985 w 10000"/>
                <a:gd name="T57" fmla="*/ 120349 h 5291"/>
                <a:gd name="T58" fmla="*/ 393032 w 10000"/>
                <a:gd name="T59" fmla="*/ 118908 h 5291"/>
                <a:gd name="T60" fmla="*/ 325268 w 10000"/>
                <a:gd name="T61" fmla="*/ 117406 h 5291"/>
                <a:gd name="T62" fmla="*/ 257979 w 10000"/>
                <a:gd name="T63" fmla="*/ 115004 h 5291"/>
                <a:gd name="T64" fmla="*/ 191642 w 10000"/>
                <a:gd name="T65" fmla="*/ 112482 h 5291"/>
                <a:gd name="T66" fmla="*/ 126731 w 10000"/>
                <a:gd name="T67" fmla="*/ 110080 h 5291"/>
                <a:gd name="T68" fmla="*/ 0 w 10000"/>
                <a:gd name="T69" fmla="*/ 103654 h 5291"/>
                <a:gd name="T70" fmla="*/ 20210 w 10000"/>
                <a:gd name="T71" fmla="*/ 152058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" name="Freeform 24"/>
            <p:cNvSpPr>
              <a:spLocks/>
            </p:cNvSpPr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>
                <a:gd name="T0" fmla="*/ 0 w 4960"/>
                <a:gd name="T1" fmla="*/ 0 h 2752"/>
                <a:gd name="T2" fmla="*/ 0 w 4960"/>
                <a:gd name="T3" fmla="*/ 533944 h 2752"/>
                <a:gd name="T4" fmla="*/ 0 w 4960"/>
                <a:gd name="T5" fmla="*/ 3282765 h 2752"/>
                <a:gd name="T6" fmla="*/ 0 w 4960"/>
                <a:gd name="T7" fmla="*/ 4535226 h 2752"/>
                <a:gd name="T8" fmla="*/ 8173954 w 4960"/>
                <a:gd name="T9" fmla="*/ 4535226 h 2752"/>
                <a:gd name="T10" fmla="*/ 8173954 w 4960"/>
                <a:gd name="T11" fmla="*/ 3282765 h 2752"/>
                <a:gd name="T12" fmla="*/ 8173954 w 4960"/>
                <a:gd name="T13" fmla="*/ 533944 h 2752"/>
                <a:gd name="T14" fmla="*/ 8173954 w 4960"/>
                <a:gd name="T15" fmla="*/ 0 h 2752"/>
                <a:gd name="T16" fmla="*/ 8173954 w 4960"/>
                <a:gd name="T17" fmla="*/ 0 h 2752"/>
                <a:gd name="T18" fmla="*/ 7801512 w 4960"/>
                <a:gd name="T19" fmla="*/ 56031 h 2752"/>
                <a:gd name="T20" fmla="*/ 7432365 w 4960"/>
                <a:gd name="T21" fmla="*/ 105470 h 2752"/>
                <a:gd name="T22" fmla="*/ 7059923 w 4960"/>
                <a:gd name="T23" fmla="*/ 148318 h 2752"/>
                <a:gd name="T24" fmla="*/ 6690777 w 4960"/>
                <a:gd name="T25" fmla="*/ 187869 h 2752"/>
                <a:gd name="T26" fmla="*/ 6321631 w 4960"/>
                <a:gd name="T27" fmla="*/ 217533 h 2752"/>
                <a:gd name="T28" fmla="*/ 5955780 w 4960"/>
                <a:gd name="T29" fmla="*/ 240604 h 2752"/>
                <a:gd name="T30" fmla="*/ 5589930 w 4960"/>
                <a:gd name="T31" fmla="*/ 260380 h 2752"/>
                <a:gd name="T32" fmla="*/ 5230671 w 4960"/>
                <a:gd name="T33" fmla="*/ 273564 h 2752"/>
                <a:gd name="T34" fmla="*/ 4878005 w 4960"/>
                <a:gd name="T35" fmla="*/ 283452 h 2752"/>
                <a:gd name="T36" fmla="*/ 4528634 w 4960"/>
                <a:gd name="T37" fmla="*/ 286748 h 2752"/>
                <a:gd name="T38" fmla="*/ 4189151 w 4960"/>
                <a:gd name="T39" fmla="*/ 286748 h 2752"/>
                <a:gd name="T40" fmla="*/ 3852965 w 4960"/>
                <a:gd name="T41" fmla="*/ 286748 h 2752"/>
                <a:gd name="T42" fmla="*/ 3526666 w 4960"/>
                <a:gd name="T43" fmla="*/ 280156 h 2752"/>
                <a:gd name="T44" fmla="*/ 3210255 w 4960"/>
                <a:gd name="T45" fmla="*/ 270268 h 2752"/>
                <a:gd name="T46" fmla="*/ 2903731 w 4960"/>
                <a:gd name="T47" fmla="*/ 257084 h 2752"/>
                <a:gd name="T48" fmla="*/ 2607096 w 4960"/>
                <a:gd name="T49" fmla="*/ 243900 h 2752"/>
                <a:gd name="T50" fmla="*/ 2323644 w 4960"/>
                <a:gd name="T51" fmla="*/ 227420 h 2752"/>
                <a:gd name="T52" fmla="*/ 2050080 w 4960"/>
                <a:gd name="T53" fmla="*/ 210941 h 2752"/>
                <a:gd name="T54" fmla="*/ 1792996 w 4960"/>
                <a:gd name="T55" fmla="*/ 191165 h 2752"/>
                <a:gd name="T56" fmla="*/ 1545800 w 4960"/>
                <a:gd name="T57" fmla="*/ 171389 h 2752"/>
                <a:gd name="T58" fmla="*/ 1100847 w 4960"/>
                <a:gd name="T59" fmla="*/ 128542 h 2752"/>
                <a:gd name="T60" fmla="*/ 721813 w 4960"/>
                <a:gd name="T61" fmla="*/ 88991 h 2752"/>
                <a:gd name="T62" fmla="*/ 418586 w 4960"/>
                <a:gd name="T63" fmla="*/ 56031 h 2752"/>
                <a:gd name="T64" fmla="*/ 191165 w 4960"/>
                <a:gd name="T65" fmla="*/ 26368 h 2752"/>
                <a:gd name="T66" fmla="*/ 0 w 4960"/>
                <a:gd name="T67" fmla="*/ 0 h 2752"/>
                <a:gd name="T68" fmla="*/ 0 w 4960"/>
                <a:gd name="T69" fmla="*/ 0 h 275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6858000 h 4320"/>
                <a:gd name="T4" fmla="*/ 9144000 w 5760"/>
                <a:gd name="T5" fmla="*/ 6858000 h 4320"/>
                <a:gd name="T6" fmla="*/ 9144000 w 5760"/>
                <a:gd name="T7" fmla="*/ 0 h 4320"/>
                <a:gd name="T8" fmla="*/ 0 w 5760"/>
                <a:gd name="T9" fmla="*/ 0 h 4320"/>
                <a:gd name="T10" fmla="*/ 8642350 w 5760"/>
                <a:gd name="T11" fmla="*/ 6356350 h 4320"/>
                <a:gd name="T12" fmla="*/ 514350 w 5760"/>
                <a:gd name="T13" fmla="*/ 6356350 h 4320"/>
                <a:gd name="T14" fmla="*/ 514350 w 5760"/>
                <a:gd name="T15" fmla="*/ 514350 h 4320"/>
                <a:gd name="T16" fmla="*/ 8642350 w 5760"/>
                <a:gd name="T17" fmla="*/ 514350 h 4320"/>
                <a:gd name="T18" fmla="*/ 8642350 w 5760"/>
                <a:gd name="T19" fmla="*/ 6356350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gray">
          <a:xfrm>
            <a:off x="866775" y="927100"/>
            <a:ext cx="6345238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63600" y="2489200"/>
            <a:ext cx="6346825" cy="353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smtClean="0"/>
              <a:t>Click to edit Master text styles</a:t>
            </a:r>
          </a:p>
          <a:p>
            <a:pPr lvl="1"/>
            <a:r>
              <a:rPr lang="en-US" altLang="ar-SA" smtClean="0"/>
              <a:t>Second level</a:t>
            </a:r>
          </a:p>
          <a:p>
            <a:pPr lvl="2"/>
            <a:r>
              <a:rPr lang="en-US" altLang="ar-SA" smtClean="0"/>
              <a:t>Third level</a:t>
            </a:r>
          </a:p>
          <a:p>
            <a:pPr lvl="3"/>
            <a:r>
              <a:rPr lang="en-US" altLang="ar-SA" smtClean="0"/>
              <a:t>Fourth level</a:t>
            </a:r>
          </a:p>
          <a:p>
            <a:pPr lvl="4"/>
            <a:r>
              <a:rPr lang="en-US" altLang="ar-SA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3963" y="6365875"/>
            <a:ext cx="9906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550" y="6365875"/>
            <a:ext cx="38608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26" name="Rectangle 25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738" y="295275"/>
            <a:ext cx="790575" cy="768350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B7851C7-0C01-4D79-A4FB-F1F88C18ABA9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26" r:id="rId2"/>
    <p:sldLayoutId id="2147483731" r:id="rId3"/>
    <p:sldLayoutId id="2147483727" r:id="rId4"/>
    <p:sldLayoutId id="2147483728" r:id="rId5"/>
    <p:sldLayoutId id="2147483729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</p:sldLayoutIdLst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entury Gothic" panose="020B0502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entury Gothic" panose="020B0502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entury Gothic" panose="020B0502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entury Gothic" panose="020B0502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685800" indent="-282575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95885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233488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1508125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1295400"/>
            <a:ext cx="5918200" cy="2551113"/>
          </a:xfrm>
        </p:spPr>
        <p:txBody>
          <a:bodyPr/>
          <a:lstStyle/>
          <a:p>
            <a:pPr eaLnBrk="1" hangingPunct="1"/>
            <a:r>
              <a:rPr lang="en-US" altLang="ar-SA" dirty="0" smtClean="0"/>
              <a:t>Inheritance </a:t>
            </a:r>
            <a:endParaRPr lang="en-US" altLang="ar-SA" dirty="0" smtClean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66775" y="4776788"/>
            <a:ext cx="5916613" cy="8620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en-US"/>
          </a:p>
        </p:txBody>
      </p:sp>
      <p:sp>
        <p:nvSpPr>
          <p:cNvPr id="16388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7C96A3C8-1654-4974-9327-CC7A840248EB}" type="slidenum">
              <a:rPr lang="en-US" altLang="ar-SA" sz="2800" smtClean="0">
                <a:solidFill>
                  <a:schemeClr val="bg1"/>
                </a:solidFill>
              </a:rPr>
              <a:pPr/>
              <a:t>1</a:t>
            </a:fld>
            <a:endParaRPr lang="en-US" altLang="ar-SA" sz="2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  <a:noFill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eaLnBrk="1" hangingPunct="1"/>
            <a:r>
              <a:rPr lang="en-US" altLang="ar-SA" smtClean="0"/>
              <a:t>Deriving Subclasses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2317750"/>
            <a:ext cx="8305800" cy="1295400"/>
          </a:xfrm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eaLnBrk="1" hangingPunct="1"/>
            <a:r>
              <a:rPr lang="en-US" altLang="ar-SA" smtClean="0"/>
              <a:t>In Java, we use the reserved word </a:t>
            </a:r>
            <a:r>
              <a:rPr lang="en-US" altLang="ar-SA" smtClean="0">
                <a:solidFill>
                  <a:schemeClr val="tx1"/>
                </a:solidFill>
                <a:latin typeface="Courier New" panose="02070309020205020404" pitchFamily="49" charset="0"/>
              </a:rPr>
              <a:t>extends</a:t>
            </a:r>
            <a:r>
              <a:rPr lang="en-US" altLang="ar-SA" smtClean="0"/>
              <a:t> to establish an inheritance relationship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ar-SA" sz="2000" smtClean="0">
              <a:solidFill>
                <a:schemeClr val="tx1"/>
              </a:solidFill>
              <a:latin typeface="Courier New" panose="02070309020205020404" pitchFamily="49" charset="0"/>
            </a:endParaRPr>
          </a:p>
        </p:txBody>
      </p:sp>
      <p:sp>
        <p:nvSpPr>
          <p:cNvPr id="2048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FA1D5920-1A17-4904-A90A-E3364D855F79}" type="slidenum">
              <a:rPr lang="en-US" altLang="ar-SA" sz="2800" smtClean="0">
                <a:solidFill>
                  <a:schemeClr val="bg1"/>
                </a:solidFill>
              </a:rPr>
              <a:pPr/>
              <a:t>10</a:t>
            </a:fld>
            <a:endParaRPr lang="en-US" altLang="ar-SA" sz="2800" smtClean="0">
              <a:solidFill>
                <a:schemeClr val="bg1"/>
              </a:solidFill>
            </a:endParaRPr>
          </a:p>
        </p:txBody>
      </p:sp>
      <p:sp>
        <p:nvSpPr>
          <p:cNvPr id="95237" name="Rectangle 5"/>
          <p:cNvSpPr>
            <a:spLocks noChangeArrowheads="1"/>
          </p:cNvSpPr>
          <p:nvPr/>
        </p:nvSpPr>
        <p:spPr bwMode="auto">
          <a:xfrm>
            <a:off x="657225" y="4114800"/>
            <a:ext cx="7343775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algn="l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algn="l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algn="l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algn="l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FFCC00"/>
              </a:buClr>
              <a:buSzTx/>
              <a:buFont typeface="Wingdings" panose="05000000000000000000" pitchFamily="2" charset="2"/>
              <a:buNone/>
            </a:pPr>
            <a:r>
              <a:rPr kumimoji="1" lang="en-US" altLang="ar-SA" sz="2000" b="1">
                <a:solidFill>
                  <a:schemeClr val="tx1"/>
                </a:solidFill>
                <a:latin typeface="Courier New" panose="02070309020205020404" pitchFamily="49" charset="0"/>
              </a:rPr>
              <a:t>		</a:t>
            </a:r>
            <a:r>
              <a:rPr kumimoji="1" lang="en-US" altLang="ar-SA" b="1">
                <a:solidFill>
                  <a:schemeClr val="tx1"/>
                </a:solidFill>
                <a:latin typeface="Courier New" panose="02070309020205020404" pitchFamily="49" charset="0"/>
              </a:rPr>
              <a:t>class Employee extends Person</a:t>
            </a:r>
          </a:p>
          <a:p>
            <a:pPr>
              <a:spcBef>
                <a:spcPct val="20000"/>
              </a:spcBef>
              <a:buClr>
                <a:srgbClr val="FFCC00"/>
              </a:buClr>
              <a:buSzTx/>
              <a:buFont typeface="Wingdings" panose="05000000000000000000" pitchFamily="2" charset="2"/>
              <a:buNone/>
            </a:pPr>
            <a:r>
              <a:rPr kumimoji="1" lang="en-US" altLang="ar-SA" b="1">
                <a:solidFill>
                  <a:schemeClr val="tx1"/>
                </a:solidFill>
                <a:latin typeface="Courier New" panose="02070309020205020404" pitchFamily="49" charset="0"/>
              </a:rPr>
              <a:t>		{</a:t>
            </a:r>
          </a:p>
          <a:p>
            <a:pPr>
              <a:spcBef>
                <a:spcPct val="20000"/>
              </a:spcBef>
              <a:buClr>
                <a:srgbClr val="FFCC00"/>
              </a:buClr>
              <a:buSzTx/>
              <a:buFont typeface="Wingdings" panose="05000000000000000000" pitchFamily="2" charset="2"/>
              <a:buNone/>
            </a:pPr>
            <a:r>
              <a:rPr kumimoji="1" lang="en-US" altLang="ar-SA" b="1">
                <a:solidFill>
                  <a:schemeClr val="tx1"/>
                </a:solidFill>
                <a:latin typeface="Courier New" panose="02070309020205020404" pitchFamily="49" charset="0"/>
              </a:rPr>
              <a:t>		   // class contents</a:t>
            </a:r>
          </a:p>
          <a:p>
            <a:pPr>
              <a:spcBef>
                <a:spcPct val="20000"/>
              </a:spcBef>
              <a:buClr>
                <a:srgbClr val="FFCC00"/>
              </a:buClr>
              <a:buSzTx/>
              <a:buFont typeface="Wingdings" panose="05000000000000000000" pitchFamily="2" charset="2"/>
              <a:buNone/>
            </a:pPr>
            <a:r>
              <a:rPr kumimoji="1" lang="en-US" altLang="ar-SA" b="1">
                <a:solidFill>
                  <a:schemeClr val="tx1"/>
                </a:solidFill>
                <a:latin typeface="Courier New" panose="02070309020205020404" pitchFamily="49" charset="0"/>
              </a:rPr>
              <a:t>		}</a:t>
            </a:r>
          </a:p>
          <a:p>
            <a:pPr>
              <a:spcBef>
                <a:spcPct val="20000"/>
              </a:spcBef>
              <a:buClr>
                <a:srgbClr val="FFCC00"/>
              </a:buClr>
              <a:buSzTx/>
              <a:buFont typeface="Wingdings" panose="05000000000000000000" pitchFamily="2" charset="2"/>
              <a:buNone/>
            </a:pPr>
            <a:endParaRPr kumimoji="1" lang="en-US" altLang="ar-SA" b="1">
              <a:solidFill>
                <a:schemeClr val="tx1"/>
              </a:solidFill>
              <a:latin typeface="Courier New" panose="02070309020205020404" pitchFamily="49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47638" y="2190750"/>
            <a:ext cx="7767637" cy="335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211138" indent="-211138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318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249"/>
              </a:spcBef>
              <a:buClr>
                <a:srgbClr val="000000"/>
              </a:buClr>
              <a:buSzPct val="59000"/>
              <a:buFontTx/>
              <a:buBlip>
                <a:blip r:embed="rId3"/>
              </a:buBlip>
              <a:defRPr/>
            </a:pPr>
            <a:r>
              <a:rPr lang="en-GB" altLang="ar-SA" sz="2177" dirty="0" smtClean="0">
                <a:latin typeface="Helvetica" panose="020B0604020202020204" pitchFamily="34" charset="0"/>
              </a:rPr>
              <a:t>Inheritance is a fundamental Object Oriented concept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343000"/>
              <a:defRPr/>
            </a:pPr>
            <a:endParaRPr lang="en-GB" altLang="ar-SA" sz="907" dirty="0" smtClean="0">
              <a:latin typeface="Helvetica" panose="020B0604020202020204" pitchFamily="34" charset="0"/>
            </a:endParaRPr>
          </a:p>
          <a:p>
            <a:pPr>
              <a:spcBef>
                <a:spcPts val="249"/>
              </a:spcBef>
              <a:buClr>
                <a:srgbClr val="000000"/>
              </a:buClr>
              <a:buSzPct val="59000"/>
              <a:buFontTx/>
              <a:buBlip>
                <a:blip r:embed="rId3"/>
              </a:buBlip>
              <a:defRPr/>
            </a:pPr>
            <a:r>
              <a:rPr lang="en-GB" altLang="ar-SA" sz="2177" dirty="0" smtClean="0">
                <a:latin typeface="Helvetica" panose="020B0604020202020204" pitchFamily="34" charset="0"/>
              </a:rPr>
              <a:t>A class can be defined as a "subclass" of another class.</a:t>
            </a:r>
          </a:p>
          <a:p>
            <a:pPr lvl="1">
              <a:spcBef>
                <a:spcPts val="249"/>
              </a:spcBef>
              <a:buClr>
                <a:srgbClr val="000000"/>
              </a:buClr>
              <a:buSzPct val="59000"/>
              <a:buFontTx/>
              <a:buBlip>
                <a:blip r:embed="rId3"/>
              </a:buBlip>
              <a:defRPr/>
            </a:pPr>
            <a:r>
              <a:rPr lang="en-GB" altLang="ar-SA" sz="1814" dirty="0" smtClean="0">
                <a:latin typeface="Helvetica" panose="020B0604020202020204" pitchFamily="34" charset="0"/>
              </a:rPr>
              <a:t>The subclass inherits all data attributes of its superclass</a:t>
            </a:r>
          </a:p>
          <a:p>
            <a:pPr lvl="1">
              <a:spcBef>
                <a:spcPts val="249"/>
              </a:spcBef>
              <a:buClr>
                <a:srgbClr val="000000"/>
              </a:buClr>
              <a:buSzPct val="85000"/>
              <a:buFontTx/>
              <a:buBlip>
                <a:blip r:embed="rId3"/>
              </a:buBlip>
              <a:defRPr/>
            </a:pPr>
            <a:r>
              <a:rPr lang="en-GB" altLang="ar-SA" sz="1814" dirty="0" smtClean="0">
                <a:latin typeface="Helvetica" panose="020B0604020202020204" pitchFamily="34" charset="0"/>
              </a:rPr>
              <a:t>The subclass inherits all methods of its superclass</a:t>
            </a:r>
          </a:p>
          <a:p>
            <a:pPr lvl="1">
              <a:spcBef>
                <a:spcPts val="249"/>
              </a:spcBef>
              <a:buClr>
                <a:srgbClr val="000000"/>
              </a:buClr>
              <a:buSzPct val="85000"/>
              <a:buFontTx/>
              <a:buBlip>
                <a:blip r:embed="rId3"/>
              </a:buBlip>
              <a:defRPr/>
            </a:pPr>
            <a:r>
              <a:rPr lang="en-GB" altLang="ar-SA" sz="1814" dirty="0" smtClean="0">
                <a:latin typeface="Helvetica" panose="020B0604020202020204" pitchFamily="34" charset="0"/>
              </a:rPr>
              <a:t>The subclass inherits all associations of its superclass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343000"/>
              <a:defRPr/>
            </a:pPr>
            <a:endParaRPr lang="en-GB" altLang="ar-SA" sz="1814" dirty="0" smtClean="0">
              <a:latin typeface="Helvetica" panose="020B0604020202020204" pitchFamily="34" charset="0"/>
            </a:endParaRPr>
          </a:p>
          <a:p>
            <a:pPr>
              <a:spcBef>
                <a:spcPts val="249"/>
              </a:spcBef>
              <a:buClr>
                <a:srgbClr val="000000"/>
              </a:buClr>
              <a:buSzPct val="59000"/>
              <a:buFontTx/>
              <a:buBlip>
                <a:blip r:embed="rId3"/>
              </a:buBlip>
              <a:defRPr/>
            </a:pPr>
            <a:r>
              <a:rPr lang="en-GB" altLang="ar-SA" sz="2177" dirty="0" smtClean="0">
                <a:latin typeface="Helvetica" panose="020B0604020202020204" pitchFamily="34" charset="0"/>
              </a:rPr>
              <a:t>The subclass can:</a:t>
            </a:r>
          </a:p>
          <a:p>
            <a:pPr lvl="1">
              <a:spcBef>
                <a:spcPts val="249"/>
              </a:spcBef>
              <a:buClr>
                <a:srgbClr val="000000"/>
              </a:buClr>
              <a:buSzPct val="85000"/>
              <a:buFontTx/>
              <a:buBlip>
                <a:blip r:embed="rId3"/>
              </a:buBlip>
              <a:defRPr/>
            </a:pPr>
            <a:r>
              <a:rPr lang="en-GB" altLang="ar-SA" sz="1814" dirty="0" smtClean="0">
                <a:latin typeface="Helvetica" panose="020B0604020202020204" pitchFamily="34" charset="0"/>
              </a:rPr>
              <a:t>Add new functionality</a:t>
            </a:r>
          </a:p>
          <a:p>
            <a:pPr lvl="1">
              <a:spcBef>
                <a:spcPts val="249"/>
              </a:spcBef>
              <a:buClr>
                <a:srgbClr val="000000"/>
              </a:buClr>
              <a:buSzPct val="85000"/>
              <a:buFontTx/>
              <a:buBlip>
                <a:blip r:embed="rId3"/>
              </a:buBlip>
              <a:defRPr/>
            </a:pPr>
            <a:r>
              <a:rPr lang="en-GB" altLang="ar-SA" sz="1814" dirty="0" smtClean="0">
                <a:latin typeface="Helvetica" panose="020B0604020202020204" pitchFamily="34" charset="0"/>
              </a:rPr>
              <a:t>Use inherited functionality</a:t>
            </a:r>
          </a:p>
          <a:p>
            <a:pPr lvl="1">
              <a:spcBef>
                <a:spcPts val="249"/>
              </a:spcBef>
              <a:buClr>
                <a:srgbClr val="000000"/>
              </a:buClr>
              <a:buSzPct val="85000"/>
              <a:buFontTx/>
              <a:buBlip>
                <a:blip r:embed="rId3"/>
              </a:buBlip>
              <a:defRPr/>
            </a:pPr>
            <a:r>
              <a:rPr lang="en-GB" altLang="ar-SA" sz="1814" dirty="0" smtClean="0">
                <a:latin typeface="Helvetica" panose="020B0604020202020204" pitchFamily="34" charset="0"/>
              </a:rPr>
              <a:t>Override inherited functionality</a:t>
            </a: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7086600" y="3814763"/>
            <a:ext cx="1758950" cy="892175"/>
          </a:xfrm>
          <a:prstGeom prst="roundRect">
            <a:avLst>
              <a:gd name="adj" fmla="val 134"/>
            </a:avLst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 anchorCtr="1">
            <a:spAutoFit/>
          </a:bodyPr>
          <a:lstStyle>
            <a:lvl1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Person</a:t>
            </a:r>
          </a:p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- name: String          </a:t>
            </a:r>
          </a:p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- dob: Date</a:t>
            </a:r>
          </a:p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endParaRPr lang="en-GB" altLang="ar-SA" sz="1451" smtClean="0">
              <a:latin typeface="Times" panose="02020603050405020304" pitchFamily="18" charset="0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 flipV="1">
            <a:off x="7970838" y="4814888"/>
            <a:ext cx="0" cy="7445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en-US" sz="2177"/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7086600" y="5486400"/>
            <a:ext cx="1758950" cy="893763"/>
          </a:xfrm>
          <a:prstGeom prst="roundRect">
            <a:avLst>
              <a:gd name="adj" fmla="val 139"/>
            </a:avLst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 anchorCtr="1">
            <a:spAutoFit/>
          </a:bodyPr>
          <a:lstStyle>
            <a:lvl1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Employee</a:t>
            </a:r>
          </a:p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- employeeID: int</a:t>
            </a:r>
          </a:p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- salary: int</a:t>
            </a:r>
          </a:p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- startDate: Date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6159500" y="3805238"/>
            <a:ext cx="817563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superclass: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6327775" y="5449888"/>
            <a:ext cx="671513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subclass:</a:t>
            </a:r>
          </a:p>
        </p:txBody>
      </p:sp>
      <p:sp>
        <p:nvSpPr>
          <p:cNvPr id="2151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78785CE0-6B70-4B99-BCF1-27BED9C837B2}" type="slidenum">
              <a:rPr lang="en-US" altLang="ar-SA" sz="2800" smtClean="0">
                <a:solidFill>
                  <a:schemeClr val="bg1"/>
                </a:solidFill>
              </a:rPr>
              <a:pPr/>
              <a:t>11</a:t>
            </a:fld>
            <a:endParaRPr lang="en-US" altLang="ar-SA" sz="2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5334000" y="3128963"/>
            <a:ext cx="1758950" cy="892175"/>
          </a:xfrm>
          <a:prstGeom prst="roundRect">
            <a:avLst>
              <a:gd name="adj" fmla="val 134"/>
            </a:avLst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 anchorCtr="1">
            <a:spAutoFit/>
          </a:bodyPr>
          <a:lstStyle>
            <a:lvl1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dirty="0" smtClean="0">
                <a:latin typeface="Times" panose="02020603050405020304" pitchFamily="18" charset="0"/>
              </a:rPr>
              <a:t>Person</a:t>
            </a:r>
          </a:p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dirty="0" smtClean="0">
                <a:latin typeface="Times" panose="02020603050405020304" pitchFamily="18" charset="0"/>
              </a:rPr>
              <a:t>- name: String          </a:t>
            </a:r>
          </a:p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dirty="0" smtClean="0">
                <a:latin typeface="Times" panose="02020603050405020304" pitchFamily="18" charset="0"/>
              </a:rPr>
              <a:t>- dob: Date</a:t>
            </a:r>
          </a:p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endParaRPr lang="en-GB" altLang="ar-SA" sz="1451" dirty="0" smtClean="0">
              <a:latin typeface="Times" panose="02020603050405020304" pitchFamily="18" charset="0"/>
            </a:endParaRPr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 flipV="1">
            <a:off x="6218238" y="4129088"/>
            <a:ext cx="0" cy="746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en-US" sz="2177"/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5334000" y="4800600"/>
            <a:ext cx="1758950" cy="893763"/>
          </a:xfrm>
          <a:prstGeom prst="roundRect">
            <a:avLst>
              <a:gd name="adj" fmla="val 139"/>
            </a:avLst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 anchorCtr="1">
            <a:spAutoFit/>
          </a:bodyPr>
          <a:lstStyle>
            <a:lvl1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Employee</a:t>
            </a:r>
          </a:p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- employeeID: int</a:t>
            </a:r>
          </a:p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- salary: int</a:t>
            </a:r>
          </a:p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- startDate: Date</a:t>
            </a:r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317500" y="2820988"/>
            <a:ext cx="2994025" cy="1471612"/>
          </a:xfrm>
          <a:prstGeom prst="roundRect">
            <a:avLst>
              <a:gd name="adj" fmla="val 97"/>
            </a:avLst>
          </a:prstGeom>
          <a:solidFill>
            <a:srgbClr val="FFFFCC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en-US" sz="2177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546100" y="3019425"/>
            <a:ext cx="2647950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211138" indent="-211138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 smtClean="0">
                <a:latin typeface="Courier" charset="0"/>
              </a:rPr>
              <a:t>public class Person</a:t>
            </a:r>
          </a:p>
          <a:p>
            <a:pPr algn="ctr"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 smtClean="0">
                <a:latin typeface="Courier" charset="0"/>
              </a:rPr>
              <a:t>{</a:t>
            </a:r>
          </a:p>
          <a:p>
            <a:pPr algn="ctr"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 smtClean="0">
                <a:latin typeface="Courier" charset="0"/>
              </a:rPr>
              <a:t>	private String name;</a:t>
            </a:r>
          </a:p>
          <a:p>
            <a:pPr algn="ctr"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 smtClean="0">
                <a:latin typeface="Courier" charset="0"/>
              </a:rPr>
              <a:t>	private Date dob;</a:t>
            </a:r>
          </a:p>
          <a:p>
            <a:pPr algn="ctr"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 smtClean="0">
                <a:latin typeface="Courier" charset="0"/>
              </a:rPr>
              <a:t>	[...]</a:t>
            </a:r>
          </a:p>
        </p:txBody>
      </p:sp>
      <p:sp>
        <p:nvSpPr>
          <p:cNvPr id="6153" name="AutoShape 9"/>
          <p:cNvSpPr>
            <a:spLocks noChangeArrowheads="1"/>
          </p:cNvSpPr>
          <p:nvPr/>
        </p:nvSpPr>
        <p:spPr bwMode="auto">
          <a:xfrm>
            <a:off x="325438" y="4435475"/>
            <a:ext cx="4335462" cy="1622425"/>
          </a:xfrm>
          <a:prstGeom prst="roundRect">
            <a:avLst>
              <a:gd name="adj" fmla="val 88"/>
            </a:avLst>
          </a:prstGeom>
          <a:solidFill>
            <a:srgbClr val="FFFFCC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en-US" sz="2177"/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554038" y="4633913"/>
            <a:ext cx="3657600" cy="130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211138" indent="-211138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smtClean="0">
                <a:latin typeface="Courier" charset="0"/>
              </a:rPr>
              <a:t>public class Employee extends Person</a:t>
            </a:r>
          </a:p>
          <a:p>
            <a:pPr algn="ctr"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smtClean="0">
                <a:latin typeface="Courier" charset="0"/>
              </a:rPr>
              <a:t>{</a:t>
            </a:r>
          </a:p>
          <a:p>
            <a:pPr algn="ctr"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smtClean="0">
                <a:latin typeface="Courier" charset="0"/>
              </a:rPr>
              <a:t>	private int employeID;</a:t>
            </a:r>
          </a:p>
          <a:p>
            <a:pPr algn="ctr"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smtClean="0">
                <a:latin typeface="Courier" charset="0"/>
              </a:rPr>
              <a:t>	private int salary;</a:t>
            </a:r>
          </a:p>
          <a:p>
            <a:pPr algn="ctr"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smtClean="0">
                <a:latin typeface="Courier" charset="0"/>
              </a:rPr>
              <a:t>	private Date startDate;</a:t>
            </a:r>
          </a:p>
          <a:p>
            <a:pPr algn="ctr"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smtClean="0">
                <a:latin typeface="Courier" charset="0"/>
              </a:rPr>
              <a:t>	[...]</a:t>
            </a:r>
          </a:p>
        </p:txBody>
      </p:sp>
      <p:grpSp>
        <p:nvGrpSpPr>
          <p:cNvPr id="23561" name="Group 11"/>
          <p:cNvGrpSpPr>
            <a:grpSpLocks/>
          </p:cNvGrpSpPr>
          <p:nvPr/>
        </p:nvGrpSpPr>
        <p:grpSpPr bwMode="auto">
          <a:xfrm>
            <a:off x="325438" y="6167438"/>
            <a:ext cx="4335462" cy="515937"/>
            <a:chOff x="910" y="3783"/>
            <a:chExt cx="3011" cy="358"/>
          </a:xfrm>
        </p:grpSpPr>
        <p:sp>
          <p:nvSpPr>
            <p:cNvPr id="6156" name="AutoShape 12"/>
            <p:cNvSpPr>
              <a:spLocks noChangeArrowheads="1"/>
            </p:cNvSpPr>
            <p:nvPr/>
          </p:nvSpPr>
          <p:spPr bwMode="auto">
            <a:xfrm>
              <a:off x="910" y="3783"/>
              <a:ext cx="3011" cy="358"/>
            </a:xfrm>
            <a:prstGeom prst="roundRect">
              <a:avLst>
                <a:gd name="adj" fmla="val 278"/>
              </a:avLst>
            </a:prstGeom>
            <a:solidFill>
              <a:srgbClr val="FFFF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en-US" sz="2177"/>
            </a:p>
          </p:txBody>
        </p:sp>
        <p:sp>
          <p:nvSpPr>
            <p:cNvPr id="6157" name="Text Box 13"/>
            <p:cNvSpPr txBox="1">
              <a:spLocks noChangeArrowheads="1"/>
            </p:cNvSpPr>
            <p:nvPr/>
          </p:nvSpPr>
          <p:spPr bwMode="auto">
            <a:xfrm>
              <a:off x="1069" y="3921"/>
              <a:ext cx="2540" cy="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marL="211138" indent="-211138"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ts val="249"/>
                </a:spcBef>
                <a:buClr>
                  <a:srgbClr val="000000"/>
                </a:buClr>
                <a:buSzPct val="174000"/>
                <a:defRPr/>
              </a:pPr>
              <a:r>
                <a:rPr lang="en-GB" altLang="ar-SA" sz="1270" smtClean="0">
                  <a:latin typeface="Courier" charset="0"/>
                </a:rPr>
                <a:t>Employee anEmployee = new Employee();</a:t>
              </a:r>
            </a:p>
          </p:txBody>
        </p:sp>
      </p:grpSp>
      <p:sp>
        <p:nvSpPr>
          <p:cNvPr id="2356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F4C075D-BD11-4F27-9C20-F1BD959816AD}" type="slidenum">
              <a:rPr lang="en-US" altLang="ar-SA" sz="2800" smtClean="0">
                <a:solidFill>
                  <a:schemeClr val="bg1"/>
                </a:solidFill>
              </a:rPr>
              <a:pPr/>
              <a:t>12</a:t>
            </a:fld>
            <a:endParaRPr lang="en-US" altLang="ar-SA" sz="2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74613" y="2182813"/>
            <a:ext cx="7769225" cy="166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211138" indent="-211138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318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249"/>
              </a:spcBef>
              <a:buClr>
                <a:srgbClr val="000000"/>
              </a:buClr>
              <a:buSzPct val="59000"/>
              <a:buFontTx/>
              <a:buBlip>
                <a:blip r:embed="rId3"/>
              </a:buBlip>
              <a:defRPr/>
            </a:pPr>
            <a:r>
              <a:rPr lang="en-GB" altLang="ar-SA" sz="2177" dirty="0" smtClean="0">
                <a:latin typeface="Helvetica" panose="020B0604020202020204" pitchFamily="34" charset="0"/>
              </a:rPr>
              <a:t>Each Java class has one (and only one) superclass.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59000"/>
              <a:defRPr/>
            </a:pPr>
            <a:endParaRPr lang="en-GB" altLang="ar-SA" sz="2177" dirty="0" smtClean="0">
              <a:latin typeface="Helvetica" panose="020B0604020202020204" pitchFamily="34" charset="0"/>
            </a:endParaRPr>
          </a:p>
          <a:p>
            <a:pPr>
              <a:spcBef>
                <a:spcPts val="249"/>
              </a:spcBef>
              <a:buClr>
                <a:srgbClr val="000000"/>
              </a:buClr>
              <a:buSzPct val="59000"/>
              <a:buFontTx/>
              <a:buBlip>
                <a:blip r:embed="rId3"/>
              </a:buBlip>
              <a:defRPr/>
            </a:pPr>
            <a:r>
              <a:rPr lang="en-GB" altLang="ar-SA" sz="2177" dirty="0" smtClean="0">
                <a:latin typeface="Helvetica" panose="020B0604020202020204" pitchFamily="34" charset="0"/>
              </a:rPr>
              <a:t>Inheritance creates a class hierarchy</a:t>
            </a:r>
          </a:p>
          <a:p>
            <a:pPr lvl="1">
              <a:spcBef>
                <a:spcPts val="249"/>
              </a:spcBef>
              <a:buClr>
                <a:srgbClr val="000000"/>
              </a:buClr>
              <a:buSzPct val="85000"/>
              <a:buFontTx/>
              <a:buBlip>
                <a:blip r:embed="rId3"/>
              </a:buBlip>
              <a:defRPr/>
            </a:pPr>
            <a:r>
              <a:rPr lang="en-GB" altLang="ar-SA" sz="1814" dirty="0" smtClean="0">
                <a:latin typeface="Helvetica" panose="020B0604020202020204" pitchFamily="34" charset="0"/>
              </a:rPr>
              <a:t>Classes higher in the hierarchy are more general and more abstract</a:t>
            </a:r>
          </a:p>
          <a:p>
            <a:pPr lvl="1">
              <a:spcBef>
                <a:spcPts val="249"/>
              </a:spcBef>
              <a:buClr>
                <a:srgbClr val="000000"/>
              </a:buClr>
              <a:buSzPct val="85000"/>
              <a:buFontTx/>
              <a:buBlip>
                <a:blip r:embed="rId3"/>
              </a:buBlip>
              <a:defRPr/>
            </a:pPr>
            <a:r>
              <a:rPr lang="en-GB" altLang="ar-SA" sz="1814" dirty="0" smtClean="0">
                <a:latin typeface="Helvetica" panose="020B0604020202020204" pitchFamily="34" charset="0"/>
              </a:rPr>
              <a:t>Classes lower in the hierarchy are more specific and concrete</a:t>
            </a:r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auto">
          <a:xfrm>
            <a:off x="6477000" y="3886200"/>
            <a:ext cx="1046163" cy="223838"/>
          </a:xfrm>
          <a:prstGeom prst="roundRect">
            <a:avLst>
              <a:gd name="adj" fmla="val 315"/>
            </a:avLst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 anchorCtr="1">
            <a:spAutoFit/>
          </a:bodyPr>
          <a:lstStyle>
            <a:lvl1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Class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333375" y="4513263"/>
            <a:ext cx="3916363" cy="200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211138" indent="-211138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249"/>
              </a:spcBef>
              <a:buClr>
                <a:srgbClr val="000000"/>
              </a:buClr>
              <a:buSzPct val="59000"/>
              <a:buFontTx/>
              <a:buBlip>
                <a:blip r:embed="rId3"/>
              </a:buBlip>
              <a:defRPr/>
            </a:pPr>
            <a:r>
              <a:rPr lang="en-GB" altLang="ar-SA" sz="2177" dirty="0" smtClean="0">
                <a:latin typeface="Helvetica" panose="020B0604020202020204" pitchFamily="34" charset="0"/>
              </a:rPr>
              <a:t>There is no limit to the number of subclasses a class can have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85000"/>
              <a:defRPr/>
            </a:pPr>
            <a:endParaRPr lang="en-GB" altLang="ar-SA" sz="1814" dirty="0" smtClean="0">
              <a:latin typeface="Helvetica" panose="020B0604020202020204" pitchFamily="34" charset="0"/>
            </a:endParaRPr>
          </a:p>
          <a:p>
            <a:pPr>
              <a:spcBef>
                <a:spcPts val="249"/>
              </a:spcBef>
              <a:buClr>
                <a:srgbClr val="000000"/>
              </a:buClr>
              <a:buSzPct val="59000"/>
              <a:buFontTx/>
              <a:buBlip>
                <a:blip r:embed="rId3"/>
              </a:buBlip>
              <a:defRPr/>
            </a:pPr>
            <a:r>
              <a:rPr lang="en-GB" altLang="ar-SA" sz="2177" dirty="0" smtClean="0">
                <a:latin typeface="Helvetica" panose="020B0604020202020204" pitchFamily="34" charset="0"/>
              </a:rPr>
              <a:t>There is no limit to the depth of the class tree.</a:t>
            </a:r>
          </a:p>
        </p:txBody>
      </p:sp>
      <p:sp>
        <p:nvSpPr>
          <p:cNvPr id="7174" name="AutoShape 6"/>
          <p:cNvSpPr>
            <a:spLocks noChangeArrowheads="1"/>
          </p:cNvSpPr>
          <p:nvPr/>
        </p:nvSpPr>
        <p:spPr bwMode="auto">
          <a:xfrm>
            <a:off x="5476875" y="4575175"/>
            <a:ext cx="1046163" cy="223838"/>
          </a:xfrm>
          <a:prstGeom prst="roundRect">
            <a:avLst>
              <a:gd name="adj" fmla="val 315"/>
            </a:avLst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 anchorCtr="1">
            <a:spAutoFit/>
          </a:bodyPr>
          <a:lstStyle>
            <a:lvl1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Class</a:t>
            </a:r>
          </a:p>
        </p:txBody>
      </p:sp>
      <p:sp>
        <p:nvSpPr>
          <p:cNvPr id="7175" name="AutoShape 7"/>
          <p:cNvSpPr>
            <a:spLocks noChangeArrowheads="1"/>
          </p:cNvSpPr>
          <p:nvPr/>
        </p:nvSpPr>
        <p:spPr bwMode="auto">
          <a:xfrm>
            <a:off x="6624638" y="4575175"/>
            <a:ext cx="1047750" cy="223838"/>
          </a:xfrm>
          <a:prstGeom prst="roundRect">
            <a:avLst>
              <a:gd name="adj" fmla="val 315"/>
            </a:avLst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 anchorCtr="1">
            <a:spAutoFit/>
          </a:bodyPr>
          <a:lstStyle>
            <a:lvl1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Class</a:t>
            </a:r>
          </a:p>
        </p:txBody>
      </p:sp>
      <p:sp>
        <p:nvSpPr>
          <p:cNvPr id="7176" name="AutoShape 8"/>
          <p:cNvSpPr>
            <a:spLocks noChangeArrowheads="1"/>
          </p:cNvSpPr>
          <p:nvPr/>
        </p:nvSpPr>
        <p:spPr bwMode="auto">
          <a:xfrm>
            <a:off x="7756525" y="4575175"/>
            <a:ext cx="1047750" cy="223838"/>
          </a:xfrm>
          <a:prstGeom prst="roundRect">
            <a:avLst>
              <a:gd name="adj" fmla="val 315"/>
            </a:avLst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 anchorCtr="1">
            <a:spAutoFit/>
          </a:bodyPr>
          <a:lstStyle>
            <a:lvl1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Class</a:t>
            </a:r>
          </a:p>
        </p:txBody>
      </p:sp>
      <p:sp>
        <p:nvSpPr>
          <p:cNvPr id="7177" name="AutoShape 9"/>
          <p:cNvSpPr>
            <a:spLocks noChangeArrowheads="1"/>
          </p:cNvSpPr>
          <p:nvPr/>
        </p:nvSpPr>
        <p:spPr bwMode="auto">
          <a:xfrm>
            <a:off x="4987925" y="6464300"/>
            <a:ext cx="1047750" cy="222250"/>
          </a:xfrm>
          <a:prstGeom prst="roundRect">
            <a:avLst>
              <a:gd name="adj" fmla="val 315"/>
            </a:avLst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 anchorCtr="1">
            <a:spAutoFit/>
          </a:bodyPr>
          <a:lstStyle>
            <a:lvl1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Class</a:t>
            </a:r>
          </a:p>
        </p:txBody>
      </p:sp>
      <p:sp>
        <p:nvSpPr>
          <p:cNvPr id="7178" name="AutoShape 10"/>
          <p:cNvSpPr>
            <a:spLocks noChangeArrowheads="1"/>
          </p:cNvSpPr>
          <p:nvPr/>
        </p:nvSpPr>
        <p:spPr bwMode="auto">
          <a:xfrm>
            <a:off x="5011738" y="5432425"/>
            <a:ext cx="1046162" cy="223838"/>
          </a:xfrm>
          <a:prstGeom prst="roundRect">
            <a:avLst>
              <a:gd name="adj" fmla="val 319"/>
            </a:avLst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 anchorCtr="1">
            <a:spAutoFit/>
          </a:bodyPr>
          <a:lstStyle>
            <a:lvl1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Class</a:t>
            </a:r>
          </a:p>
        </p:txBody>
      </p:sp>
      <p:sp>
        <p:nvSpPr>
          <p:cNvPr id="7179" name="AutoShape 11"/>
          <p:cNvSpPr>
            <a:spLocks noChangeArrowheads="1"/>
          </p:cNvSpPr>
          <p:nvPr/>
        </p:nvSpPr>
        <p:spPr bwMode="auto">
          <a:xfrm>
            <a:off x="7804150" y="5437188"/>
            <a:ext cx="1047750" cy="223837"/>
          </a:xfrm>
          <a:prstGeom prst="roundRect">
            <a:avLst>
              <a:gd name="adj" fmla="val 315"/>
            </a:avLst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 anchorCtr="1">
            <a:spAutoFit/>
          </a:bodyPr>
          <a:lstStyle>
            <a:lvl1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Class</a:t>
            </a:r>
          </a:p>
        </p:txBody>
      </p:sp>
      <p:sp>
        <p:nvSpPr>
          <p:cNvPr id="7180" name="AutoShape 12"/>
          <p:cNvSpPr>
            <a:spLocks noChangeArrowheads="1"/>
          </p:cNvSpPr>
          <p:nvPr/>
        </p:nvSpPr>
        <p:spPr bwMode="auto">
          <a:xfrm>
            <a:off x="6602413" y="5437188"/>
            <a:ext cx="1046162" cy="223837"/>
          </a:xfrm>
          <a:prstGeom prst="roundRect">
            <a:avLst>
              <a:gd name="adj" fmla="val 315"/>
            </a:avLst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 anchor="ctr" anchorCtr="1">
            <a:spAutoFit/>
          </a:bodyPr>
          <a:lstStyle>
            <a:lvl1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Class</a:t>
            </a:r>
          </a:p>
        </p:txBody>
      </p:sp>
      <p:sp>
        <p:nvSpPr>
          <p:cNvPr id="7181" name="Line 13"/>
          <p:cNvSpPr>
            <a:spLocks noChangeShapeType="1"/>
          </p:cNvSpPr>
          <p:nvPr/>
        </p:nvSpPr>
        <p:spPr bwMode="auto">
          <a:xfrm flipV="1">
            <a:off x="5470525" y="5784850"/>
            <a:ext cx="0" cy="5635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en-US" sz="2177"/>
          </a:p>
        </p:txBody>
      </p:sp>
      <p:sp>
        <p:nvSpPr>
          <p:cNvPr id="7182" name="Line 14"/>
          <p:cNvSpPr>
            <a:spLocks noChangeShapeType="1"/>
          </p:cNvSpPr>
          <p:nvPr/>
        </p:nvSpPr>
        <p:spPr bwMode="auto">
          <a:xfrm flipV="1">
            <a:off x="5686425" y="4922838"/>
            <a:ext cx="279400" cy="4079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en-US" sz="2177"/>
          </a:p>
        </p:txBody>
      </p:sp>
      <p:sp>
        <p:nvSpPr>
          <p:cNvPr id="7183" name="Line 15"/>
          <p:cNvSpPr>
            <a:spLocks noChangeShapeType="1"/>
          </p:cNvSpPr>
          <p:nvPr/>
        </p:nvSpPr>
        <p:spPr bwMode="auto">
          <a:xfrm flipV="1">
            <a:off x="7394575" y="4930775"/>
            <a:ext cx="503238" cy="3746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en-US" sz="2177"/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 flipH="1" flipV="1">
            <a:off x="8107363" y="4938713"/>
            <a:ext cx="109537" cy="3667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en-US" sz="2177"/>
          </a:p>
        </p:txBody>
      </p:sp>
      <p:sp>
        <p:nvSpPr>
          <p:cNvPr id="7185" name="Line 17"/>
          <p:cNvSpPr>
            <a:spLocks noChangeShapeType="1"/>
          </p:cNvSpPr>
          <p:nvPr/>
        </p:nvSpPr>
        <p:spPr bwMode="auto">
          <a:xfrm flipH="1" flipV="1">
            <a:off x="7502525" y="4240213"/>
            <a:ext cx="341313" cy="2206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en-US" sz="2177"/>
          </a:p>
        </p:txBody>
      </p:sp>
      <p:sp>
        <p:nvSpPr>
          <p:cNvPr id="7186" name="Line 18"/>
          <p:cNvSpPr>
            <a:spLocks noChangeShapeType="1"/>
          </p:cNvSpPr>
          <p:nvPr/>
        </p:nvSpPr>
        <p:spPr bwMode="auto">
          <a:xfrm flipV="1">
            <a:off x="7089775" y="4240213"/>
            <a:ext cx="0" cy="2127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en-US" sz="2177"/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 flipV="1">
            <a:off x="6229350" y="4233863"/>
            <a:ext cx="333375" cy="2190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en-US" sz="2177"/>
          </a:p>
        </p:txBody>
      </p:sp>
      <p:sp>
        <p:nvSpPr>
          <p:cNvPr id="25619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68D6741-6D82-4A33-8190-6FC8D7D38D65}" type="slidenum">
              <a:rPr lang="en-US" altLang="ar-SA" sz="2800" smtClean="0">
                <a:solidFill>
                  <a:schemeClr val="bg1"/>
                </a:solidFill>
              </a:rPr>
              <a:pPr/>
              <a:t>13</a:t>
            </a:fld>
            <a:endParaRPr lang="en-US" altLang="ar-SA" sz="2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88F428-4236-421B-B2C6-55D167BB1E29}" type="slidenum">
              <a:rPr lang="en-US" altLang="ar-SA" smtClean="0"/>
              <a:pPr>
                <a:defRPr/>
              </a:pPr>
              <a:t>14</a:t>
            </a:fld>
            <a:endParaRPr lang="en-US" altLang="ar-SA"/>
          </a:p>
        </p:txBody>
      </p:sp>
      <p:sp>
        <p:nvSpPr>
          <p:cNvPr id="3" name="Rectangle 2"/>
          <p:cNvSpPr/>
          <p:nvPr/>
        </p:nvSpPr>
        <p:spPr>
          <a:xfrm>
            <a:off x="304800" y="2438400"/>
            <a:ext cx="8382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dirty="0" smtClean="0"/>
              <a:t>Suppose we want implement a class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Employee</a:t>
            </a:r>
            <a:r>
              <a:rPr lang="en-US" dirty="0" smtClean="0"/>
              <a:t> which has two  attributes,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id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name</a:t>
            </a:r>
            <a:r>
              <a:rPr lang="en-US" dirty="0" smtClean="0"/>
              <a:t>, and some basic get- and set- methods for  the attributes. </a:t>
            </a:r>
          </a:p>
          <a:p>
            <a:pPr lvl="1"/>
            <a:r>
              <a:rPr lang="en-US" dirty="0" smtClean="0"/>
              <a:t>We want now define a </a:t>
            </a:r>
            <a:r>
              <a:rPr lang="en-US" dirty="0" err="1" smtClean="0">
                <a:solidFill>
                  <a:srgbClr val="00B050"/>
                </a:solidFill>
              </a:rPr>
              <a:t>PartTimeEmployee</a:t>
            </a:r>
            <a:r>
              <a:rPr lang="en-US" dirty="0" smtClean="0"/>
              <a:t> class; this class will  inherit these attributes and methods, but can also have attributes (</a:t>
            </a:r>
            <a:r>
              <a:rPr lang="en-US" dirty="0" err="1" smtClean="0">
                <a:solidFill>
                  <a:srgbClr val="00B050"/>
                </a:solidFill>
              </a:rPr>
              <a:t>hourlyPay</a:t>
            </a:r>
            <a:r>
              <a:rPr lang="en-US" dirty="0" smtClean="0"/>
              <a:t>) and methods of its own (</a:t>
            </a:r>
            <a:r>
              <a:rPr lang="en-US" dirty="0" err="1" smtClean="0"/>
              <a:t>c</a:t>
            </a:r>
            <a:r>
              <a:rPr lang="en-US" dirty="0" err="1" smtClean="0">
                <a:solidFill>
                  <a:srgbClr val="00B050"/>
                </a:solidFill>
              </a:rPr>
              <a:t>alculateWeeklyPay</a:t>
            </a:r>
            <a:r>
              <a:rPr lang="en-US" dirty="0" smtClean="0"/>
              <a:t>).  </a:t>
            </a:r>
          </a:p>
        </p:txBody>
      </p:sp>
      <p:sp>
        <p:nvSpPr>
          <p:cNvPr id="4" name="Rectangle 3"/>
          <p:cNvSpPr/>
          <p:nvPr/>
        </p:nvSpPr>
        <p:spPr>
          <a:xfrm>
            <a:off x="1219200" y="838200"/>
            <a:ext cx="27494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Case Study 1: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  <a:noFill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eaLnBrk="1" hangingPunct="1"/>
            <a:r>
              <a:rPr lang="en-US" altLang="ar-SA" smtClean="0"/>
              <a:t>The super Reference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514600"/>
            <a:ext cx="7899400" cy="3530600"/>
          </a:xfrm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eaLnBrk="1" hangingPunct="1">
              <a:spcBef>
                <a:spcPct val="70000"/>
              </a:spcBef>
            </a:pPr>
            <a:r>
              <a:rPr lang="en-US" altLang="ar-SA" dirty="0" smtClean="0">
                <a:solidFill>
                  <a:srgbClr val="FF0000"/>
                </a:solidFill>
              </a:rPr>
              <a:t>Constructors are not inherited</a:t>
            </a:r>
            <a:r>
              <a:rPr lang="en-US" altLang="ar-SA" dirty="0" smtClean="0"/>
              <a:t>, even though they have public visibility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 dirty="0" smtClean="0"/>
              <a:t>Yet we often want to use the parent's constructor to set up the "parent's part" of the object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 dirty="0" smtClean="0"/>
              <a:t>The </a:t>
            </a:r>
            <a:r>
              <a:rPr lang="en-US" altLang="ar-SA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super</a:t>
            </a:r>
            <a:r>
              <a:rPr lang="en-US" altLang="ar-SA" dirty="0" smtClean="0"/>
              <a:t> reference can be used to refer to the parent class, and often is used to invoke the parent's constructor</a:t>
            </a:r>
          </a:p>
        </p:txBody>
      </p:sp>
      <p:sp>
        <p:nvSpPr>
          <p:cNvPr id="276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DF283949-F4D0-47B5-8C56-E0AC49AAFFE3}" type="slidenum">
              <a:rPr lang="en-US" altLang="ar-SA" sz="2800" smtClean="0">
                <a:solidFill>
                  <a:schemeClr val="bg1"/>
                </a:solidFill>
              </a:rPr>
              <a:pPr/>
              <a:t>15</a:t>
            </a:fld>
            <a:endParaRPr lang="en-US" altLang="ar-SA" sz="2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</p:spPr>
        <p:txBody>
          <a:bodyPr/>
          <a:lstStyle/>
          <a:p>
            <a:pPr eaLnBrk="1" hangingPunct="1"/>
            <a:r>
              <a:rPr lang="en-US" altLang="ar-SA" smtClean="0"/>
              <a:t>The super Reference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2209800"/>
            <a:ext cx="7543800" cy="3530600"/>
          </a:xfrm>
        </p:spPr>
        <p:txBody>
          <a:bodyPr/>
          <a:lstStyle/>
          <a:p>
            <a:pPr eaLnBrk="1" hangingPunct="1">
              <a:spcBef>
                <a:spcPct val="70000"/>
              </a:spcBef>
            </a:pPr>
            <a:r>
              <a:rPr lang="en-US" altLang="ar-SA" dirty="0" smtClean="0"/>
              <a:t>A child’s constructor is responsible for calling the parent’s constructor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first line </a:t>
            </a:r>
            <a:r>
              <a:rPr lang="en-US" altLang="ar-SA" dirty="0" smtClean="0"/>
              <a:t>of a child’s constructor should use the </a:t>
            </a:r>
            <a:r>
              <a:rPr lang="en-US" altLang="ar-SA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super</a:t>
            </a:r>
            <a:r>
              <a:rPr lang="en-US" altLang="ar-SA" dirty="0" smtClean="0"/>
              <a:t> reference to call the parent’s constructor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 dirty="0" smtClean="0"/>
              <a:t>The </a:t>
            </a:r>
            <a:r>
              <a:rPr lang="en-US" altLang="ar-SA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super</a:t>
            </a:r>
            <a:r>
              <a:rPr lang="en-US" altLang="ar-SA" dirty="0" smtClean="0"/>
              <a:t> reference can also be used to reference other variables and methods defined in the parent’s class</a:t>
            </a:r>
          </a:p>
          <a:p>
            <a:pPr>
              <a:buNone/>
            </a:pPr>
            <a:r>
              <a:rPr lang="en-US" b="1" dirty="0" smtClean="0">
                <a:solidFill>
                  <a:srgbClr val="7030A0"/>
                </a:solidFill>
              </a:rPr>
              <a:t>public class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</a:rPr>
              <a:t>SubClass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7030A0"/>
                </a:solidFill>
              </a:rPr>
              <a:t>extends</a:t>
            </a:r>
            <a:r>
              <a:rPr lang="en-US" b="1" dirty="0" smtClean="0"/>
              <a:t>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</a:rPr>
              <a:t>SuperClass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{</a:t>
            </a:r>
          </a:p>
          <a:p>
            <a:pPr>
              <a:buNone/>
            </a:pPr>
            <a:r>
              <a:rPr lang="en-US" b="1" dirty="0" smtClean="0">
                <a:solidFill>
                  <a:srgbClr val="7030A0"/>
                </a:solidFill>
              </a:rPr>
              <a:t>public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</a:rPr>
              <a:t>SubClass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(………….)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{ </a:t>
            </a:r>
            <a:r>
              <a:rPr lang="en-US" b="1" dirty="0" smtClean="0">
                <a:solidFill>
                  <a:srgbClr val="7030A0"/>
                </a:solidFill>
              </a:rPr>
              <a:t>super (………);</a:t>
            </a:r>
          </a:p>
          <a:p>
            <a:pPr>
              <a:buNone/>
            </a:pPr>
            <a:r>
              <a:rPr lang="en-US" b="1" dirty="0" smtClean="0"/>
              <a:t>//DATA MEMBERS</a:t>
            </a:r>
          </a:p>
          <a:p>
            <a:pPr>
              <a:buNone/>
            </a:pPr>
            <a:r>
              <a:rPr lang="en-US" b="1" dirty="0" smtClean="0"/>
              <a:t>……. 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}</a:t>
            </a:r>
          </a:p>
          <a:p>
            <a:pPr>
              <a:buNone/>
            </a:pPr>
            <a:r>
              <a:rPr lang="en-US" b="1" dirty="0" smtClean="0"/>
              <a:t>}</a:t>
            </a:r>
          </a:p>
          <a:p>
            <a:pPr eaLnBrk="1" hangingPunct="1">
              <a:spcBef>
                <a:spcPct val="70000"/>
              </a:spcBef>
            </a:pPr>
            <a:endParaRPr lang="en-US" altLang="ar-SA" dirty="0" smtClean="0"/>
          </a:p>
        </p:txBody>
      </p:sp>
      <p:sp>
        <p:nvSpPr>
          <p:cNvPr id="2867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889EFA7-F06F-4D97-9959-043E4292D9B7}" type="slidenum">
              <a:rPr lang="en-US" altLang="ar-SA" sz="2800" smtClean="0">
                <a:solidFill>
                  <a:schemeClr val="bg1"/>
                </a:solidFill>
              </a:rPr>
              <a:pPr/>
              <a:t>16</a:t>
            </a:fld>
            <a:endParaRPr lang="en-US" altLang="ar-SA" sz="2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622300" y="871538"/>
            <a:ext cx="3643313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38000"/>
              <a:buFont typeface="StarBats" charset="0"/>
              <a:buNone/>
              <a:defRPr/>
            </a:pPr>
            <a:r>
              <a:rPr lang="en-GB" altLang="ar-SA" sz="2540" dirty="0" smtClean="0">
                <a:solidFill>
                  <a:schemeClr val="bg1"/>
                </a:solidFill>
                <a:latin typeface="Helvetica" panose="020B0604020202020204" pitchFamily="34" charset="0"/>
              </a:rPr>
              <a:t>Constructors - Example</a:t>
            </a:r>
          </a:p>
        </p:txBody>
      </p:sp>
      <p:grpSp>
        <p:nvGrpSpPr>
          <p:cNvPr id="29699" name="Group 3"/>
          <p:cNvGrpSpPr>
            <a:grpSpLocks/>
          </p:cNvGrpSpPr>
          <p:nvPr/>
        </p:nvGrpSpPr>
        <p:grpSpPr bwMode="auto">
          <a:xfrm>
            <a:off x="152400" y="1262063"/>
            <a:ext cx="8686800" cy="5596030"/>
            <a:chOff x="609" y="744"/>
            <a:chExt cx="5257" cy="3744"/>
          </a:xfrm>
        </p:grpSpPr>
        <p:sp>
          <p:nvSpPr>
            <p:cNvPr id="29701" name="AutoShape 4"/>
            <p:cNvSpPr>
              <a:spLocks noChangeArrowheads="1"/>
            </p:cNvSpPr>
            <p:nvPr/>
          </p:nvSpPr>
          <p:spPr bwMode="auto">
            <a:xfrm>
              <a:off x="609" y="744"/>
              <a:ext cx="5257" cy="3744"/>
            </a:xfrm>
            <a:prstGeom prst="roundRect">
              <a:avLst>
                <a:gd name="adj" fmla="val 28"/>
              </a:avLst>
            </a:prstGeom>
            <a:solidFill>
              <a:srgbClr val="FFFF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ar-SA" altLang="ar-SA" sz="3200">
                <a:latin typeface="Courier"/>
              </a:endParaRPr>
            </a:p>
          </p:txBody>
        </p:sp>
        <p:sp>
          <p:nvSpPr>
            <p:cNvPr id="29702" name="Text Box 5"/>
            <p:cNvSpPr txBox="1">
              <a:spLocks noChangeArrowheads="1"/>
            </p:cNvSpPr>
            <p:nvPr/>
          </p:nvSpPr>
          <p:spPr bwMode="auto">
            <a:xfrm>
              <a:off x="777" y="833"/>
              <a:ext cx="4858" cy="35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marL="211138" indent="-211138"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400" dirty="0">
                  <a:latin typeface="Courier"/>
                </a:rPr>
                <a:t>public class </a:t>
              </a:r>
              <a:r>
                <a:rPr lang="en-GB" altLang="ar-SA" sz="1400" dirty="0" err="1">
                  <a:latin typeface="Courier"/>
                </a:rPr>
                <a:t>BankAccount</a:t>
              </a:r>
              <a:endParaRPr lang="en-GB" altLang="ar-SA" sz="1400" dirty="0">
                <a:latin typeface="Courier"/>
              </a:endParaRP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400" dirty="0" smtClean="0">
                  <a:latin typeface="Courier"/>
                </a:rPr>
                <a:t>{</a:t>
              </a:r>
              <a:r>
                <a:rPr lang="en-GB" altLang="ar-SA" sz="1400" dirty="0">
                  <a:latin typeface="Courier"/>
                </a:rPr>
                <a:t>	private String </a:t>
              </a:r>
              <a:r>
                <a:rPr lang="en-GB" altLang="ar-SA" sz="1400" dirty="0" err="1">
                  <a:latin typeface="Courier"/>
                </a:rPr>
                <a:t>ownersName</a:t>
              </a:r>
              <a:r>
                <a:rPr lang="en-GB" altLang="ar-SA" sz="1400" dirty="0">
                  <a:latin typeface="Courier"/>
                </a:rPr>
                <a:t>;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400" dirty="0">
                  <a:latin typeface="Courier"/>
                </a:rPr>
                <a:t>	private </a:t>
              </a:r>
              <a:r>
                <a:rPr lang="en-GB" altLang="ar-SA" sz="1400" dirty="0" err="1">
                  <a:latin typeface="Courier"/>
                </a:rPr>
                <a:t>int</a:t>
              </a:r>
              <a:r>
                <a:rPr lang="en-GB" altLang="ar-SA" sz="1400" dirty="0">
                  <a:latin typeface="Courier"/>
                </a:rPr>
                <a:t> </a:t>
              </a:r>
              <a:r>
                <a:rPr lang="en-GB" altLang="ar-SA" sz="1400" dirty="0" err="1">
                  <a:latin typeface="Courier"/>
                </a:rPr>
                <a:t>accountNumber</a:t>
              </a:r>
              <a:r>
                <a:rPr lang="en-GB" altLang="ar-SA" sz="1400" dirty="0">
                  <a:latin typeface="Courier"/>
                </a:rPr>
                <a:t>;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400" dirty="0">
                  <a:latin typeface="Courier"/>
                </a:rPr>
                <a:t>	private float balance;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endParaRPr lang="en-GB" altLang="ar-SA" sz="1400" dirty="0">
                <a:latin typeface="Courier"/>
              </a:endParaRP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400" dirty="0">
                  <a:latin typeface="Courier"/>
                </a:rPr>
                <a:t>	public </a:t>
              </a:r>
              <a:r>
                <a:rPr lang="en-GB" altLang="ar-SA" sz="1400" dirty="0" err="1">
                  <a:latin typeface="Courier"/>
                </a:rPr>
                <a:t>BankAccount</a:t>
              </a:r>
              <a:r>
                <a:rPr lang="en-GB" altLang="ar-SA" sz="1400" dirty="0">
                  <a:latin typeface="Courier"/>
                </a:rPr>
                <a:t>(</a:t>
              </a:r>
              <a:r>
                <a:rPr lang="en-GB" altLang="ar-SA" sz="1400" dirty="0" err="1">
                  <a:latin typeface="Courier"/>
                </a:rPr>
                <a:t>int</a:t>
              </a:r>
              <a:r>
                <a:rPr lang="en-GB" altLang="ar-SA" sz="1400" dirty="0">
                  <a:latin typeface="Courier"/>
                </a:rPr>
                <a:t> </a:t>
              </a:r>
              <a:r>
                <a:rPr lang="en-GB" altLang="ar-SA" sz="1400" dirty="0" err="1">
                  <a:latin typeface="Courier"/>
                </a:rPr>
                <a:t>anAccountNumber</a:t>
              </a:r>
              <a:r>
                <a:rPr lang="en-GB" altLang="ar-SA" sz="1400" dirty="0">
                  <a:latin typeface="Courier"/>
                </a:rPr>
                <a:t>, String </a:t>
              </a:r>
              <a:r>
                <a:rPr lang="en-GB" altLang="ar-SA" sz="1400" dirty="0" err="1">
                  <a:latin typeface="Courier"/>
                </a:rPr>
                <a:t>aName</a:t>
              </a:r>
              <a:r>
                <a:rPr lang="en-GB" altLang="ar-SA" sz="1400" dirty="0">
                  <a:latin typeface="Courier"/>
                </a:rPr>
                <a:t>)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400" dirty="0">
                  <a:latin typeface="Courier"/>
                </a:rPr>
                <a:t>	{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400" dirty="0">
                  <a:latin typeface="Courier"/>
                </a:rPr>
                <a:t>		</a:t>
              </a:r>
              <a:r>
                <a:rPr lang="en-GB" altLang="ar-SA" sz="1400" dirty="0" err="1">
                  <a:latin typeface="Courier"/>
                </a:rPr>
                <a:t>accountNumber</a:t>
              </a:r>
              <a:r>
                <a:rPr lang="en-GB" altLang="ar-SA" sz="1400" dirty="0">
                  <a:latin typeface="Courier"/>
                </a:rPr>
                <a:t> = </a:t>
              </a:r>
              <a:r>
                <a:rPr lang="en-GB" altLang="ar-SA" sz="1400" dirty="0" err="1">
                  <a:latin typeface="Courier"/>
                </a:rPr>
                <a:t>anAccountNumber</a:t>
              </a:r>
              <a:r>
                <a:rPr lang="en-GB" altLang="ar-SA" sz="1400" dirty="0">
                  <a:latin typeface="Courier"/>
                </a:rPr>
                <a:t>;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400" dirty="0">
                  <a:latin typeface="Courier"/>
                </a:rPr>
                <a:t>		</a:t>
              </a:r>
              <a:r>
                <a:rPr lang="en-GB" altLang="ar-SA" sz="1400" dirty="0" err="1">
                  <a:latin typeface="Courier"/>
                </a:rPr>
                <a:t>ownersName</a:t>
              </a:r>
              <a:r>
                <a:rPr lang="en-GB" altLang="ar-SA" sz="1400" dirty="0">
                  <a:latin typeface="Courier"/>
                </a:rPr>
                <a:t> = </a:t>
              </a:r>
              <a:r>
                <a:rPr lang="en-GB" altLang="ar-SA" sz="1400" dirty="0" err="1">
                  <a:latin typeface="Courier"/>
                </a:rPr>
                <a:t>aName</a:t>
              </a:r>
              <a:r>
                <a:rPr lang="en-GB" altLang="ar-SA" sz="1400" dirty="0">
                  <a:latin typeface="Courier"/>
                </a:rPr>
                <a:t>;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400" dirty="0">
                  <a:latin typeface="Courier"/>
                </a:rPr>
                <a:t>	</a:t>
              </a:r>
              <a:r>
                <a:rPr lang="en-GB" altLang="ar-SA" sz="1400" dirty="0" smtClean="0">
                  <a:latin typeface="Courier"/>
                </a:rPr>
                <a:t>}</a:t>
              </a:r>
              <a:endParaRPr lang="en-GB" altLang="ar-SA" sz="1400" dirty="0">
                <a:latin typeface="Courier"/>
              </a:endParaRP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400" dirty="0">
                  <a:latin typeface="Courier"/>
                </a:rPr>
                <a:t>}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endParaRPr lang="en-GB" altLang="ar-SA" sz="1400" dirty="0">
                <a:latin typeface="Courier"/>
              </a:endParaRP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400" dirty="0">
                  <a:latin typeface="Courier"/>
                </a:rPr>
                <a:t>public class </a:t>
              </a:r>
              <a:r>
                <a:rPr lang="en-GB" altLang="ar-SA" sz="1400" dirty="0" err="1">
                  <a:latin typeface="Courier"/>
                </a:rPr>
                <a:t>OverdraftAccount</a:t>
              </a:r>
              <a:r>
                <a:rPr lang="en-GB" altLang="ar-SA" sz="1400" dirty="0">
                  <a:latin typeface="Courier"/>
                </a:rPr>
                <a:t> extends </a:t>
              </a:r>
              <a:r>
                <a:rPr lang="en-GB" altLang="ar-SA" sz="1400" dirty="0" err="1">
                  <a:latin typeface="Courier"/>
                </a:rPr>
                <a:t>BankAccount</a:t>
              </a:r>
              <a:endParaRPr lang="en-GB" altLang="ar-SA" sz="1400" dirty="0">
                <a:latin typeface="Courier"/>
              </a:endParaRP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400" dirty="0">
                  <a:latin typeface="Courier"/>
                </a:rPr>
                <a:t>{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400" dirty="0">
                  <a:latin typeface="Courier"/>
                </a:rPr>
                <a:t>	private float </a:t>
              </a:r>
              <a:r>
                <a:rPr lang="en-GB" altLang="ar-SA" sz="1400" dirty="0" err="1">
                  <a:latin typeface="Courier"/>
                </a:rPr>
                <a:t>overdraftLimit</a:t>
              </a:r>
              <a:r>
                <a:rPr lang="en-GB" altLang="ar-SA" sz="1400" dirty="0" smtClean="0">
                  <a:latin typeface="Courier"/>
                </a:rPr>
                <a:t>;</a:t>
              </a:r>
              <a:endParaRPr lang="en-GB" altLang="ar-SA" sz="1400" dirty="0">
                <a:latin typeface="Courier"/>
              </a:endParaRP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400" dirty="0">
                  <a:latin typeface="Courier"/>
                </a:rPr>
                <a:t>	public </a:t>
              </a:r>
              <a:r>
                <a:rPr lang="en-GB" altLang="ar-SA" sz="1400" dirty="0" err="1">
                  <a:latin typeface="Courier"/>
                </a:rPr>
                <a:t>OverdraftAccount</a:t>
              </a:r>
              <a:r>
                <a:rPr lang="en-GB" altLang="ar-SA" sz="1400" dirty="0">
                  <a:latin typeface="Courier"/>
                </a:rPr>
                <a:t>(</a:t>
              </a:r>
              <a:r>
                <a:rPr lang="en-GB" altLang="ar-SA" sz="1400" dirty="0" err="1">
                  <a:latin typeface="Courier"/>
                </a:rPr>
                <a:t>int</a:t>
              </a:r>
              <a:r>
                <a:rPr lang="en-GB" altLang="ar-SA" sz="1400" dirty="0">
                  <a:latin typeface="Courier"/>
                </a:rPr>
                <a:t> </a:t>
              </a:r>
              <a:r>
                <a:rPr lang="en-GB" altLang="ar-SA" sz="1400" dirty="0" err="1">
                  <a:latin typeface="Courier"/>
                </a:rPr>
                <a:t>anAccountNumber</a:t>
              </a:r>
              <a:r>
                <a:rPr lang="en-GB" altLang="ar-SA" sz="1400" dirty="0">
                  <a:latin typeface="Courier"/>
                </a:rPr>
                <a:t>, String </a:t>
              </a:r>
              <a:r>
                <a:rPr lang="en-GB" altLang="ar-SA" sz="1400" dirty="0" err="1">
                  <a:latin typeface="Courier"/>
                </a:rPr>
                <a:t>aName</a:t>
              </a:r>
              <a:r>
                <a:rPr lang="en-GB" altLang="ar-SA" sz="1400" dirty="0">
                  <a:latin typeface="Courier"/>
                </a:rPr>
                <a:t>, float </a:t>
              </a:r>
              <a:r>
                <a:rPr lang="en-GB" altLang="ar-SA" sz="1400" dirty="0" err="1">
                  <a:latin typeface="Courier"/>
                </a:rPr>
                <a:t>aLimit</a:t>
              </a:r>
              <a:r>
                <a:rPr lang="en-GB" altLang="ar-SA" sz="1400" dirty="0">
                  <a:latin typeface="Courier"/>
                </a:rPr>
                <a:t>)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400" dirty="0">
                  <a:latin typeface="Courier"/>
                </a:rPr>
                <a:t>	{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400" dirty="0">
                  <a:latin typeface="Courier"/>
                </a:rPr>
                <a:t>		super(</a:t>
              </a:r>
              <a:r>
                <a:rPr lang="en-GB" altLang="ar-SA" sz="1400" dirty="0" err="1">
                  <a:latin typeface="Courier"/>
                </a:rPr>
                <a:t>anAccountNumber</a:t>
              </a:r>
              <a:r>
                <a:rPr lang="en-GB" altLang="ar-SA" sz="1400" dirty="0">
                  <a:latin typeface="Courier"/>
                </a:rPr>
                <a:t>, </a:t>
              </a:r>
              <a:r>
                <a:rPr lang="en-GB" altLang="ar-SA" sz="1400" dirty="0" err="1">
                  <a:latin typeface="Courier"/>
                </a:rPr>
                <a:t>aName</a:t>
              </a:r>
              <a:r>
                <a:rPr lang="en-GB" altLang="ar-SA" sz="1400" dirty="0">
                  <a:latin typeface="Courier"/>
                </a:rPr>
                <a:t>);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400" dirty="0">
                  <a:latin typeface="Courier"/>
                </a:rPr>
                <a:t>		</a:t>
              </a:r>
              <a:r>
                <a:rPr lang="en-GB" altLang="ar-SA" sz="1400" dirty="0" err="1">
                  <a:latin typeface="Courier"/>
                </a:rPr>
                <a:t>overdraftLimit</a:t>
              </a:r>
              <a:r>
                <a:rPr lang="en-GB" altLang="ar-SA" sz="1400" dirty="0">
                  <a:latin typeface="Courier"/>
                </a:rPr>
                <a:t> = </a:t>
              </a:r>
              <a:r>
                <a:rPr lang="en-GB" altLang="ar-SA" sz="1400" dirty="0" err="1">
                  <a:latin typeface="Courier"/>
                </a:rPr>
                <a:t>aLimit</a:t>
              </a:r>
              <a:r>
                <a:rPr lang="en-GB" altLang="ar-SA" sz="1400" dirty="0">
                  <a:latin typeface="Courier"/>
                </a:rPr>
                <a:t>;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400" dirty="0">
                  <a:latin typeface="Courier"/>
                </a:rPr>
                <a:t>	}</a:t>
              </a:r>
            </a:p>
            <a:p>
              <a:pPr>
                <a:spcBef>
                  <a:spcPts val="250"/>
                </a:spcBef>
                <a:buClr>
                  <a:srgbClr val="000000"/>
                </a:buClr>
                <a:buSzPct val="174000"/>
              </a:pPr>
              <a:r>
                <a:rPr lang="en-GB" altLang="ar-SA" sz="1400" dirty="0">
                  <a:latin typeface="Courier"/>
                </a:rPr>
                <a:t>}</a:t>
              </a:r>
            </a:p>
          </p:txBody>
        </p:sp>
      </p:grpSp>
      <p:sp>
        <p:nvSpPr>
          <p:cNvPr id="29700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A980C8F-8E7C-490E-A94D-CF3828CC650A}" type="slidenum">
              <a:rPr lang="en-US" altLang="ar-SA" sz="2800" smtClean="0">
                <a:solidFill>
                  <a:schemeClr val="bg1"/>
                </a:solidFill>
              </a:rPr>
              <a:pPr/>
              <a:t>17</a:t>
            </a:fld>
            <a:endParaRPr lang="en-US" altLang="ar-SA" sz="2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  <a:noFill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eaLnBrk="1" hangingPunct="1"/>
            <a:r>
              <a:rPr lang="en-US" altLang="ar-SA" smtClean="0"/>
              <a:t>The protected Modifier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438400"/>
            <a:ext cx="7859713" cy="3530600"/>
          </a:xfrm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eaLnBrk="1" hangingPunct="1">
              <a:spcBef>
                <a:spcPct val="70000"/>
              </a:spcBef>
            </a:pPr>
            <a:r>
              <a:rPr lang="en-US" altLang="ar-SA" smtClean="0"/>
              <a:t>Visibility modifiers determine which class members are inherited and which are not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 smtClean="0"/>
              <a:t>Variables and methods declared with </a:t>
            </a:r>
            <a:r>
              <a:rPr lang="en-US" altLang="ar-SA" smtClean="0">
                <a:solidFill>
                  <a:schemeClr val="tx1"/>
                </a:solidFill>
                <a:latin typeface="Courier New" panose="02070309020205020404" pitchFamily="49" charset="0"/>
              </a:rPr>
              <a:t>public</a:t>
            </a:r>
            <a:r>
              <a:rPr lang="en-US" altLang="ar-SA" smtClean="0"/>
              <a:t> visibility are inherited; those with </a:t>
            </a:r>
            <a:r>
              <a:rPr lang="en-US" altLang="ar-SA" smtClean="0">
                <a:solidFill>
                  <a:schemeClr val="tx1"/>
                </a:solidFill>
                <a:latin typeface="Courier New" panose="02070309020205020404" pitchFamily="49" charset="0"/>
              </a:rPr>
              <a:t>private</a:t>
            </a:r>
            <a:r>
              <a:rPr lang="en-US" altLang="ar-SA" smtClean="0"/>
              <a:t> visibility are not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 smtClean="0"/>
              <a:t>But </a:t>
            </a:r>
            <a:r>
              <a:rPr lang="en-US" altLang="ar-SA" smtClean="0">
                <a:solidFill>
                  <a:schemeClr val="tx1"/>
                </a:solidFill>
                <a:latin typeface="Courier New" panose="02070309020205020404" pitchFamily="49" charset="0"/>
              </a:rPr>
              <a:t>public</a:t>
            </a:r>
            <a:r>
              <a:rPr lang="en-US" altLang="ar-SA" smtClean="0"/>
              <a:t> variables violate the principle of encapsulation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 smtClean="0"/>
              <a:t>There is a third visibility modifier that helps in inheritance situations: </a:t>
            </a:r>
            <a:r>
              <a:rPr lang="en-US" altLang="ar-SA" smtClean="0">
                <a:solidFill>
                  <a:schemeClr val="tx1"/>
                </a:solidFill>
                <a:latin typeface="Courier New" panose="02070309020205020404" pitchFamily="49" charset="0"/>
              </a:rPr>
              <a:t>protected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ar-SA" smtClean="0"/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5BE29D34-E570-4C86-94D4-1A9CD390D9AB}" type="slidenum">
              <a:rPr lang="en-US" altLang="ar-SA" sz="2800" smtClean="0">
                <a:solidFill>
                  <a:schemeClr val="bg1"/>
                </a:solidFill>
              </a:rPr>
              <a:pPr/>
              <a:t>18</a:t>
            </a:fld>
            <a:endParaRPr lang="en-US" altLang="ar-SA" sz="2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  <a:noFill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eaLnBrk="1" hangingPunct="1"/>
            <a:r>
              <a:rPr lang="en-US" altLang="ar-SA" smtClean="0"/>
              <a:t>The protected Modifier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2209800"/>
            <a:ext cx="8458200" cy="4905375"/>
          </a:xfrm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eaLnBrk="1" hangingPunct="1">
              <a:spcBef>
                <a:spcPct val="70000"/>
              </a:spcBef>
            </a:pPr>
            <a:r>
              <a:rPr lang="en-US" altLang="ar-SA" smtClean="0"/>
              <a:t>The </a:t>
            </a:r>
            <a:r>
              <a:rPr lang="en-US" altLang="ar-SA" smtClean="0">
                <a:solidFill>
                  <a:schemeClr val="tx1"/>
                </a:solidFill>
                <a:latin typeface="Courier New" panose="02070309020205020404" pitchFamily="49" charset="0"/>
              </a:rPr>
              <a:t>protected</a:t>
            </a:r>
            <a:r>
              <a:rPr lang="en-US" altLang="ar-SA" smtClean="0"/>
              <a:t> modifier allows a member of a base class to be inherited into a child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 smtClean="0"/>
              <a:t>Protected visibility provides more encapsulation than public visibility does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 smtClean="0"/>
              <a:t>However, protected visibility is not as tightly encapsulated as private visibility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 smtClean="0"/>
              <a:t>Protected variables and methods can be shown with a </a:t>
            </a:r>
            <a:r>
              <a:rPr lang="en-US" altLang="ar-SA" smtClean="0">
                <a:solidFill>
                  <a:schemeClr val="tx1"/>
                </a:solidFill>
                <a:latin typeface="Courier New" panose="02070309020205020404" pitchFamily="49" charset="0"/>
              </a:rPr>
              <a:t>#</a:t>
            </a:r>
            <a:r>
              <a:rPr lang="en-US" altLang="ar-SA" smtClean="0"/>
              <a:t> symbol preceding them in UML diagrams</a:t>
            </a:r>
          </a:p>
        </p:txBody>
      </p:sp>
      <p:sp>
        <p:nvSpPr>
          <p:cNvPr id="3277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8FD23A73-9954-44B7-AE7D-F4E7E761258D}" type="slidenum">
              <a:rPr lang="en-US" altLang="ar-SA" sz="2800" smtClean="0">
                <a:solidFill>
                  <a:schemeClr val="bg1"/>
                </a:solidFill>
              </a:rPr>
              <a:pPr/>
              <a:t>19</a:t>
            </a:fld>
            <a:endParaRPr lang="en-US" altLang="ar-SA" sz="2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  <a:noFill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eaLnBrk="1" hangingPunct="1"/>
            <a:r>
              <a:rPr lang="en-US" altLang="ar-SA" smtClean="0"/>
              <a:t>Inheritance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438400"/>
            <a:ext cx="7605713" cy="3530600"/>
          </a:xfrm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eaLnBrk="1" hangingPunct="1">
              <a:spcBef>
                <a:spcPct val="70000"/>
              </a:spcBef>
            </a:pPr>
            <a:r>
              <a:rPr lang="en-US" altLang="ar-SA" i="1" smtClean="0"/>
              <a:t>Inheritance</a:t>
            </a:r>
            <a:r>
              <a:rPr lang="en-US" altLang="ar-SA" smtClean="0"/>
              <a:t> allows a software developer to derive a new class from an existing one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 smtClean="0"/>
              <a:t>The existing class is called the </a:t>
            </a:r>
            <a:r>
              <a:rPr lang="en-US" altLang="ar-SA" i="1" smtClean="0"/>
              <a:t>parent class,</a:t>
            </a:r>
            <a:r>
              <a:rPr lang="en-US" altLang="ar-SA" smtClean="0"/>
              <a:t> or </a:t>
            </a:r>
            <a:r>
              <a:rPr lang="en-US" altLang="ar-SA" i="1" smtClean="0"/>
              <a:t>superclass</a:t>
            </a:r>
            <a:r>
              <a:rPr lang="en-US" altLang="ar-SA" smtClean="0"/>
              <a:t>, or </a:t>
            </a:r>
            <a:r>
              <a:rPr lang="en-US" altLang="ar-SA" i="1" smtClean="0"/>
              <a:t>base class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 smtClean="0"/>
              <a:t>The derived class is called the </a:t>
            </a:r>
            <a:r>
              <a:rPr lang="en-US" altLang="ar-SA" i="1" smtClean="0"/>
              <a:t>child class</a:t>
            </a:r>
            <a:r>
              <a:rPr lang="en-US" altLang="ar-SA" smtClean="0"/>
              <a:t> or </a:t>
            </a:r>
            <a:r>
              <a:rPr lang="en-US" altLang="ar-SA" i="1" smtClean="0"/>
              <a:t>subclass</a:t>
            </a:r>
            <a:r>
              <a:rPr lang="en-US" altLang="ar-SA" smtClean="0"/>
              <a:t>.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 smtClean="0"/>
              <a:t>As the name implies, the child inherits characteristics of the parent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 smtClean="0"/>
              <a:t>That is, the child class inherits the methods and data defined for the parent class</a:t>
            </a:r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8E447FB9-4684-4C78-961F-3ECA11B3AC90}" type="slidenum">
              <a:rPr lang="en-US" altLang="ar-SA" sz="2800" smtClean="0">
                <a:solidFill>
                  <a:schemeClr val="bg1"/>
                </a:solidFill>
              </a:rPr>
              <a:pPr/>
              <a:t>2</a:t>
            </a:fld>
            <a:endParaRPr lang="en-US" altLang="ar-SA" sz="2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555BE193-984B-417C-B164-531553594B27}" type="slidenum">
              <a:rPr lang="en-US" altLang="ar-SA" sz="2800" smtClean="0">
                <a:solidFill>
                  <a:schemeClr val="bg1"/>
                </a:solidFill>
              </a:rPr>
              <a:pPr/>
              <a:t>20</a:t>
            </a:fld>
            <a:endParaRPr lang="en-US" altLang="ar-SA" sz="2800" smtClean="0">
              <a:solidFill>
                <a:schemeClr val="bg1"/>
              </a:solidFill>
            </a:endParaRP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7212012" cy="709613"/>
          </a:xfrm>
        </p:spPr>
        <p:txBody>
          <a:bodyPr/>
          <a:lstStyle/>
          <a:p>
            <a:pPr eaLnBrk="1" hangingPunct="1"/>
            <a:r>
              <a:rPr lang="en-US" altLang="ar-SA" sz="2800" b="1" smtClean="0"/>
              <a:t>Protected</a:t>
            </a:r>
            <a:r>
              <a:rPr lang="en-US" altLang="ar-SA" sz="2800" smtClean="0"/>
              <a:t> Visibility for Superclass Data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ar-SA" b="1" u="sng" smtClean="0">
                <a:latin typeface="Courier New" panose="02070309020205020404" pitchFamily="49" charset="0"/>
              </a:rPr>
              <a:t>private</a:t>
            </a:r>
            <a:r>
              <a:rPr lang="en-US" altLang="ar-SA" smtClean="0"/>
              <a:t> data are </a:t>
            </a:r>
            <a:r>
              <a:rPr lang="en-US" altLang="ar-SA" i="1" u="sng" smtClean="0"/>
              <a:t>not accessible</a:t>
            </a:r>
            <a:r>
              <a:rPr lang="en-US" altLang="ar-SA" smtClean="0"/>
              <a:t> to subclasses!</a:t>
            </a:r>
          </a:p>
          <a:p>
            <a:pPr eaLnBrk="1" hangingPunct="1"/>
            <a:r>
              <a:rPr lang="en-US" altLang="ar-SA" b="1" u="sng" smtClean="0">
                <a:latin typeface="Courier New" panose="02070309020205020404" pitchFamily="49" charset="0"/>
              </a:rPr>
              <a:t>protected</a:t>
            </a:r>
            <a:r>
              <a:rPr lang="en-US" altLang="ar-SA" smtClean="0"/>
              <a:t> data fields </a:t>
            </a:r>
            <a:r>
              <a:rPr lang="en-US" altLang="ar-SA" i="1" u="sng" smtClean="0"/>
              <a:t>accessible in subclasses</a:t>
            </a:r>
          </a:p>
          <a:p>
            <a:pPr eaLnBrk="1" hangingPunct="1"/>
            <a:endParaRPr lang="en-US" altLang="ar-SA" smtClean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</p:spPr>
        <p:txBody>
          <a:bodyPr/>
          <a:lstStyle/>
          <a:p>
            <a:pPr eaLnBrk="1" hangingPunct="1"/>
            <a:r>
              <a:rPr lang="en-US" altLang="ar-SA" smtClean="0"/>
              <a:t>UML Diagram for Words</a:t>
            </a:r>
          </a:p>
        </p:txBody>
      </p:sp>
      <p:sp>
        <p:nvSpPr>
          <p:cNvPr id="34820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54E87212-AF83-46CE-87E2-A0ED05D5FC4F}" type="slidenum">
              <a:rPr lang="en-US" altLang="ar-SA" sz="2800" smtClean="0">
                <a:solidFill>
                  <a:schemeClr val="bg1"/>
                </a:solidFill>
              </a:rPr>
              <a:pPr/>
              <a:t>21</a:t>
            </a:fld>
            <a:endParaRPr lang="en-US" altLang="ar-SA" sz="2800" smtClean="0">
              <a:solidFill>
                <a:schemeClr val="bg1"/>
              </a:solidFill>
            </a:endParaRPr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3154362" y="2907093"/>
            <a:ext cx="2514600" cy="1116331"/>
          </a:xfrm>
          <a:prstGeom prst="roundRect">
            <a:avLst>
              <a:gd name="adj" fmla="val 134"/>
            </a:avLst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square" lIns="0" tIns="0" rIns="0" bIns="0" anchor="ctr" anchorCtr="1">
            <a:spAutoFit/>
          </a:bodyPr>
          <a:lstStyle>
            <a:lvl1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dirty="0" smtClean="0">
                <a:latin typeface="Times" panose="02020603050405020304" pitchFamily="18" charset="0"/>
              </a:rPr>
              <a:t>Person</a:t>
            </a:r>
          </a:p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dirty="0" smtClean="0">
                <a:latin typeface="Times" panose="02020603050405020304" pitchFamily="18" charset="0"/>
              </a:rPr>
              <a:t>- name: String          </a:t>
            </a:r>
          </a:p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dirty="0" smtClean="0">
                <a:latin typeface="Times" panose="02020603050405020304" pitchFamily="18" charset="0"/>
              </a:rPr>
              <a:t>#</a:t>
            </a:r>
            <a:r>
              <a:rPr lang="en-GB" altLang="ar-SA" sz="1451" dirty="0" err="1" smtClean="0">
                <a:latin typeface="Times" panose="02020603050405020304" pitchFamily="18" charset="0"/>
              </a:rPr>
              <a:t>lastname</a:t>
            </a:r>
            <a:r>
              <a:rPr lang="en-GB" altLang="ar-SA" sz="1451" dirty="0" smtClean="0">
                <a:latin typeface="Times" panose="02020603050405020304" pitchFamily="18" charset="0"/>
              </a:rPr>
              <a:t> : string</a:t>
            </a:r>
          </a:p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US" altLang="ar-SA" sz="1451" dirty="0" smtClean="0">
                <a:latin typeface="Times" panose="02020603050405020304" pitchFamily="18" charset="0"/>
              </a:rPr>
              <a:t>+ age : </a:t>
            </a:r>
            <a:r>
              <a:rPr lang="en-US" altLang="ar-SA" sz="1451" dirty="0" err="1" smtClean="0">
                <a:latin typeface="Times" panose="02020603050405020304" pitchFamily="18" charset="0"/>
              </a:rPr>
              <a:t>int</a:t>
            </a:r>
            <a:endParaRPr lang="en-GB" altLang="ar-SA" sz="1451" dirty="0" smtClean="0">
              <a:latin typeface="Times" panose="02020603050405020304" pitchFamily="18" charset="0"/>
            </a:endParaRPr>
          </a:p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endParaRPr lang="en-GB" altLang="ar-SA" sz="1451" dirty="0" smtClean="0">
              <a:latin typeface="Times" panose="02020603050405020304" pitchFamily="18" charset="0"/>
            </a:endParaRPr>
          </a:p>
        </p:txBody>
      </p:sp>
      <p:sp>
        <p:nvSpPr>
          <p:cNvPr id="14" name="Line 5"/>
          <p:cNvSpPr>
            <a:spLocks noChangeShapeType="1"/>
          </p:cNvSpPr>
          <p:nvPr/>
        </p:nvSpPr>
        <p:spPr bwMode="auto">
          <a:xfrm flipV="1">
            <a:off x="4343400" y="3886200"/>
            <a:ext cx="0" cy="1351184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en-US" sz="2177"/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auto">
          <a:xfrm>
            <a:off x="3154362" y="4691586"/>
            <a:ext cx="2514600" cy="893065"/>
          </a:xfrm>
          <a:prstGeom prst="roundRect">
            <a:avLst>
              <a:gd name="adj" fmla="val 139"/>
            </a:avLst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square" lIns="0" tIns="0" rIns="0" bIns="0" anchor="ctr" anchorCtr="1">
            <a:spAutoFit/>
          </a:bodyPr>
          <a:lstStyle>
            <a:lvl1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Employee</a:t>
            </a:r>
          </a:p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- employeeID: int</a:t>
            </a:r>
          </a:p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- salary: int</a:t>
            </a:r>
          </a:p>
          <a:p>
            <a:pPr algn="ctr">
              <a:buClr>
                <a:srgbClr val="000000"/>
              </a:buClr>
              <a:buSzPct val="67000"/>
              <a:buFont typeface="StarBats" charset="0"/>
              <a:buNone/>
              <a:defRPr/>
            </a:pPr>
            <a:r>
              <a:rPr lang="en-GB" altLang="ar-SA" sz="1451" smtClean="0">
                <a:latin typeface="Times" panose="02020603050405020304" pitchFamily="18" charset="0"/>
              </a:rPr>
              <a:t>- startDate: Date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865188" y="927100"/>
            <a:ext cx="6345237" cy="709613"/>
          </a:xfrm>
        </p:spPr>
        <p:txBody>
          <a:bodyPr/>
          <a:lstStyle/>
          <a:p>
            <a:pPr eaLnBrk="1" hangingPunct="1"/>
            <a:r>
              <a:rPr lang="en-US" altLang="ar-SA" smtClean="0"/>
              <a:t>Protected visibility  </a:t>
            </a:r>
          </a:p>
        </p:txBody>
      </p:sp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236538" y="2060575"/>
            <a:ext cx="2992437" cy="1471613"/>
          </a:xfrm>
          <a:prstGeom prst="roundRect">
            <a:avLst>
              <a:gd name="adj" fmla="val 97"/>
            </a:avLst>
          </a:prstGeom>
          <a:solidFill>
            <a:srgbClr val="FFFFCC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en-US" sz="2177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325438" y="2244725"/>
            <a:ext cx="2971800" cy="152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211138" indent="-211138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 smtClean="0">
                <a:latin typeface="Courier" charset="0"/>
              </a:rPr>
              <a:t>public class Person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 smtClean="0">
                <a:latin typeface="Courier" charset="0"/>
              </a:rPr>
              <a:t>{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 smtClean="0">
                <a:latin typeface="Courier" charset="0"/>
              </a:rPr>
              <a:t>private String name;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 smtClean="0">
                <a:latin typeface="Courier" charset="0"/>
              </a:rPr>
              <a:t>protected String </a:t>
            </a:r>
            <a:r>
              <a:rPr lang="en-GB" altLang="ar-SA" sz="1270" dirty="0" err="1" smtClean="0">
                <a:latin typeface="Courier" charset="0"/>
              </a:rPr>
              <a:t>LastName</a:t>
            </a:r>
            <a:r>
              <a:rPr lang="en-GB" altLang="ar-SA" sz="1270" dirty="0" smtClean="0">
                <a:latin typeface="Courier" charset="0"/>
              </a:rPr>
              <a:t>;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 smtClean="0">
                <a:latin typeface="Courier" charset="0"/>
              </a:rPr>
              <a:t>Public </a:t>
            </a:r>
            <a:r>
              <a:rPr lang="en-GB" altLang="ar-SA" sz="1270" dirty="0" err="1" smtClean="0">
                <a:latin typeface="Courier" charset="0"/>
              </a:rPr>
              <a:t>int</a:t>
            </a:r>
            <a:r>
              <a:rPr lang="en-GB" altLang="ar-SA" sz="1270" dirty="0" smtClean="0">
                <a:latin typeface="Courier" charset="0"/>
              </a:rPr>
              <a:t> age;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 smtClean="0">
                <a:latin typeface="Courier" charset="0"/>
              </a:rPr>
              <a:t>}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 smtClean="0">
                <a:latin typeface="Courier" charset="0"/>
              </a:rPr>
              <a:t>	</a:t>
            </a:r>
          </a:p>
        </p:txBody>
      </p:sp>
      <p:sp>
        <p:nvSpPr>
          <p:cNvPr id="6" name="AutoShape 9"/>
          <p:cNvSpPr>
            <a:spLocks noChangeArrowheads="1"/>
          </p:cNvSpPr>
          <p:nvPr/>
        </p:nvSpPr>
        <p:spPr bwMode="auto">
          <a:xfrm>
            <a:off x="212725" y="3765550"/>
            <a:ext cx="3902075" cy="2101850"/>
          </a:xfrm>
          <a:prstGeom prst="roundRect">
            <a:avLst>
              <a:gd name="adj" fmla="val 88"/>
            </a:avLst>
          </a:prstGeom>
          <a:solidFill>
            <a:srgbClr val="FFFFCC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en-US" sz="2177"/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311150" y="3790950"/>
            <a:ext cx="3657600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211138" indent="-211138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 smtClean="0">
                <a:latin typeface="Courier" charset="0"/>
              </a:rPr>
              <a:t>public class Employee extends Person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 smtClean="0">
                <a:latin typeface="Courier" charset="0"/>
              </a:rPr>
              <a:t>{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 smtClean="0">
                <a:latin typeface="Courier" charset="0"/>
              </a:rPr>
              <a:t>	public void Setter ()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 smtClean="0">
                <a:latin typeface="Courier" charset="0"/>
              </a:rPr>
              <a:t>{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 smtClean="0">
                <a:latin typeface="Courier" charset="0"/>
              </a:rPr>
              <a:t>	name = “Sara”;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 smtClean="0">
                <a:latin typeface="Courier" charset="0"/>
              </a:rPr>
              <a:t>  </a:t>
            </a:r>
            <a:r>
              <a:rPr lang="en-GB" altLang="ar-SA" sz="1270" dirty="0" err="1" smtClean="0">
                <a:latin typeface="Courier" charset="0"/>
              </a:rPr>
              <a:t>LastName</a:t>
            </a:r>
            <a:r>
              <a:rPr lang="en-GB" altLang="ar-SA" sz="1270" dirty="0" smtClean="0">
                <a:latin typeface="Courier" charset="0"/>
              </a:rPr>
              <a:t> = “Ali”;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 smtClean="0">
                <a:latin typeface="Courier" charset="0"/>
              </a:rPr>
              <a:t>  Age = 20;</a:t>
            </a:r>
          </a:p>
          <a:p>
            <a:pPr>
              <a:spcBef>
                <a:spcPts val="249"/>
              </a:spcBef>
              <a:buClr>
                <a:srgbClr val="000000"/>
              </a:buClr>
              <a:buSzPct val="174000"/>
              <a:defRPr/>
            </a:pPr>
            <a:r>
              <a:rPr lang="en-GB" altLang="ar-SA" sz="1270" dirty="0" smtClean="0">
                <a:latin typeface="Courier" charset="0"/>
              </a:rPr>
              <a:t>}</a:t>
            </a:r>
          </a:p>
        </p:txBody>
      </p:sp>
      <p:grpSp>
        <p:nvGrpSpPr>
          <p:cNvPr id="35847" name="Group 11"/>
          <p:cNvGrpSpPr>
            <a:grpSpLocks/>
          </p:cNvGrpSpPr>
          <p:nvPr/>
        </p:nvGrpSpPr>
        <p:grpSpPr bwMode="auto">
          <a:xfrm>
            <a:off x="4419600" y="2443163"/>
            <a:ext cx="4335463" cy="3090862"/>
            <a:chOff x="910" y="3783"/>
            <a:chExt cx="3011" cy="358"/>
          </a:xfrm>
        </p:grpSpPr>
        <p:sp>
          <p:nvSpPr>
            <p:cNvPr id="9" name="AutoShape 12"/>
            <p:cNvSpPr>
              <a:spLocks noChangeArrowheads="1"/>
            </p:cNvSpPr>
            <p:nvPr/>
          </p:nvSpPr>
          <p:spPr bwMode="auto">
            <a:xfrm>
              <a:off x="910" y="3783"/>
              <a:ext cx="3011" cy="358"/>
            </a:xfrm>
            <a:prstGeom prst="roundRect">
              <a:avLst>
                <a:gd name="adj" fmla="val 278"/>
              </a:avLst>
            </a:prstGeom>
            <a:solidFill>
              <a:srgbClr val="FFFF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en-US" sz="2177"/>
            </a:p>
          </p:txBody>
        </p:sp>
        <p:sp>
          <p:nvSpPr>
            <p:cNvPr id="10" name="Text Box 13"/>
            <p:cNvSpPr txBox="1">
              <a:spLocks noChangeArrowheads="1"/>
            </p:cNvSpPr>
            <p:nvPr/>
          </p:nvSpPr>
          <p:spPr bwMode="auto">
            <a:xfrm>
              <a:off x="1016" y="3801"/>
              <a:ext cx="2540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marL="211138" indent="-211138"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algn="l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ts val="249"/>
                </a:spcBef>
                <a:buClr>
                  <a:srgbClr val="000000"/>
                </a:buClr>
                <a:buSzPct val="174000"/>
                <a:defRPr/>
              </a:pPr>
              <a:r>
                <a:rPr lang="en-GB" altLang="ar-SA" sz="1270" dirty="0" smtClean="0">
                  <a:latin typeface="Courier" charset="0"/>
                </a:rPr>
                <a:t>Employee </a:t>
              </a:r>
              <a:r>
                <a:rPr lang="en-GB" altLang="ar-SA" sz="1270" dirty="0" err="1" smtClean="0">
                  <a:latin typeface="Courier" charset="0"/>
                </a:rPr>
                <a:t>anEmployee</a:t>
              </a:r>
              <a:r>
                <a:rPr lang="en-GB" altLang="ar-SA" sz="1270" dirty="0" smtClean="0">
                  <a:latin typeface="Courier" charset="0"/>
                </a:rPr>
                <a:t> = new Employee();</a:t>
              </a:r>
            </a:p>
            <a:p>
              <a:pPr>
                <a:spcBef>
                  <a:spcPts val="249"/>
                </a:spcBef>
                <a:buClr>
                  <a:srgbClr val="000000"/>
                </a:buClr>
                <a:buSzPct val="174000"/>
                <a:defRPr/>
              </a:pPr>
              <a:r>
                <a:rPr lang="en-GB" altLang="ar-SA" sz="1270" dirty="0" err="1" smtClean="0">
                  <a:latin typeface="Courier" charset="0"/>
                </a:rPr>
                <a:t>System.out.print</a:t>
              </a:r>
              <a:r>
                <a:rPr lang="en-GB" altLang="ar-SA" sz="1270" dirty="0" smtClean="0">
                  <a:latin typeface="Courier" charset="0"/>
                </a:rPr>
                <a:t>(anEmplyee.name);</a:t>
              </a:r>
            </a:p>
            <a:p>
              <a:pPr>
                <a:spcBef>
                  <a:spcPts val="249"/>
                </a:spcBef>
                <a:buClr>
                  <a:srgbClr val="000000"/>
                </a:buClr>
                <a:buSzPct val="174000"/>
                <a:defRPr/>
              </a:pPr>
              <a:r>
                <a:rPr lang="en-GB" altLang="ar-SA" sz="1270" dirty="0" err="1" smtClean="0">
                  <a:latin typeface="Courier" charset="0"/>
                </a:rPr>
                <a:t>System.out.print</a:t>
              </a:r>
              <a:r>
                <a:rPr lang="en-GB" altLang="ar-SA" sz="1270" dirty="0" smtClean="0">
                  <a:latin typeface="Courier" charset="0"/>
                </a:rPr>
                <a:t>(</a:t>
              </a:r>
              <a:r>
                <a:rPr lang="en-GB" altLang="ar-SA" sz="1270" dirty="0" err="1" smtClean="0">
                  <a:latin typeface="Courier" charset="0"/>
                </a:rPr>
                <a:t>anEmplyee.LastName</a:t>
              </a:r>
              <a:r>
                <a:rPr lang="en-GB" altLang="ar-SA" sz="1270" dirty="0" smtClean="0">
                  <a:latin typeface="Courier" charset="0"/>
                </a:rPr>
                <a:t>);</a:t>
              </a:r>
            </a:p>
            <a:p>
              <a:pPr>
                <a:spcBef>
                  <a:spcPts val="249"/>
                </a:spcBef>
                <a:buClr>
                  <a:srgbClr val="000000"/>
                </a:buClr>
                <a:buSzPct val="174000"/>
                <a:defRPr/>
              </a:pPr>
              <a:r>
                <a:rPr lang="en-GB" altLang="ar-SA" sz="1270" dirty="0" err="1" smtClean="0">
                  <a:latin typeface="Courier" charset="0"/>
                </a:rPr>
                <a:t>System.out.print</a:t>
              </a:r>
              <a:r>
                <a:rPr lang="en-GB" altLang="ar-SA" sz="1270" dirty="0" smtClean="0">
                  <a:latin typeface="Courier" charset="0"/>
                </a:rPr>
                <a:t>(</a:t>
              </a:r>
              <a:r>
                <a:rPr lang="en-GB" altLang="ar-SA" sz="1270" dirty="0" err="1" smtClean="0">
                  <a:latin typeface="Courier" charset="0"/>
                </a:rPr>
                <a:t>anEmplyee.age</a:t>
              </a:r>
              <a:r>
                <a:rPr lang="en-GB" altLang="ar-SA" sz="1270" dirty="0" smtClean="0">
                  <a:latin typeface="Courier" charset="0"/>
                </a:rPr>
                <a:t>);</a:t>
              </a:r>
            </a:p>
            <a:p>
              <a:pPr>
                <a:spcBef>
                  <a:spcPts val="249"/>
                </a:spcBef>
                <a:buClr>
                  <a:srgbClr val="000000"/>
                </a:buClr>
                <a:buSzPct val="174000"/>
                <a:defRPr/>
              </a:pPr>
              <a:endParaRPr lang="en-GB" altLang="ar-SA" sz="1270" dirty="0" smtClean="0">
                <a:latin typeface="Courier" charset="0"/>
              </a:endParaRPr>
            </a:p>
          </p:txBody>
        </p:sp>
      </p:grpSp>
      <p:sp>
        <p:nvSpPr>
          <p:cNvPr id="11" name="Multiply 10"/>
          <p:cNvSpPr/>
          <p:nvPr/>
        </p:nvSpPr>
        <p:spPr>
          <a:xfrm>
            <a:off x="1905000" y="4572000"/>
            <a:ext cx="304800" cy="3048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Multiply 11"/>
          <p:cNvSpPr/>
          <p:nvPr/>
        </p:nvSpPr>
        <p:spPr>
          <a:xfrm>
            <a:off x="7907338" y="2770188"/>
            <a:ext cx="304800" cy="3048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Multiply 12"/>
          <p:cNvSpPr/>
          <p:nvPr/>
        </p:nvSpPr>
        <p:spPr>
          <a:xfrm>
            <a:off x="8212138" y="3005138"/>
            <a:ext cx="304800" cy="3048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851" name="Slide Number Placeholder 1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FC2A1F6-450D-415E-8E0F-CE92ED42B6E7}" type="slidenum">
              <a:rPr lang="en-US" altLang="ar-SA" sz="2800" smtClean="0">
                <a:solidFill>
                  <a:schemeClr val="bg1"/>
                </a:solidFill>
              </a:rPr>
              <a:pPr/>
              <a:t>22</a:t>
            </a:fld>
            <a:endParaRPr lang="en-US" altLang="ar-SA" sz="2800" smtClean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95800" y="2057400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Clint class </a:t>
            </a:r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533400" y="533400"/>
            <a:ext cx="7391400" cy="762000"/>
          </a:xfrm>
          <a:ln/>
        </p:spPr>
        <p:txBody>
          <a:bodyPr>
            <a:normAutofit fontScale="90000"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/>
              <a:t>Inheritance and Member Accessibility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idx="1"/>
          </p:nvPr>
        </p:nvSpPr>
        <p:spPr>
          <a:xfrm>
            <a:off x="304800" y="1219200"/>
            <a:ext cx="8439472" cy="821283"/>
          </a:xfrm>
          <a:ln/>
        </p:spPr>
        <p:txBody>
          <a:bodyPr>
            <a:normAutofit/>
          </a:bodyPr>
          <a:lstStyle/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>
                <a:solidFill>
                  <a:schemeClr val="bg1"/>
                </a:solidFill>
              </a:rPr>
              <a:t>We use the following visual representation of inheritance to illustrate data member accessibility.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DF9CFC9-8906-474F-B672-7722A8D77957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209800"/>
            <a:ext cx="6096000" cy="3959225"/>
          </a:xfrm>
          <a:prstGeom prst="rect">
            <a:avLst/>
          </a:prstGeom>
          <a:noFill/>
        </p:spPr>
      </p:pic>
    </p:spTree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391400" cy="762000"/>
          </a:xfrm>
          <a:ln/>
        </p:spPr>
        <p:txBody>
          <a:bodyPr>
            <a:norm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/>
              <a:t>The Effect of Three Visibility Modifiers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DF9CFC9-8906-474F-B672-7722A8D77957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905000"/>
            <a:ext cx="7924800" cy="4594225"/>
          </a:xfrm>
          <a:prstGeom prst="rect">
            <a:avLst/>
          </a:prstGeom>
          <a:noFill/>
        </p:spPr>
      </p:pic>
    </p:spTree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391400" cy="762000"/>
          </a:xfrm>
          <a:ln/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/>
              <a:t>Accessibility of Super from Sub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idx="1"/>
          </p:nvPr>
        </p:nvSpPr>
        <p:spPr>
          <a:xfrm>
            <a:off x="381000" y="1143000"/>
            <a:ext cx="8534400" cy="1066800"/>
          </a:xfrm>
          <a:ln/>
        </p:spPr>
        <p:txBody>
          <a:bodyPr/>
          <a:lstStyle/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>
                <a:solidFill>
                  <a:schemeClr val="bg1"/>
                </a:solidFill>
              </a:rPr>
              <a:t>Everything except the private members of the Super class is visible from a method of the Sub class.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DF9CFC9-8906-474F-B672-7722A8D77957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057400"/>
            <a:ext cx="7696200" cy="3848100"/>
          </a:xfrm>
          <a:prstGeom prst="rect">
            <a:avLst/>
          </a:prstGeom>
          <a:noFill/>
        </p:spPr>
      </p:pic>
    </p:spTree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Accessibility from Unrelated Class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219200" y="3835400"/>
            <a:ext cx="5902325" cy="2426825"/>
            <a:chOff x="528" y="1008"/>
            <a:chExt cx="4992" cy="2282"/>
          </a:xfrm>
        </p:grpSpPr>
        <p:sp>
          <p:nvSpPr>
            <p:cNvPr id="1044485" name="Rectangle 5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486" name="Rectangle 6"/>
            <p:cNvSpPr>
              <a:spLocks noChangeArrowheads="1"/>
            </p:cNvSpPr>
            <p:nvPr/>
          </p:nvSpPr>
          <p:spPr bwMode="auto">
            <a:xfrm>
              <a:off x="625" y="1056"/>
              <a:ext cx="4798" cy="2234"/>
            </a:xfrm>
            <a:prstGeom prst="rect">
              <a:avLst/>
            </a:prstGeom>
            <a:solidFill>
              <a:srgbClr val="CCE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400" b="1" dirty="0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Client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smtClean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void main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smtClean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(String [] </a:t>
              </a:r>
              <a:r>
                <a:rPr lang="en-US" sz="1400" b="1" dirty="0" err="1" smtClean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args</a:t>
              </a:r>
              <a:r>
                <a:rPr lang="en-US" sz="1400" b="1" dirty="0" smtClean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)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Super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mySuper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= 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new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Super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Sub  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mySub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= 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new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Sub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1400" b="1" dirty="0">
                <a:solidFill>
                  <a:srgbClr val="0000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i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=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mySuper.pub_Super_Field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j =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mySub.pub_Super_Field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 </a:t>
              </a:r>
              <a:r>
                <a:rPr lang="en-US" sz="1400" b="1" dirty="0">
                  <a:solidFill>
                    <a:srgbClr val="00CC00"/>
                  </a:solidFill>
                  <a:latin typeface="Courier New" pitchFamily="49" charset="0"/>
                  <a:ea typeface="ＭＳ Ｐゴシック" pitchFamily="34" charset="-128"/>
                </a:rPr>
                <a:t>// inherited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k =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mySub.pub_Sub_Field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533400" y="5257800"/>
            <a:ext cx="1524000" cy="304800"/>
            <a:chOff x="432" y="3072"/>
            <a:chExt cx="960" cy="192"/>
          </a:xfrm>
        </p:grpSpPr>
        <p:sp>
          <p:nvSpPr>
            <p:cNvPr id="1044505" name="AutoShape 25"/>
            <p:cNvSpPr>
              <a:spLocks noChangeArrowheads="1"/>
            </p:cNvSpPr>
            <p:nvPr/>
          </p:nvSpPr>
          <p:spPr bwMode="auto">
            <a:xfrm>
              <a:off x="432" y="3072"/>
              <a:ext cx="672" cy="1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45791" dir="87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400" b="1">
                  <a:latin typeface="Arial" pitchFamily="34" charset="0"/>
                  <a:cs typeface="Arial" pitchFamily="34" charset="0"/>
                </a:rPr>
                <a:t>VALID</a:t>
              </a:r>
            </a:p>
          </p:txBody>
        </p:sp>
        <p:sp>
          <p:nvSpPr>
            <p:cNvPr id="1044506" name="Line 26"/>
            <p:cNvSpPr>
              <a:spLocks noChangeShapeType="1"/>
            </p:cNvSpPr>
            <p:nvPr/>
          </p:nvSpPr>
          <p:spPr bwMode="auto">
            <a:xfrm>
              <a:off x="1104" y="316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44507" name="Text Box 27"/>
          <p:cNvSpPr txBox="1">
            <a:spLocks noChangeArrowheads="1"/>
          </p:cNvSpPr>
          <p:nvPr/>
        </p:nvSpPr>
        <p:spPr bwMode="auto">
          <a:xfrm>
            <a:off x="76200" y="5257800"/>
            <a:ext cx="4175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000" b="1">
                <a:solidFill>
                  <a:srgbClr val="0000CC"/>
                </a:solidFill>
                <a:sym typeface="Wingdings 2" pitchFamily="18" charset="2"/>
              </a:rPr>
              <a:t></a:t>
            </a:r>
          </a:p>
        </p:txBody>
      </p: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203200" y="1295400"/>
            <a:ext cx="4143375" cy="2405654"/>
            <a:chOff x="528" y="1008"/>
            <a:chExt cx="4992" cy="2303"/>
          </a:xfrm>
        </p:grpSpPr>
        <p:sp>
          <p:nvSpPr>
            <p:cNvPr id="1044510" name="Rectangle 30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511" name="Rectangle 31"/>
            <p:cNvSpPr>
              <a:spLocks noChangeArrowheads="1"/>
            </p:cNvSpPr>
            <p:nvPr/>
          </p:nvSpPr>
          <p:spPr bwMode="auto">
            <a:xfrm>
              <a:off x="623" y="1057"/>
              <a:ext cx="4802" cy="2254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400" b="1" dirty="0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smtClean="0">
                  <a:latin typeface="Courier New" pitchFamily="49" charset="0"/>
                  <a:ea typeface="ＭＳ Ｐゴシック" pitchFamily="34" charset="-128"/>
                </a:rPr>
                <a:t>Super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pub_Super_Field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protected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pro_Super_Field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private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pri_Super_Field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Super </a:t>
              </a:r>
              <a:r>
                <a:rPr lang="en-US" sz="1400" b="1" dirty="0" smtClean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pub_Super_Field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 = 10;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pro_Super_Field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 = 20;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pri_Super_Field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 = 30;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4724400" y="1295400"/>
            <a:ext cx="3962400" cy="2406300"/>
            <a:chOff x="528" y="1008"/>
            <a:chExt cx="4992" cy="2299"/>
          </a:xfrm>
        </p:grpSpPr>
        <p:sp>
          <p:nvSpPr>
            <p:cNvPr id="1044513" name="Rectangle 33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E1FFE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514" name="Rectangle 34"/>
            <p:cNvSpPr>
              <a:spLocks noChangeArrowheads="1"/>
            </p:cNvSpPr>
            <p:nvPr/>
          </p:nvSpPr>
          <p:spPr bwMode="auto">
            <a:xfrm>
              <a:off x="623" y="1057"/>
              <a:ext cx="4802" cy="2250"/>
            </a:xfrm>
            <a:prstGeom prst="rect">
              <a:avLst/>
            </a:prstGeom>
            <a:solidFill>
              <a:srgbClr val="E1FFE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400" b="1" dirty="0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smtClean="0">
                  <a:latin typeface="Courier New" pitchFamily="49" charset="0"/>
                  <a:ea typeface="ＭＳ Ｐゴシック" pitchFamily="34" charset="-128"/>
                </a:rPr>
                <a:t>Sub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extends Super 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pub_Sub_Field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protected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pro_Sub_Field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private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pri_Sub_Field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Sub </a:t>
              </a:r>
              <a:r>
                <a:rPr lang="en-US" sz="1400" b="1" dirty="0" smtClean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pub_Sub_Field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 = 100;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pro_Sub_Field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 = 200;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pri_Sub_Field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 = 300;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sp>
        <p:nvSpPr>
          <p:cNvPr id="1044515" name="Line 35"/>
          <p:cNvSpPr>
            <a:spLocks noChangeShapeType="1"/>
          </p:cNvSpPr>
          <p:nvPr/>
        </p:nvSpPr>
        <p:spPr bwMode="auto">
          <a:xfrm>
            <a:off x="2209800" y="5029200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6" name="Group 77"/>
          <p:cNvGrpSpPr>
            <a:grpSpLocks/>
          </p:cNvGrpSpPr>
          <p:nvPr/>
        </p:nvGrpSpPr>
        <p:grpSpPr bwMode="auto">
          <a:xfrm>
            <a:off x="7315200" y="3886200"/>
            <a:ext cx="1662113" cy="2217738"/>
            <a:chOff x="4608" y="2448"/>
            <a:chExt cx="1047" cy="1397"/>
          </a:xfrm>
        </p:grpSpPr>
        <p:grpSp>
          <p:nvGrpSpPr>
            <p:cNvPr id="7" name="Group 78"/>
            <p:cNvGrpSpPr>
              <a:grpSpLocks/>
            </p:cNvGrpSpPr>
            <p:nvPr/>
          </p:nvGrpSpPr>
          <p:grpSpPr bwMode="auto">
            <a:xfrm>
              <a:off x="4848" y="2448"/>
              <a:ext cx="472" cy="485"/>
              <a:chOff x="5231" y="2416"/>
              <a:chExt cx="472" cy="485"/>
            </a:xfrm>
          </p:grpSpPr>
          <p:sp>
            <p:nvSpPr>
              <p:cNvPr id="1044559" name="Rectangle 79"/>
              <p:cNvSpPr>
                <a:spLocks noChangeArrowheads="1"/>
              </p:cNvSpPr>
              <p:nvPr/>
            </p:nvSpPr>
            <p:spPr bwMode="auto">
              <a:xfrm>
                <a:off x="5240" y="2416"/>
                <a:ext cx="463" cy="485"/>
              </a:xfrm>
              <a:prstGeom prst="rect">
                <a:avLst/>
              </a:prstGeom>
              <a:solidFill>
                <a:srgbClr val="FFFFCC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4560" name="Text Box 80"/>
              <p:cNvSpPr txBox="1">
                <a:spLocks noChangeArrowheads="1"/>
              </p:cNvSpPr>
              <p:nvPr/>
            </p:nvSpPr>
            <p:spPr bwMode="auto">
              <a:xfrm>
                <a:off x="5231" y="2416"/>
                <a:ext cx="4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:Super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8" name="Group 81"/>
            <p:cNvGrpSpPr>
              <a:grpSpLocks/>
            </p:cNvGrpSpPr>
            <p:nvPr/>
          </p:nvGrpSpPr>
          <p:grpSpPr bwMode="auto">
            <a:xfrm>
              <a:off x="4608" y="3355"/>
              <a:ext cx="463" cy="485"/>
              <a:chOff x="4704" y="3163"/>
              <a:chExt cx="463" cy="485"/>
            </a:xfrm>
          </p:grpSpPr>
          <p:sp>
            <p:nvSpPr>
              <p:cNvPr id="1044562" name="Rectangle 82"/>
              <p:cNvSpPr>
                <a:spLocks noChangeArrowheads="1"/>
              </p:cNvSpPr>
              <p:nvPr/>
            </p:nvSpPr>
            <p:spPr bwMode="auto">
              <a:xfrm>
                <a:off x="4704" y="3163"/>
                <a:ext cx="463" cy="485"/>
              </a:xfrm>
              <a:prstGeom prst="rect">
                <a:avLst/>
              </a:prstGeom>
              <a:solidFill>
                <a:srgbClr val="E1FFE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4563" name="Text Box 83"/>
              <p:cNvSpPr txBox="1">
                <a:spLocks noChangeArrowheads="1"/>
              </p:cNvSpPr>
              <p:nvPr/>
            </p:nvSpPr>
            <p:spPr bwMode="auto">
              <a:xfrm>
                <a:off x="4704" y="3163"/>
                <a:ext cx="424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:Sub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9" name="Group 84"/>
            <p:cNvGrpSpPr>
              <a:grpSpLocks/>
            </p:cNvGrpSpPr>
            <p:nvPr/>
          </p:nvGrpSpPr>
          <p:grpSpPr bwMode="auto">
            <a:xfrm>
              <a:off x="5184" y="3360"/>
              <a:ext cx="471" cy="485"/>
              <a:chOff x="5232" y="3259"/>
              <a:chExt cx="471" cy="485"/>
            </a:xfrm>
          </p:grpSpPr>
          <p:sp>
            <p:nvSpPr>
              <p:cNvPr id="1044565" name="Rectangle 85"/>
              <p:cNvSpPr>
                <a:spLocks noChangeArrowheads="1"/>
              </p:cNvSpPr>
              <p:nvPr/>
            </p:nvSpPr>
            <p:spPr bwMode="auto">
              <a:xfrm>
                <a:off x="5240" y="3259"/>
                <a:ext cx="463" cy="485"/>
              </a:xfrm>
              <a:prstGeom prst="rect">
                <a:avLst/>
              </a:prstGeom>
              <a:solidFill>
                <a:srgbClr val="CCEC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4566" name="Text Box 86"/>
              <p:cNvSpPr txBox="1">
                <a:spLocks noChangeArrowheads="1"/>
              </p:cNvSpPr>
              <p:nvPr/>
            </p:nvSpPr>
            <p:spPr bwMode="auto">
              <a:xfrm>
                <a:off x="5232" y="3259"/>
                <a:ext cx="471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:Client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sp>
          <p:nvSpPr>
            <p:cNvPr id="1044567" name="Line 87"/>
            <p:cNvSpPr>
              <a:spLocks noChangeShapeType="1"/>
            </p:cNvSpPr>
            <p:nvPr/>
          </p:nvSpPr>
          <p:spPr bwMode="auto">
            <a:xfrm flipV="1">
              <a:off x="4848" y="3168"/>
              <a:ext cx="0" cy="1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4568" name="Line 88"/>
            <p:cNvSpPr>
              <a:spLocks noChangeShapeType="1"/>
            </p:cNvSpPr>
            <p:nvPr/>
          </p:nvSpPr>
          <p:spPr bwMode="auto">
            <a:xfrm>
              <a:off x="4848" y="3168"/>
              <a:ext cx="22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4569" name="Line 89"/>
            <p:cNvSpPr>
              <a:spLocks noChangeShapeType="1"/>
            </p:cNvSpPr>
            <p:nvPr/>
          </p:nvSpPr>
          <p:spPr bwMode="auto">
            <a:xfrm flipV="1">
              <a:off x="5071" y="302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4570" name="AutoShape 90"/>
            <p:cNvSpPr>
              <a:spLocks noChangeArrowheads="1"/>
            </p:cNvSpPr>
            <p:nvPr/>
          </p:nvSpPr>
          <p:spPr bwMode="auto">
            <a:xfrm>
              <a:off x="5017" y="2952"/>
              <a:ext cx="111" cy="72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44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44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07" grpId="0"/>
      <p:bldP spid="104451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Accessibility from Unrelated Class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173163" y="3835400"/>
            <a:ext cx="5837237" cy="2413000"/>
            <a:chOff x="528" y="1008"/>
            <a:chExt cx="4992" cy="2269"/>
          </a:xfrm>
        </p:grpSpPr>
        <p:sp>
          <p:nvSpPr>
            <p:cNvPr id="1045508" name="Rectangle 4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5509" name="Rectangle 5"/>
            <p:cNvSpPr>
              <a:spLocks noChangeArrowheads="1"/>
            </p:cNvSpPr>
            <p:nvPr/>
          </p:nvSpPr>
          <p:spPr bwMode="auto">
            <a:xfrm>
              <a:off x="624" y="1056"/>
              <a:ext cx="4800" cy="2181"/>
            </a:xfrm>
            <a:prstGeom prst="rect">
              <a:avLst/>
            </a:prstGeom>
            <a:solidFill>
              <a:srgbClr val="CCE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400" b="1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Client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void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test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Super mySuper =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new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Super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Sub   mySub =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new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Sub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1400" b="1">
                <a:solidFill>
                  <a:srgbClr val="0000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l = mySuper.pri_Super_Field;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m = mySub.pri_Sub_Field;</a:t>
              </a:r>
              <a:endParaRPr lang="en-US" sz="1400" b="1">
                <a:solidFill>
                  <a:srgbClr val="00CC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n = mySub.pri_Super_Field;</a:t>
              </a:r>
              <a:endParaRPr lang="en-US" sz="1400" b="1">
                <a:solidFill>
                  <a:srgbClr val="00CC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203200" y="1295400"/>
            <a:ext cx="4143375" cy="2370138"/>
            <a:chOff x="528" y="1008"/>
            <a:chExt cx="4992" cy="2269"/>
          </a:xfrm>
        </p:grpSpPr>
        <p:sp>
          <p:nvSpPr>
            <p:cNvPr id="1045511" name="Rectangle 7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5512" name="Rectangle 8"/>
            <p:cNvSpPr>
              <a:spLocks noChangeArrowheads="1"/>
            </p:cNvSpPr>
            <p:nvPr/>
          </p:nvSpPr>
          <p:spPr bwMode="auto">
            <a:xfrm>
              <a:off x="623" y="1057"/>
              <a:ext cx="4802" cy="2220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400" b="1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Super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pub_Super_Field;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protected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pro_Super_Field;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private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pri_Super_Field;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Super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pub_Super_Field = 10;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	pro_Super_Field = 20;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	pri_Super_Field = 30;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4724400" y="1295400"/>
            <a:ext cx="3962400" cy="2374900"/>
            <a:chOff x="528" y="1008"/>
            <a:chExt cx="4992" cy="2269"/>
          </a:xfrm>
        </p:grpSpPr>
        <p:sp>
          <p:nvSpPr>
            <p:cNvPr id="1045514" name="Rectangle 10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E1FFE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5515" name="Rectangle 11"/>
            <p:cNvSpPr>
              <a:spLocks noChangeArrowheads="1"/>
            </p:cNvSpPr>
            <p:nvPr/>
          </p:nvSpPr>
          <p:spPr bwMode="auto">
            <a:xfrm>
              <a:off x="623" y="1057"/>
              <a:ext cx="4802" cy="2216"/>
            </a:xfrm>
            <a:prstGeom prst="rect">
              <a:avLst/>
            </a:prstGeom>
            <a:solidFill>
              <a:srgbClr val="E1FFE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400" b="1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Sub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extends Super 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pub_Sub_Field;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protected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pro_Sub_Field;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private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pri_Sub_Field;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Sub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pub_Sub_Field = 100;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	pro_Sub_Field = 200;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	pri_Sub_Field = 300;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533400" y="5264150"/>
            <a:ext cx="1524000" cy="304800"/>
            <a:chOff x="432" y="3098"/>
            <a:chExt cx="960" cy="192"/>
          </a:xfrm>
        </p:grpSpPr>
        <p:sp>
          <p:nvSpPr>
            <p:cNvPr id="1045517" name="AutoShape 13"/>
            <p:cNvSpPr>
              <a:spLocks noChangeArrowheads="1"/>
            </p:cNvSpPr>
            <p:nvPr/>
          </p:nvSpPr>
          <p:spPr bwMode="auto">
            <a:xfrm>
              <a:off x="432" y="3098"/>
              <a:ext cx="672" cy="1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45791" dir="87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400" b="1">
                  <a:latin typeface="Arial" pitchFamily="34" charset="0"/>
                  <a:cs typeface="Arial" pitchFamily="34" charset="0"/>
                </a:rPr>
                <a:t>NOT VALID</a:t>
              </a:r>
            </a:p>
          </p:txBody>
        </p:sp>
        <p:sp>
          <p:nvSpPr>
            <p:cNvPr id="1045518" name="Line 14"/>
            <p:cNvSpPr>
              <a:spLocks noChangeShapeType="1"/>
            </p:cNvSpPr>
            <p:nvPr/>
          </p:nvSpPr>
          <p:spPr bwMode="auto">
            <a:xfrm>
              <a:off x="1104" y="3194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45519" name="Text Box 15"/>
          <p:cNvSpPr txBox="1">
            <a:spLocks noChangeArrowheads="1"/>
          </p:cNvSpPr>
          <p:nvPr/>
        </p:nvSpPr>
        <p:spPr bwMode="auto">
          <a:xfrm>
            <a:off x="76200" y="5222875"/>
            <a:ext cx="417513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000" b="1">
                <a:solidFill>
                  <a:srgbClr val="CC0000"/>
                </a:solidFill>
                <a:cs typeface="Times New Roman" pitchFamily="18" charset="0"/>
                <a:sym typeface="Wingdings 2" pitchFamily="18" charset="2"/>
              </a:rPr>
              <a:t></a:t>
            </a:r>
          </a:p>
        </p:txBody>
      </p:sp>
      <p:sp>
        <p:nvSpPr>
          <p:cNvPr id="1045525" name="Line 21"/>
          <p:cNvSpPr>
            <a:spLocks noChangeShapeType="1"/>
          </p:cNvSpPr>
          <p:nvPr/>
        </p:nvSpPr>
        <p:spPr bwMode="auto">
          <a:xfrm>
            <a:off x="2163763" y="5029200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6" name="Group 46"/>
          <p:cNvGrpSpPr>
            <a:grpSpLocks/>
          </p:cNvGrpSpPr>
          <p:nvPr/>
        </p:nvGrpSpPr>
        <p:grpSpPr bwMode="auto">
          <a:xfrm>
            <a:off x="7315200" y="3886200"/>
            <a:ext cx="1662113" cy="2217738"/>
            <a:chOff x="4608" y="2448"/>
            <a:chExt cx="1047" cy="1397"/>
          </a:xfrm>
        </p:grpSpPr>
        <p:grpSp>
          <p:nvGrpSpPr>
            <p:cNvPr id="7" name="Group 32"/>
            <p:cNvGrpSpPr>
              <a:grpSpLocks/>
            </p:cNvGrpSpPr>
            <p:nvPr/>
          </p:nvGrpSpPr>
          <p:grpSpPr bwMode="auto">
            <a:xfrm>
              <a:off x="4848" y="2448"/>
              <a:ext cx="472" cy="485"/>
              <a:chOff x="5231" y="2416"/>
              <a:chExt cx="472" cy="485"/>
            </a:xfrm>
          </p:grpSpPr>
          <p:sp>
            <p:nvSpPr>
              <p:cNvPr id="1045537" name="Rectangle 33"/>
              <p:cNvSpPr>
                <a:spLocks noChangeArrowheads="1"/>
              </p:cNvSpPr>
              <p:nvPr/>
            </p:nvSpPr>
            <p:spPr bwMode="auto">
              <a:xfrm>
                <a:off x="5240" y="2416"/>
                <a:ext cx="463" cy="485"/>
              </a:xfrm>
              <a:prstGeom prst="rect">
                <a:avLst/>
              </a:prstGeom>
              <a:solidFill>
                <a:srgbClr val="FFFFCC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5538" name="Text Box 34"/>
              <p:cNvSpPr txBox="1">
                <a:spLocks noChangeArrowheads="1"/>
              </p:cNvSpPr>
              <p:nvPr/>
            </p:nvSpPr>
            <p:spPr bwMode="auto">
              <a:xfrm>
                <a:off x="5231" y="2416"/>
                <a:ext cx="4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:Super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8" name="Group 35"/>
            <p:cNvGrpSpPr>
              <a:grpSpLocks/>
            </p:cNvGrpSpPr>
            <p:nvPr/>
          </p:nvGrpSpPr>
          <p:grpSpPr bwMode="auto">
            <a:xfrm>
              <a:off x="4608" y="3355"/>
              <a:ext cx="463" cy="485"/>
              <a:chOff x="4704" y="3163"/>
              <a:chExt cx="463" cy="485"/>
            </a:xfrm>
          </p:grpSpPr>
          <p:sp>
            <p:nvSpPr>
              <p:cNvPr id="1045540" name="Rectangle 36"/>
              <p:cNvSpPr>
                <a:spLocks noChangeArrowheads="1"/>
              </p:cNvSpPr>
              <p:nvPr/>
            </p:nvSpPr>
            <p:spPr bwMode="auto">
              <a:xfrm>
                <a:off x="4704" y="3163"/>
                <a:ext cx="463" cy="485"/>
              </a:xfrm>
              <a:prstGeom prst="rect">
                <a:avLst/>
              </a:prstGeom>
              <a:solidFill>
                <a:srgbClr val="E1FFE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5541" name="Text Box 37"/>
              <p:cNvSpPr txBox="1">
                <a:spLocks noChangeArrowheads="1"/>
              </p:cNvSpPr>
              <p:nvPr/>
            </p:nvSpPr>
            <p:spPr bwMode="auto">
              <a:xfrm>
                <a:off x="4704" y="3163"/>
                <a:ext cx="424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:Sub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9" name="Group 38"/>
            <p:cNvGrpSpPr>
              <a:grpSpLocks/>
            </p:cNvGrpSpPr>
            <p:nvPr/>
          </p:nvGrpSpPr>
          <p:grpSpPr bwMode="auto">
            <a:xfrm>
              <a:off x="5184" y="3360"/>
              <a:ext cx="471" cy="485"/>
              <a:chOff x="5232" y="3259"/>
              <a:chExt cx="471" cy="485"/>
            </a:xfrm>
          </p:grpSpPr>
          <p:sp>
            <p:nvSpPr>
              <p:cNvPr id="1045543" name="Rectangle 39"/>
              <p:cNvSpPr>
                <a:spLocks noChangeArrowheads="1"/>
              </p:cNvSpPr>
              <p:nvPr/>
            </p:nvSpPr>
            <p:spPr bwMode="auto">
              <a:xfrm>
                <a:off x="5240" y="3259"/>
                <a:ext cx="463" cy="485"/>
              </a:xfrm>
              <a:prstGeom prst="rect">
                <a:avLst/>
              </a:prstGeom>
              <a:solidFill>
                <a:srgbClr val="CCEC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5544" name="Text Box 40"/>
              <p:cNvSpPr txBox="1">
                <a:spLocks noChangeArrowheads="1"/>
              </p:cNvSpPr>
              <p:nvPr/>
            </p:nvSpPr>
            <p:spPr bwMode="auto">
              <a:xfrm>
                <a:off x="5232" y="3259"/>
                <a:ext cx="471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:Client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sp>
          <p:nvSpPr>
            <p:cNvPr id="1045546" name="Line 42"/>
            <p:cNvSpPr>
              <a:spLocks noChangeShapeType="1"/>
            </p:cNvSpPr>
            <p:nvPr/>
          </p:nvSpPr>
          <p:spPr bwMode="auto">
            <a:xfrm flipV="1">
              <a:off x="4848" y="3168"/>
              <a:ext cx="0" cy="1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5547" name="Line 43"/>
            <p:cNvSpPr>
              <a:spLocks noChangeShapeType="1"/>
            </p:cNvSpPr>
            <p:nvPr/>
          </p:nvSpPr>
          <p:spPr bwMode="auto">
            <a:xfrm>
              <a:off x="4848" y="3168"/>
              <a:ext cx="22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5548" name="Line 44"/>
            <p:cNvSpPr>
              <a:spLocks noChangeShapeType="1"/>
            </p:cNvSpPr>
            <p:nvPr/>
          </p:nvSpPr>
          <p:spPr bwMode="auto">
            <a:xfrm flipV="1">
              <a:off x="5071" y="302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5549" name="AutoShape 45"/>
            <p:cNvSpPr>
              <a:spLocks noChangeArrowheads="1"/>
            </p:cNvSpPr>
            <p:nvPr/>
          </p:nvSpPr>
          <p:spPr bwMode="auto">
            <a:xfrm>
              <a:off x="5017" y="2952"/>
              <a:ext cx="111" cy="72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45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45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5519" grpId="0"/>
      <p:bldP spid="104552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6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Accessibility from Unrelated Class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143000" y="3835400"/>
            <a:ext cx="5829300" cy="2413000"/>
            <a:chOff x="528" y="1008"/>
            <a:chExt cx="4992" cy="2269"/>
          </a:xfrm>
        </p:grpSpPr>
        <p:sp>
          <p:nvSpPr>
            <p:cNvPr id="1046532" name="Rectangle 4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6533" name="Rectangle 5"/>
            <p:cNvSpPr>
              <a:spLocks noChangeArrowheads="1"/>
            </p:cNvSpPr>
            <p:nvPr/>
          </p:nvSpPr>
          <p:spPr bwMode="auto">
            <a:xfrm>
              <a:off x="624" y="1056"/>
              <a:ext cx="4800" cy="2181"/>
            </a:xfrm>
            <a:prstGeom prst="rect">
              <a:avLst/>
            </a:prstGeom>
            <a:solidFill>
              <a:srgbClr val="CCE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400" b="1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Client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void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test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Super mySuper =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new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Super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Sub   mySub =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new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Sub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1400" b="1">
                <a:solidFill>
                  <a:srgbClr val="0000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o = mySuper.pro_Super_Field;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p = mySub.pro_Sub_Field;</a:t>
              </a:r>
              <a:endParaRPr lang="en-US" sz="1400" b="1">
                <a:solidFill>
                  <a:srgbClr val="00CC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q = mySub.pro_Super_Field;</a:t>
              </a:r>
              <a:endParaRPr lang="en-US" sz="1400" b="1">
                <a:solidFill>
                  <a:srgbClr val="00CC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203200" y="1295400"/>
            <a:ext cx="4143375" cy="2370138"/>
            <a:chOff x="528" y="1008"/>
            <a:chExt cx="4992" cy="2269"/>
          </a:xfrm>
        </p:grpSpPr>
        <p:sp>
          <p:nvSpPr>
            <p:cNvPr id="1046545" name="Rectangle 17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6546" name="Rectangle 18"/>
            <p:cNvSpPr>
              <a:spLocks noChangeArrowheads="1"/>
            </p:cNvSpPr>
            <p:nvPr/>
          </p:nvSpPr>
          <p:spPr bwMode="auto">
            <a:xfrm>
              <a:off x="623" y="1057"/>
              <a:ext cx="4802" cy="2220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400" b="1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Super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pub_Super_Field;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protected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pro_Super_Field;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private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pri_Super_Field;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Super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pub_Super_Field = 10;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	pro_Super_Field = 20;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	pri_Super_Field = 30;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4724400" y="1295400"/>
            <a:ext cx="3962400" cy="2374900"/>
            <a:chOff x="528" y="1008"/>
            <a:chExt cx="4992" cy="2269"/>
          </a:xfrm>
        </p:grpSpPr>
        <p:sp>
          <p:nvSpPr>
            <p:cNvPr id="1046548" name="Rectangle 20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E1FFE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6549" name="Rectangle 21"/>
            <p:cNvSpPr>
              <a:spLocks noChangeArrowheads="1"/>
            </p:cNvSpPr>
            <p:nvPr/>
          </p:nvSpPr>
          <p:spPr bwMode="auto">
            <a:xfrm>
              <a:off x="623" y="1057"/>
              <a:ext cx="4802" cy="2216"/>
            </a:xfrm>
            <a:prstGeom prst="rect">
              <a:avLst/>
            </a:prstGeom>
            <a:solidFill>
              <a:srgbClr val="E1FFE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400" b="1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Sub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extends Super 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pub_Sub_Field;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protected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pro_Sub_Field;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private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pri_Sub_Field;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Sub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pub_Sub_Field = 100;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	pro_Sub_Field = 200;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	pri_Sub_Field = 300;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533400" y="5264150"/>
            <a:ext cx="1524000" cy="304800"/>
            <a:chOff x="432" y="3098"/>
            <a:chExt cx="960" cy="192"/>
          </a:xfrm>
        </p:grpSpPr>
        <p:sp>
          <p:nvSpPr>
            <p:cNvPr id="1046551" name="AutoShape 23"/>
            <p:cNvSpPr>
              <a:spLocks noChangeArrowheads="1"/>
            </p:cNvSpPr>
            <p:nvPr/>
          </p:nvSpPr>
          <p:spPr bwMode="auto">
            <a:xfrm>
              <a:off x="432" y="3098"/>
              <a:ext cx="672" cy="1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45791" dir="87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400" b="1">
                  <a:latin typeface="Arial" pitchFamily="34" charset="0"/>
                  <a:cs typeface="Arial" pitchFamily="34" charset="0"/>
                </a:rPr>
                <a:t>NOT VALID</a:t>
              </a:r>
            </a:p>
          </p:txBody>
        </p:sp>
        <p:sp>
          <p:nvSpPr>
            <p:cNvPr id="1046552" name="Line 24"/>
            <p:cNvSpPr>
              <a:spLocks noChangeShapeType="1"/>
            </p:cNvSpPr>
            <p:nvPr/>
          </p:nvSpPr>
          <p:spPr bwMode="auto">
            <a:xfrm>
              <a:off x="1104" y="3194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46553" name="Text Box 25"/>
          <p:cNvSpPr txBox="1">
            <a:spLocks noChangeArrowheads="1"/>
          </p:cNvSpPr>
          <p:nvPr/>
        </p:nvSpPr>
        <p:spPr bwMode="auto">
          <a:xfrm>
            <a:off x="76200" y="5222875"/>
            <a:ext cx="417513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000" b="1">
                <a:solidFill>
                  <a:srgbClr val="CC0000"/>
                </a:solidFill>
                <a:cs typeface="Times New Roman" pitchFamily="18" charset="0"/>
                <a:sym typeface="Wingdings 2" pitchFamily="18" charset="2"/>
              </a:rPr>
              <a:t></a:t>
            </a:r>
          </a:p>
        </p:txBody>
      </p:sp>
      <p:sp>
        <p:nvSpPr>
          <p:cNvPr id="1046554" name="Line 26"/>
          <p:cNvSpPr>
            <a:spLocks noChangeShapeType="1"/>
          </p:cNvSpPr>
          <p:nvPr/>
        </p:nvSpPr>
        <p:spPr bwMode="auto">
          <a:xfrm>
            <a:off x="2163763" y="5029200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6" name="Group 41"/>
          <p:cNvGrpSpPr>
            <a:grpSpLocks/>
          </p:cNvGrpSpPr>
          <p:nvPr/>
        </p:nvGrpSpPr>
        <p:grpSpPr bwMode="auto">
          <a:xfrm>
            <a:off x="7315200" y="3886200"/>
            <a:ext cx="1662113" cy="2217738"/>
            <a:chOff x="4608" y="2448"/>
            <a:chExt cx="1047" cy="1397"/>
          </a:xfrm>
        </p:grpSpPr>
        <p:grpSp>
          <p:nvGrpSpPr>
            <p:cNvPr id="7" name="Group 42"/>
            <p:cNvGrpSpPr>
              <a:grpSpLocks/>
            </p:cNvGrpSpPr>
            <p:nvPr/>
          </p:nvGrpSpPr>
          <p:grpSpPr bwMode="auto">
            <a:xfrm>
              <a:off x="4848" y="2448"/>
              <a:ext cx="472" cy="485"/>
              <a:chOff x="5231" y="2416"/>
              <a:chExt cx="472" cy="485"/>
            </a:xfrm>
          </p:grpSpPr>
          <p:sp>
            <p:nvSpPr>
              <p:cNvPr id="1046571" name="Rectangle 43"/>
              <p:cNvSpPr>
                <a:spLocks noChangeArrowheads="1"/>
              </p:cNvSpPr>
              <p:nvPr/>
            </p:nvSpPr>
            <p:spPr bwMode="auto">
              <a:xfrm>
                <a:off x="5240" y="2416"/>
                <a:ext cx="463" cy="485"/>
              </a:xfrm>
              <a:prstGeom prst="rect">
                <a:avLst/>
              </a:prstGeom>
              <a:solidFill>
                <a:srgbClr val="FFFFCC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6572" name="Text Box 44"/>
              <p:cNvSpPr txBox="1">
                <a:spLocks noChangeArrowheads="1"/>
              </p:cNvSpPr>
              <p:nvPr/>
            </p:nvSpPr>
            <p:spPr bwMode="auto">
              <a:xfrm>
                <a:off x="5231" y="2416"/>
                <a:ext cx="4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:Super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8" name="Group 45"/>
            <p:cNvGrpSpPr>
              <a:grpSpLocks/>
            </p:cNvGrpSpPr>
            <p:nvPr/>
          </p:nvGrpSpPr>
          <p:grpSpPr bwMode="auto">
            <a:xfrm>
              <a:off x="4608" y="3355"/>
              <a:ext cx="463" cy="485"/>
              <a:chOff x="4704" y="3163"/>
              <a:chExt cx="463" cy="485"/>
            </a:xfrm>
          </p:grpSpPr>
          <p:sp>
            <p:nvSpPr>
              <p:cNvPr id="1046574" name="Rectangle 46"/>
              <p:cNvSpPr>
                <a:spLocks noChangeArrowheads="1"/>
              </p:cNvSpPr>
              <p:nvPr/>
            </p:nvSpPr>
            <p:spPr bwMode="auto">
              <a:xfrm>
                <a:off x="4704" y="3163"/>
                <a:ext cx="463" cy="485"/>
              </a:xfrm>
              <a:prstGeom prst="rect">
                <a:avLst/>
              </a:prstGeom>
              <a:solidFill>
                <a:srgbClr val="E1FFE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6575" name="Text Box 47"/>
              <p:cNvSpPr txBox="1">
                <a:spLocks noChangeArrowheads="1"/>
              </p:cNvSpPr>
              <p:nvPr/>
            </p:nvSpPr>
            <p:spPr bwMode="auto">
              <a:xfrm>
                <a:off x="4704" y="3163"/>
                <a:ext cx="424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:Sub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9" name="Group 48"/>
            <p:cNvGrpSpPr>
              <a:grpSpLocks/>
            </p:cNvGrpSpPr>
            <p:nvPr/>
          </p:nvGrpSpPr>
          <p:grpSpPr bwMode="auto">
            <a:xfrm>
              <a:off x="5184" y="3360"/>
              <a:ext cx="471" cy="485"/>
              <a:chOff x="5232" y="3259"/>
              <a:chExt cx="471" cy="485"/>
            </a:xfrm>
          </p:grpSpPr>
          <p:sp>
            <p:nvSpPr>
              <p:cNvPr id="1046577" name="Rectangle 49"/>
              <p:cNvSpPr>
                <a:spLocks noChangeArrowheads="1"/>
              </p:cNvSpPr>
              <p:nvPr/>
            </p:nvSpPr>
            <p:spPr bwMode="auto">
              <a:xfrm>
                <a:off x="5240" y="3259"/>
                <a:ext cx="463" cy="485"/>
              </a:xfrm>
              <a:prstGeom prst="rect">
                <a:avLst/>
              </a:prstGeom>
              <a:solidFill>
                <a:srgbClr val="CCEC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6578" name="Text Box 50"/>
              <p:cNvSpPr txBox="1">
                <a:spLocks noChangeArrowheads="1"/>
              </p:cNvSpPr>
              <p:nvPr/>
            </p:nvSpPr>
            <p:spPr bwMode="auto">
              <a:xfrm>
                <a:off x="5232" y="3259"/>
                <a:ext cx="471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:Client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sp>
          <p:nvSpPr>
            <p:cNvPr id="1046579" name="Line 51"/>
            <p:cNvSpPr>
              <a:spLocks noChangeShapeType="1"/>
            </p:cNvSpPr>
            <p:nvPr/>
          </p:nvSpPr>
          <p:spPr bwMode="auto">
            <a:xfrm flipV="1">
              <a:off x="4848" y="3168"/>
              <a:ext cx="0" cy="1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6580" name="Line 52"/>
            <p:cNvSpPr>
              <a:spLocks noChangeShapeType="1"/>
            </p:cNvSpPr>
            <p:nvPr/>
          </p:nvSpPr>
          <p:spPr bwMode="auto">
            <a:xfrm>
              <a:off x="4848" y="3168"/>
              <a:ext cx="22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6581" name="Line 53"/>
            <p:cNvSpPr>
              <a:spLocks noChangeShapeType="1"/>
            </p:cNvSpPr>
            <p:nvPr/>
          </p:nvSpPr>
          <p:spPr bwMode="auto">
            <a:xfrm flipV="1">
              <a:off x="5071" y="302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6582" name="AutoShape 54"/>
            <p:cNvSpPr>
              <a:spLocks noChangeArrowheads="1"/>
            </p:cNvSpPr>
            <p:nvPr/>
          </p:nvSpPr>
          <p:spPr bwMode="auto">
            <a:xfrm>
              <a:off x="5017" y="2952"/>
              <a:ext cx="111" cy="72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46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46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6553" grpId="0"/>
      <p:bldP spid="104655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763000" cy="762000"/>
          </a:xfrm>
        </p:spPr>
        <p:txBody>
          <a:bodyPr/>
          <a:lstStyle/>
          <a:p>
            <a:r>
              <a:rPr lang="en-US" dirty="0"/>
              <a:t>Accessibility of Super from Super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066800" y="1219200"/>
            <a:ext cx="7543800" cy="3052763"/>
            <a:chOff x="528" y="1008"/>
            <a:chExt cx="4992" cy="2269"/>
          </a:xfrm>
        </p:grpSpPr>
        <p:sp>
          <p:nvSpPr>
            <p:cNvPr id="1047569" name="Rectangle 17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7570" name="Rectangle 18"/>
            <p:cNvSpPr>
              <a:spLocks noChangeArrowheads="1"/>
            </p:cNvSpPr>
            <p:nvPr/>
          </p:nvSpPr>
          <p:spPr bwMode="auto">
            <a:xfrm>
              <a:off x="621" y="1058"/>
              <a:ext cx="4806" cy="1994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800" b="1" dirty="0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>
                  <a:latin typeface="Courier New" pitchFamily="49" charset="0"/>
                  <a:ea typeface="ＭＳ Ｐゴシック" pitchFamily="34" charset="-128"/>
                </a:rPr>
                <a:t>Super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1800" b="1" dirty="0">
                <a:solidFill>
                  <a:srgbClr val="0000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8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 void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superToSuper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</a:t>
              </a:r>
              <a:r>
                <a:rPr lang="en-US" sz="1800" b="1" dirty="0">
                  <a:latin typeface="Courier New" pitchFamily="49" charset="0"/>
                  <a:ea typeface="ＭＳ Ｐゴシック" pitchFamily="34" charset="-128"/>
                </a:rPr>
                <a:t>Super </a:t>
              </a:r>
              <a:r>
                <a:rPr lang="en-US" sz="1800" b="1" dirty="0" err="1">
                  <a:latin typeface="Courier New" pitchFamily="49" charset="0"/>
                  <a:ea typeface="ＭＳ Ｐゴシック" pitchFamily="34" charset="-128"/>
                </a:rPr>
                <a:t>anotherSuper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)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1800" b="1" dirty="0">
                <a:solidFill>
                  <a:srgbClr val="FF331A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i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=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anotherSuper.pub_Super_Field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j =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anotherSuper.pro_Super_Field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  <a:endParaRPr lang="en-US" sz="1800" b="1" dirty="0">
                <a:solidFill>
                  <a:srgbClr val="00CC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k =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anotherSuper.pri_Super_Field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  <a:endParaRPr lang="en-US" sz="1800" b="1" dirty="0"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sp>
        <p:nvSpPr>
          <p:cNvPr id="1047571" name="Line 19"/>
          <p:cNvSpPr>
            <a:spLocks noChangeShapeType="1"/>
          </p:cNvSpPr>
          <p:nvPr/>
        </p:nvSpPr>
        <p:spPr bwMode="auto">
          <a:xfrm>
            <a:off x="2133600" y="2540000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533400" y="2781300"/>
            <a:ext cx="1524000" cy="304800"/>
            <a:chOff x="432" y="3072"/>
            <a:chExt cx="960" cy="192"/>
          </a:xfrm>
        </p:grpSpPr>
        <p:sp>
          <p:nvSpPr>
            <p:cNvPr id="1047573" name="AutoShape 21"/>
            <p:cNvSpPr>
              <a:spLocks noChangeArrowheads="1"/>
            </p:cNvSpPr>
            <p:nvPr/>
          </p:nvSpPr>
          <p:spPr bwMode="auto">
            <a:xfrm>
              <a:off x="432" y="3072"/>
              <a:ext cx="672" cy="1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45791" dir="87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400" b="1">
                  <a:latin typeface="Arial" pitchFamily="34" charset="0"/>
                  <a:cs typeface="Arial" pitchFamily="34" charset="0"/>
                </a:rPr>
                <a:t>VALID</a:t>
              </a:r>
            </a:p>
          </p:txBody>
        </p:sp>
        <p:sp>
          <p:nvSpPr>
            <p:cNvPr id="1047574" name="Line 22"/>
            <p:cNvSpPr>
              <a:spLocks noChangeShapeType="1"/>
            </p:cNvSpPr>
            <p:nvPr/>
          </p:nvSpPr>
          <p:spPr bwMode="auto">
            <a:xfrm>
              <a:off x="1104" y="316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47575" name="Text Box 23"/>
          <p:cNvSpPr txBox="1">
            <a:spLocks noChangeArrowheads="1"/>
          </p:cNvSpPr>
          <p:nvPr/>
        </p:nvSpPr>
        <p:spPr bwMode="auto">
          <a:xfrm>
            <a:off x="76200" y="2781300"/>
            <a:ext cx="4175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000" b="1">
                <a:solidFill>
                  <a:srgbClr val="0000CC"/>
                </a:solidFill>
                <a:sym typeface="Wingdings 2" pitchFamily="18" charset="2"/>
              </a:rPr>
              <a:t></a:t>
            </a:r>
          </a:p>
        </p:txBody>
      </p:sp>
      <p:grpSp>
        <p:nvGrpSpPr>
          <p:cNvPr id="4" name="Group 72"/>
          <p:cNvGrpSpPr>
            <a:grpSpLocks/>
          </p:cNvGrpSpPr>
          <p:nvPr/>
        </p:nvGrpSpPr>
        <p:grpSpPr bwMode="auto">
          <a:xfrm>
            <a:off x="3136900" y="4495800"/>
            <a:ext cx="4483100" cy="1752600"/>
            <a:chOff x="1976" y="2832"/>
            <a:chExt cx="2824" cy="1104"/>
          </a:xfrm>
        </p:grpSpPr>
        <p:grpSp>
          <p:nvGrpSpPr>
            <p:cNvPr id="5" name="Group 73"/>
            <p:cNvGrpSpPr>
              <a:grpSpLocks/>
            </p:cNvGrpSpPr>
            <p:nvPr/>
          </p:nvGrpSpPr>
          <p:grpSpPr bwMode="auto">
            <a:xfrm>
              <a:off x="1976" y="3451"/>
              <a:ext cx="472" cy="485"/>
              <a:chOff x="5231" y="2416"/>
              <a:chExt cx="472" cy="485"/>
            </a:xfrm>
          </p:grpSpPr>
          <p:sp>
            <p:nvSpPr>
              <p:cNvPr id="1047626" name="Rectangle 74"/>
              <p:cNvSpPr>
                <a:spLocks noChangeArrowheads="1"/>
              </p:cNvSpPr>
              <p:nvPr/>
            </p:nvSpPr>
            <p:spPr bwMode="auto">
              <a:xfrm>
                <a:off x="5240" y="2416"/>
                <a:ext cx="463" cy="485"/>
              </a:xfrm>
              <a:prstGeom prst="rect">
                <a:avLst/>
              </a:prstGeom>
              <a:solidFill>
                <a:srgbClr val="FFFFCC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7627" name="Text Box 75"/>
              <p:cNvSpPr txBox="1">
                <a:spLocks noChangeArrowheads="1"/>
              </p:cNvSpPr>
              <p:nvPr/>
            </p:nvSpPr>
            <p:spPr bwMode="auto">
              <a:xfrm>
                <a:off x="5231" y="2416"/>
                <a:ext cx="4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:Super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6" name="Group 76"/>
            <p:cNvGrpSpPr>
              <a:grpSpLocks/>
            </p:cNvGrpSpPr>
            <p:nvPr/>
          </p:nvGrpSpPr>
          <p:grpSpPr bwMode="auto">
            <a:xfrm>
              <a:off x="3600" y="3423"/>
              <a:ext cx="472" cy="485"/>
              <a:chOff x="5231" y="2416"/>
              <a:chExt cx="472" cy="485"/>
            </a:xfrm>
          </p:grpSpPr>
          <p:sp>
            <p:nvSpPr>
              <p:cNvPr id="1047629" name="Rectangle 77"/>
              <p:cNvSpPr>
                <a:spLocks noChangeArrowheads="1"/>
              </p:cNvSpPr>
              <p:nvPr/>
            </p:nvSpPr>
            <p:spPr bwMode="auto">
              <a:xfrm>
                <a:off x="5240" y="2416"/>
                <a:ext cx="463" cy="485"/>
              </a:xfrm>
              <a:prstGeom prst="rect">
                <a:avLst/>
              </a:prstGeom>
              <a:solidFill>
                <a:srgbClr val="FFFFCC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7630" name="Text Box 78"/>
              <p:cNvSpPr txBox="1">
                <a:spLocks noChangeArrowheads="1"/>
              </p:cNvSpPr>
              <p:nvPr/>
            </p:nvSpPr>
            <p:spPr bwMode="auto">
              <a:xfrm>
                <a:off x="5231" y="2416"/>
                <a:ext cx="4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:Super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7" name="Group 79"/>
            <p:cNvGrpSpPr>
              <a:grpSpLocks/>
            </p:cNvGrpSpPr>
            <p:nvPr/>
          </p:nvGrpSpPr>
          <p:grpSpPr bwMode="auto">
            <a:xfrm>
              <a:off x="3936" y="2832"/>
              <a:ext cx="864" cy="410"/>
              <a:chOff x="4272" y="2880"/>
              <a:chExt cx="864" cy="410"/>
            </a:xfrm>
          </p:grpSpPr>
          <p:grpSp>
            <p:nvGrpSpPr>
              <p:cNvPr id="8" name="Group 80"/>
              <p:cNvGrpSpPr>
                <a:grpSpLocks/>
              </p:cNvGrpSpPr>
              <p:nvPr/>
            </p:nvGrpSpPr>
            <p:grpSpPr bwMode="auto">
              <a:xfrm>
                <a:off x="4272" y="2880"/>
                <a:ext cx="864" cy="410"/>
                <a:chOff x="1824" y="3072"/>
                <a:chExt cx="864" cy="410"/>
              </a:xfrm>
            </p:grpSpPr>
            <p:sp>
              <p:nvSpPr>
                <p:cNvPr id="1047633" name="Rectangle 81"/>
                <p:cNvSpPr>
                  <a:spLocks noChangeArrowheads="1"/>
                </p:cNvSpPr>
                <p:nvPr/>
              </p:nvSpPr>
              <p:spPr bwMode="auto">
                <a:xfrm>
                  <a:off x="2016" y="3258"/>
                  <a:ext cx="463" cy="224"/>
                </a:xfrm>
                <a:prstGeom prst="rect">
                  <a:avLst/>
                </a:prstGeom>
                <a:solidFill>
                  <a:srgbClr val="FFCC99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81320" dir="3080412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7634" name="Text Box 82"/>
                <p:cNvSpPr txBox="1">
                  <a:spLocks noChangeArrowheads="1"/>
                </p:cNvSpPr>
                <p:nvPr/>
              </p:nvSpPr>
              <p:spPr bwMode="auto">
                <a:xfrm>
                  <a:off x="1824" y="3072"/>
                  <a:ext cx="864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n-US" altLang="ja-JP" sz="1200" b="1">
                      <a:solidFill>
                        <a:srgbClr val="000000"/>
                      </a:solidFill>
                      <a:latin typeface="Arial" pitchFamily="34" charset="0"/>
                      <a:ea typeface="ＭＳ Ｐゴシック" pitchFamily="34" charset="-128"/>
                    </a:rPr>
                    <a:t>anotherSuper</a:t>
                  </a:r>
                  <a:endParaRPr lang="en-US" altLang="ja-JP" sz="1200">
                    <a:ea typeface="ＭＳ Ｐゴシック" pitchFamily="34" charset="-128"/>
                  </a:endParaRPr>
                </a:p>
              </p:txBody>
            </p:sp>
          </p:grpSp>
          <p:sp>
            <p:nvSpPr>
              <p:cNvPr id="1047635" name="Oval 83"/>
              <p:cNvSpPr>
                <a:spLocks noChangeArrowheads="1"/>
              </p:cNvSpPr>
              <p:nvPr/>
            </p:nvSpPr>
            <p:spPr bwMode="auto">
              <a:xfrm>
                <a:off x="4680" y="3138"/>
                <a:ext cx="48" cy="5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47636" name="Freeform 84"/>
            <p:cNvSpPr>
              <a:spLocks/>
            </p:cNvSpPr>
            <p:nvPr/>
          </p:nvSpPr>
          <p:spPr bwMode="auto">
            <a:xfrm>
              <a:off x="3848" y="3072"/>
              <a:ext cx="488" cy="336"/>
            </a:xfrm>
            <a:custGeom>
              <a:avLst/>
              <a:gdLst/>
              <a:ahLst/>
              <a:cxnLst>
                <a:cxn ang="0">
                  <a:pos x="920" y="16"/>
                </a:cxn>
                <a:cxn ang="0">
                  <a:pos x="152" y="16"/>
                </a:cxn>
                <a:cxn ang="0">
                  <a:pos x="8" y="112"/>
                </a:cxn>
              </a:cxnLst>
              <a:rect l="0" t="0" r="r" b="b"/>
              <a:pathLst>
                <a:path w="920" h="112">
                  <a:moveTo>
                    <a:pt x="920" y="16"/>
                  </a:moveTo>
                  <a:cubicBezTo>
                    <a:pt x="612" y="8"/>
                    <a:pt x="304" y="0"/>
                    <a:pt x="152" y="16"/>
                  </a:cubicBezTo>
                  <a:cubicBezTo>
                    <a:pt x="0" y="32"/>
                    <a:pt x="4" y="72"/>
                    <a:pt x="8" y="112"/>
                  </a:cubicBezTo>
                </a:path>
              </a:pathLst>
            </a:custGeom>
            <a:noFill/>
            <a:ln w="19050" cmpd="sng">
              <a:solidFill>
                <a:srgbClr val="CC0000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47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47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7571" grpId="0" animBg="1"/>
      <p:bldP spid="104757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</p:spPr>
        <p:txBody>
          <a:bodyPr/>
          <a:lstStyle/>
          <a:p>
            <a:pPr eaLnBrk="1" hangingPunct="1"/>
            <a:r>
              <a:rPr lang="en-US" altLang="ar-SA" smtClean="0"/>
              <a:t>Inheritance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863600" y="2489200"/>
            <a:ext cx="7518400" cy="3530600"/>
          </a:xfrm>
        </p:spPr>
        <p:txBody>
          <a:bodyPr/>
          <a:lstStyle/>
          <a:p>
            <a:pPr eaLnBrk="1" hangingPunct="1">
              <a:spcBef>
                <a:spcPct val="70000"/>
              </a:spcBef>
            </a:pPr>
            <a:r>
              <a:rPr lang="en-US" altLang="ar-SA" smtClean="0"/>
              <a:t>To tailor a derived class, the programmer can add new variables or methods, or can modify the inherited ones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 i="1" smtClean="0"/>
              <a:t>Software reuse</a:t>
            </a:r>
            <a:r>
              <a:rPr lang="en-US" altLang="ar-SA" smtClean="0"/>
              <a:t> is at the heart of inheritance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 smtClean="0"/>
              <a:t>By using existing software components to create new ones, we capitalize on all the effort that went into the design, implementation, and testing of the existing software</a:t>
            </a:r>
          </a:p>
        </p:txBody>
      </p:sp>
      <p:sp>
        <p:nvSpPr>
          <p:cNvPr id="1843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E16D13A7-9854-4FCA-98B9-09794A122B81}" type="slidenum">
              <a:rPr lang="en-US" altLang="ar-SA" sz="2800" smtClean="0">
                <a:solidFill>
                  <a:schemeClr val="bg1"/>
                </a:solidFill>
              </a:rPr>
              <a:pPr/>
              <a:t>3</a:t>
            </a:fld>
            <a:endParaRPr lang="en-US" altLang="ar-SA" sz="2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60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533400"/>
            <a:ext cx="6343672" cy="709865"/>
          </a:xfrm>
        </p:spPr>
        <p:txBody>
          <a:bodyPr/>
          <a:lstStyle/>
          <a:p>
            <a:r>
              <a:rPr lang="en-US" dirty="0"/>
              <a:t>Accessibility of Sub from Sub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066800" y="1066800"/>
            <a:ext cx="7924800" cy="3328988"/>
            <a:chOff x="528" y="1008"/>
            <a:chExt cx="4992" cy="2269"/>
          </a:xfrm>
        </p:grpSpPr>
        <p:sp>
          <p:nvSpPr>
            <p:cNvPr id="1049604" name="Rectangle 4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E1FFE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9605" name="Rectangle 5"/>
            <p:cNvSpPr>
              <a:spLocks noChangeArrowheads="1"/>
            </p:cNvSpPr>
            <p:nvPr/>
          </p:nvSpPr>
          <p:spPr bwMode="auto">
            <a:xfrm>
              <a:off x="621" y="1057"/>
              <a:ext cx="4806" cy="2193"/>
            </a:xfrm>
            <a:prstGeom prst="rect">
              <a:avLst/>
            </a:prstGeom>
            <a:solidFill>
              <a:srgbClr val="E1FFE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800" b="1" dirty="0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>
                  <a:latin typeface="Courier New" pitchFamily="49" charset="0"/>
                  <a:ea typeface="ＭＳ Ｐゴシック" pitchFamily="34" charset="-128"/>
                </a:rPr>
                <a:t>Sub </a:t>
              </a:r>
              <a:r>
                <a:rPr lang="en-US" sz="18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extends</a:t>
              </a:r>
              <a:r>
                <a:rPr lang="en-US" sz="1800" b="1" dirty="0">
                  <a:latin typeface="Courier New" pitchFamily="49" charset="0"/>
                  <a:ea typeface="ＭＳ Ｐゴシック" pitchFamily="34" charset="-128"/>
                </a:rPr>
                <a:t> Super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800" b="1" dirty="0">
                <a:solidFill>
                  <a:srgbClr val="0000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8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 void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subToSub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</a:t>
              </a:r>
              <a:r>
                <a:rPr lang="en-US" sz="1800" b="1" dirty="0">
                  <a:latin typeface="Courier New" pitchFamily="49" charset="0"/>
                  <a:ea typeface="ＭＳ Ｐゴシック" pitchFamily="34" charset="-128"/>
                </a:rPr>
                <a:t>Sub </a:t>
              </a:r>
              <a:r>
                <a:rPr lang="en-US" sz="1800" b="1" dirty="0" err="1">
                  <a:latin typeface="Courier New" pitchFamily="49" charset="0"/>
                  <a:ea typeface="ＭＳ Ｐゴシック" pitchFamily="34" charset="-128"/>
                </a:rPr>
                <a:t>anotherSub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)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800" b="1" dirty="0">
                <a:solidFill>
                  <a:srgbClr val="FF331A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i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=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anotherSub.pub_Sub_Field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j =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anotherSub.pro_Sub_Field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  <a:endParaRPr lang="en-US" sz="1800" b="1" dirty="0">
                <a:solidFill>
                  <a:srgbClr val="00CC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k =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anotherSub.pri_Sub_Field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800" b="1" dirty="0"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l =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anotherSub.pub_Super_Field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 </a:t>
              </a:r>
              <a:r>
                <a:rPr lang="en-US" sz="1800" b="1" dirty="0">
                  <a:solidFill>
                    <a:schemeClr val="accent1"/>
                  </a:solidFill>
                  <a:latin typeface="Courier New" pitchFamily="49" charset="0"/>
                  <a:ea typeface="ＭＳ Ｐゴシック" pitchFamily="34" charset="-128"/>
                </a:rPr>
                <a:t>//inherited</a:t>
              </a: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m =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anotherSub.pro_Super_Field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800" b="1" dirty="0">
                <a:solidFill>
                  <a:srgbClr val="00CC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n =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anotherSub.pri_Super_Field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  <a:endParaRPr lang="en-US" sz="1800" b="1" dirty="0"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sp>
        <p:nvSpPr>
          <p:cNvPr id="1049606" name="Line 6"/>
          <p:cNvSpPr>
            <a:spLocks noChangeShapeType="1"/>
          </p:cNvSpPr>
          <p:nvPr/>
        </p:nvSpPr>
        <p:spPr bwMode="auto">
          <a:xfrm>
            <a:off x="2133600" y="1955800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533400" y="2209800"/>
            <a:ext cx="1524000" cy="304800"/>
            <a:chOff x="432" y="3072"/>
            <a:chExt cx="960" cy="192"/>
          </a:xfrm>
        </p:grpSpPr>
        <p:sp>
          <p:nvSpPr>
            <p:cNvPr id="1049608" name="AutoShape 8"/>
            <p:cNvSpPr>
              <a:spLocks noChangeArrowheads="1"/>
            </p:cNvSpPr>
            <p:nvPr/>
          </p:nvSpPr>
          <p:spPr bwMode="auto">
            <a:xfrm>
              <a:off x="432" y="3072"/>
              <a:ext cx="672" cy="1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45791" dir="87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400" b="1">
                  <a:latin typeface="Arial" pitchFamily="34" charset="0"/>
                  <a:cs typeface="Arial" pitchFamily="34" charset="0"/>
                </a:rPr>
                <a:t>VALID</a:t>
              </a:r>
            </a:p>
          </p:txBody>
        </p:sp>
        <p:sp>
          <p:nvSpPr>
            <p:cNvPr id="1049609" name="Line 9"/>
            <p:cNvSpPr>
              <a:spLocks noChangeShapeType="1"/>
            </p:cNvSpPr>
            <p:nvPr/>
          </p:nvSpPr>
          <p:spPr bwMode="auto">
            <a:xfrm>
              <a:off x="1104" y="316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49610" name="Text Box 10"/>
          <p:cNvSpPr txBox="1">
            <a:spLocks noChangeArrowheads="1"/>
          </p:cNvSpPr>
          <p:nvPr/>
        </p:nvSpPr>
        <p:spPr bwMode="auto">
          <a:xfrm>
            <a:off x="76200" y="2209800"/>
            <a:ext cx="4175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000" b="1">
                <a:solidFill>
                  <a:srgbClr val="0000CC"/>
                </a:solidFill>
                <a:sym typeface="Wingdings 2" pitchFamily="18" charset="2"/>
              </a:rPr>
              <a:t></a:t>
            </a:r>
          </a:p>
        </p:txBody>
      </p:sp>
      <p:sp>
        <p:nvSpPr>
          <p:cNvPr id="1049611" name="Line 11"/>
          <p:cNvSpPr>
            <a:spLocks noChangeShapeType="1"/>
          </p:cNvSpPr>
          <p:nvPr/>
        </p:nvSpPr>
        <p:spPr bwMode="auto">
          <a:xfrm>
            <a:off x="2133600" y="2895600"/>
            <a:ext cx="0" cy="5873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533400" y="3013075"/>
            <a:ext cx="1524000" cy="304800"/>
            <a:chOff x="432" y="3072"/>
            <a:chExt cx="960" cy="192"/>
          </a:xfrm>
        </p:grpSpPr>
        <p:sp>
          <p:nvSpPr>
            <p:cNvPr id="1049613" name="AutoShape 13"/>
            <p:cNvSpPr>
              <a:spLocks noChangeArrowheads="1"/>
            </p:cNvSpPr>
            <p:nvPr/>
          </p:nvSpPr>
          <p:spPr bwMode="auto">
            <a:xfrm>
              <a:off x="432" y="3072"/>
              <a:ext cx="672" cy="1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45791" dir="87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400" b="1">
                  <a:latin typeface="Arial" pitchFamily="34" charset="0"/>
                  <a:cs typeface="Arial" pitchFamily="34" charset="0"/>
                </a:rPr>
                <a:t> VALID</a:t>
              </a:r>
            </a:p>
          </p:txBody>
        </p:sp>
        <p:sp>
          <p:nvSpPr>
            <p:cNvPr id="1049614" name="Line 14"/>
            <p:cNvSpPr>
              <a:spLocks noChangeShapeType="1"/>
            </p:cNvSpPr>
            <p:nvPr/>
          </p:nvSpPr>
          <p:spPr bwMode="auto">
            <a:xfrm>
              <a:off x="1104" y="316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533400" y="3521075"/>
            <a:ext cx="1524000" cy="304800"/>
            <a:chOff x="432" y="3072"/>
            <a:chExt cx="960" cy="192"/>
          </a:xfrm>
        </p:grpSpPr>
        <p:sp>
          <p:nvSpPr>
            <p:cNvPr id="1049618" name="AutoShape 18"/>
            <p:cNvSpPr>
              <a:spLocks noChangeArrowheads="1"/>
            </p:cNvSpPr>
            <p:nvPr/>
          </p:nvSpPr>
          <p:spPr bwMode="auto">
            <a:xfrm>
              <a:off x="432" y="3072"/>
              <a:ext cx="672" cy="1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45791" dir="87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400" b="1" dirty="0">
                  <a:latin typeface="Arial" pitchFamily="34" charset="0"/>
                  <a:cs typeface="Arial" pitchFamily="34" charset="0"/>
                </a:rPr>
                <a:t>NOT VALID</a:t>
              </a:r>
            </a:p>
          </p:txBody>
        </p:sp>
        <p:sp>
          <p:nvSpPr>
            <p:cNvPr id="1049619" name="Line 19"/>
            <p:cNvSpPr>
              <a:spLocks noChangeShapeType="1"/>
            </p:cNvSpPr>
            <p:nvPr/>
          </p:nvSpPr>
          <p:spPr bwMode="auto">
            <a:xfrm>
              <a:off x="1104" y="316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49621" name="Text Box 21"/>
          <p:cNvSpPr txBox="1">
            <a:spLocks noChangeArrowheads="1"/>
          </p:cNvSpPr>
          <p:nvPr/>
        </p:nvSpPr>
        <p:spPr bwMode="auto">
          <a:xfrm>
            <a:off x="39688" y="2971800"/>
            <a:ext cx="417512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000" b="1">
                <a:solidFill>
                  <a:srgbClr val="0000CC"/>
                </a:solidFill>
                <a:cs typeface="Times New Roman" pitchFamily="18" charset="0"/>
                <a:sym typeface="Wingdings 2" pitchFamily="18" charset="2"/>
              </a:rPr>
              <a:t></a:t>
            </a:r>
          </a:p>
        </p:txBody>
      </p:sp>
      <p:sp>
        <p:nvSpPr>
          <p:cNvPr id="1049622" name="Text Box 22"/>
          <p:cNvSpPr txBox="1">
            <a:spLocks noChangeArrowheads="1"/>
          </p:cNvSpPr>
          <p:nvPr/>
        </p:nvSpPr>
        <p:spPr bwMode="auto">
          <a:xfrm>
            <a:off x="0" y="3479800"/>
            <a:ext cx="417513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000" b="1">
                <a:solidFill>
                  <a:srgbClr val="CC0000"/>
                </a:solidFill>
                <a:cs typeface="Times New Roman" pitchFamily="18" charset="0"/>
                <a:sym typeface="Wingdings 2" pitchFamily="18" charset="2"/>
              </a:rPr>
              <a:t></a:t>
            </a:r>
          </a:p>
        </p:txBody>
      </p:sp>
      <p:grpSp>
        <p:nvGrpSpPr>
          <p:cNvPr id="6" name="Group 47"/>
          <p:cNvGrpSpPr>
            <a:grpSpLocks/>
          </p:cNvGrpSpPr>
          <p:nvPr/>
        </p:nvGrpSpPr>
        <p:grpSpPr bwMode="auto">
          <a:xfrm>
            <a:off x="3136900" y="4495800"/>
            <a:ext cx="4483100" cy="1752600"/>
            <a:chOff x="1976" y="2832"/>
            <a:chExt cx="2824" cy="1104"/>
          </a:xfrm>
        </p:grpSpPr>
        <p:grpSp>
          <p:nvGrpSpPr>
            <p:cNvPr id="7" name="Group 35"/>
            <p:cNvGrpSpPr>
              <a:grpSpLocks/>
            </p:cNvGrpSpPr>
            <p:nvPr/>
          </p:nvGrpSpPr>
          <p:grpSpPr bwMode="auto">
            <a:xfrm>
              <a:off x="1976" y="3451"/>
              <a:ext cx="472" cy="485"/>
              <a:chOff x="5231" y="2416"/>
              <a:chExt cx="472" cy="485"/>
            </a:xfrm>
          </p:grpSpPr>
          <p:sp>
            <p:nvSpPr>
              <p:cNvPr id="1049636" name="Rectangle 36"/>
              <p:cNvSpPr>
                <a:spLocks noChangeArrowheads="1"/>
              </p:cNvSpPr>
              <p:nvPr/>
            </p:nvSpPr>
            <p:spPr bwMode="auto">
              <a:xfrm>
                <a:off x="5240" y="2416"/>
                <a:ext cx="463" cy="485"/>
              </a:xfrm>
              <a:prstGeom prst="rect">
                <a:avLst/>
              </a:prstGeom>
              <a:solidFill>
                <a:srgbClr val="E1FFE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9637" name="Text Box 37"/>
              <p:cNvSpPr txBox="1">
                <a:spLocks noChangeArrowheads="1"/>
              </p:cNvSpPr>
              <p:nvPr/>
            </p:nvSpPr>
            <p:spPr bwMode="auto">
              <a:xfrm>
                <a:off x="5231" y="2416"/>
                <a:ext cx="4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:Sub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8" name="Group 38"/>
            <p:cNvGrpSpPr>
              <a:grpSpLocks/>
            </p:cNvGrpSpPr>
            <p:nvPr/>
          </p:nvGrpSpPr>
          <p:grpSpPr bwMode="auto">
            <a:xfrm>
              <a:off x="3600" y="3423"/>
              <a:ext cx="472" cy="485"/>
              <a:chOff x="5231" y="2416"/>
              <a:chExt cx="472" cy="485"/>
            </a:xfrm>
          </p:grpSpPr>
          <p:sp>
            <p:nvSpPr>
              <p:cNvPr id="1049639" name="Rectangle 39"/>
              <p:cNvSpPr>
                <a:spLocks noChangeArrowheads="1"/>
              </p:cNvSpPr>
              <p:nvPr/>
            </p:nvSpPr>
            <p:spPr bwMode="auto">
              <a:xfrm>
                <a:off x="5240" y="2416"/>
                <a:ext cx="463" cy="485"/>
              </a:xfrm>
              <a:prstGeom prst="rect">
                <a:avLst/>
              </a:prstGeom>
              <a:solidFill>
                <a:srgbClr val="E1FFE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9640" name="Text Box 40"/>
              <p:cNvSpPr txBox="1">
                <a:spLocks noChangeArrowheads="1"/>
              </p:cNvSpPr>
              <p:nvPr/>
            </p:nvSpPr>
            <p:spPr bwMode="auto">
              <a:xfrm>
                <a:off x="5231" y="2416"/>
                <a:ext cx="4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:Sub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9" name="Group 41"/>
            <p:cNvGrpSpPr>
              <a:grpSpLocks/>
            </p:cNvGrpSpPr>
            <p:nvPr/>
          </p:nvGrpSpPr>
          <p:grpSpPr bwMode="auto">
            <a:xfrm>
              <a:off x="3936" y="2832"/>
              <a:ext cx="864" cy="410"/>
              <a:chOff x="4272" y="2880"/>
              <a:chExt cx="864" cy="410"/>
            </a:xfrm>
          </p:grpSpPr>
          <p:grpSp>
            <p:nvGrpSpPr>
              <p:cNvPr id="10" name="Group 42"/>
              <p:cNvGrpSpPr>
                <a:grpSpLocks/>
              </p:cNvGrpSpPr>
              <p:nvPr/>
            </p:nvGrpSpPr>
            <p:grpSpPr bwMode="auto">
              <a:xfrm>
                <a:off x="4272" y="2880"/>
                <a:ext cx="864" cy="410"/>
                <a:chOff x="1824" y="3072"/>
                <a:chExt cx="864" cy="410"/>
              </a:xfrm>
            </p:grpSpPr>
            <p:sp>
              <p:nvSpPr>
                <p:cNvPr id="1049643" name="Rectangle 43"/>
                <p:cNvSpPr>
                  <a:spLocks noChangeArrowheads="1"/>
                </p:cNvSpPr>
                <p:nvPr/>
              </p:nvSpPr>
              <p:spPr bwMode="auto">
                <a:xfrm>
                  <a:off x="2016" y="3258"/>
                  <a:ext cx="463" cy="224"/>
                </a:xfrm>
                <a:prstGeom prst="rect">
                  <a:avLst/>
                </a:prstGeom>
                <a:solidFill>
                  <a:srgbClr val="FFCC99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81320" dir="3080412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9644" name="Text Box 44"/>
                <p:cNvSpPr txBox="1">
                  <a:spLocks noChangeArrowheads="1"/>
                </p:cNvSpPr>
                <p:nvPr/>
              </p:nvSpPr>
              <p:spPr bwMode="auto">
                <a:xfrm>
                  <a:off x="1824" y="3072"/>
                  <a:ext cx="864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n-US" altLang="ja-JP" sz="1200" b="1">
                      <a:solidFill>
                        <a:srgbClr val="000000"/>
                      </a:solidFill>
                      <a:latin typeface="Arial" pitchFamily="34" charset="0"/>
                      <a:ea typeface="ＭＳ Ｐゴシック" pitchFamily="34" charset="-128"/>
                    </a:rPr>
                    <a:t>anotherSub</a:t>
                  </a:r>
                  <a:endParaRPr lang="en-US" altLang="ja-JP" sz="1200">
                    <a:ea typeface="ＭＳ Ｐゴシック" pitchFamily="34" charset="-128"/>
                  </a:endParaRPr>
                </a:p>
              </p:txBody>
            </p:sp>
          </p:grpSp>
          <p:sp>
            <p:nvSpPr>
              <p:cNvPr id="1049645" name="Oval 45"/>
              <p:cNvSpPr>
                <a:spLocks noChangeArrowheads="1"/>
              </p:cNvSpPr>
              <p:nvPr/>
            </p:nvSpPr>
            <p:spPr bwMode="auto">
              <a:xfrm>
                <a:off x="4680" y="3138"/>
                <a:ext cx="48" cy="5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49646" name="Freeform 46"/>
            <p:cNvSpPr>
              <a:spLocks/>
            </p:cNvSpPr>
            <p:nvPr/>
          </p:nvSpPr>
          <p:spPr bwMode="auto">
            <a:xfrm>
              <a:off x="3848" y="3072"/>
              <a:ext cx="488" cy="336"/>
            </a:xfrm>
            <a:custGeom>
              <a:avLst/>
              <a:gdLst/>
              <a:ahLst/>
              <a:cxnLst>
                <a:cxn ang="0">
                  <a:pos x="920" y="16"/>
                </a:cxn>
                <a:cxn ang="0">
                  <a:pos x="152" y="16"/>
                </a:cxn>
                <a:cxn ang="0">
                  <a:pos x="8" y="112"/>
                </a:cxn>
              </a:cxnLst>
              <a:rect l="0" t="0" r="r" b="b"/>
              <a:pathLst>
                <a:path w="920" h="112">
                  <a:moveTo>
                    <a:pt x="920" y="16"/>
                  </a:moveTo>
                  <a:cubicBezTo>
                    <a:pt x="612" y="8"/>
                    <a:pt x="304" y="0"/>
                    <a:pt x="152" y="16"/>
                  </a:cubicBezTo>
                  <a:cubicBezTo>
                    <a:pt x="0" y="32"/>
                    <a:pt x="4" y="72"/>
                    <a:pt x="8" y="112"/>
                  </a:cubicBezTo>
                </a:path>
              </a:pathLst>
            </a:custGeom>
            <a:noFill/>
            <a:ln w="19050" cmpd="sng">
              <a:solidFill>
                <a:srgbClr val="CC0000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49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49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49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9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49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9606" grpId="0" animBg="1"/>
      <p:bldP spid="1049610" grpId="0"/>
      <p:bldP spid="1049611" grpId="0" animBg="1"/>
      <p:bldP spid="1049621" grpId="0"/>
      <p:bldP spid="104962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62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09600"/>
            <a:ext cx="6343672" cy="709865"/>
          </a:xfrm>
        </p:spPr>
        <p:txBody>
          <a:bodyPr/>
          <a:lstStyle/>
          <a:p>
            <a:r>
              <a:rPr lang="en-US"/>
              <a:t>Accessibility of Sub from Super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143000" y="1219200"/>
            <a:ext cx="7543800" cy="3124200"/>
            <a:chOff x="528" y="1008"/>
            <a:chExt cx="4992" cy="2269"/>
          </a:xfrm>
        </p:grpSpPr>
        <p:sp>
          <p:nvSpPr>
            <p:cNvPr id="1050628" name="Rectangle 4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0629" name="Rectangle 5"/>
            <p:cNvSpPr>
              <a:spLocks noChangeArrowheads="1"/>
            </p:cNvSpPr>
            <p:nvPr/>
          </p:nvSpPr>
          <p:spPr bwMode="auto">
            <a:xfrm>
              <a:off x="621" y="1058"/>
              <a:ext cx="4806" cy="2168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800" b="1" dirty="0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>
                  <a:latin typeface="Courier New" pitchFamily="49" charset="0"/>
                  <a:ea typeface="ＭＳ Ｐゴシック" pitchFamily="34" charset="-128"/>
                </a:rPr>
                <a:t>Super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1800" b="1" dirty="0">
                <a:solidFill>
                  <a:srgbClr val="0000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8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 void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superToSub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</a:t>
              </a:r>
              <a:r>
                <a:rPr lang="en-US" sz="1800" b="1" dirty="0">
                  <a:latin typeface="Courier New" pitchFamily="49" charset="0"/>
                  <a:ea typeface="ＭＳ Ｐゴシック" pitchFamily="34" charset="-128"/>
                </a:rPr>
                <a:t>Sub </a:t>
              </a:r>
              <a:r>
                <a:rPr lang="en-US" sz="1800" b="1" dirty="0" err="1">
                  <a:latin typeface="Courier New" pitchFamily="49" charset="0"/>
                  <a:ea typeface="ＭＳ Ｐゴシック" pitchFamily="34" charset="-128"/>
                </a:rPr>
                <a:t>sub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)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1800" b="1" dirty="0">
                <a:solidFill>
                  <a:srgbClr val="FF331A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i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=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sub.pub_Sub_Field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1800" b="1" dirty="0">
                <a:solidFill>
                  <a:srgbClr val="0000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j =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sub.pro_Sub_Field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  <a:endParaRPr lang="en-US" sz="1800" b="1" dirty="0">
                <a:solidFill>
                  <a:srgbClr val="00CC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k =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sub.pri_Sub_Field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  <a:endParaRPr lang="en-US" sz="1800" b="1" dirty="0"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533400" y="2476500"/>
            <a:ext cx="1524000" cy="304800"/>
            <a:chOff x="432" y="3072"/>
            <a:chExt cx="960" cy="192"/>
          </a:xfrm>
        </p:grpSpPr>
        <p:sp>
          <p:nvSpPr>
            <p:cNvPr id="1050632" name="AutoShape 8"/>
            <p:cNvSpPr>
              <a:spLocks noChangeArrowheads="1"/>
            </p:cNvSpPr>
            <p:nvPr/>
          </p:nvSpPr>
          <p:spPr bwMode="auto">
            <a:xfrm>
              <a:off x="432" y="3072"/>
              <a:ext cx="672" cy="1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45791" dir="87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400" b="1">
                  <a:latin typeface="Arial" pitchFamily="34" charset="0"/>
                  <a:cs typeface="Arial" pitchFamily="34" charset="0"/>
                </a:rPr>
                <a:t>VALID</a:t>
              </a:r>
            </a:p>
          </p:txBody>
        </p:sp>
        <p:sp>
          <p:nvSpPr>
            <p:cNvPr id="1050633" name="Line 9"/>
            <p:cNvSpPr>
              <a:spLocks noChangeShapeType="1"/>
            </p:cNvSpPr>
            <p:nvPr/>
          </p:nvSpPr>
          <p:spPr bwMode="auto">
            <a:xfrm>
              <a:off x="1104" y="316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50634" name="Text Box 10"/>
          <p:cNvSpPr txBox="1">
            <a:spLocks noChangeArrowheads="1"/>
          </p:cNvSpPr>
          <p:nvPr/>
        </p:nvSpPr>
        <p:spPr bwMode="auto">
          <a:xfrm>
            <a:off x="76200" y="2476500"/>
            <a:ext cx="4175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000" b="1">
                <a:solidFill>
                  <a:srgbClr val="0000CC"/>
                </a:solidFill>
                <a:sym typeface="Wingdings 2" pitchFamily="18" charset="2"/>
              </a:rPr>
              <a:t></a:t>
            </a:r>
          </a:p>
        </p:txBody>
      </p:sp>
      <p:sp>
        <p:nvSpPr>
          <p:cNvPr id="1050639" name="Line 15"/>
          <p:cNvSpPr>
            <a:spLocks noChangeShapeType="1"/>
          </p:cNvSpPr>
          <p:nvPr/>
        </p:nvSpPr>
        <p:spPr bwMode="auto">
          <a:xfrm>
            <a:off x="2133600" y="3111500"/>
            <a:ext cx="0" cy="5873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533400" y="3279775"/>
            <a:ext cx="1524000" cy="304800"/>
            <a:chOff x="432" y="3072"/>
            <a:chExt cx="960" cy="192"/>
          </a:xfrm>
        </p:grpSpPr>
        <p:sp>
          <p:nvSpPr>
            <p:cNvPr id="1050641" name="AutoShape 17"/>
            <p:cNvSpPr>
              <a:spLocks noChangeArrowheads="1"/>
            </p:cNvSpPr>
            <p:nvPr/>
          </p:nvSpPr>
          <p:spPr bwMode="auto">
            <a:xfrm>
              <a:off x="432" y="3072"/>
              <a:ext cx="672" cy="1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45791" dir="87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400" b="1">
                  <a:latin typeface="Arial" pitchFamily="34" charset="0"/>
                  <a:cs typeface="Arial" pitchFamily="34" charset="0"/>
                </a:rPr>
                <a:t>NOT VALID</a:t>
              </a:r>
            </a:p>
          </p:txBody>
        </p:sp>
        <p:sp>
          <p:nvSpPr>
            <p:cNvPr id="1050642" name="Line 18"/>
            <p:cNvSpPr>
              <a:spLocks noChangeShapeType="1"/>
            </p:cNvSpPr>
            <p:nvPr/>
          </p:nvSpPr>
          <p:spPr bwMode="auto">
            <a:xfrm>
              <a:off x="1104" y="316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50643" name="Text Box 19"/>
          <p:cNvSpPr txBox="1">
            <a:spLocks noChangeArrowheads="1"/>
          </p:cNvSpPr>
          <p:nvPr/>
        </p:nvSpPr>
        <p:spPr bwMode="auto">
          <a:xfrm>
            <a:off x="39688" y="3238500"/>
            <a:ext cx="417512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000" b="1">
                <a:solidFill>
                  <a:srgbClr val="CC0000"/>
                </a:solidFill>
                <a:cs typeface="Times New Roman" pitchFamily="18" charset="0"/>
                <a:sym typeface="Wingdings 2" pitchFamily="18" charset="2"/>
              </a:rPr>
              <a:t></a:t>
            </a:r>
          </a:p>
        </p:txBody>
      </p: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3136900" y="4495800"/>
            <a:ext cx="4483100" cy="1752600"/>
            <a:chOff x="1976" y="2832"/>
            <a:chExt cx="2824" cy="1104"/>
          </a:xfrm>
        </p:grpSpPr>
        <p:grpSp>
          <p:nvGrpSpPr>
            <p:cNvPr id="6" name="Group 21"/>
            <p:cNvGrpSpPr>
              <a:grpSpLocks/>
            </p:cNvGrpSpPr>
            <p:nvPr/>
          </p:nvGrpSpPr>
          <p:grpSpPr bwMode="auto">
            <a:xfrm>
              <a:off x="1976" y="3451"/>
              <a:ext cx="472" cy="485"/>
              <a:chOff x="5231" y="2416"/>
              <a:chExt cx="472" cy="485"/>
            </a:xfrm>
          </p:grpSpPr>
          <p:sp>
            <p:nvSpPr>
              <p:cNvPr id="1050646" name="Rectangle 22"/>
              <p:cNvSpPr>
                <a:spLocks noChangeArrowheads="1"/>
              </p:cNvSpPr>
              <p:nvPr/>
            </p:nvSpPr>
            <p:spPr bwMode="auto">
              <a:xfrm>
                <a:off x="5240" y="2416"/>
                <a:ext cx="463" cy="485"/>
              </a:xfrm>
              <a:prstGeom prst="rect">
                <a:avLst/>
              </a:prstGeom>
              <a:solidFill>
                <a:srgbClr val="FFFFCC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0647" name="Text Box 23"/>
              <p:cNvSpPr txBox="1">
                <a:spLocks noChangeArrowheads="1"/>
              </p:cNvSpPr>
              <p:nvPr/>
            </p:nvSpPr>
            <p:spPr bwMode="auto">
              <a:xfrm>
                <a:off x="5231" y="2416"/>
                <a:ext cx="4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:Super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7" name="Group 24"/>
            <p:cNvGrpSpPr>
              <a:grpSpLocks/>
            </p:cNvGrpSpPr>
            <p:nvPr/>
          </p:nvGrpSpPr>
          <p:grpSpPr bwMode="auto">
            <a:xfrm>
              <a:off x="3600" y="3423"/>
              <a:ext cx="472" cy="485"/>
              <a:chOff x="5231" y="2416"/>
              <a:chExt cx="472" cy="485"/>
            </a:xfrm>
          </p:grpSpPr>
          <p:sp>
            <p:nvSpPr>
              <p:cNvPr id="1050649" name="Rectangle 25"/>
              <p:cNvSpPr>
                <a:spLocks noChangeArrowheads="1"/>
              </p:cNvSpPr>
              <p:nvPr/>
            </p:nvSpPr>
            <p:spPr bwMode="auto">
              <a:xfrm>
                <a:off x="5240" y="2416"/>
                <a:ext cx="463" cy="485"/>
              </a:xfrm>
              <a:prstGeom prst="rect">
                <a:avLst/>
              </a:prstGeom>
              <a:solidFill>
                <a:srgbClr val="E1FFE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0650" name="Text Box 26"/>
              <p:cNvSpPr txBox="1">
                <a:spLocks noChangeArrowheads="1"/>
              </p:cNvSpPr>
              <p:nvPr/>
            </p:nvSpPr>
            <p:spPr bwMode="auto">
              <a:xfrm>
                <a:off x="5231" y="2416"/>
                <a:ext cx="4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:Sub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8" name="Group 27"/>
            <p:cNvGrpSpPr>
              <a:grpSpLocks/>
            </p:cNvGrpSpPr>
            <p:nvPr/>
          </p:nvGrpSpPr>
          <p:grpSpPr bwMode="auto">
            <a:xfrm>
              <a:off x="3936" y="2832"/>
              <a:ext cx="864" cy="410"/>
              <a:chOff x="4272" y="2880"/>
              <a:chExt cx="864" cy="410"/>
            </a:xfrm>
          </p:grpSpPr>
          <p:grpSp>
            <p:nvGrpSpPr>
              <p:cNvPr id="9" name="Group 28"/>
              <p:cNvGrpSpPr>
                <a:grpSpLocks/>
              </p:cNvGrpSpPr>
              <p:nvPr/>
            </p:nvGrpSpPr>
            <p:grpSpPr bwMode="auto">
              <a:xfrm>
                <a:off x="4272" y="2880"/>
                <a:ext cx="864" cy="410"/>
                <a:chOff x="1824" y="3072"/>
                <a:chExt cx="864" cy="410"/>
              </a:xfrm>
            </p:grpSpPr>
            <p:sp>
              <p:nvSpPr>
                <p:cNvPr id="1050653" name="Rectangle 29"/>
                <p:cNvSpPr>
                  <a:spLocks noChangeArrowheads="1"/>
                </p:cNvSpPr>
                <p:nvPr/>
              </p:nvSpPr>
              <p:spPr bwMode="auto">
                <a:xfrm>
                  <a:off x="2016" y="3258"/>
                  <a:ext cx="463" cy="224"/>
                </a:xfrm>
                <a:prstGeom prst="rect">
                  <a:avLst/>
                </a:prstGeom>
                <a:solidFill>
                  <a:srgbClr val="FFCC99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81320" dir="3080412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0654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1824" y="3072"/>
                  <a:ext cx="864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n-US" altLang="ja-JP" sz="1200" b="1">
                      <a:solidFill>
                        <a:srgbClr val="000000"/>
                      </a:solidFill>
                      <a:latin typeface="Arial" pitchFamily="34" charset="0"/>
                      <a:ea typeface="ＭＳ Ｐゴシック" pitchFamily="34" charset="-128"/>
                    </a:rPr>
                    <a:t>sub</a:t>
                  </a:r>
                  <a:endParaRPr lang="en-US" altLang="ja-JP" sz="1200">
                    <a:ea typeface="ＭＳ Ｐゴシック" pitchFamily="34" charset="-128"/>
                  </a:endParaRPr>
                </a:p>
              </p:txBody>
            </p:sp>
          </p:grpSp>
          <p:sp>
            <p:nvSpPr>
              <p:cNvPr id="1050655" name="Oval 31"/>
              <p:cNvSpPr>
                <a:spLocks noChangeArrowheads="1"/>
              </p:cNvSpPr>
              <p:nvPr/>
            </p:nvSpPr>
            <p:spPr bwMode="auto">
              <a:xfrm>
                <a:off x="4680" y="3138"/>
                <a:ext cx="48" cy="5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50656" name="Freeform 32"/>
            <p:cNvSpPr>
              <a:spLocks/>
            </p:cNvSpPr>
            <p:nvPr/>
          </p:nvSpPr>
          <p:spPr bwMode="auto">
            <a:xfrm>
              <a:off x="3848" y="3072"/>
              <a:ext cx="488" cy="336"/>
            </a:xfrm>
            <a:custGeom>
              <a:avLst/>
              <a:gdLst/>
              <a:ahLst/>
              <a:cxnLst>
                <a:cxn ang="0">
                  <a:pos x="920" y="16"/>
                </a:cxn>
                <a:cxn ang="0">
                  <a:pos x="152" y="16"/>
                </a:cxn>
                <a:cxn ang="0">
                  <a:pos x="8" y="112"/>
                </a:cxn>
              </a:cxnLst>
              <a:rect l="0" t="0" r="r" b="b"/>
              <a:pathLst>
                <a:path w="920" h="112">
                  <a:moveTo>
                    <a:pt x="920" y="16"/>
                  </a:moveTo>
                  <a:cubicBezTo>
                    <a:pt x="612" y="8"/>
                    <a:pt x="304" y="0"/>
                    <a:pt x="152" y="16"/>
                  </a:cubicBezTo>
                  <a:cubicBezTo>
                    <a:pt x="0" y="32"/>
                    <a:pt x="4" y="72"/>
                    <a:pt x="8" y="112"/>
                  </a:cubicBezTo>
                </a:path>
              </a:pathLst>
            </a:custGeom>
            <a:noFill/>
            <a:ln w="19050" cmpd="sng">
              <a:solidFill>
                <a:srgbClr val="CC0000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50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50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50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0634" grpId="0"/>
      <p:bldP spid="1050639" grpId="0" animBg="1"/>
      <p:bldP spid="105064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65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09600"/>
            <a:ext cx="6343672" cy="709865"/>
          </a:xfrm>
        </p:spPr>
        <p:txBody>
          <a:bodyPr/>
          <a:lstStyle/>
          <a:p>
            <a:r>
              <a:rPr lang="en-US" dirty="0"/>
              <a:t>Accessibility of Super from Sub </a:t>
            </a:r>
          </a:p>
        </p:txBody>
      </p:sp>
      <p:sp>
        <p:nvSpPr>
          <p:cNvPr id="2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>
                <a:solidFill>
                  <a:srgbClr val="996633"/>
                </a:solidFill>
              </a:rPr>
              <a:t>4</a:t>
            </a:r>
            <a:r>
              <a:rPr lang="en-US" baseline="30000" dirty="0">
                <a:solidFill>
                  <a:srgbClr val="996633"/>
                </a:solidFill>
              </a:rPr>
              <a:t>th</a:t>
            </a:r>
            <a:r>
              <a:rPr lang="en-US" dirty="0">
                <a:solidFill>
                  <a:srgbClr val="996633"/>
                </a:solidFill>
              </a:rPr>
              <a:t> Ed Chapter 2</a:t>
            </a:r>
            <a:r>
              <a:rPr lang="en-US" sz="1200" dirty="0">
                <a:solidFill>
                  <a:srgbClr val="996633"/>
                </a:solidFill>
                <a:latin typeface="Times New Roman" pitchFamily="18" charset="0"/>
              </a:rPr>
              <a:t> - </a:t>
            </a:r>
            <a:fld id="{6A601AB0-8058-4572-9239-07F57D8C773D}" type="slidenum">
              <a:rPr lang="ar-SA">
                <a:solidFill>
                  <a:srgbClr val="996633"/>
                </a:solidFill>
                <a:cs typeface="Arial" pitchFamily="34" charset="0"/>
              </a:rPr>
              <a:pPr/>
              <a:t>32</a:t>
            </a:fld>
            <a:endParaRPr lang="en-US" dirty="0">
              <a:solidFill>
                <a:srgbClr val="996633"/>
              </a:solidFill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066800" y="1295400"/>
            <a:ext cx="7553325" cy="3124200"/>
            <a:chOff x="528" y="1008"/>
            <a:chExt cx="4992" cy="2269"/>
          </a:xfrm>
        </p:grpSpPr>
        <p:sp>
          <p:nvSpPr>
            <p:cNvPr id="1051652" name="Rectangle 4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E1FFE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1653" name="Rectangle 5"/>
            <p:cNvSpPr>
              <a:spLocks noChangeArrowheads="1"/>
            </p:cNvSpPr>
            <p:nvPr/>
          </p:nvSpPr>
          <p:spPr bwMode="auto">
            <a:xfrm>
              <a:off x="621" y="1056"/>
              <a:ext cx="4806" cy="1958"/>
            </a:xfrm>
            <a:prstGeom prst="rect">
              <a:avLst/>
            </a:prstGeom>
            <a:solidFill>
              <a:srgbClr val="E1FFE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800" b="1" dirty="0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>
                  <a:latin typeface="Courier New" pitchFamily="49" charset="0"/>
                  <a:ea typeface="ＭＳ Ｐゴシック" pitchFamily="34" charset="-128"/>
                </a:rPr>
                <a:t>Sub </a:t>
              </a:r>
              <a:r>
                <a:rPr lang="en-US" sz="18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extends</a:t>
              </a:r>
              <a:r>
                <a:rPr lang="en-US" sz="1800" b="1" dirty="0">
                  <a:latin typeface="Courier New" pitchFamily="49" charset="0"/>
                  <a:ea typeface="ＭＳ Ｐゴシック" pitchFamily="34" charset="-128"/>
                </a:rPr>
                <a:t> Super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1800" b="1" dirty="0">
                <a:solidFill>
                  <a:srgbClr val="0000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8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 void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subToSuper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</a:t>
              </a:r>
              <a:r>
                <a:rPr lang="en-US" sz="1800" b="1" dirty="0">
                  <a:latin typeface="Courier New" pitchFamily="49" charset="0"/>
                  <a:ea typeface="ＭＳ Ｐゴシック" pitchFamily="34" charset="-128"/>
                </a:rPr>
                <a:t>Super </a:t>
              </a:r>
              <a:r>
                <a:rPr lang="en-US" sz="1800" b="1" dirty="0" err="1">
                  <a:latin typeface="Courier New" pitchFamily="49" charset="0"/>
                  <a:ea typeface="ＭＳ Ｐゴシック" pitchFamily="34" charset="-128"/>
                </a:rPr>
                <a:t>mySuper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)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1800" b="1" dirty="0">
                <a:solidFill>
                  <a:srgbClr val="FF331A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i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= </a:t>
              </a:r>
              <a:r>
                <a:rPr lang="en-US" sz="1800" b="1" dirty="0" err="1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mySuper.pub_Super_Field</a:t>
              </a:r>
              <a:r>
                <a:rPr lang="en-US" sz="18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 smtClean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j = </a:t>
              </a:r>
              <a:r>
                <a:rPr lang="en-US" sz="1800" b="1" dirty="0" err="1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mySuper.pro_Super_Field</a:t>
              </a:r>
              <a:r>
                <a:rPr lang="en-US" sz="18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  <a:endParaRPr lang="en-US" sz="1800" b="1" dirty="0" smtClean="0">
                <a:solidFill>
                  <a:srgbClr val="00CC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k =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mySuper.pri_Super_Field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533400" y="2552700"/>
            <a:ext cx="1524000" cy="304800"/>
            <a:chOff x="432" y="3072"/>
            <a:chExt cx="960" cy="192"/>
          </a:xfrm>
        </p:grpSpPr>
        <p:sp>
          <p:nvSpPr>
            <p:cNvPr id="1051656" name="AutoShape 8"/>
            <p:cNvSpPr>
              <a:spLocks noChangeArrowheads="1"/>
            </p:cNvSpPr>
            <p:nvPr/>
          </p:nvSpPr>
          <p:spPr bwMode="auto">
            <a:xfrm>
              <a:off x="432" y="3072"/>
              <a:ext cx="672" cy="1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45791" dir="87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400" b="1">
                  <a:latin typeface="Arial" pitchFamily="34" charset="0"/>
                  <a:cs typeface="Arial" pitchFamily="34" charset="0"/>
                </a:rPr>
                <a:t>VALID</a:t>
              </a:r>
            </a:p>
          </p:txBody>
        </p:sp>
        <p:sp>
          <p:nvSpPr>
            <p:cNvPr id="1051657" name="Line 9"/>
            <p:cNvSpPr>
              <a:spLocks noChangeShapeType="1"/>
            </p:cNvSpPr>
            <p:nvPr/>
          </p:nvSpPr>
          <p:spPr bwMode="auto">
            <a:xfrm>
              <a:off x="1104" y="316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51658" name="Text Box 10"/>
          <p:cNvSpPr txBox="1">
            <a:spLocks noChangeArrowheads="1"/>
          </p:cNvSpPr>
          <p:nvPr/>
        </p:nvSpPr>
        <p:spPr bwMode="auto">
          <a:xfrm>
            <a:off x="76200" y="2552700"/>
            <a:ext cx="4175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000" b="1">
                <a:solidFill>
                  <a:srgbClr val="0000CC"/>
                </a:solidFill>
                <a:sym typeface="Wingdings 2" pitchFamily="18" charset="2"/>
              </a:rPr>
              <a:t></a:t>
            </a:r>
          </a:p>
        </p:txBody>
      </p:sp>
      <p:sp>
        <p:nvSpPr>
          <p:cNvPr id="1051659" name="Line 11"/>
          <p:cNvSpPr>
            <a:spLocks noChangeShapeType="1"/>
          </p:cNvSpPr>
          <p:nvPr/>
        </p:nvSpPr>
        <p:spPr bwMode="auto">
          <a:xfrm>
            <a:off x="2123728" y="2636912"/>
            <a:ext cx="0" cy="43204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611560" y="3140968"/>
            <a:ext cx="1524000" cy="304800"/>
            <a:chOff x="432" y="3072"/>
            <a:chExt cx="960" cy="192"/>
          </a:xfrm>
        </p:grpSpPr>
        <p:sp>
          <p:nvSpPr>
            <p:cNvPr id="1051661" name="AutoShape 13"/>
            <p:cNvSpPr>
              <a:spLocks noChangeArrowheads="1"/>
            </p:cNvSpPr>
            <p:nvPr/>
          </p:nvSpPr>
          <p:spPr bwMode="auto">
            <a:xfrm>
              <a:off x="432" y="3072"/>
              <a:ext cx="672" cy="1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45791" dir="87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400" b="1">
                  <a:latin typeface="Arial" pitchFamily="34" charset="0"/>
                  <a:cs typeface="Arial" pitchFamily="34" charset="0"/>
                </a:rPr>
                <a:t>NOT VALID</a:t>
              </a:r>
            </a:p>
          </p:txBody>
        </p:sp>
        <p:sp>
          <p:nvSpPr>
            <p:cNvPr id="1051662" name="Line 14"/>
            <p:cNvSpPr>
              <a:spLocks noChangeShapeType="1"/>
            </p:cNvSpPr>
            <p:nvPr/>
          </p:nvSpPr>
          <p:spPr bwMode="auto">
            <a:xfrm>
              <a:off x="1104" y="316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51666" name="Text Box 18"/>
          <p:cNvSpPr txBox="1">
            <a:spLocks noChangeArrowheads="1"/>
          </p:cNvSpPr>
          <p:nvPr/>
        </p:nvSpPr>
        <p:spPr bwMode="auto">
          <a:xfrm>
            <a:off x="0" y="3140968"/>
            <a:ext cx="417512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000" b="1" dirty="0">
                <a:solidFill>
                  <a:srgbClr val="CC0000"/>
                </a:solidFill>
                <a:cs typeface="Times New Roman" pitchFamily="18" charset="0"/>
                <a:sym typeface="Wingdings 2" pitchFamily="18" charset="2"/>
              </a:rPr>
              <a:t></a:t>
            </a:r>
          </a:p>
        </p:txBody>
      </p: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3136900" y="4495800"/>
            <a:ext cx="4483100" cy="1752600"/>
            <a:chOff x="1976" y="2832"/>
            <a:chExt cx="2824" cy="1104"/>
          </a:xfrm>
        </p:grpSpPr>
        <p:grpSp>
          <p:nvGrpSpPr>
            <p:cNvPr id="6" name="Group 21"/>
            <p:cNvGrpSpPr>
              <a:grpSpLocks/>
            </p:cNvGrpSpPr>
            <p:nvPr/>
          </p:nvGrpSpPr>
          <p:grpSpPr bwMode="auto">
            <a:xfrm>
              <a:off x="1976" y="3451"/>
              <a:ext cx="472" cy="485"/>
              <a:chOff x="5231" y="2416"/>
              <a:chExt cx="472" cy="485"/>
            </a:xfrm>
          </p:grpSpPr>
          <p:sp>
            <p:nvSpPr>
              <p:cNvPr id="1051670" name="Rectangle 22"/>
              <p:cNvSpPr>
                <a:spLocks noChangeArrowheads="1"/>
              </p:cNvSpPr>
              <p:nvPr/>
            </p:nvSpPr>
            <p:spPr bwMode="auto">
              <a:xfrm>
                <a:off x="5240" y="2416"/>
                <a:ext cx="463" cy="485"/>
              </a:xfrm>
              <a:prstGeom prst="rect">
                <a:avLst/>
              </a:prstGeom>
              <a:solidFill>
                <a:srgbClr val="E1FFE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1671" name="Text Box 23"/>
              <p:cNvSpPr txBox="1">
                <a:spLocks noChangeArrowheads="1"/>
              </p:cNvSpPr>
              <p:nvPr/>
            </p:nvSpPr>
            <p:spPr bwMode="auto">
              <a:xfrm>
                <a:off x="5231" y="2416"/>
                <a:ext cx="4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:Sub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7" name="Group 24"/>
            <p:cNvGrpSpPr>
              <a:grpSpLocks/>
            </p:cNvGrpSpPr>
            <p:nvPr/>
          </p:nvGrpSpPr>
          <p:grpSpPr bwMode="auto">
            <a:xfrm>
              <a:off x="3600" y="3423"/>
              <a:ext cx="472" cy="485"/>
              <a:chOff x="5231" y="2416"/>
              <a:chExt cx="472" cy="485"/>
            </a:xfrm>
          </p:grpSpPr>
          <p:sp>
            <p:nvSpPr>
              <p:cNvPr id="1051673" name="Rectangle 25"/>
              <p:cNvSpPr>
                <a:spLocks noChangeArrowheads="1"/>
              </p:cNvSpPr>
              <p:nvPr/>
            </p:nvSpPr>
            <p:spPr bwMode="auto">
              <a:xfrm>
                <a:off x="5240" y="2416"/>
                <a:ext cx="463" cy="485"/>
              </a:xfrm>
              <a:prstGeom prst="rect">
                <a:avLst/>
              </a:prstGeom>
              <a:solidFill>
                <a:srgbClr val="FFFFCC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1674" name="Text Box 26"/>
              <p:cNvSpPr txBox="1">
                <a:spLocks noChangeArrowheads="1"/>
              </p:cNvSpPr>
              <p:nvPr/>
            </p:nvSpPr>
            <p:spPr bwMode="auto">
              <a:xfrm>
                <a:off x="5231" y="2416"/>
                <a:ext cx="4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:Super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8" name="Group 27"/>
            <p:cNvGrpSpPr>
              <a:grpSpLocks/>
            </p:cNvGrpSpPr>
            <p:nvPr/>
          </p:nvGrpSpPr>
          <p:grpSpPr bwMode="auto">
            <a:xfrm>
              <a:off x="3936" y="2832"/>
              <a:ext cx="864" cy="410"/>
              <a:chOff x="4272" y="2880"/>
              <a:chExt cx="864" cy="410"/>
            </a:xfrm>
          </p:grpSpPr>
          <p:grpSp>
            <p:nvGrpSpPr>
              <p:cNvPr id="9" name="Group 28"/>
              <p:cNvGrpSpPr>
                <a:grpSpLocks/>
              </p:cNvGrpSpPr>
              <p:nvPr/>
            </p:nvGrpSpPr>
            <p:grpSpPr bwMode="auto">
              <a:xfrm>
                <a:off x="4272" y="2880"/>
                <a:ext cx="864" cy="410"/>
                <a:chOff x="1824" y="3072"/>
                <a:chExt cx="864" cy="410"/>
              </a:xfrm>
            </p:grpSpPr>
            <p:sp>
              <p:nvSpPr>
                <p:cNvPr id="1051677" name="Rectangle 29"/>
                <p:cNvSpPr>
                  <a:spLocks noChangeArrowheads="1"/>
                </p:cNvSpPr>
                <p:nvPr/>
              </p:nvSpPr>
              <p:spPr bwMode="auto">
                <a:xfrm>
                  <a:off x="2016" y="3258"/>
                  <a:ext cx="463" cy="224"/>
                </a:xfrm>
                <a:prstGeom prst="rect">
                  <a:avLst/>
                </a:prstGeom>
                <a:solidFill>
                  <a:srgbClr val="FFCC99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81320" dir="3080412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1678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1824" y="3072"/>
                  <a:ext cx="864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n-US" altLang="ja-JP" sz="1200" b="1">
                      <a:solidFill>
                        <a:srgbClr val="000000"/>
                      </a:solidFill>
                      <a:latin typeface="Arial" pitchFamily="34" charset="0"/>
                      <a:ea typeface="ＭＳ Ｐゴシック" pitchFamily="34" charset="-128"/>
                    </a:rPr>
                    <a:t>mySuper</a:t>
                  </a:r>
                  <a:endParaRPr lang="en-US" altLang="ja-JP" sz="1200">
                    <a:ea typeface="ＭＳ Ｐゴシック" pitchFamily="34" charset="-128"/>
                  </a:endParaRPr>
                </a:p>
              </p:txBody>
            </p:sp>
          </p:grpSp>
          <p:sp>
            <p:nvSpPr>
              <p:cNvPr id="1051679" name="Oval 31"/>
              <p:cNvSpPr>
                <a:spLocks noChangeArrowheads="1"/>
              </p:cNvSpPr>
              <p:nvPr/>
            </p:nvSpPr>
            <p:spPr bwMode="auto">
              <a:xfrm>
                <a:off x="4680" y="3138"/>
                <a:ext cx="48" cy="5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51680" name="Freeform 32"/>
            <p:cNvSpPr>
              <a:spLocks/>
            </p:cNvSpPr>
            <p:nvPr/>
          </p:nvSpPr>
          <p:spPr bwMode="auto">
            <a:xfrm>
              <a:off x="3848" y="3072"/>
              <a:ext cx="488" cy="336"/>
            </a:xfrm>
            <a:custGeom>
              <a:avLst/>
              <a:gdLst/>
              <a:ahLst/>
              <a:cxnLst>
                <a:cxn ang="0">
                  <a:pos x="920" y="16"/>
                </a:cxn>
                <a:cxn ang="0">
                  <a:pos x="152" y="16"/>
                </a:cxn>
                <a:cxn ang="0">
                  <a:pos x="8" y="112"/>
                </a:cxn>
              </a:cxnLst>
              <a:rect l="0" t="0" r="r" b="b"/>
              <a:pathLst>
                <a:path w="920" h="112">
                  <a:moveTo>
                    <a:pt x="920" y="16"/>
                  </a:moveTo>
                  <a:cubicBezTo>
                    <a:pt x="612" y="8"/>
                    <a:pt x="304" y="0"/>
                    <a:pt x="152" y="16"/>
                  </a:cubicBezTo>
                  <a:cubicBezTo>
                    <a:pt x="0" y="32"/>
                    <a:pt x="4" y="72"/>
                    <a:pt x="8" y="112"/>
                  </a:cubicBezTo>
                </a:path>
              </a:pathLst>
            </a:custGeom>
            <a:noFill/>
            <a:ln w="19050" cmpd="sng">
              <a:solidFill>
                <a:srgbClr val="CC0000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51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51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51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1658" grpId="0"/>
      <p:bldP spid="1051659" grpId="0" animBg="1"/>
      <p:bldP spid="105166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  <a:noFill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eaLnBrk="1" hangingPunct="1"/>
            <a:r>
              <a:rPr lang="en-US" altLang="ar-SA" smtClean="0"/>
              <a:t>Inheritance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2125663"/>
            <a:ext cx="8534400" cy="4905375"/>
          </a:xfrm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eaLnBrk="1" hangingPunct="1"/>
            <a:r>
              <a:rPr lang="en-US" altLang="ar-SA" smtClean="0"/>
              <a:t>Inheritance relationships often are shown graphically in a UML class diagram, with an arrow with an open arrowhead pointing to the parent class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ar-SA" smtClean="0"/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0EE9DF10-63B4-43C1-B73B-1273F985B1FD}" type="slidenum">
              <a:rPr lang="en-US" altLang="ar-SA" sz="2800" smtClean="0">
                <a:solidFill>
                  <a:schemeClr val="bg1"/>
                </a:solidFill>
              </a:rPr>
              <a:pPr/>
              <a:t>4</a:t>
            </a:fld>
            <a:endParaRPr lang="en-US" altLang="ar-SA" sz="2800" smtClean="0">
              <a:solidFill>
                <a:schemeClr val="bg1"/>
              </a:solidFill>
            </a:endParaRPr>
          </a:p>
        </p:txBody>
      </p:sp>
      <p:sp>
        <p:nvSpPr>
          <p:cNvPr id="94216" name="Text Box 8"/>
          <p:cNvSpPr txBox="1">
            <a:spLocks noChangeArrowheads="1"/>
          </p:cNvSpPr>
          <p:nvPr/>
        </p:nvSpPr>
        <p:spPr bwMode="auto">
          <a:xfrm>
            <a:off x="609600" y="5705475"/>
            <a:ext cx="79248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kumimoji="1" lang="en-US" altLang="ar-SA" b="1">
                <a:solidFill>
                  <a:schemeClr val="hlink"/>
                </a:solidFill>
                <a:latin typeface="Arial Unicode MS" panose="020B0604020202020204" pitchFamily="34" charset="-128"/>
              </a:rPr>
              <a:t>Inheritance should create an </a:t>
            </a:r>
            <a:r>
              <a:rPr kumimoji="1" lang="en-US" altLang="ar-SA" b="1" i="1">
                <a:solidFill>
                  <a:schemeClr val="hlink"/>
                </a:solidFill>
                <a:latin typeface="Arial Unicode MS" panose="020B0604020202020204" pitchFamily="34" charset="-128"/>
              </a:rPr>
              <a:t>is-a relationship</a:t>
            </a:r>
            <a:r>
              <a:rPr kumimoji="1" lang="en-US" altLang="ar-SA" b="1">
                <a:solidFill>
                  <a:schemeClr val="hlink"/>
                </a:solidFill>
                <a:latin typeface="Arial Unicode MS" panose="020B0604020202020204" pitchFamily="34" charset="-128"/>
              </a:rPr>
              <a:t>, meaning the child </a:t>
            </a:r>
            <a:r>
              <a:rPr kumimoji="1" lang="en-US" altLang="ar-SA" b="1" i="1">
                <a:solidFill>
                  <a:schemeClr val="hlink"/>
                </a:solidFill>
                <a:latin typeface="Arial Unicode MS" panose="020B0604020202020204" pitchFamily="34" charset="-128"/>
              </a:rPr>
              <a:t>is a</a:t>
            </a:r>
            <a:r>
              <a:rPr kumimoji="1" lang="en-US" altLang="ar-SA" b="1">
                <a:solidFill>
                  <a:schemeClr val="hlink"/>
                </a:solidFill>
                <a:latin typeface="Arial Unicode MS" panose="020B0604020202020204" pitchFamily="34" charset="-128"/>
              </a:rPr>
              <a:t> more specific version of the parent</a:t>
            </a:r>
          </a:p>
        </p:txBody>
      </p:sp>
      <p:grpSp>
        <p:nvGrpSpPr>
          <p:cNvPr id="94238" name="Group 30"/>
          <p:cNvGrpSpPr>
            <a:grpSpLocks/>
          </p:cNvGrpSpPr>
          <p:nvPr/>
        </p:nvGrpSpPr>
        <p:grpSpPr bwMode="auto">
          <a:xfrm>
            <a:off x="3581400" y="3597275"/>
            <a:ext cx="1600200" cy="1704975"/>
            <a:chOff x="2256" y="1758"/>
            <a:chExt cx="1008" cy="1074"/>
          </a:xfrm>
          <a:solidFill>
            <a:srgbClr val="FF0000"/>
          </a:solidFill>
        </p:grpSpPr>
        <p:sp>
          <p:nvSpPr>
            <p:cNvPr id="94234" name="Line 26"/>
            <p:cNvSpPr>
              <a:spLocks noChangeShapeType="1"/>
            </p:cNvSpPr>
            <p:nvPr/>
          </p:nvSpPr>
          <p:spPr bwMode="auto">
            <a:xfrm flipV="1">
              <a:off x="2784" y="2184"/>
              <a:ext cx="0" cy="384"/>
            </a:xfrm>
            <a:prstGeom prst="line">
              <a:avLst/>
            </a:prstGeom>
            <a:grpFill/>
            <a:ln w="38100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Ctr="1">
              <a:spAutoFit/>
            </a:bodyPr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4235" name="AutoShape 27"/>
            <p:cNvSpPr>
              <a:spLocks noChangeArrowheads="1"/>
            </p:cNvSpPr>
            <p:nvPr/>
          </p:nvSpPr>
          <p:spPr bwMode="auto">
            <a:xfrm>
              <a:off x="2688" y="2040"/>
              <a:ext cx="192" cy="144"/>
            </a:xfrm>
            <a:prstGeom prst="triangle">
              <a:avLst>
                <a:gd name="adj" fmla="val 50000"/>
              </a:avLst>
            </a:prstGeom>
            <a:grpFill/>
            <a:ln w="38100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4226" name="Rectangle 18"/>
            <p:cNvSpPr>
              <a:spLocks noChangeArrowheads="1"/>
            </p:cNvSpPr>
            <p:nvPr/>
          </p:nvSpPr>
          <p:spPr bwMode="auto">
            <a:xfrm>
              <a:off x="2256" y="1758"/>
              <a:ext cx="1008" cy="258"/>
            </a:xfrm>
            <a:prstGeom prst="rect">
              <a:avLst/>
            </a:prstGeom>
            <a:grpFill/>
            <a:ln w="12700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>
                <a:defRPr/>
              </a:pPr>
              <a:r>
                <a:rPr lang="en-US" altLang="ar-SA" sz="2000" b="1" dirty="0">
                  <a:solidFill>
                    <a:schemeClr val="bg2"/>
                  </a:solidFill>
                  <a:latin typeface="Arial Unicode MS" panose="020B0604020202020204" pitchFamily="34" charset="-128"/>
                </a:rPr>
                <a:t>Person</a:t>
              </a:r>
            </a:p>
          </p:txBody>
        </p:sp>
        <p:sp>
          <p:nvSpPr>
            <p:cNvPr id="94232" name="Rectangle 24"/>
            <p:cNvSpPr>
              <a:spLocks noChangeArrowheads="1"/>
            </p:cNvSpPr>
            <p:nvPr/>
          </p:nvSpPr>
          <p:spPr bwMode="auto">
            <a:xfrm>
              <a:off x="2256" y="2574"/>
              <a:ext cx="1008" cy="258"/>
            </a:xfrm>
            <a:prstGeom prst="rect">
              <a:avLst/>
            </a:prstGeom>
            <a:grpFill/>
            <a:ln w="12700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>
                <a:defRPr/>
              </a:pPr>
              <a:r>
                <a:rPr lang="en-US" altLang="ar-SA" sz="2000" b="1" dirty="0">
                  <a:solidFill>
                    <a:schemeClr val="bg2"/>
                  </a:solidFill>
                  <a:latin typeface="Arial Unicode MS" panose="020B0604020202020204" pitchFamily="34" charset="-128"/>
                </a:rPr>
                <a:t>Employee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Superclasses</a:t>
            </a:r>
            <a:r>
              <a:rPr lang="en-US" dirty="0" smtClean="0"/>
              <a:t> and subclasses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57400"/>
            <a:ext cx="7594600" cy="35306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sz="1400" dirty="0" err="1" smtClean="0"/>
              <a:t>Superclasses</a:t>
            </a:r>
            <a:r>
              <a:rPr lang="en-US" sz="1400" dirty="0" smtClean="0"/>
              <a:t> and subclasses</a:t>
            </a:r>
          </a:p>
          <a:p>
            <a:pPr lvl="1">
              <a:lnSpc>
                <a:spcPct val="90000"/>
              </a:lnSpc>
              <a:defRPr/>
            </a:pPr>
            <a:r>
              <a:rPr lang="en-US" sz="1400" dirty="0" smtClean="0"/>
              <a:t>Object of one class “is an” object of another class</a:t>
            </a:r>
          </a:p>
          <a:p>
            <a:pPr lvl="2">
              <a:lnSpc>
                <a:spcPct val="90000"/>
              </a:lnSpc>
              <a:defRPr/>
            </a:pPr>
            <a:r>
              <a:rPr lang="en-US" dirty="0" smtClean="0"/>
              <a:t>Example: </a:t>
            </a:r>
            <a:r>
              <a:rPr lang="en-US" dirty="0" err="1" smtClean="0"/>
              <a:t>lexus</a:t>
            </a:r>
            <a:r>
              <a:rPr lang="en-US" dirty="0" smtClean="0"/>
              <a:t> is car.</a:t>
            </a:r>
          </a:p>
          <a:p>
            <a:pPr lvl="3">
              <a:lnSpc>
                <a:spcPct val="90000"/>
              </a:lnSpc>
              <a:defRPr/>
            </a:pPr>
            <a:r>
              <a:rPr lang="en-US" sz="1400" dirty="0" smtClean="0"/>
              <a:t>Class </a:t>
            </a:r>
            <a:r>
              <a:rPr lang="en-US" sz="1400" dirty="0" err="1" smtClean="0">
                <a:latin typeface="Lucida Console" pitchFamily="49" charset="0"/>
              </a:rPr>
              <a:t>lexus</a:t>
            </a:r>
            <a:r>
              <a:rPr lang="en-US" sz="1400" dirty="0" smtClean="0">
                <a:latin typeface="Lucida Console" pitchFamily="49" charset="0"/>
              </a:rPr>
              <a:t> </a:t>
            </a:r>
            <a:r>
              <a:rPr lang="en-US" sz="1400" dirty="0" smtClean="0"/>
              <a:t>inherits from class </a:t>
            </a:r>
            <a:r>
              <a:rPr lang="en-US" sz="1400" dirty="0" smtClean="0">
                <a:latin typeface="Lucida Console" pitchFamily="49" charset="0"/>
              </a:rPr>
              <a:t>car</a:t>
            </a:r>
          </a:p>
          <a:p>
            <a:pPr lvl="3">
              <a:lnSpc>
                <a:spcPct val="90000"/>
              </a:lnSpc>
              <a:defRPr/>
            </a:pPr>
            <a:r>
              <a:rPr lang="en-US" sz="1400" dirty="0" smtClean="0">
                <a:latin typeface="Lucida Console" pitchFamily="49" charset="0"/>
              </a:rPr>
              <a:t>car</a:t>
            </a:r>
            <a:r>
              <a:rPr lang="en-US" sz="1400" dirty="0" smtClean="0"/>
              <a:t>: </a:t>
            </a:r>
            <a:r>
              <a:rPr lang="en-US" sz="1400" dirty="0" err="1" smtClean="0"/>
              <a:t>superclass</a:t>
            </a:r>
            <a:endParaRPr lang="en-US" sz="1400" dirty="0" smtClean="0"/>
          </a:p>
          <a:p>
            <a:pPr lvl="3">
              <a:lnSpc>
                <a:spcPct val="90000"/>
              </a:lnSpc>
              <a:defRPr/>
            </a:pPr>
            <a:r>
              <a:rPr lang="en-US" sz="1400" dirty="0" err="1" smtClean="0">
                <a:latin typeface="Lucida Console" pitchFamily="49" charset="0"/>
              </a:rPr>
              <a:t>lexus</a:t>
            </a:r>
            <a:r>
              <a:rPr lang="en-US" sz="1400" dirty="0" smtClean="0">
                <a:latin typeface="Lucida Console" pitchFamily="49" charset="0"/>
              </a:rPr>
              <a:t> </a:t>
            </a:r>
            <a:r>
              <a:rPr lang="en-US" sz="1400" dirty="0" smtClean="0"/>
              <a:t>: subclass</a:t>
            </a:r>
          </a:p>
          <a:p>
            <a:pPr lvl="1">
              <a:lnSpc>
                <a:spcPct val="90000"/>
              </a:lnSpc>
              <a:defRPr/>
            </a:pPr>
            <a:r>
              <a:rPr lang="en-US" sz="1400" dirty="0" err="1" smtClean="0"/>
              <a:t>Superclass</a:t>
            </a:r>
            <a:r>
              <a:rPr lang="en-US" sz="1400" dirty="0" smtClean="0"/>
              <a:t> typically represents larger set of objects than subclasses</a:t>
            </a:r>
          </a:p>
          <a:p>
            <a:pPr lvl="2">
              <a:lnSpc>
                <a:spcPct val="90000"/>
              </a:lnSpc>
              <a:defRPr/>
            </a:pPr>
            <a:r>
              <a:rPr lang="en-US" dirty="0" smtClean="0"/>
              <a:t>Example:  </a:t>
            </a:r>
          </a:p>
          <a:p>
            <a:pPr lvl="3">
              <a:lnSpc>
                <a:spcPct val="90000"/>
              </a:lnSpc>
              <a:defRPr/>
            </a:pPr>
            <a:r>
              <a:rPr lang="en-US" sz="1400" dirty="0" err="1" smtClean="0"/>
              <a:t>superclass</a:t>
            </a:r>
            <a:r>
              <a:rPr lang="en-US" sz="1400" dirty="0" smtClean="0"/>
              <a:t>: </a:t>
            </a:r>
            <a:r>
              <a:rPr lang="en-US" sz="1400" dirty="0" smtClean="0">
                <a:latin typeface="Lucida Console" pitchFamily="49" charset="0"/>
              </a:rPr>
              <a:t>Vehicle</a:t>
            </a:r>
          </a:p>
          <a:p>
            <a:pPr lvl="4">
              <a:lnSpc>
                <a:spcPct val="90000"/>
              </a:lnSpc>
              <a:defRPr/>
            </a:pPr>
            <a:r>
              <a:rPr lang="en-US" sz="1400" dirty="0" smtClean="0"/>
              <a:t>Cars, trucks, boats, bicycles, …</a:t>
            </a:r>
          </a:p>
          <a:p>
            <a:pPr lvl="3">
              <a:lnSpc>
                <a:spcPct val="90000"/>
              </a:lnSpc>
              <a:defRPr/>
            </a:pPr>
            <a:r>
              <a:rPr lang="en-US" sz="1400" dirty="0" smtClean="0"/>
              <a:t>subclass: </a:t>
            </a:r>
            <a:r>
              <a:rPr lang="en-US" sz="1400" dirty="0" smtClean="0">
                <a:latin typeface="Lucida Console" pitchFamily="49" charset="0"/>
              </a:rPr>
              <a:t>Car</a:t>
            </a:r>
          </a:p>
          <a:p>
            <a:pPr lvl="4">
              <a:lnSpc>
                <a:spcPct val="90000"/>
              </a:lnSpc>
              <a:defRPr/>
            </a:pPr>
            <a:r>
              <a:rPr lang="en-US" sz="1400" dirty="0" smtClean="0"/>
              <a:t>Smaller, more-specific subset of vehicles</a:t>
            </a:r>
          </a:p>
          <a:p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A192A5-4EAF-4D09-8563-8F1FFDD90263}" type="slidenum">
              <a:rPr lang="en-US" altLang="ar-SA" smtClean="0"/>
              <a:pPr>
                <a:defRPr/>
              </a:pPr>
              <a:t>5</a:t>
            </a:fld>
            <a:endParaRPr lang="en-US" altLang="ar-SA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A192A5-4EAF-4D09-8563-8F1FFDD90263}" type="slidenum">
              <a:rPr lang="en-US" altLang="ar-SA" smtClean="0"/>
              <a:pPr>
                <a:defRPr/>
              </a:pPr>
              <a:t>6</a:t>
            </a:fld>
            <a:endParaRPr lang="en-US" altLang="ar-SA"/>
          </a:p>
        </p:txBody>
      </p:sp>
      <p:graphicFrame>
        <p:nvGraphicFramePr>
          <p:cNvPr id="1026" name="Object 2"/>
          <p:cNvGraphicFramePr>
            <a:graphicFrameLocks noGrp="1" noChangeAspect="1"/>
          </p:cNvGraphicFramePr>
          <p:nvPr/>
        </p:nvGraphicFramePr>
        <p:xfrm>
          <a:off x="533400" y="2667000"/>
          <a:ext cx="8358187" cy="3124200"/>
        </p:xfrm>
        <a:graphic>
          <a:graphicData uri="http://schemas.openxmlformats.org/presentationml/2006/ole">
            <p:oleObj spid="_x0000_s1026" name="Document" r:id="rId3" imgW="5648920" imgH="2112039" progId="Word.Document.8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A192A5-4EAF-4D09-8563-8F1FFDD90263}" type="slidenum">
              <a:rPr lang="en-US" altLang="ar-SA" smtClean="0"/>
              <a:pPr>
                <a:defRPr/>
              </a:pPr>
              <a:t>7</a:t>
            </a:fld>
            <a:endParaRPr lang="en-US" altLang="ar-SA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533400" y="5715000"/>
            <a:ext cx="7924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4D99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Fig. 9.2 </a:t>
            </a: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| Inheritance hierarchy for university </a:t>
            </a: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Console" pitchFamily="49" charset="0"/>
                <a:ea typeface="LucidaSansTypewriter" pitchFamily="49" charset="0"/>
                <a:cs typeface="Lucida Console" pitchFamily="49" charset="0"/>
              </a:rPr>
              <a:t>CommunityMember</a:t>
            </a: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Console" pitchFamily="49" charset="0"/>
                <a:ea typeface="+mj-ea"/>
                <a:cs typeface="Times New Roman" pitchFamily="18" charset="0"/>
              </a:rPr>
              <a:t>s</a:t>
            </a: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 </a:t>
            </a: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3" descr="AAEMYRT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209800"/>
            <a:ext cx="7162800" cy="306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A192A5-4EAF-4D09-8563-8F1FFDD90263}" type="slidenum">
              <a:rPr lang="en-US" altLang="ar-SA" smtClean="0"/>
              <a:pPr>
                <a:defRPr/>
              </a:pPr>
              <a:t>8</a:t>
            </a:fld>
            <a:endParaRPr lang="en-US" altLang="ar-SA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gray">
          <a:xfrm>
            <a:off x="304800" y="4979987"/>
            <a:ext cx="7924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4D99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Fig. 9.3 </a:t>
            </a: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| Inheritance hierarchy for </a:t>
            </a: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Console" pitchFamily="49" charset="0"/>
                <a:ea typeface="LucidaSansTypewriter" pitchFamily="49" charset="0"/>
                <a:cs typeface="Lucida Console" pitchFamily="49" charset="0"/>
              </a:rPr>
              <a:t>Shape</a:t>
            </a: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Console" pitchFamily="49" charset="0"/>
                <a:ea typeface="+mj-ea"/>
                <a:cs typeface="Times New Roman" pitchFamily="18" charset="0"/>
              </a:rPr>
              <a:t>s</a:t>
            </a: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.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Times New Roman" pitchFamily="18" charset="0"/>
            </a:endParaRPr>
          </a:p>
        </p:txBody>
      </p:sp>
      <p:pic>
        <p:nvPicPr>
          <p:cNvPr id="6" name="Picture 3" descr="AAEMYRU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286000"/>
            <a:ext cx="7543800" cy="238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</p:spPr>
        <p:txBody>
          <a:bodyPr/>
          <a:lstStyle/>
          <a:p>
            <a:pPr eaLnBrk="1" hangingPunct="1"/>
            <a:r>
              <a:rPr lang="en-US" altLang="ar-SA" smtClean="0"/>
              <a:t>Multiple Inheritance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2362200"/>
            <a:ext cx="7442200" cy="3530600"/>
          </a:xfrm>
        </p:spPr>
        <p:txBody>
          <a:bodyPr/>
          <a:lstStyle/>
          <a:p>
            <a:pPr eaLnBrk="1" hangingPunct="1">
              <a:spcBef>
                <a:spcPct val="70000"/>
              </a:spcBef>
            </a:pPr>
            <a:r>
              <a:rPr lang="en-US" altLang="ar-SA" smtClean="0"/>
              <a:t>Java supports </a:t>
            </a:r>
            <a:r>
              <a:rPr lang="en-US" altLang="ar-SA" i="1" smtClean="0"/>
              <a:t>single inheritance</a:t>
            </a:r>
            <a:r>
              <a:rPr lang="en-US" altLang="ar-SA" smtClean="0"/>
              <a:t>, meaning that a derived class can have only one parent class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 i="1" smtClean="0"/>
              <a:t>Multiple inheritance </a:t>
            </a:r>
            <a:r>
              <a:rPr lang="en-US" altLang="ar-SA" smtClean="0"/>
              <a:t>allows a class to be derived from two or more classes, inheriting the members of all parents</a:t>
            </a:r>
          </a:p>
          <a:p>
            <a:pPr eaLnBrk="1" hangingPunct="1">
              <a:spcBef>
                <a:spcPct val="70000"/>
              </a:spcBef>
            </a:pPr>
            <a:r>
              <a:rPr lang="en-US" altLang="ar-SA" smtClean="0"/>
              <a:t>Java does not support multiple inheritance</a:t>
            </a:r>
          </a:p>
        </p:txBody>
      </p:sp>
      <p:sp>
        <p:nvSpPr>
          <p:cNvPr id="36868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8F8E551D-DD84-4DBA-A42C-EAD2222AB611}" type="slidenum">
              <a:rPr lang="en-US" altLang="ar-SA" sz="2800" smtClean="0">
                <a:solidFill>
                  <a:schemeClr val="bg1"/>
                </a:solidFill>
              </a:rPr>
              <a:pPr/>
              <a:t>9</a:t>
            </a:fld>
            <a:endParaRPr lang="en-US" altLang="ar-SA" sz="2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2B3B5C38C58904D87CBE1ADBB3BC631" ma:contentTypeVersion="1" ma:contentTypeDescription="Create a new document." ma:contentTypeScope="" ma:versionID="272eda713e90e6dee77098fb629ae370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15F559DB-F9E4-4155-8D1A-F996A4FA557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461318F-7C17-4ED3-B683-EFE919802BE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49C5E9B-9A4C-4B4D-ABBC-530BACF9FC78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1415</TotalTime>
  <Words>1133</Words>
  <Application>Microsoft Office PowerPoint</Application>
  <PresentationFormat>On-screen Show (4:3)</PresentationFormat>
  <Paragraphs>395</Paragraphs>
  <Slides>32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Ion Boardroom</vt:lpstr>
      <vt:lpstr>Document</vt:lpstr>
      <vt:lpstr>Inheritance </vt:lpstr>
      <vt:lpstr>Inheritance</vt:lpstr>
      <vt:lpstr>Inheritance</vt:lpstr>
      <vt:lpstr>Inheritance</vt:lpstr>
      <vt:lpstr>Superclasses and subclasses</vt:lpstr>
      <vt:lpstr>Examples</vt:lpstr>
      <vt:lpstr>Examples</vt:lpstr>
      <vt:lpstr>Examples</vt:lpstr>
      <vt:lpstr>Multiple Inheritance</vt:lpstr>
      <vt:lpstr>Deriving Subclasses</vt:lpstr>
      <vt:lpstr>Slide 11</vt:lpstr>
      <vt:lpstr>Slide 12</vt:lpstr>
      <vt:lpstr>Slide 13</vt:lpstr>
      <vt:lpstr>Slide 14</vt:lpstr>
      <vt:lpstr>The super Reference</vt:lpstr>
      <vt:lpstr>The super Reference</vt:lpstr>
      <vt:lpstr>Slide 17</vt:lpstr>
      <vt:lpstr>The protected Modifier</vt:lpstr>
      <vt:lpstr>The protected Modifier</vt:lpstr>
      <vt:lpstr>Protected Visibility for Superclass Data</vt:lpstr>
      <vt:lpstr>UML Diagram for Words</vt:lpstr>
      <vt:lpstr>Protected visibility  </vt:lpstr>
      <vt:lpstr>Inheritance and Member Accessibility</vt:lpstr>
      <vt:lpstr>The Effect of Three Visibility Modifiers</vt:lpstr>
      <vt:lpstr>Accessibility of Super from Sub</vt:lpstr>
      <vt:lpstr>Accessibility from Unrelated Class</vt:lpstr>
      <vt:lpstr>Accessibility from Unrelated Class</vt:lpstr>
      <vt:lpstr>Accessibility from Unrelated Class</vt:lpstr>
      <vt:lpstr>Accessibility of Super from Super</vt:lpstr>
      <vt:lpstr>Accessibility of Sub from Sub</vt:lpstr>
      <vt:lpstr>Accessibility of Sub from Super</vt:lpstr>
      <vt:lpstr>Accessibility of Super from Sub </vt:lpstr>
    </vt:vector>
  </TitlesOfParts>
  <Company>Villanova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7: Inheritance</dc:title>
  <dc:creator>John Lewis</dc:creator>
  <cp:lastModifiedBy>Nouf</cp:lastModifiedBy>
  <cp:revision>70</cp:revision>
  <dcterms:created xsi:type="dcterms:W3CDTF">1999-08-23T17:38:43Z</dcterms:created>
  <dcterms:modified xsi:type="dcterms:W3CDTF">2015-11-23T19:38:11Z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0x01010092B3B5C38C58904D87CBE1ADBB3BC631</vt:lpwstr>
  </property>
</Properties>
</file>