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4"/>
  </p:sldMasterIdLst>
  <p:notesMasterIdLst>
    <p:notesMasterId r:id="rId33"/>
  </p:notesMasterIdLst>
  <p:sldIdLst>
    <p:sldId id="256" r:id="rId5"/>
    <p:sldId id="257" r:id="rId6"/>
    <p:sldId id="258" r:id="rId7"/>
    <p:sldId id="265" r:id="rId8"/>
    <p:sldId id="266" r:id="rId9"/>
    <p:sldId id="259" r:id="rId10"/>
    <p:sldId id="267" r:id="rId11"/>
    <p:sldId id="261" r:id="rId12"/>
    <p:sldId id="262" r:id="rId13"/>
    <p:sldId id="263" r:id="rId14"/>
    <p:sldId id="268" r:id="rId15"/>
    <p:sldId id="260" r:id="rId16"/>
    <p:sldId id="264" r:id="rId17"/>
    <p:sldId id="269" r:id="rId18"/>
    <p:sldId id="271" r:id="rId19"/>
    <p:sldId id="272" r:id="rId20"/>
    <p:sldId id="273" r:id="rId21"/>
    <p:sldId id="277" r:id="rId22"/>
    <p:sldId id="274" r:id="rId23"/>
    <p:sldId id="275" r:id="rId24"/>
    <p:sldId id="276" r:id="rId25"/>
    <p:sldId id="270" r:id="rId26"/>
    <p:sldId id="278" r:id="rId27"/>
    <p:sldId id="279" r:id="rId28"/>
    <p:sldId id="281" r:id="rId29"/>
    <p:sldId id="280" r:id="rId30"/>
    <p:sldId id="282" r:id="rId31"/>
    <p:sldId id="283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3" autoAdjust="0"/>
    <p:restoredTop sz="94660" autoAdjust="0"/>
  </p:normalViewPr>
  <p:slideViewPr>
    <p:cSldViewPr snapToGrid="0">
      <p:cViewPr varScale="1">
        <p:scale>
          <a:sx n="98" d="100"/>
          <a:sy n="98" d="100"/>
        </p:scale>
        <p:origin x="-6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CEC5C4-EC95-48BE-82B4-B6DF575BCDEE}" type="datetimeFigureOut">
              <a:rPr lang="ar-SA" smtClean="0"/>
              <a:pPr/>
              <a:t>23/02/1438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760C9E3-6989-48A4-AC23-A4F7B7C174B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539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ar-SA" altLang="ar-SA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8B308D5-9D8A-4032-9AAC-CAC2C01617C2}" type="slidenum">
              <a:rPr lang="en-US" altLang="ar-SA" sz="1200" smtClean="0"/>
              <a:pPr/>
              <a:t>2</a:t>
            </a:fld>
            <a:endParaRPr lang="en-US" altLang="ar-SA" sz="1200" smtClean="0"/>
          </a:p>
        </p:txBody>
      </p:sp>
    </p:spTree>
    <p:extLst>
      <p:ext uri="{BB962C8B-B14F-4D97-AF65-F5344CB8AC3E}">
        <p14:creationId xmlns:p14="http://schemas.microsoft.com/office/powerpoint/2010/main" val="2063491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5DEEA95-6F83-4F4D-B54B-CFD29697E83F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78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0810F-AEA8-4004-A4CF-88371DC7DB77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7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E70E-D47F-45B5-AE2B-0FCC364A80EF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376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BBF69-78AC-4885-8656-4F1BCB5E4FA8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80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7B07-2006-40A4-8260-E59F90558141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359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8C2FF-C420-4AFE-B62F-1AF262191214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26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BB11-D3E5-481C-9FC3-D4276B8B304A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269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F3719559-96FA-4CB8-A825-A3501F515A57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486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60B5-B893-44D5-BB05-4E72313344F0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4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1CE6-86BC-4A5D-B568-C525E6E0C02C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79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AF54-DF2B-42FF-AA6A-84E92E10C5C3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44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D45A-B716-461E-A59A-F0138AB8297D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6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0350-D325-4659-A20D-93CF50150706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7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0DD1D-95B5-4EB1-8661-1401142CBFC7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39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D75F-997A-4F2D-AA30-B96CC9FCEFA6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05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BB39-0462-46EE-9996-19A361929165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8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F33B-5117-47CA-9DA6-26677CB35286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534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C4789ACC-75C4-4DF9-932F-212A279B25B0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01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73300"/>
            <a:ext cx="7772400" cy="1143000"/>
          </a:xfrm>
        </p:spPr>
        <p:txBody>
          <a:bodyPr anchor="ctr"/>
          <a:lstStyle/>
          <a:p>
            <a:pPr rtl="0"/>
            <a:r>
              <a:rPr lang="en-US" alt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</a:rPr>
              <a:t>Functions +  </a:t>
            </a:r>
            <a:r>
              <a:rPr lang="en-US" sz="4000" dirty="0" smtClean="0">
                <a:latin typeface="Footlight MT Light" pitchFamily="18" charset="0"/>
                <a:ea typeface="MS PGothic" charset="0"/>
              </a:rPr>
              <a:t>Overloading + Scope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</a:rPr>
              <a:t/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otlight MT Light" pitchFamily="18" charset="0"/>
              </a:rPr>
            </a:br>
            <a:endParaRPr lang="en-US" altLang="ar-SA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otlight MT Light" pitchFamily="18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algn="l" rtl="0">
              <a:defRPr/>
            </a:pPr>
            <a:r>
              <a:rPr lang="en-US" altLang="ar-SA" sz="3600" dirty="0" smtClean="0"/>
              <a:t>Chapter 10</a:t>
            </a:r>
            <a:endParaRPr lang="ar-SA" sz="3600" dirty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61ED91B-F8F5-406B-B942-E5651863B6EB}" type="slidenum">
              <a:rPr lang="en-US" altLang="ar-SA" sz="2800">
                <a:solidFill>
                  <a:schemeClr val="bg1"/>
                </a:solidFill>
              </a:rPr>
              <a:pPr/>
              <a:t>1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1447800" y="45720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945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calculate rectangle</a:t>
            </a:r>
            <a:r>
              <a:rPr lang="en-US" dirty="0" smtClean="0">
                <a:latin typeface="Times New Roman" pitchFamily="18" charset="0"/>
                <a:ea typeface="MS PGothic" charset="0"/>
                <a:cs typeface="Times New Roman" pitchFamily="18" charset="0"/>
              </a:rPr>
              <a:t> area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2586" y="2658979"/>
            <a:ext cx="7704137" cy="182879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public static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Rectanglearea</a:t>
            </a: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(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  L ,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  W ) 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{	Return 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W*L ;	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}</a:t>
            </a:r>
            <a:endParaRPr lang="en-US" sz="2000" b="1" dirty="0">
              <a:solidFill>
                <a:srgbClr val="FF0000"/>
              </a:solidFill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9754" y="2137428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Method Definition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6954" y="4700155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Method Call </a:t>
            </a:r>
            <a:endParaRPr lang="en-US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6596" y="5193631"/>
            <a:ext cx="7704137" cy="79216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</a:rPr>
              <a:t> length = 7 , width = 6 ;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</a:rPr>
              <a:t> x = 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Rectanglearea</a:t>
            </a: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( length , width )</a:t>
            </a:r>
            <a:r>
              <a:rPr lang="en-US" sz="2000" b="1" dirty="0" smtClean="0">
                <a:solidFill>
                  <a:schemeClr val="tx1"/>
                </a:solidFill>
              </a:rPr>
              <a:t>;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8854" indent="-466567" algn="l" rtl="0">
              <a:buFont typeface="+mj-lt"/>
              <a:buAutoNum type="arabicPeriod"/>
              <a:defRPr/>
            </a:pPr>
            <a:r>
              <a:rPr lang="en-GB" dirty="0" smtClean="0">
                <a:latin typeface="Arial" pitchFamily="34" charset="0"/>
              </a:rPr>
              <a:t>Write a Function </a:t>
            </a:r>
            <a:r>
              <a:rPr lang="en-GB" b="1" dirty="0" smtClean="0">
                <a:latin typeface="Arial" pitchFamily="34" charset="0"/>
              </a:rPr>
              <a:t>larger</a:t>
            </a:r>
            <a:r>
              <a:rPr lang="en-GB" dirty="0" smtClean="0">
                <a:latin typeface="Arial" pitchFamily="34" charset="0"/>
              </a:rPr>
              <a:t>, which </a:t>
            </a:r>
            <a:r>
              <a:rPr lang="en-GB" b="1" dirty="0" smtClean="0">
                <a:latin typeface="Arial" pitchFamily="34" charset="0"/>
              </a:rPr>
              <a:t>returns</a:t>
            </a:r>
            <a:r>
              <a:rPr lang="en-GB" dirty="0" smtClean="0">
                <a:latin typeface="Arial" pitchFamily="34" charset="0"/>
              </a:rPr>
              <a:t> the larger of the two </a:t>
            </a:r>
            <a:r>
              <a:rPr lang="en-GB" b="1" dirty="0" smtClean="0">
                <a:latin typeface="Arial" pitchFamily="34" charset="0"/>
              </a:rPr>
              <a:t>given</a:t>
            </a:r>
            <a:r>
              <a:rPr lang="en-GB" dirty="0" smtClean="0">
                <a:latin typeface="Arial" pitchFamily="34" charset="0"/>
              </a:rPr>
              <a:t> integers.</a:t>
            </a:r>
          </a:p>
          <a:p>
            <a:pPr marL="548854" indent="-466567" algn="l" rtl="0">
              <a:buFont typeface="+mj-lt"/>
              <a:buAutoNum type="arabicPeriod"/>
              <a:defRPr/>
            </a:pPr>
            <a:endParaRPr lang="en-GB" dirty="0" smtClean="0">
              <a:latin typeface="Arial" pitchFamily="34" charset="0"/>
            </a:endParaRPr>
          </a:p>
          <a:p>
            <a:pPr marL="548854" indent="-466567" algn="l" rtl="0">
              <a:buFont typeface="+mj-lt"/>
              <a:buAutoNum type="arabicPeriod"/>
              <a:defRPr/>
            </a:pPr>
            <a:r>
              <a:rPr lang="en-GB" dirty="0" smtClean="0">
                <a:latin typeface="Arial" pitchFamily="34" charset="0"/>
              </a:rPr>
              <a:t>Write a Function </a:t>
            </a:r>
            <a:r>
              <a:rPr lang="en-GB" b="1" dirty="0" smtClean="0">
                <a:latin typeface="Arial" pitchFamily="34" charset="0"/>
              </a:rPr>
              <a:t>Square</a:t>
            </a:r>
            <a:r>
              <a:rPr lang="en-GB" dirty="0" smtClean="0">
                <a:latin typeface="Arial" pitchFamily="34" charset="0"/>
              </a:rPr>
              <a:t>, which </a:t>
            </a:r>
            <a:r>
              <a:rPr lang="en-GB" b="1" dirty="0" smtClean="0">
                <a:latin typeface="Arial" pitchFamily="34" charset="0"/>
              </a:rPr>
              <a:t>returns</a:t>
            </a:r>
            <a:r>
              <a:rPr lang="en-GB" dirty="0" smtClean="0">
                <a:latin typeface="Arial" pitchFamily="34" charset="0"/>
              </a:rPr>
              <a:t> the square of the </a:t>
            </a:r>
            <a:r>
              <a:rPr lang="en-GB" b="1" dirty="0" smtClean="0">
                <a:latin typeface="Arial" pitchFamily="34" charset="0"/>
              </a:rPr>
              <a:t>given</a:t>
            </a:r>
            <a:r>
              <a:rPr lang="en-GB" dirty="0" smtClean="0">
                <a:latin typeface="Arial" pitchFamily="34" charset="0"/>
              </a:rPr>
              <a:t> integer.</a:t>
            </a:r>
          </a:p>
          <a:p>
            <a:pPr algn="l"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Example :Largest Number</a:t>
            </a:r>
            <a:br>
              <a:rPr lang="en-US" dirty="0" smtClean="0">
                <a:latin typeface="Times New Roman" charset="0"/>
                <a:ea typeface="MS PGothic" charset="0"/>
                <a:cs typeface="MS PGothic" charset="0"/>
              </a:rPr>
            </a:b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865" y="2176378"/>
            <a:ext cx="7978829" cy="3530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Input: set of 5 numbers stored in array </a:t>
            </a:r>
          </a:p>
          <a:p>
            <a:pPr algn="l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Output: largest of  5 numbers</a:t>
            </a:r>
          </a:p>
          <a:p>
            <a:pPr algn="l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Use function </a:t>
            </a:r>
            <a:r>
              <a:rPr lang="en-US" b="1" dirty="0" smtClean="0">
                <a:latin typeface="Times New Roman" charset="0"/>
                <a:ea typeface="MS PGothic" charset="0"/>
                <a:cs typeface="MS PGothic" charset="0"/>
              </a:rPr>
              <a:t>largest</a:t>
            </a:r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  that takes the array as parameter and return the largest value </a:t>
            </a:r>
          </a:p>
          <a:p>
            <a:pPr algn="l" rtl="0"/>
            <a:endParaRPr lang="en-US" dirty="0" smtClean="0"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3872" y="3462806"/>
            <a:ext cx="4712118" cy="3395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112" y="950243"/>
            <a:ext cx="8910888" cy="571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Errors in Function Code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435" y="2140284"/>
            <a:ext cx="5536418" cy="1132305"/>
          </a:xfrm>
          <a:noFill/>
          <a:ln>
            <a:solidFill>
              <a:schemeClr val="accent1"/>
            </a:solidFill>
          </a:ln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sum(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y)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	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result;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result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x+y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;}</a:t>
            </a:r>
            <a:endParaRPr lang="ar-SA" dirty="0" smtClean="0"/>
          </a:p>
          <a:p>
            <a:pPr algn="l"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9231" y="3572278"/>
            <a:ext cx="5558589" cy="121417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sum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 if (n==0)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	return 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else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	n+(n-1);}</a:t>
            </a:r>
          </a:p>
        </p:txBody>
      </p:sp>
      <p:sp>
        <p:nvSpPr>
          <p:cNvPr id="6" name="Rectangle 5"/>
          <p:cNvSpPr/>
          <p:nvPr/>
        </p:nvSpPr>
        <p:spPr>
          <a:xfrm>
            <a:off x="493295" y="4970457"/>
            <a:ext cx="5546558" cy="121417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f(float a);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float a;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(a);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MS PGothic" charset="0"/>
              </a:rPr>
              <a:t>Method Overloading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 algn="l" rtl="0">
              <a:lnSpc>
                <a:spcPct val="90000"/>
              </a:lnSpc>
            </a:pPr>
            <a:r>
              <a:rPr lang="en-US" sz="1800" b="1" dirty="0" smtClean="0">
                <a:latin typeface="Times New Roman" pitchFamily="18" charset="0"/>
                <a:ea typeface="MS PGothic" charset="0"/>
                <a:cs typeface="Times New Roman" pitchFamily="18" charset="0"/>
              </a:rPr>
              <a:t>Method overloading</a:t>
            </a:r>
            <a:r>
              <a:rPr lang="en-US" sz="1800" dirty="0" smtClean="0">
                <a:latin typeface="Times New Roman" pitchFamily="18" charset="0"/>
                <a:ea typeface="MS PGothic" charset="0"/>
                <a:cs typeface="Times New Roman" pitchFamily="18" charset="0"/>
              </a:rPr>
              <a:t>: more than one method can have the same name </a:t>
            </a:r>
            <a:r>
              <a:rPr lang="en-US" altLang="ar-SA" sz="1800" dirty="0" smtClean="0">
                <a:latin typeface="Times New Roman" pitchFamily="18" charset="0"/>
                <a:ea typeface="MS PGothic" charset="0"/>
                <a:cs typeface="Times New Roman" pitchFamily="18" charset="0"/>
              </a:rPr>
              <a:t>But different signatures</a:t>
            </a:r>
          </a:p>
          <a:p>
            <a:pPr algn="l" rtl="0">
              <a:lnSpc>
                <a:spcPct val="90000"/>
              </a:lnSpc>
            </a:pPr>
            <a:endParaRPr lang="en-US" dirty="0" smtClean="0">
              <a:latin typeface="Times New Roman" pitchFamily="18" charset="0"/>
              <a:ea typeface="MS PGothic" charset="0"/>
              <a:cs typeface="Times New Roman" pitchFamily="18" charset="0"/>
            </a:endParaRPr>
          </a:p>
          <a:p>
            <a:pPr algn="l" rtl="0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Argument lists could differ in 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Number of parameters.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Data type of parameters.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Sequence of Data type of parameters.</a:t>
            </a:r>
            <a:endParaRPr lang="en-US" alt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r>
              <a:rPr lang="en-US" altLang="ar-SA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lvl="1" algn="l" rtl="0">
              <a:defRPr/>
            </a:pP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MyClass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inputA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inputB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rtl="0">
              <a:defRPr/>
            </a:pP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MyClass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 (float </a:t>
            </a: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inputA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, float </a:t>
            </a:r>
            <a:r>
              <a:rPr lang="en-US" altLang="ar-SA" sz="1800" b="1" dirty="0" err="1" smtClean="0">
                <a:latin typeface="Times New Roman" pitchFamily="18" charset="0"/>
                <a:cs typeface="Times New Roman" pitchFamily="18" charset="0"/>
              </a:rPr>
              <a:t>inputB</a:t>
            </a:r>
            <a:r>
              <a:rPr lang="en-US" altLang="ar-SA" sz="1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MS PGothic" charset="0"/>
              </a:rPr>
              <a:t>Method Overloading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1" y="2489200"/>
            <a:ext cx="7846481" cy="3530600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The following method headings correctly overload the method </a:t>
            </a:r>
            <a:r>
              <a:rPr lang="en-US" dirty="0" err="1" smtClean="0">
                <a:latin typeface="Courier New" charset="0"/>
                <a:ea typeface="MS PGothic" charset="0"/>
                <a:cs typeface="MS PGothic" charset="0"/>
              </a:rPr>
              <a:t>methodXYZ</a:t>
            </a:r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:</a:t>
            </a:r>
          </a:p>
          <a:p>
            <a:pPr algn="l" rtl="0">
              <a:buFontTx/>
              <a:buNone/>
            </a:pPr>
            <a:endParaRPr lang="en-US" dirty="0" smtClean="0">
              <a:latin typeface="Times New Roman" charset="0"/>
              <a:ea typeface="MS PGothic" charset="0"/>
              <a:cs typeface="MS PGothic" charset="0"/>
            </a:endParaRPr>
          </a:p>
          <a:p>
            <a:pPr algn="l" rtl="0">
              <a:buFontTx/>
              <a:buNone/>
            </a:pPr>
            <a:r>
              <a:rPr lang="en-US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public void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dirty="0" err="1" smtClean="0">
                <a:latin typeface="Courier New" charset="0"/>
                <a:ea typeface="MS PGothic" charset="0"/>
                <a:cs typeface="MS PGothic" charset="0"/>
              </a:rPr>
              <a:t>methodXYZ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()</a:t>
            </a:r>
          </a:p>
          <a:p>
            <a:pPr algn="l" rtl="0">
              <a:buFontTx/>
              <a:buNone/>
            </a:pPr>
            <a:r>
              <a:rPr lang="en-US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public void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dirty="0" err="1" smtClean="0">
                <a:latin typeface="Courier New" charset="0"/>
                <a:ea typeface="MS PGothic" charset="0"/>
                <a:cs typeface="MS PGothic" charset="0"/>
              </a:rPr>
              <a:t>methodXYZ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(</a:t>
            </a:r>
            <a:r>
              <a:rPr lang="en-US" dirty="0" err="1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int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x, </a:t>
            </a:r>
            <a:r>
              <a:rPr lang="en-US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y)</a:t>
            </a:r>
          </a:p>
          <a:p>
            <a:pPr algn="l" rtl="0">
              <a:buFontTx/>
              <a:buNone/>
            </a:pPr>
            <a:r>
              <a:rPr lang="en-US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public void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dirty="0" err="1" smtClean="0">
                <a:latin typeface="Courier New" charset="0"/>
                <a:ea typeface="MS PGothic" charset="0"/>
                <a:cs typeface="MS PGothic" charset="0"/>
              </a:rPr>
              <a:t>methodXYZ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(</a:t>
            </a:r>
            <a:r>
              <a:rPr lang="en-US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one, </a:t>
            </a:r>
            <a:r>
              <a:rPr lang="en-US" dirty="0" err="1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int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y)</a:t>
            </a:r>
          </a:p>
          <a:p>
            <a:pPr algn="l" rtl="0">
              <a:buFontTx/>
              <a:buNone/>
            </a:pPr>
            <a:r>
              <a:rPr lang="en-US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public void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dirty="0" err="1" smtClean="0">
                <a:latin typeface="Courier New" charset="0"/>
                <a:ea typeface="MS PGothic" charset="0"/>
                <a:cs typeface="MS PGothic" charset="0"/>
              </a:rPr>
              <a:t>methodXYZ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(</a:t>
            </a:r>
            <a:r>
              <a:rPr lang="en-US" dirty="0" err="1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int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x, </a:t>
            </a:r>
            <a:r>
              <a:rPr lang="en-US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y, </a:t>
            </a:r>
            <a:r>
              <a:rPr lang="en-US" dirty="0" smtClean="0">
                <a:solidFill>
                  <a:schemeClr val="accent2"/>
                </a:solidFill>
                <a:latin typeface="Courier New" charset="0"/>
                <a:ea typeface="MS PGothic" charset="0"/>
                <a:cs typeface="MS PGothic" charset="0"/>
              </a:rPr>
              <a:t>char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dirty="0" err="1" smtClean="0">
                <a:latin typeface="Courier New" charset="0"/>
                <a:ea typeface="MS PGothic" charset="0"/>
                <a:cs typeface="MS PGothic" charset="0"/>
              </a:rPr>
              <a:t>ch</a:t>
            </a:r>
            <a:r>
              <a:rPr lang="en-US" dirty="0" smtClean="0">
                <a:latin typeface="Courier New" charset="0"/>
                <a:ea typeface="MS PGothic" charset="0"/>
                <a:cs typeface="MS PGothic" charset="0"/>
              </a:rPr>
              <a:t>)</a:t>
            </a:r>
          </a:p>
          <a:p>
            <a:pPr algn="l"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MS PGothic" charset="0"/>
              </a:rPr>
              <a:t>Method Overloading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buFontTx/>
              <a:buNone/>
            </a:pP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 public void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400" dirty="0" err="1" smtClean="0">
                <a:latin typeface="Courier New" charset="0"/>
                <a:ea typeface="MS PGothic" charset="0"/>
                <a:cs typeface="MS PGothic" charset="0"/>
              </a:rPr>
              <a:t>methodABC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(</a:t>
            </a:r>
            <a:r>
              <a:rPr lang="en-US" sz="2400" dirty="0" err="1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in</a:t>
            </a:r>
            <a:r>
              <a:rPr lang="en-US" sz="2400" dirty="0" err="1" smtClean="0">
                <a:solidFill>
                  <a:schemeClr val="accent2"/>
                </a:solidFill>
                <a:latin typeface="Courier New" charset="0"/>
                <a:ea typeface="MS PGothic" charset="0"/>
                <a:cs typeface="MS PGothic" charset="0"/>
              </a:rPr>
              <a:t>t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 x,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 double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 y)</a:t>
            </a:r>
          </a:p>
          <a:p>
            <a:pPr algn="l" rtl="0">
              <a:buFontTx/>
              <a:buNone/>
            </a:pP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 public </a:t>
            </a:r>
            <a:r>
              <a:rPr lang="en-US" sz="2400" dirty="0" err="1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int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 </a:t>
            </a:r>
            <a:r>
              <a:rPr lang="en-US" sz="2400" dirty="0" err="1" smtClean="0">
                <a:latin typeface="Courier New" charset="0"/>
                <a:ea typeface="MS PGothic" charset="0"/>
                <a:cs typeface="MS PGothic" charset="0"/>
              </a:rPr>
              <a:t>methodABC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(</a:t>
            </a:r>
            <a:r>
              <a:rPr lang="en-US" sz="2400" dirty="0" err="1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int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 x,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double</a:t>
            </a:r>
            <a:r>
              <a:rPr lang="en-US" sz="2400" dirty="0" smtClean="0">
                <a:latin typeface="Courier New" charset="0"/>
                <a:ea typeface="MS PGothic" charset="0"/>
                <a:cs typeface="MS PGothic" charset="0"/>
              </a:rPr>
              <a:t> y)</a:t>
            </a:r>
          </a:p>
          <a:p>
            <a:pPr algn="l" rtl="0">
              <a:buFontTx/>
              <a:buNone/>
            </a:pPr>
            <a:endParaRPr lang="en-US" sz="1400" dirty="0" smtClean="0">
              <a:latin typeface="Courier New" charset="0"/>
              <a:ea typeface="MS PGothic" charset="0"/>
              <a:cs typeface="MS PGothic" charset="0"/>
            </a:endParaRPr>
          </a:p>
          <a:p>
            <a:pPr algn="l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Both these method headings have the same name and same formal parameter list </a:t>
            </a:r>
          </a:p>
          <a:p>
            <a:pPr algn="l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These method headings to overload the method </a:t>
            </a:r>
            <a:r>
              <a:rPr lang="en-US" dirty="0" err="1" smtClean="0">
                <a:latin typeface="Courier New" charset="0"/>
                <a:ea typeface="MS PGothic" charset="0"/>
                <a:cs typeface="MS PGothic" charset="0"/>
              </a:rPr>
              <a:t>methodABC</a:t>
            </a:r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 are incorrect</a:t>
            </a:r>
          </a:p>
          <a:p>
            <a:pPr algn="l" rtl="0"/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In this case, the compiler will generate a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syntax error</a:t>
            </a:r>
          </a:p>
          <a:p>
            <a:pPr lvl="1" algn="l" rtl="0"/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Notice that the return types of these method headings are different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MS PGothic" charset="0"/>
              </a:rPr>
              <a:t>Method Overloading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34453" y="2225842"/>
            <a:ext cx="6270625" cy="1157288"/>
          </a:xfrm>
          <a:prstGeom prst="rect">
            <a:avLst/>
          </a:prstGeom>
          <a:solidFill>
            <a:srgbClr val="EEEEEE"/>
          </a:solidFill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231702" rtlCol="0" anchor="ctr">
            <a:spAutoFit/>
          </a:bodyPr>
          <a:lstStyle/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Case 1:</a:t>
            </a:r>
            <a:endParaRPr kumimoji="0" lang="en-US" altLang="ar-SA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8B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Consolas" panose="020B0609020204030204" pitchFamily="49" charset="0"/>
            </a:endParaRPr>
          </a:p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int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</a:t>
            </a: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mymethod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</a:t>
            </a: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int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a, </a:t>
            </a: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int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b, 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float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c) </a:t>
            </a:r>
          </a:p>
          <a:p>
            <a:pPr marL="0" marR="0" lvl="0" indent="0" algn="l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int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</a:t>
            </a: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mymethod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(</a:t>
            </a: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int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var1, </a:t>
            </a:r>
            <a:r>
              <a:rPr kumimoji="0" lang="en-US" altLang="ar-S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int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var2, 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float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var3)</a:t>
            </a:r>
            <a:r>
              <a:rPr kumimoji="0" lang="en-US" alt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40631" y="3616767"/>
            <a:ext cx="7808496" cy="1015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SA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Result</a:t>
            </a:r>
            <a:r>
              <a:rPr lang="en-US" altLang="ar-SA" sz="2000" dirty="0" smtClean="0">
                <a:latin typeface="Times New Roman" pitchFamily="18" charset="0"/>
                <a:cs typeface="Times New Roman" pitchFamily="18" charset="0"/>
              </a:rPr>
              <a:t>: Compile time error. Argument lists are exactly same. Both methods are having same number, data types and same sequence of data types in arguments. </a:t>
            </a:r>
            <a:endParaRPr lang="en-US" alt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74030" y="830179"/>
            <a:ext cx="6577263" cy="5245768"/>
            <a:chOff x="376989" y="445169"/>
            <a:chExt cx="5365082" cy="469231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847"/>
            <a:stretch>
              <a:fillRect/>
            </a:stretch>
          </p:blipFill>
          <p:spPr bwMode="auto">
            <a:xfrm>
              <a:off x="389021" y="445169"/>
              <a:ext cx="5353050" cy="2285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2" b="42300"/>
            <a:stretch>
              <a:fillRect/>
            </a:stretch>
          </p:blipFill>
          <p:spPr bwMode="auto">
            <a:xfrm>
              <a:off x="376989" y="2683041"/>
              <a:ext cx="5353050" cy="2454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10" b="75583"/>
          <a:stretch>
            <a:fillRect/>
          </a:stretch>
        </p:blipFill>
        <p:spPr bwMode="auto">
          <a:xfrm>
            <a:off x="1371600" y="1925053"/>
            <a:ext cx="5149516" cy="469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10" b="75583"/>
          <a:stretch>
            <a:fillRect/>
          </a:stretch>
        </p:blipFill>
        <p:spPr bwMode="auto">
          <a:xfrm>
            <a:off x="814136" y="2346158"/>
            <a:ext cx="1096653" cy="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968" y="3458160"/>
            <a:ext cx="3352800" cy="1241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53453" y="180473"/>
            <a:ext cx="72430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Number of parameters in argument list</a:t>
            </a:r>
            <a:endParaRPr lang="en-GB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5326" y="525379"/>
            <a:ext cx="8121315" cy="1147010"/>
          </a:xfrm>
        </p:spPr>
        <p:txBody>
          <a:bodyPr/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endParaRPr lang="en-US" altLang="ar-SA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503071" y="2072691"/>
            <a:ext cx="8099508" cy="4495800"/>
          </a:xfrm>
        </p:spPr>
        <p:txBody>
          <a:bodyPr rtlCol="0">
            <a:normAutofit lnSpcReduction="10000"/>
          </a:bodyPr>
          <a:lstStyle/>
          <a:p>
            <a:pPr algn="l" rtl="0"/>
            <a:r>
              <a:rPr lang="en-US" dirty="0" smtClean="0">
                <a:latin typeface="Gill Sans MT" pitchFamily="34" charset="0"/>
              </a:rPr>
              <a:t>A </a:t>
            </a:r>
            <a:r>
              <a:rPr lang="en-US" b="1" dirty="0" smtClean="0">
                <a:solidFill>
                  <a:srgbClr val="FF0000"/>
                </a:solidFill>
                <a:latin typeface="Gill Sans MT" pitchFamily="34" charset="0"/>
              </a:rPr>
              <a:t>Function  :</a:t>
            </a:r>
            <a:r>
              <a:rPr lang="en-US" dirty="0" smtClean="0">
                <a:latin typeface="Gill Sans MT" pitchFamily="34" charset="0"/>
              </a:rPr>
              <a:t> is a group of statements that together perform a task.</a:t>
            </a:r>
            <a:br>
              <a:rPr lang="en-US" dirty="0" smtClean="0">
                <a:latin typeface="Gill Sans MT" pitchFamily="34" charset="0"/>
              </a:rPr>
            </a:br>
            <a:r>
              <a:rPr lang="en-US" dirty="0" smtClean="0">
                <a:latin typeface="Gill Sans MT" pitchFamily="34" charset="0"/>
              </a:rPr>
              <a:t>It can be used anywhere in the program.</a:t>
            </a:r>
            <a:br>
              <a:rPr lang="en-US" dirty="0" smtClean="0">
                <a:latin typeface="Gill Sans MT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Gill Sans MT" pitchFamily="34" charset="0"/>
              </a:rPr>
              <a:t> Why we need function? </a:t>
            </a:r>
          </a:p>
          <a:p>
            <a:pPr algn="l" rtl="0"/>
            <a:r>
              <a:rPr lang="en-US" dirty="0" smtClean="0">
                <a:latin typeface="Gill Sans MT" pitchFamily="34" charset="0"/>
              </a:rPr>
              <a:t>– Organize code in program</a:t>
            </a:r>
          </a:p>
          <a:p>
            <a:pPr algn="l" rtl="0"/>
            <a:r>
              <a:rPr lang="en-US" dirty="0" smtClean="0">
                <a:latin typeface="Gill Sans MT" pitchFamily="34" charset="0"/>
              </a:rPr>
              <a:t>– Code are easier to maintain</a:t>
            </a:r>
          </a:p>
          <a:p>
            <a:pPr marL="285750" indent="-285750" algn="l" rtl="0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MS PGothic" charset="0"/>
              </a:rPr>
              <a:t>For large programs, it is not practical to put the entire programming instructions into one method, You must learn to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MS PGothic" pitchFamily="34" charset="-128"/>
                <a:cs typeface="MS PGothic" charset="0"/>
              </a:rPr>
              <a:t>break the problem into manageable pieces</a:t>
            </a:r>
            <a:endParaRPr lang="en-GB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 algn="l" rtl="0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A program can contain  one or many functions</a:t>
            </a:r>
          </a:p>
          <a:p>
            <a:pPr marL="285750" indent="-285750" algn="l" rtl="0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FF0000"/>
                </a:solidFill>
              </a:rPr>
              <a:t>Must always </a:t>
            </a:r>
            <a:r>
              <a:rPr lang="en-GB" dirty="0" smtClean="0"/>
              <a:t>have a function called “</a:t>
            </a:r>
            <a:r>
              <a:rPr lang="en-GB" b="1" dirty="0" smtClean="0"/>
              <a:t>main</a:t>
            </a:r>
            <a:r>
              <a:rPr lang="en-GB" dirty="0" smtClean="0"/>
              <a:t>”.</a:t>
            </a:r>
          </a:p>
          <a:p>
            <a:pPr marL="285750" indent="-285750" algn="l" rtl="0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The main function is the starting point of all programs</a:t>
            </a:r>
          </a:p>
          <a:p>
            <a:pPr marL="285750" indent="-285750" algn="l" rtl="0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The compiler will not compile the code unless it finds a function called “main” within the program. </a:t>
            </a:r>
          </a:p>
          <a:p>
            <a:pPr algn="l" rtl="0"/>
            <a:endParaRPr lang="en-US" dirty="0" smtClean="0">
              <a:latin typeface="Gill Sans MT" pitchFamily="34" charset="0"/>
            </a:endParaRPr>
          </a:p>
          <a:p>
            <a:pPr algn="l" rtl="0"/>
            <a:endParaRPr lang="ar-SA" dirty="0" smtClean="0">
              <a:latin typeface="Gill Sans MT" pitchFamily="34" charset="0"/>
            </a:endParaRPr>
          </a:p>
          <a:p>
            <a:pPr algn="l" rtl="0"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en-US" alt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8FB8521-686F-4B59-BC8D-065E98D0B3A8}" type="slidenum">
              <a:rPr lang="en-US" altLang="ar-SA" sz="2800" smtClean="0">
                <a:solidFill>
                  <a:schemeClr val="bg1"/>
                </a:solidFill>
              </a:rPr>
              <a:pPr/>
              <a:t>2</a:t>
            </a:fld>
            <a:endParaRPr lang="en-US" alt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4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24185" y="613610"/>
            <a:ext cx="5294564" cy="4415590"/>
            <a:chOff x="324185" y="613610"/>
            <a:chExt cx="5294564" cy="44155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312"/>
            <a:stretch>
              <a:fillRect/>
            </a:stretch>
          </p:blipFill>
          <p:spPr bwMode="auto">
            <a:xfrm>
              <a:off x="324185" y="613610"/>
              <a:ext cx="5270500" cy="2228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43" b="42508"/>
            <a:stretch>
              <a:fillRect/>
            </a:stretch>
          </p:blipFill>
          <p:spPr bwMode="auto">
            <a:xfrm>
              <a:off x="348249" y="2598821"/>
              <a:ext cx="5270500" cy="2430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5" t="1116" b="51472"/>
          <a:stretch>
            <a:fillRect/>
          </a:stretch>
        </p:blipFill>
        <p:spPr bwMode="auto">
          <a:xfrm>
            <a:off x="1155032" y="1576137"/>
            <a:ext cx="4223084" cy="33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5" t="1116" b="51472"/>
          <a:stretch>
            <a:fillRect/>
          </a:stretch>
        </p:blipFill>
        <p:spPr bwMode="auto">
          <a:xfrm>
            <a:off x="453189" y="1668380"/>
            <a:ext cx="93044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916" y="3737810"/>
            <a:ext cx="2341563" cy="1333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68566" y="144379"/>
            <a:ext cx="5732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2400" dirty="0" smtClean="0">
                <a:solidFill>
                  <a:schemeClr val="accent1"/>
                </a:solidFill>
              </a:rPr>
              <a:t>Difference in data type of arguments</a:t>
            </a:r>
            <a:endParaRPr lang="en-GB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9232" y="144379"/>
            <a:ext cx="7050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SA" sz="2400" dirty="0" smtClean="0">
                <a:solidFill>
                  <a:schemeClr val="accent1"/>
                </a:solidFill>
              </a:rPr>
              <a:t>Sequence of data type of arguments</a:t>
            </a:r>
            <a:endParaRPr lang="en-GB" sz="2400" dirty="0">
              <a:solidFill>
                <a:schemeClr val="accent1"/>
              </a:solidFill>
            </a:endParaRP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79"/>
          <a:stretch>
            <a:fillRect/>
          </a:stretch>
        </p:blipFill>
        <p:spPr bwMode="auto">
          <a:xfrm>
            <a:off x="493295" y="721895"/>
            <a:ext cx="6172200" cy="235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9" b="44415"/>
          <a:stretch>
            <a:fillRect/>
          </a:stretch>
        </p:blipFill>
        <p:spPr bwMode="auto">
          <a:xfrm>
            <a:off x="486520" y="2947736"/>
            <a:ext cx="6191006" cy="309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20" t="48214" b="26360"/>
          <a:stretch>
            <a:fillRect/>
          </a:stretch>
        </p:blipFill>
        <p:spPr bwMode="auto">
          <a:xfrm>
            <a:off x="1106905" y="1624264"/>
            <a:ext cx="4608095" cy="39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20" t="48214" b="26360"/>
          <a:stretch>
            <a:fillRect/>
          </a:stretch>
        </p:blipFill>
        <p:spPr bwMode="auto">
          <a:xfrm>
            <a:off x="926431" y="2005264"/>
            <a:ext cx="507607" cy="66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325" y="2248652"/>
            <a:ext cx="4003675" cy="11668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90" y="891003"/>
            <a:ext cx="7387693" cy="709865"/>
          </a:xfrm>
        </p:spPr>
        <p:txBody>
          <a:bodyPr/>
          <a:lstStyle/>
          <a:p>
            <a:pPr rtl="0"/>
            <a:r>
              <a:rPr lang="en-US" kern="0" dirty="0" smtClean="0"/>
              <a:t>Primitive VS. Reference Variables</a:t>
            </a:r>
            <a:br>
              <a:rPr lang="en-US" kern="0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72" y="2116221"/>
            <a:ext cx="6345260" cy="3530600"/>
          </a:xfrm>
        </p:spPr>
        <p:txBody>
          <a:bodyPr/>
          <a:lstStyle/>
          <a:p>
            <a:pPr algn="l" rtl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Primitive variables</a:t>
            </a:r>
            <a:r>
              <a:rPr lang="en-US" dirty="0" smtClean="0"/>
              <a:t> hold </a:t>
            </a:r>
            <a:r>
              <a:rPr lang="en-US" dirty="0" smtClean="0">
                <a:solidFill>
                  <a:schemeClr val="tx2"/>
                </a:solidFill>
              </a:rPr>
              <a:t>values</a:t>
            </a:r>
            <a:r>
              <a:rPr lang="en-US" dirty="0" smtClean="0"/>
              <a:t> of primitive data types.</a:t>
            </a:r>
          </a:p>
          <a:p>
            <a:pPr algn="l" rtl="0"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 	Example: </a:t>
            </a:r>
            <a:r>
              <a:rPr lang="en-US" dirty="0" err="1" smtClean="0"/>
              <a:t>int</a:t>
            </a:r>
            <a:r>
              <a:rPr lang="en-US" dirty="0" smtClean="0"/>
              <a:t> x = 5;		</a:t>
            </a:r>
          </a:p>
          <a:p>
            <a:pPr algn="l" rtl="0"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    x is primitive variable</a:t>
            </a:r>
          </a:p>
          <a:p>
            <a:pPr algn="l" rtl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/>
          </a:p>
          <a:p>
            <a:pPr algn="l" rtl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Instance variables</a:t>
            </a:r>
            <a:r>
              <a:rPr lang="en-US" dirty="0" smtClean="0"/>
              <a:t> hold </a:t>
            </a:r>
            <a:r>
              <a:rPr lang="en-US" dirty="0" smtClean="0">
                <a:solidFill>
                  <a:schemeClr val="tx2"/>
                </a:solidFill>
              </a:rPr>
              <a:t>references</a:t>
            </a:r>
            <a:r>
              <a:rPr lang="en-US" dirty="0" smtClean="0"/>
              <a:t> of objects: the </a:t>
            </a:r>
            <a:r>
              <a:rPr lang="en-US" dirty="0" smtClean="0">
                <a:solidFill>
                  <a:srgbClr val="00CC99"/>
                </a:solidFill>
              </a:rPr>
              <a:t>location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33CCCC"/>
                </a:solidFill>
              </a:rPr>
              <a:t>memory address</a:t>
            </a:r>
            <a:r>
              <a:rPr lang="en-US" dirty="0" smtClean="0"/>
              <a:t>) of objects </a:t>
            </a:r>
            <a:r>
              <a:rPr lang="en-US" dirty="0" smtClean="0">
                <a:solidFill>
                  <a:srgbClr val="00CC99"/>
                </a:solidFill>
              </a:rPr>
              <a:t>in memory</a:t>
            </a:r>
            <a:r>
              <a:rPr lang="en-US" dirty="0" smtClean="0"/>
              <a:t>.</a:t>
            </a:r>
          </a:p>
          <a:p>
            <a:pPr algn="l" rtl="0"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	Example: </a:t>
            </a:r>
            <a:r>
              <a:rPr lang="en-US" dirty="0" err="1" smtClean="0"/>
              <a:t>int</a:t>
            </a:r>
            <a:r>
              <a:rPr lang="en-US" dirty="0" smtClean="0"/>
              <a:t> [] </a:t>
            </a:r>
            <a:r>
              <a:rPr lang="en-US" dirty="0" err="1" smtClean="0"/>
              <a:t>arr</a:t>
            </a:r>
            <a:r>
              <a:rPr lang="en-US" dirty="0" smtClean="0"/>
              <a:t> = {1,2,3,4,5};</a:t>
            </a:r>
          </a:p>
          <a:p>
            <a:pPr algn="l" rtl="0">
              <a:lnSpc>
                <a:spcPct val="80000"/>
              </a:lnSpc>
              <a:spcBef>
                <a:spcPct val="20000"/>
              </a:spcBef>
            </a:pPr>
            <a:r>
              <a:rPr lang="en-US" dirty="0" smtClean="0"/>
              <a:t>	</a:t>
            </a:r>
            <a:r>
              <a:rPr lang="en-US" dirty="0" err="1" smtClean="0"/>
              <a:t>arr</a:t>
            </a:r>
            <a:r>
              <a:rPr lang="en-US" dirty="0" smtClean="0"/>
              <a:t> is reference variable, it carries the address of the location of the array</a:t>
            </a:r>
          </a:p>
          <a:p>
            <a:pPr algn="l" rtl="0">
              <a:lnSpc>
                <a:spcPct val="80000"/>
              </a:lnSpc>
              <a:spcBef>
                <a:spcPct val="20000"/>
              </a:spcBef>
            </a:pPr>
            <a:endParaRPr lang="en-US" b="1" dirty="0" smtClean="0"/>
          </a:p>
          <a:p>
            <a:pPr algn="l"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4089066" y="2590800"/>
            <a:ext cx="49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dirty="0"/>
              <a:t>x  </a:t>
            </a: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4516104" y="2662238"/>
            <a:ext cx="938212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71842" dir="2700000" algn="ctr" rotWithShape="0">
              <a:schemeClr val="bg2">
                <a:alpha val="74998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charset="0"/>
              </a:rPr>
              <a:t>1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5181600"/>
            <a:ext cx="8001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19400" y="5638800"/>
            <a:ext cx="1066800" cy="457200"/>
          </a:xfrm>
          <a:prstGeom prst="rect">
            <a:avLst/>
          </a:prstGeom>
          <a:solidFill>
            <a:srgbClr val="DFDB2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1100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48200" y="5572125"/>
          <a:ext cx="1752600" cy="447675"/>
        </p:xfrm>
        <a:graphic>
          <a:graphicData uri="http://schemas.openxmlformats.org/drawingml/2006/table">
            <a:tbl>
              <a:tblPr/>
              <a:tblGrid>
                <a:gridCol w="350838"/>
                <a:gridCol w="350837"/>
                <a:gridCol w="349250"/>
                <a:gridCol w="350838"/>
                <a:gridCol w="350837"/>
              </a:tblGrid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marT="45785" marB="457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marT="45785" marB="457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Arial" charset="0"/>
                        </a:rPr>
                        <a:t>3</a:t>
                      </a:r>
                    </a:p>
                  </a:txBody>
                  <a:tcPr marT="45785" marB="457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Arial" charset="0"/>
                        </a:rPr>
                        <a:t>4</a:t>
                      </a:r>
                    </a:p>
                  </a:txBody>
                  <a:tcPr marT="45785" marB="457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Arial" charset="0"/>
                        </a:rPr>
                        <a:t>5</a:t>
                      </a:r>
                    </a:p>
                  </a:txBody>
                  <a:tcPr marT="45785" marB="457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2286000" y="5562600"/>
            <a:ext cx="533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/>
              <a:t>arr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5105400" y="5176838"/>
            <a:ext cx="788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/>
              <a:t>1100</a:t>
            </a:r>
          </a:p>
        </p:txBody>
      </p:sp>
      <p:cxnSp>
        <p:nvCxnSpPr>
          <p:cNvPr id="12" name="Straight Arrow Connector 11"/>
          <p:cNvCxnSpPr>
            <a:stCxn id="8" idx="3"/>
          </p:cNvCxnSpPr>
          <p:nvPr/>
        </p:nvCxnSpPr>
        <p:spPr>
          <a:xfrm>
            <a:off x="3886200" y="5867400"/>
            <a:ext cx="762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598" y="500565"/>
            <a:ext cx="7038508" cy="555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00791" y="180473"/>
            <a:ext cx="75678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A formal parameter receives a 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copy</a:t>
            </a:r>
            <a:r>
              <a:rPr lang="en-US" dirty="0" smtClean="0">
                <a:latin typeface="Times New Roman" charset="0"/>
                <a:ea typeface="MS PGothic" charset="0"/>
                <a:cs typeface="MS PGothic" charset="0"/>
              </a:rPr>
              <a:t> of its corresponding actual parameter</a:t>
            </a:r>
            <a:endParaRPr lang="en-US" dirty="0">
              <a:latin typeface="Times New Roman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306" y="1170322"/>
            <a:ext cx="7504946" cy="531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811" y="299536"/>
            <a:ext cx="7281863" cy="6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3703" y="1390149"/>
            <a:ext cx="7416067" cy="450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MS PGothic" charset="0"/>
              </a:rPr>
              <a:t>Scope of an Identifier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317092" cy="3105484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</a:pPr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Local identifier: identifier declared within a method or block, which is visible only within that method or block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Java does not allow the nesting of methods; you cannot include the definition of one method in the body of another method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Within a method or a block, an identifier must be declared before it can be used; a block is a set of statements enclosed within braces </a:t>
            </a:r>
          </a:p>
          <a:p>
            <a:pPr algn="l" rtl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065" y="4395288"/>
            <a:ext cx="4277978" cy="574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475" y="989848"/>
            <a:ext cx="8173595" cy="325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46" y="2188410"/>
            <a:ext cx="8772912" cy="4669590"/>
          </a:xfrm>
        </p:spPr>
        <p:txBody>
          <a:bodyPr>
            <a:normAutofit/>
          </a:bodyPr>
          <a:lstStyle/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When we need function?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  <a:defRPr/>
            </a:pPr>
            <a:r>
              <a:rPr lang="en-US" dirty="0" smtClean="0"/>
              <a:t>– When you need to repeat the same process over and 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  <a:defRPr/>
            </a:pPr>
            <a:r>
              <a:rPr lang="en-US" dirty="0" smtClean="0"/>
              <a:t>over in a program.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  <a:defRPr/>
            </a:pPr>
            <a:r>
              <a:rPr lang="en-US" dirty="0" smtClean="0"/>
              <a:t>– The function can be called many times but appears in the code once (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 function are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reusable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/>
              <a:t>)</a:t>
            </a:r>
            <a:endParaRPr lang="en-GB" dirty="0" smtClean="0"/>
          </a:p>
          <a:p>
            <a:pPr algn="l" rtl="0">
              <a:buNone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functions may be called </a:t>
            </a:r>
            <a:r>
              <a:rPr lang="en-GB" sz="1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Procedures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GB" sz="1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Routines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and in object oriented programming called  </a:t>
            </a:r>
            <a:r>
              <a:rPr lang="en-GB" sz="1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l" rtl="0">
              <a:buNone/>
            </a:pPr>
            <a:endParaRPr lang="en-US" altLang="en-US" sz="1600" dirty="0" smtClean="0"/>
          </a:p>
          <a:p>
            <a:pPr algn="l" rtl="0"/>
            <a:r>
              <a:rPr lang="en-US" altLang="en-US" sz="2000" dirty="0" smtClean="0"/>
              <a:t>Method declaration is composed of:</a:t>
            </a:r>
          </a:p>
          <a:p>
            <a:pPr lvl="2" algn="l" rtl="0"/>
            <a:r>
              <a:rPr lang="en-US" altLang="en-US" sz="2000" dirty="0" smtClean="0"/>
              <a:t>Method header.</a:t>
            </a:r>
          </a:p>
          <a:p>
            <a:pPr lvl="2" algn="l" rtl="0"/>
            <a:r>
              <a:rPr lang="en-US" altLang="en-US" sz="2000" dirty="0" smtClean="0"/>
              <a:t>Method body</a:t>
            </a:r>
            <a:endParaRPr lang="en-GB" altLang="en-US" sz="2000" dirty="0" smtClean="0"/>
          </a:p>
          <a:p>
            <a:pPr algn="l" rtl="0"/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311441" y="4656222"/>
            <a:ext cx="3399423" cy="1447801"/>
            <a:chOff x="246" y="802"/>
            <a:chExt cx="5514" cy="912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46" y="802"/>
              <a:ext cx="5375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03" y="918"/>
              <a:ext cx="5457" cy="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1143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9175" algn="l"/>
                </a:tabLs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b="1" dirty="0">
                  <a:solidFill>
                    <a:srgbClr val="339966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&lt;method header&gt;</a:t>
              </a: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</a:t>
              </a:r>
              <a:r>
                <a:rPr lang="en-US" altLang="en-US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{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       </a:t>
              </a:r>
              <a:r>
                <a:rPr lang="en-US" altLang="en-US" b="1" dirty="0">
                  <a:solidFill>
                    <a:srgbClr val="3399FF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&lt;method body&gt;</a:t>
              </a:r>
            </a:p>
            <a:p>
              <a:pPr lvl="1" eaLnBrk="1" hangingPunct="1">
                <a:spcBef>
                  <a:spcPct val="50000"/>
                </a:spcBef>
                <a:buClr>
                  <a:schemeClr val="tx2"/>
                </a:buClr>
                <a:buSzPct val="80000"/>
              </a:pPr>
              <a:r>
                <a:rPr lang="en-US" altLang="en-US" dirty="0">
                  <a:solidFill>
                    <a:srgbClr val="FF0000"/>
                  </a:solidFill>
                  <a:latin typeface="Courier New" panose="02070309020205020404" pitchFamily="49" charset="0"/>
                  <a:ea typeface="ＭＳ Ｐゴシック" panose="020B0600070205080204" pitchFamily="34" charset="-128"/>
                </a:rPr>
                <a:t>}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Predefined 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30" y="2296694"/>
            <a:ext cx="7569754" cy="3695031"/>
          </a:xfrm>
        </p:spPr>
        <p:txBody>
          <a:bodyPr/>
          <a:lstStyle/>
          <a:p>
            <a:pPr algn="l" rtl="0"/>
            <a:r>
              <a:rPr lang="en-US" b="1" dirty="0" smtClean="0"/>
              <a:t>Predefined functions</a:t>
            </a:r>
            <a:r>
              <a:rPr lang="en-US" dirty="0" smtClean="0"/>
              <a:t> are functions that are built into java Language to perform some standard operations.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java standard library provides numerous built-in functions that your program can call. For example, function </a:t>
            </a:r>
            <a:r>
              <a:rPr lang="en-US" b="1" dirty="0" smtClean="0"/>
              <a:t>substring()</a:t>
            </a:r>
            <a:r>
              <a:rPr lang="en-US" dirty="0" smtClean="0"/>
              <a:t> 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definitions have been written and it is ready to be used.</a:t>
            </a:r>
          </a:p>
          <a:p>
            <a:pPr algn="l"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defined 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defTabSz="455613" rtl="0"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Function that been created by the user.</a:t>
            </a:r>
          </a:p>
          <a:p>
            <a:pPr algn="l" defTabSz="455613" rtl="0">
              <a:lnSpc>
                <a:spcPct val="150000"/>
              </a:lnSpc>
            </a:pPr>
            <a:r>
              <a:rPr lang="en-US" dirty="0" smtClean="0">
                <a:latin typeface="Arial" charset="0"/>
              </a:rPr>
              <a:t>– This functions need to be declared and defined by the user</a:t>
            </a:r>
            <a:endParaRPr lang="en-GB" sz="1400" dirty="0" smtClean="0"/>
          </a:p>
          <a:p>
            <a:pPr algn="l"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>
                <a:latin typeface="Times New Roman" charset="0"/>
                <a:ea typeface="MS PGothic" charset="0"/>
              </a:rPr>
              <a:t>Syntax</a:t>
            </a:r>
            <a:endParaRPr lang="en-GB" dirty="0"/>
          </a:p>
        </p:txBody>
      </p:sp>
      <p:pic>
        <p:nvPicPr>
          <p:cNvPr id="5" name="Rectangle 2181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392" y="2046016"/>
            <a:ext cx="8580608" cy="121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97831" y="3169630"/>
            <a:ext cx="7892715" cy="76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latin typeface="Courier New" charset="0"/>
                <a:ea typeface="MS PGothic" charset="0"/>
              </a:rPr>
              <a:t>modifiers</a:t>
            </a:r>
            <a:r>
              <a:rPr lang="en-US" sz="2400" b="1" dirty="0" smtClean="0">
                <a:latin typeface="Times New Roman" charset="0"/>
                <a:ea typeface="MS PGothic" charset="0"/>
              </a:rPr>
              <a:t>:</a:t>
            </a:r>
            <a:r>
              <a:rPr lang="en-US" sz="2400" dirty="0" smtClean="0">
                <a:latin typeface="Times New Roman" charset="0"/>
                <a:ea typeface="MS PGothic" charset="0"/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</a:rPr>
              <a:t>public</a:t>
            </a:r>
            <a:r>
              <a:rPr lang="en-US" sz="2400" dirty="0" smtClean="0">
                <a:latin typeface="Times New Roman" charset="0"/>
                <a:ea typeface="MS PGothic" charset="0"/>
              </a:rPr>
              <a:t>,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</a:rPr>
              <a:t>private</a:t>
            </a:r>
            <a:r>
              <a:rPr lang="en-US" sz="2400" dirty="0" smtClean="0">
                <a:latin typeface="Times New Roman" charset="0"/>
                <a:ea typeface="MS PGothic" charset="0"/>
              </a:rPr>
              <a:t>,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</a:rPr>
              <a:t>protected</a:t>
            </a:r>
            <a:r>
              <a:rPr lang="en-US" sz="2400" dirty="0" smtClean="0">
                <a:latin typeface="Times New Roman" charset="0"/>
                <a:ea typeface="MS PGothic" charset="0"/>
              </a:rPr>
              <a:t>,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</a:rPr>
              <a:t>static</a:t>
            </a:r>
            <a:r>
              <a:rPr lang="en-US" sz="2400" dirty="0" smtClean="0">
                <a:latin typeface="Times New Roman" charset="0"/>
                <a:ea typeface="MS PGothic" charset="0"/>
              </a:rPr>
              <a:t>,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</a:rPr>
              <a:t>abstract</a:t>
            </a:r>
            <a:r>
              <a:rPr lang="en-US" sz="2400" dirty="0" smtClean="0">
                <a:latin typeface="Times New Roman" charset="0"/>
                <a:ea typeface="MS PGothic" charset="0"/>
              </a:rPr>
              <a:t>,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</a:rPr>
              <a:t>final</a:t>
            </a:r>
            <a:endParaRPr lang="en-US" sz="2400" dirty="0">
              <a:solidFill>
                <a:srgbClr val="0033CC"/>
              </a:solidFill>
              <a:latin typeface="Courier New" charset="0"/>
              <a:ea typeface="MS PGothic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1894" y="4016478"/>
            <a:ext cx="7760368" cy="18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err="1" smtClean="0">
                <a:latin typeface="Courier New" charset="0"/>
                <a:ea typeface="MS PGothic" charset="0"/>
              </a:rPr>
              <a:t>returnType</a:t>
            </a:r>
            <a:r>
              <a:rPr lang="en-US" sz="2400" b="1" dirty="0" smtClean="0">
                <a:latin typeface="Times New Roman" charset="0"/>
                <a:ea typeface="MS PGothic" charset="0"/>
              </a:rPr>
              <a:t>: </a:t>
            </a:r>
            <a:r>
              <a:rPr lang="en-US" sz="2400" dirty="0" smtClean="0">
                <a:latin typeface="Times New Roman" charset="0"/>
                <a:ea typeface="MS PGothic" charset="0"/>
              </a:rPr>
              <a:t>type of the value that the method calculates and returns</a:t>
            </a:r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 (using </a:t>
            </a:r>
            <a:r>
              <a:rPr lang="en-US" sz="2400" dirty="0" smtClean="0">
                <a:solidFill>
                  <a:srgbClr val="0033CC"/>
                </a:solidFill>
                <a:latin typeface="Courier New" charset="0"/>
                <a:ea typeface="MS PGothic" charset="0"/>
                <a:cs typeface="MS PGothic" charset="0"/>
              </a:rPr>
              <a:t>return</a:t>
            </a:r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 statement)</a:t>
            </a:r>
          </a:p>
          <a:p>
            <a:pPr>
              <a:lnSpc>
                <a:spcPct val="90000"/>
              </a:lnSpc>
            </a:pPr>
            <a:r>
              <a:rPr lang="en-US" sz="2400" b="1" dirty="0" err="1" smtClean="0">
                <a:latin typeface="Courier New" charset="0"/>
                <a:ea typeface="MS PGothic" charset="0"/>
                <a:cs typeface="MS PGothic" charset="0"/>
              </a:rPr>
              <a:t>methodName</a:t>
            </a:r>
            <a:r>
              <a:rPr lang="en-US" sz="2400" b="1" dirty="0" smtClean="0">
                <a:latin typeface="Times New Roman" charset="0"/>
                <a:ea typeface="MS PGothic" charset="0"/>
                <a:cs typeface="MS PGothic" charset="0"/>
              </a:rPr>
              <a:t>: </a:t>
            </a:r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Java identifier; name of method </a:t>
            </a:r>
          </a:p>
          <a:p>
            <a:pPr marL="0" lvl="1"/>
            <a:r>
              <a:rPr lang="en-US" sz="2400" b="1" dirty="0" smtClean="0">
                <a:latin typeface="Courier New" charset="0"/>
                <a:ea typeface="MS PGothic" charset="0"/>
                <a:cs typeface="MS PGothic" charset="0"/>
              </a:rPr>
              <a:t>formal parameter list (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arguments</a:t>
            </a:r>
            <a:r>
              <a:rPr lang="en-US" sz="2000" b="1" dirty="0" smtClean="0">
                <a:latin typeface="Times New Roman" charset="0"/>
                <a:ea typeface="MS PGothic" charset="0"/>
                <a:cs typeface="MS PGothic" charset="0"/>
              </a:rPr>
              <a:t>) : </a:t>
            </a:r>
            <a:r>
              <a:rPr lang="en-US" sz="2400" dirty="0" smtClean="0">
                <a:latin typeface="Times New Roman" charset="0"/>
                <a:ea typeface="MS PGothic" charset="0"/>
                <a:cs typeface="MS PGothic" charset="0"/>
              </a:rPr>
              <a:t>The syntax of the formal parameter list is:</a:t>
            </a:r>
            <a:endParaRPr lang="en-US" sz="2400" dirty="0">
              <a:latin typeface="Times New Roman" charset="0"/>
              <a:ea typeface="MS PGothic" charset="0"/>
              <a:cs typeface="MS PGothic" charset="0"/>
            </a:endParaRPr>
          </a:p>
        </p:txBody>
      </p:sp>
      <p:pic>
        <p:nvPicPr>
          <p:cNvPr id="8" name="Rectangle 2037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36" y="5827879"/>
            <a:ext cx="8305800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781" y="2104189"/>
            <a:ext cx="8207429" cy="4272548"/>
          </a:xfrm>
        </p:spPr>
        <p:txBody>
          <a:bodyPr>
            <a:normAutofit fontScale="70000" lnSpcReduction="20000"/>
          </a:bodyPr>
          <a:lstStyle/>
          <a:p>
            <a:pPr marL="274320" indent="-274320" algn="l" defTabSz="457106" rtl="0">
              <a:lnSpc>
                <a:spcPct val="150000"/>
              </a:lnSpc>
              <a:buFont typeface="Wingdings 3"/>
              <a:buChar char=""/>
              <a:defRPr/>
            </a:pPr>
            <a:r>
              <a:rPr lang="en-GB" sz="3300" b="1" dirty="0" smtClean="0">
                <a:latin typeface="Arial" pitchFamily="34" charset="0"/>
              </a:rPr>
              <a:t>Value returning functions:</a:t>
            </a:r>
            <a:r>
              <a:rPr lang="en-GB" sz="3300" dirty="0" smtClean="0">
                <a:latin typeface="Arial" pitchFamily="34" charset="0"/>
              </a:rPr>
              <a:t> </a:t>
            </a:r>
          </a:p>
          <a:p>
            <a:pPr marL="548640" lvl="1" indent="-274320" algn="l" defTabSz="457106" rtl="0">
              <a:lnSpc>
                <a:spcPct val="150000"/>
              </a:lnSpc>
              <a:buFont typeface="Wingdings 3"/>
              <a:buChar char=""/>
              <a:defRPr/>
            </a:pPr>
            <a:r>
              <a:rPr lang="en-GB" sz="2900" dirty="0" smtClean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functions that have a return type. </a:t>
            </a:r>
          </a:p>
          <a:p>
            <a:pPr marL="548640" lvl="1" indent="-274320" algn="l" defTabSz="457106" rtl="0">
              <a:lnSpc>
                <a:spcPct val="150000"/>
              </a:lnSpc>
              <a:buFont typeface="Wingdings 3"/>
              <a:buChar char=""/>
              <a:defRPr/>
            </a:pPr>
            <a:r>
              <a:rPr lang="en-GB" sz="2900" dirty="0" smtClean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These functions return a value of a specific data type using the </a:t>
            </a:r>
            <a:r>
              <a:rPr lang="en-GB" sz="2900" b="1" dirty="0" smtClean="0">
                <a:solidFill>
                  <a:srgbClr val="C00000"/>
                </a:solidFill>
                <a:latin typeface="Arial" pitchFamily="34" charset="0"/>
              </a:rPr>
              <a:t>return</a:t>
            </a:r>
            <a:r>
              <a:rPr lang="en-GB" sz="2900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GB" sz="2900" dirty="0" smtClean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statement.</a:t>
            </a:r>
          </a:p>
          <a:p>
            <a:pPr marL="82288" indent="0" algn="l" defTabSz="457106" rtl="0">
              <a:lnSpc>
                <a:spcPct val="150000"/>
              </a:lnSpc>
              <a:buNone/>
              <a:defRPr/>
            </a:pPr>
            <a:endParaRPr lang="en-GB" sz="3300" dirty="0" smtClean="0">
              <a:solidFill>
                <a:srgbClr val="3333CC">
                  <a:lumMod val="75000"/>
                </a:srgbClr>
              </a:solidFill>
              <a:latin typeface="Arial" pitchFamily="34" charset="0"/>
            </a:endParaRPr>
          </a:p>
          <a:p>
            <a:pPr marL="274320" indent="-274320" algn="l" defTabSz="457106" rtl="0">
              <a:lnSpc>
                <a:spcPct val="150000"/>
              </a:lnSpc>
              <a:buFont typeface="Wingdings 3"/>
              <a:buChar char=""/>
              <a:defRPr/>
            </a:pPr>
            <a:r>
              <a:rPr lang="en-GB" sz="3300" b="1" dirty="0" smtClean="0">
                <a:latin typeface="Arial" pitchFamily="34" charset="0"/>
              </a:rPr>
              <a:t>Void functions:</a:t>
            </a:r>
            <a:r>
              <a:rPr lang="en-GB" sz="3300" dirty="0" smtClean="0">
                <a:latin typeface="Arial" pitchFamily="34" charset="0"/>
              </a:rPr>
              <a:t> </a:t>
            </a:r>
          </a:p>
          <a:p>
            <a:pPr marL="548640" lvl="1" indent="-274320" algn="l" defTabSz="457106" rtl="0">
              <a:lnSpc>
                <a:spcPct val="150000"/>
              </a:lnSpc>
              <a:buFont typeface="Wingdings 3"/>
              <a:buChar char=""/>
              <a:defRPr/>
            </a:pPr>
            <a:r>
              <a:rPr lang="en-GB" sz="2900" dirty="0" smtClean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functions that do not have a return type. </a:t>
            </a:r>
          </a:p>
          <a:p>
            <a:pPr marL="548640" lvl="1" indent="-274320" algn="l" defTabSz="457106" rtl="0">
              <a:lnSpc>
                <a:spcPct val="150000"/>
              </a:lnSpc>
              <a:buFont typeface="Wingdings 3"/>
              <a:buChar char=""/>
              <a:defRPr/>
            </a:pPr>
            <a:r>
              <a:rPr lang="en-GB" sz="2900" dirty="0" smtClean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These functions do not use a return statement to return a value.</a:t>
            </a:r>
          </a:p>
          <a:p>
            <a:pPr marL="82288" indent="0" algn="l" rtl="0">
              <a:buNone/>
              <a:defRPr/>
            </a:pPr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calculate rectangle</a:t>
            </a:r>
            <a:r>
              <a:rPr lang="en-US" dirty="0" smtClean="0">
                <a:latin typeface="Times New Roman" pitchFamily="18" charset="0"/>
                <a:ea typeface="MS PGothic" charset="0"/>
                <a:cs typeface="Times New Roman" pitchFamily="18" charset="0"/>
              </a:rPr>
              <a:t> area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2586" y="2598820"/>
            <a:ext cx="7704137" cy="252663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public static 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void</a:t>
            </a: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Rectanglearea</a:t>
            </a: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( ) 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{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System.out.println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</a:t>
            </a:r>
            <a:r>
              <a:rPr lang="ja-JP" altLang="en-US" sz="2000" b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“</a:t>
            </a:r>
            <a:r>
              <a:rPr lang="en-US" altLang="ja-JP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Enter the dimensions of your rectangle </a:t>
            </a:r>
            <a:r>
              <a:rPr lang="ja-JP" altLang="en-US" sz="2000" b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”</a:t>
            </a:r>
            <a:r>
              <a:rPr lang="en-US" altLang="ja-JP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);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L=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read.nextInt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();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W=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read.nextInt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();</a:t>
            </a:r>
          </a:p>
          <a:p>
            <a:pPr>
              <a:defRPr/>
            </a:pP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System.out.println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 “ the area is “  + (W*L)  ) ;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}</a:t>
            </a:r>
            <a:endParaRPr lang="en-US" sz="2000" b="1" dirty="0">
              <a:solidFill>
                <a:srgbClr val="FF0000"/>
              </a:solidFill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9754" y="2137428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Method Definition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4923" y="5229545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Method Call </a:t>
            </a:r>
            <a:endParaRPr lang="en-US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628" y="5638799"/>
            <a:ext cx="7704137" cy="79216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Rectanglearea</a:t>
            </a: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( )</a:t>
            </a:r>
            <a:r>
              <a:rPr lang="en-US" sz="2000" b="1" dirty="0" smtClean="0">
                <a:solidFill>
                  <a:schemeClr val="tx1"/>
                </a:solidFill>
              </a:rPr>
              <a:t>;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calculate rectangle</a:t>
            </a:r>
            <a:r>
              <a:rPr lang="en-US" dirty="0" smtClean="0">
                <a:latin typeface="Times New Roman" pitchFamily="18" charset="0"/>
                <a:ea typeface="MS PGothic" charset="0"/>
                <a:cs typeface="Times New Roman" pitchFamily="18" charset="0"/>
              </a:rPr>
              <a:t> area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2586" y="2598820"/>
            <a:ext cx="7704137" cy="252663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public static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Rectanglearea</a:t>
            </a: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( ) 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{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System.out.println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</a:t>
            </a:r>
            <a:r>
              <a:rPr lang="ja-JP" altLang="en-US" sz="2000" b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“</a:t>
            </a:r>
            <a:r>
              <a:rPr lang="en-US" altLang="ja-JP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Enter the dimensions of your rectangle </a:t>
            </a:r>
            <a:r>
              <a:rPr lang="ja-JP" altLang="en-US" sz="2000" b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”</a:t>
            </a:r>
            <a:r>
              <a:rPr lang="en-US" altLang="ja-JP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);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L=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read.nextInt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();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             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W=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read.nextInt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();</a:t>
            </a:r>
          </a:p>
          <a:p>
            <a:pPr>
              <a:defRPr/>
            </a:pPr>
            <a:r>
              <a:rPr lang="en-US" sz="2000" b="1" dirty="0" err="1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area = W*L ;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return</a:t>
            </a:r>
            <a:r>
              <a:rPr lang="en-US" sz="2000" b="1" dirty="0" smtClean="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rPr>
              <a:t> area ;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}</a:t>
            </a:r>
            <a:endParaRPr lang="en-US" sz="2000" b="1" dirty="0">
              <a:solidFill>
                <a:srgbClr val="FF0000"/>
              </a:solidFill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9754" y="2137428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0040" indent="-320040" fontAlgn="auto">
              <a:spcAft>
                <a:spcPts val="0"/>
              </a:spcAft>
              <a:buFontTx/>
              <a:buNone/>
              <a:defRPr/>
            </a:pP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Method Definition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4923" y="5229545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Method Call </a:t>
            </a:r>
            <a:endParaRPr lang="en-US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628" y="5638799"/>
            <a:ext cx="7704137" cy="79216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int</a:t>
            </a:r>
            <a:r>
              <a:rPr lang="en-US" sz="2000" b="1" dirty="0" smtClean="0">
                <a:solidFill>
                  <a:schemeClr val="tx1"/>
                </a:solidFill>
              </a:rPr>
              <a:t> x = 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Rectanglearea</a:t>
            </a:r>
            <a:r>
              <a:rPr lang="en-US" sz="2000" b="1" dirty="0" smtClean="0">
                <a:solidFill>
                  <a:srgbClr val="0070C0"/>
                </a:solidFill>
                <a:latin typeface="Times New Roman" charset="0"/>
                <a:ea typeface="MS PGothic" charset="0"/>
                <a:cs typeface="MS PGothic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charset="0"/>
                <a:ea typeface="MS PGothic" charset="0"/>
                <a:cs typeface="MS PGothic" charset="0"/>
              </a:rPr>
              <a:t>( )</a:t>
            </a:r>
            <a:r>
              <a:rPr lang="en-US" sz="2000" b="1" dirty="0" smtClean="0">
                <a:solidFill>
                  <a:schemeClr val="tx1"/>
                </a:solidFill>
              </a:rPr>
              <a:t>;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9C284-35A2-42DB-915C-DD5D0513AE2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9559D3D-27BE-4D93-9ECC-4293A1BD11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DFA40A-B954-4D79-A817-B6F8B460ECC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248</TotalTime>
  <Words>805</Words>
  <Application>Microsoft Office PowerPoint</Application>
  <PresentationFormat>On-screen Show (4:3)</PresentationFormat>
  <Paragraphs>179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Ion Boardroom</vt:lpstr>
      <vt:lpstr>Functions +  Overloading + Scope  </vt:lpstr>
      <vt:lpstr>Function</vt:lpstr>
      <vt:lpstr>Function</vt:lpstr>
      <vt:lpstr>Predefined functions</vt:lpstr>
      <vt:lpstr>User defined functions</vt:lpstr>
      <vt:lpstr>Syntax</vt:lpstr>
      <vt:lpstr>functions</vt:lpstr>
      <vt:lpstr>EXAMPLE calculate rectangle area</vt:lpstr>
      <vt:lpstr>EXAMPLE calculate rectangle area</vt:lpstr>
      <vt:lpstr>EXAMPLE calculate rectangle area</vt:lpstr>
      <vt:lpstr>Exercise</vt:lpstr>
      <vt:lpstr>Example :Largest Number </vt:lpstr>
      <vt:lpstr>PowerPoint Presentation</vt:lpstr>
      <vt:lpstr>Finding Errors in Function Code</vt:lpstr>
      <vt:lpstr>Method Overloading</vt:lpstr>
      <vt:lpstr>Method Overloading</vt:lpstr>
      <vt:lpstr>Method Overloading</vt:lpstr>
      <vt:lpstr>Method Overloading</vt:lpstr>
      <vt:lpstr>PowerPoint Presentation</vt:lpstr>
      <vt:lpstr>PowerPoint Presentation</vt:lpstr>
      <vt:lpstr>PowerPoint Presentation</vt:lpstr>
      <vt:lpstr>Primitive VS. Reference Variables </vt:lpstr>
      <vt:lpstr>PowerPoint Presentation</vt:lpstr>
      <vt:lpstr>PowerPoint Presentation</vt:lpstr>
      <vt:lpstr>PowerPoint Presentation</vt:lpstr>
      <vt:lpstr>PowerPoint Presentation</vt:lpstr>
      <vt:lpstr>Scope of an Identifier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 Introduction to Objects and Classess</dc:title>
  <dc:creator>Aseel</dc:creator>
  <cp:lastModifiedBy>Nouf</cp:lastModifiedBy>
  <cp:revision>27</cp:revision>
  <dcterms:created xsi:type="dcterms:W3CDTF">2014-11-09T18:43:47Z</dcterms:created>
  <dcterms:modified xsi:type="dcterms:W3CDTF">2016-11-23T07:29:38Z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