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54DA80-8AC7-425F-8A28-0C6D66BF32C4}" type="datetimeFigureOut">
              <a:rPr lang="ar-SA" smtClean="0"/>
              <a:t>11/16/1435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90FFFA-F34F-4EE7-9C2B-D010A9247E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305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986B5-D830-4B66-BED5-7C4D22F49EE8}" type="slidenum">
              <a:rPr lang="ar-SA" altLang="ar-SA"/>
              <a:pPr/>
              <a:t>2</a:t>
            </a:fld>
            <a:endParaRPr lang="en-US" altLang="ar-SA"/>
          </a:p>
        </p:txBody>
      </p:sp>
      <p:sp>
        <p:nvSpPr>
          <p:cNvPr id="182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8251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7985F-7B89-40B2-84C2-6D96934113D6}" type="slidenum">
              <a:rPr lang="ar-SA" altLang="ar-SA"/>
              <a:pPr/>
              <a:t>16</a:t>
            </a:fld>
            <a:endParaRPr lang="en-US" altLang="ar-SA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952440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B8762-3FCB-4D28-89B0-F3CDEA7EF755}" type="slidenum">
              <a:rPr lang="ar-SA" altLang="ar-SA"/>
              <a:pPr/>
              <a:t>17</a:t>
            </a:fld>
            <a:endParaRPr lang="en-US" altLang="ar-SA"/>
          </a:p>
        </p:txBody>
      </p:sp>
      <p:sp>
        <p:nvSpPr>
          <p:cNvPr id="531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538825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72592-A95B-4417-B81F-2352334EBF87}" type="slidenum">
              <a:rPr lang="ar-SA" altLang="ar-SA"/>
              <a:pPr/>
              <a:t>19</a:t>
            </a:fld>
            <a:endParaRPr lang="en-US" altLang="ar-SA"/>
          </a:p>
        </p:txBody>
      </p:sp>
      <p:sp>
        <p:nvSpPr>
          <p:cNvPr id="534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2664687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A8883-2484-4F87-A056-CFF8EB9E5686}" type="slidenum">
              <a:rPr lang="ar-SA" altLang="ar-SA"/>
              <a:pPr/>
              <a:t>21</a:t>
            </a:fld>
            <a:endParaRPr lang="en-US" altLang="ar-SA"/>
          </a:p>
        </p:txBody>
      </p:sp>
      <p:sp>
        <p:nvSpPr>
          <p:cNvPr id="537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4085417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E8E1A-93D2-49D0-B1F2-A7F093BE3ACE}" type="slidenum">
              <a:rPr lang="ar-SA" altLang="ar-SA"/>
              <a:pPr/>
              <a:t>23</a:t>
            </a:fld>
            <a:endParaRPr lang="en-US" altLang="ar-SA"/>
          </a:p>
        </p:txBody>
      </p:sp>
      <p:sp>
        <p:nvSpPr>
          <p:cNvPr id="540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252736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8FFF5A-6CE0-4B60-A6FF-DBBEA926D800}" type="slidenum">
              <a:rPr lang="ar-SA" altLang="ar-SA"/>
              <a:pPr/>
              <a:t>3</a:t>
            </a:fld>
            <a:endParaRPr lang="en-US" altLang="ar-SA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508805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01AF38-1ECB-4D66-AB05-DD59813E0F37}" type="slidenum">
              <a:rPr lang="ar-SA" altLang="ar-SA"/>
              <a:pPr/>
              <a:t>4</a:t>
            </a:fld>
            <a:endParaRPr lang="en-US" altLang="ar-SA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847431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D4331-E21B-48F5-BD3B-E964DAE69A98}" type="slidenum">
              <a:rPr lang="ar-SA" altLang="ar-SA"/>
              <a:pPr/>
              <a:t>5</a:t>
            </a:fld>
            <a:endParaRPr lang="en-US" altLang="ar-SA"/>
          </a:p>
        </p:txBody>
      </p:sp>
      <p:sp>
        <p:nvSpPr>
          <p:cNvPr id="180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080151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CE98E-FCD5-447A-87D0-15F49C9B2E65}" type="slidenum">
              <a:rPr lang="ar-SA" altLang="ar-SA"/>
              <a:pPr/>
              <a:t>6</a:t>
            </a:fld>
            <a:endParaRPr lang="en-US" altLang="ar-SA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648667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D53730-1EA6-4E7E-872C-22AF3166BB23}" type="slidenum">
              <a:rPr lang="ar-SA" altLang="ar-SA"/>
              <a:pPr/>
              <a:t>7</a:t>
            </a:fld>
            <a:endParaRPr lang="en-US" altLang="ar-SA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054853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0FFFA-F34F-4EE7-9C2B-D010A9247E96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385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05B21D-21E9-481E-8647-C8A01CAB8E7E}" type="slidenum">
              <a:rPr lang="ar-SA" altLang="ar-SA"/>
              <a:pPr/>
              <a:t>14</a:t>
            </a:fld>
            <a:endParaRPr lang="en-US" altLang="ar-SA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201087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59B87-A2B2-4B45-A117-3139DC56B326}" type="slidenum">
              <a:rPr lang="ar-SA" altLang="ar-SA"/>
              <a:pPr/>
              <a:t>15</a:t>
            </a:fld>
            <a:endParaRPr lang="en-US" altLang="ar-SA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10227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BC077A8-E96B-42A5-A298-44CBDE43DDAB}" type="datetime1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45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80AD-DE05-4CA8-A863-86F2275F8E99}" type="datetime1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7270BB-A5FD-4464-AF91-7EE341AE15DB}" type="datetime1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87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09A2-9C6A-463F-BE47-0B5725134B7B}" type="datetime1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0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384E9A1-F9AD-4453-ACDB-8CB95FA07A74}" type="datetime1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8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A19D-A9FE-4F05-AE35-D569DDDDAD87}" type="datetime1">
              <a:rPr lang="en-US" smtClean="0"/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8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A10C-A5D8-40EF-8022-35DCFC2FC0B7}" type="datetime1">
              <a:rPr lang="en-US" smtClean="0"/>
              <a:t>9/10/2014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95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A29C-02CD-4F47-A130-A88511EB41AC}" type="datetime1">
              <a:rPr lang="en-US" smtClean="0"/>
              <a:t>9/10/2014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88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85D1-267E-4C64-8711-9644098B3F6E}" type="datetime1">
              <a:rPr lang="en-US" smtClean="0"/>
              <a:t>9/10/2014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17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656B43-DE65-40D6-B827-2E9720A13E80}" type="datetime1">
              <a:rPr lang="en-US" smtClean="0"/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0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70BA-1A44-460B-AA41-4E90A9549976}" type="datetime1">
              <a:rPr lang="en-US" smtClean="0"/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8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8D0ADE0-E3C4-4083-8861-7D4E064657BC}" type="datetime1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52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GC 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1192" y="3232597"/>
            <a:ext cx="516278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</a:rPr>
              <a:t>Java Fundamentals </a:t>
            </a:r>
            <a:endParaRPr lang="ar-S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01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80658-9FCD-4F21-A121-0D8C08D0EA1B}" type="slidenum">
              <a:rPr lang="ar-SA" altLang="ar-SA"/>
              <a:pPr/>
              <a:t>10</a:t>
            </a:fld>
            <a:endParaRPr lang="en-US" altLang="ar-SA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2019572"/>
            <a:ext cx="8382000" cy="4114800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 (String </a:t>
            </a:r>
            <a:r>
              <a:rPr lang="en-US" altLang="ar-S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ar-S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  <a:r>
              <a:rPr lang="en-US" altLang="ar-SA" sz="2000" dirty="0"/>
              <a:t> is a part of every Java application  program.</a:t>
            </a:r>
          </a:p>
          <a:p>
            <a:pPr algn="l" rtl="0"/>
            <a:r>
              <a:rPr lang="en-US" altLang="ar-SA" sz="2000" dirty="0"/>
              <a:t>Java applications automatically begin executing at </a:t>
            </a:r>
            <a:r>
              <a:rPr lang="en-US" altLang="ar-S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algn="l" rtl="0"/>
            <a:r>
              <a:rPr lang="en-US" altLang="ar-SA" sz="2000" dirty="0"/>
              <a:t>The </a:t>
            </a:r>
            <a:r>
              <a:rPr lang="en-US" altLang="ar-S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ar-SA" sz="2000" dirty="0"/>
              <a:t> before </a:t>
            </a:r>
            <a:r>
              <a:rPr lang="en-US" altLang="ar-S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altLang="ar-SA" sz="2000" dirty="0"/>
              <a:t> means that </a:t>
            </a:r>
            <a:r>
              <a:rPr lang="en-US" altLang="ar-S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ar-SA" sz="2000" dirty="0"/>
              <a:t> will not return any info .</a:t>
            </a:r>
          </a:p>
          <a:p>
            <a:pPr algn="l" rtl="0"/>
            <a:r>
              <a:rPr lang="en-US" altLang="ar-SA" sz="2000" dirty="0"/>
              <a:t>A </a:t>
            </a:r>
            <a:r>
              <a:rPr lang="en-US" altLang="ar-SA" sz="2000" dirty="0">
                <a:solidFill>
                  <a:srgbClr val="FF3300"/>
                </a:solidFill>
              </a:rPr>
              <a:t>Java class</a:t>
            </a:r>
            <a:r>
              <a:rPr lang="en-US" altLang="ar-SA" sz="2000" dirty="0"/>
              <a:t> </a:t>
            </a:r>
            <a:r>
              <a:rPr lang="en-US" altLang="ar-SA" sz="2000" u="sng" dirty="0"/>
              <a:t>must </a:t>
            </a:r>
            <a:r>
              <a:rPr lang="en-US" altLang="ar-SA" sz="2000" dirty="0"/>
              <a:t>contain </a:t>
            </a:r>
            <a:r>
              <a:rPr lang="en-US" altLang="ar-SA" sz="2000" b="1" dirty="0">
                <a:solidFill>
                  <a:srgbClr val="FF3300"/>
                </a:solidFill>
              </a:rPr>
              <a:t>one  main</a:t>
            </a:r>
            <a:r>
              <a:rPr lang="ar-SA" altLang="ar-SA" sz="2000" b="1" dirty="0">
                <a:cs typeface="Times New Roman" panose="02020603050405020304" pitchFamily="18" charset="0"/>
              </a:rPr>
              <a:t> </a:t>
            </a:r>
            <a:r>
              <a:rPr lang="ar-SA" altLang="ar-SA" sz="2000" dirty="0">
                <a:cs typeface="Times New Roman" panose="02020603050405020304" pitchFamily="18" charset="0"/>
              </a:rPr>
              <a:t> </a:t>
            </a:r>
            <a:r>
              <a:rPr lang="en-US" altLang="ar-SA" sz="2000" dirty="0">
                <a:cs typeface="Times New Roman" panose="02020603050405020304" pitchFamily="18" charset="0"/>
              </a:rPr>
              <a:t>method if it is an application .</a:t>
            </a:r>
          </a:p>
          <a:p>
            <a:pPr algn="l" rtl="0"/>
            <a:endParaRPr lang="en-US" altLang="ar-SA" sz="2000" dirty="0"/>
          </a:p>
          <a:p>
            <a:pPr algn="l" rtl="0"/>
            <a:endParaRPr lang="en-US" altLang="ar-SA" sz="2000" dirty="0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rtl="0"/>
            <a:r>
              <a:rPr lang="en-US" altLang="ar-SA"/>
              <a:t>What does a Java program look like? </a:t>
            </a:r>
            <a:br>
              <a:rPr lang="en-US" altLang="ar-SA"/>
            </a:br>
            <a:r>
              <a:rPr lang="en-US" altLang="ar-SA"/>
              <a:t> </a:t>
            </a:r>
            <a:r>
              <a:rPr lang="en-US" altLang="ar-SA" sz="2400" b="1" i="1"/>
              <a:t>Example 1</a:t>
            </a:r>
          </a:p>
        </p:txBody>
      </p:sp>
    </p:spTree>
    <p:extLst>
      <p:ext uri="{BB962C8B-B14F-4D97-AF65-F5344CB8AC3E}">
        <p14:creationId xmlns:p14="http://schemas.microsoft.com/office/powerpoint/2010/main" val="353621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E34834-4F4D-4D8D-B256-66364B047C81}" type="slidenum">
              <a:rPr lang="ar-SA" altLang="ar-SA"/>
              <a:pPr/>
              <a:t>11</a:t>
            </a:fld>
            <a:endParaRPr lang="en-US" altLang="ar-SA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000" dirty="0"/>
              <a:t>1. Type the program into a text editor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000" dirty="0"/>
              <a:t>2. Save as  </a:t>
            </a:r>
            <a:r>
              <a:rPr lang="en-US" altLang="ar-S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Welcome.java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000" dirty="0"/>
              <a:t>3. Compile into byte codes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000" dirty="0"/>
              <a:t>                </a:t>
            </a:r>
            <a:r>
              <a:rPr lang="en-US" altLang="ar-S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javac</a:t>
            </a:r>
            <a:r>
              <a:rPr lang="en-US" altLang="ar-S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Welcome.java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000" dirty="0"/>
              <a:t>4. Execute byte codes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sz="2000" dirty="0"/>
              <a:t>                </a:t>
            </a:r>
            <a:r>
              <a:rPr lang="en-US" altLang="ar-S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java Welcome</a:t>
            </a:r>
          </a:p>
          <a:p>
            <a:pPr algn="l" rtl="0">
              <a:buFont typeface="Wingdings" panose="05000000000000000000" pitchFamily="2" charset="2"/>
              <a:buNone/>
            </a:pPr>
            <a:endParaRPr lang="en-US" altLang="ar-SA" sz="2000" b="1" dirty="0">
              <a:effectLst>
                <a:outerShdw blurRad="38100" dist="38100" dir="2700000" algn="tl">
                  <a:srgbClr val="C0C0C0"/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/>
            <a:endParaRPr lang="en-US" altLang="ar-SA" sz="2000" dirty="0"/>
          </a:p>
        </p:txBody>
      </p:sp>
      <p:sp>
        <p:nvSpPr>
          <p:cNvPr id="185349" name="Rectangle 5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rtl="0"/>
            <a:r>
              <a:rPr lang="en-US" altLang="ar-SA"/>
              <a:t>What does a Java program look like? </a:t>
            </a:r>
            <a:br>
              <a:rPr lang="en-US" altLang="ar-SA"/>
            </a:br>
            <a:r>
              <a:rPr lang="en-US" altLang="ar-SA"/>
              <a:t> </a:t>
            </a:r>
            <a:r>
              <a:rPr lang="en-US" altLang="ar-SA" b="1" i="1"/>
              <a:t>Let’s make it work !</a:t>
            </a:r>
          </a:p>
        </p:txBody>
      </p:sp>
    </p:spTree>
    <p:extLst>
      <p:ext uri="{BB962C8B-B14F-4D97-AF65-F5344CB8AC3E}">
        <p14:creationId xmlns:p14="http://schemas.microsoft.com/office/powerpoint/2010/main" val="1085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78CBC-6863-4880-B51A-ED94B307A8E1}" type="slidenum">
              <a:rPr lang="ar-SA" altLang="ar-SA"/>
              <a:pPr/>
              <a:t>12</a:t>
            </a:fld>
            <a:endParaRPr lang="en-US" altLang="ar-SA"/>
          </a:p>
        </p:txBody>
      </p:sp>
      <p:sp>
        <p:nvSpPr>
          <p:cNvPr id="186372" name="Rectangle 4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rtl="0"/>
            <a:r>
              <a:rPr lang="en-US" altLang="ar-SA"/>
              <a:t>What does a Java program look like? </a:t>
            </a:r>
            <a:br>
              <a:rPr lang="en-US" altLang="ar-SA"/>
            </a:br>
            <a:r>
              <a:rPr lang="en-US" altLang="ar-SA"/>
              <a:t> </a:t>
            </a:r>
            <a:r>
              <a:rPr lang="en-US" altLang="ar-SA" b="1" i="1"/>
              <a:t>Let’s work it !</a:t>
            </a:r>
          </a:p>
        </p:txBody>
      </p:sp>
      <p:pic>
        <p:nvPicPr>
          <p:cNvPr id="1863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" r="14961" b="58824"/>
          <a:stretch>
            <a:fillRect/>
          </a:stretch>
        </p:blipFill>
        <p:spPr bwMode="auto">
          <a:xfrm>
            <a:off x="423168" y="2350800"/>
            <a:ext cx="8305800" cy="3021013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11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EBABB1-97DE-4017-83B8-BF841933DF39}" type="slidenum">
              <a:rPr lang="ar-SA" altLang="ar-SA"/>
              <a:pPr/>
              <a:t>13</a:t>
            </a:fld>
            <a:endParaRPr lang="en-US" altLang="ar-SA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altLang="ar-SA" sz="4000" b="1" i="1"/>
              <a:t/>
            </a:r>
            <a:br>
              <a:rPr lang="en-US" altLang="ar-SA" sz="4000" b="1" i="1"/>
            </a:br>
            <a:endParaRPr lang="en-US" altLang="ar-SA" sz="4000" b="1" i="1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altLang="ar-SA" sz="2000" dirty="0"/>
              <a:t>Upper case and lower case are very important! Java is </a:t>
            </a:r>
            <a:r>
              <a:rPr lang="en-US" altLang="ar-SA" sz="2000" i="1" dirty="0"/>
              <a:t>case-sensitive</a:t>
            </a:r>
            <a:r>
              <a:rPr lang="en-US" altLang="ar-SA" sz="2000" dirty="0"/>
              <a:t>. ( </a:t>
            </a:r>
            <a:r>
              <a:rPr lang="en-US" altLang="ar-SA" sz="2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altLang="ar-SA" sz="2000" dirty="0"/>
              <a:t> is </a:t>
            </a:r>
            <a:r>
              <a:rPr lang="en-US" altLang="ar-SA" sz="2000" b="1" u="sng" dirty="0"/>
              <a:t>NOT</a:t>
            </a:r>
            <a:r>
              <a:rPr lang="en-US" altLang="ar-SA" sz="2000" dirty="0"/>
              <a:t> similar to </a:t>
            </a:r>
            <a:r>
              <a:rPr lang="en-US" altLang="ar-SA" sz="2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altLang="ar-SA" sz="2000" dirty="0"/>
              <a:t>)</a:t>
            </a:r>
          </a:p>
          <a:p>
            <a:pPr algn="l" rtl="0"/>
            <a:r>
              <a:rPr lang="en-US" altLang="ar-SA" sz="2000" dirty="0"/>
              <a:t>Your class name MUST MATCH YOUR FILE NAME.</a:t>
            </a:r>
          </a:p>
          <a:p>
            <a:pPr algn="l" rtl="0"/>
            <a:r>
              <a:rPr lang="en-US" altLang="ar-SA" sz="2000" dirty="0"/>
              <a:t>You only use the </a:t>
            </a:r>
            <a:r>
              <a:rPr lang="en-US" altLang="ar-SA" sz="2000" i="1" dirty="0"/>
              <a:t>class name </a:t>
            </a:r>
            <a:r>
              <a:rPr lang="en-US" altLang="ar-SA" sz="2000" dirty="0"/>
              <a:t>when you invoke Java but you use the </a:t>
            </a:r>
            <a:r>
              <a:rPr lang="en-US" altLang="ar-SA" sz="2000" i="1" dirty="0"/>
              <a:t>file name </a:t>
            </a:r>
            <a:r>
              <a:rPr lang="en-US" altLang="ar-SA" sz="2000" dirty="0"/>
              <a:t>when you invoke the compiler (</a:t>
            </a:r>
            <a:r>
              <a:rPr lang="en-US" altLang="ar-SA" sz="2000" dirty="0" err="1"/>
              <a:t>Javac</a:t>
            </a:r>
            <a:r>
              <a:rPr lang="en-US" altLang="ar-SA" sz="2000" dirty="0"/>
              <a:t>).</a:t>
            </a:r>
          </a:p>
          <a:p>
            <a:pPr algn="l" rtl="0"/>
            <a:r>
              <a:rPr lang="en-US" altLang="ar-SA" sz="2000" dirty="0"/>
              <a:t> A </a:t>
            </a:r>
            <a:r>
              <a:rPr lang="en-US" altLang="ar-SA" sz="2000" dirty="0">
                <a:solidFill>
                  <a:srgbClr val="FF3300"/>
                </a:solidFill>
              </a:rPr>
              <a:t>file</a:t>
            </a:r>
            <a:r>
              <a:rPr lang="en-US" altLang="ar-SA" sz="2000" dirty="0"/>
              <a:t> cannot contain </a:t>
            </a:r>
            <a:r>
              <a:rPr lang="en-US" altLang="ar-SA" sz="2000" dirty="0">
                <a:solidFill>
                  <a:srgbClr val="FF3300"/>
                </a:solidFill>
              </a:rPr>
              <a:t>two public classes</a:t>
            </a:r>
            <a:r>
              <a:rPr lang="en-US" altLang="ar-SA" sz="2000" dirty="0"/>
              <a:t>.</a:t>
            </a:r>
          </a:p>
          <a:p>
            <a:pPr algn="l" rtl="0"/>
            <a:endParaRPr lang="en-US" altLang="ar-SA" sz="2000" dirty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81192" y="771938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ar-SA" sz="4000" b="0" dirty="0">
                <a:solidFill>
                  <a:schemeClr val="bg1"/>
                </a:solidFill>
                <a:effectLst/>
              </a:rPr>
              <a:t>What does a Java program look like? </a:t>
            </a:r>
            <a:br>
              <a:rPr lang="en-US" altLang="ar-SA" sz="4000" b="0" dirty="0">
                <a:solidFill>
                  <a:schemeClr val="bg1"/>
                </a:solidFill>
                <a:effectLst/>
              </a:rPr>
            </a:br>
            <a:r>
              <a:rPr lang="en-US" altLang="ar-SA" sz="4000" b="0" dirty="0">
                <a:solidFill>
                  <a:schemeClr val="bg1"/>
                </a:solidFill>
                <a:effectLst/>
              </a:rPr>
              <a:t> </a:t>
            </a:r>
            <a:r>
              <a:rPr lang="en-US" altLang="ar-SA" sz="3200" i="1" dirty="0">
                <a:solidFill>
                  <a:schemeClr val="bg1"/>
                </a:solidFill>
                <a:effectLst/>
              </a:rPr>
              <a:t>Remember !</a:t>
            </a:r>
          </a:p>
        </p:txBody>
      </p:sp>
    </p:spTree>
    <p:extLst>
      <p:ext uri="{BB962C8B-B14F-4D97-AF65-F5344CB8AC3E}">
        <p14:creationId xmlns:p14="http://schemas.microsoft.com/office/powerpoint/2010/main" val="22106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4A6948-3463-40B5-BE2C-7269A77D44E0}" type="slidenum">
              <a:rPr lang="ar-SA" altLang="ar-SA"/>
              <a:pPr/>
              <a:t>14</a:t>
            </a:fld>
            <a:endParaRPr lang="en-US" altLang="ar-SA"/>
          </a:p>
        </p:txBody>
      </p:sp>
      <p:sp>
        <p:nvSpPr>
          <p:cNvPr id="80901" name="Oval 5"/>
          <p:cNvSpPr>
            <a:spLocks noChangeArrowheads="1"/>
          </p:cNvSpPr>
          <p:nvPr/>
        </p:nvSpPr>
        <p:spPr bwMode="auto">
          <a:xfrm>
            <a:off x="2438400" y="2086265"/>
            <a:ext cx="2895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10600" cy="4800600"/>
          </a:xfrm>
          <a:noFill/>
          <a:ln/>
        </p:spPr>
        <p:txBody>
          <a:bodyPr/>
          <a:lstStyle/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000" dirty="0">
                <a:solidFill>
                  <a:schemeClr val="accent2"/>
                </a:solidFill>
                <a:latin typeface="Courier New" panose="02070309020205020404" pitchFamily="49" charset="0"/>
              </a:rPr>
              <a:t>public class</a:t>
            </a:r>
            <a:r>
              <a:rPr lang="en-US" altLang="ar-SA" sz="2000" dirty="0">
                <a:latin typeface="Courier New" panose="02070309020205020404" pitchFamily="49" charset="0"/>
              </a:rPr>
              <a:t> </a:t>
            </a:r>
            <a:r>
              <a:rPr lang="en-US" altLang="ar-SA" sz="2000" dirty="0" err="1">
                <a:latin typeface="Courier New" panose="02070309020205020404" pitchFamily="49" charset="0"/>
              </a:rPr>
              <a:t>ASimpleJavaProgram</a:t>
            </a:r>
            <a:r>
              <a:rPr lang="en-US" altLang="ar-SA" sz="2000" dirty="0">
                <a:latin typeface="Courier New" panose="02070309020205020404" pitchFamily="49" charset="0"/>
              </a:rPr>
              <a:t> 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{ 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    </a:t>
            </a:r>
            <a:r>
              <a:rPr lang="en-US" altLang="ar-SA" sz="2000" dirty="0">
                <a:solidFill>
                  <a:schemeClr val="accent2"/>
                </a:solidFill>
                <a:latin typeface="Courier New" panose="02070309020205020404" pitchFamily="49" charset="0"/>
              </a:rPr>
              <a:t>public static void</a:t>
            </a:r>
            <a:r>
              <a:rPr lang="en-US" altLang="ar-SA" sz="2000" dirty="0">
                <a:latin typeface="Courier New" panose="02070309020205020404" pitchFamily="49" charset="0"/>
              </a:rPr>
              <a:t> main(String[] </a:t>
            </a:r>
            <a:r>
              <a:rPr lang="en-US" altLang="ar-SA" sz="2000" dirty="0" err="1">
                <a:latin typeface="Courier New" panose="02070309020205020404" pitchFamily="49" charset="0"/>
              </a:rPr>
              <a:t>args</a:t>
            </a:r>
            <a:r>
              <a:rPr lang="en-US" altLang="ar-SA" sz="2000" dirty="0">
                <a:latin typeface="Courier New" panose="02070309020205020404" pitchFamily="49" charset="0"/>
              </a:rPr>
              <a:t>) 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    { 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       </a:t>
            </a:r>
            <a:r>
              <a:rPr lang="en-US" altLang="ar-SA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ar-SA" sz="2000" dirty="0">
                <a:latin typeface="Courier New" panose="02070309020205020404" pitchFamily="49" charset="0"/>
              </a:rPr>
              <a:t>("My first Java program.");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       </a:t>
            </a:r>
            <a:r>
              <a:rPr lang="en-US" altLang="ar-SA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ar-SA" sz="2000" dirty="0">
                <a:latin typeface="Courier New" panose="02070309020205020404" pitchFamily="49" charset="0"/>
              </a:rPr>
              <a:t>("The sum of 2 and 3 = " + 5);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       </a:t>
            </a:r>
            <a:r>
              <a:rPr lang="en-US" altLang="ar-SA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ar-SA" sz="2000" dirty="0">
                <a:latin typeface="Courier New" panose="02070309020205020404" pitchFamily="49" charset="0"/>
              </a:rPr>
              <a:t>("7 + 8 = " + (7 + 8));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    } 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000" dirty="0">
                <a:latin typeface="Courier New" panose="02070309020205020404" pitchFamily="49" charset="0"/>
              </a:rPr>
              <a:t>}</a:t>
            </a:r>
            <a:endParaRPr lang="en-US" altLang="ar-SA" sz="2000" b="1" dirty="0"/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ar-SA" sz="2000" b="1" dirty="0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 flipH="1">
            <a:off x="5334000" y="239106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6705600" y="2192627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Class name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6781800" y="2149475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 altLang="ar-SA" sz="2400" b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>
            <a:off x="7239000" y="2743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>
            <a:off x="91440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80914" name="Line 18"/>
          <p:cNvSpPr>
            <a:spLocks noChangeShapeType="1"/>
          </p:cNvSpPr>
          <p:nvPr/>
        </p:nvSpPr>
        <p:spPr bwMode="auto">
          <a:xfrm>
            <a:off x="8915400" y="27432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80915" name="Line 19"/>
          <p:cNvSpPr>
            <a:spLocks noChangeShapeType="1"/>
          </p:cNvSpPr>
          <p:nvPr/>
        </p:nvSpPr>
        <p:spPr bwMode="auto">
          <a:xfrm flipH="1">
            <a:off x="7239000" y="5054958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7620000" y="4876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 altLang="ar-SA" sz="2400" b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7086600" y="50292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Body of class</a:t>
            </a:r>
          </a:p>
        </p:txBody>
      </p:sp>
      <p:sp>
        <p:nvSpPr>
          <p:cNvPr id="80923" name="Line 27"/>
          <p:cNvSpPr>
            <a:spLocks noChangeShapeType="1"/>
          </p:cNvSpPr>
          <p:nvPr/>
        </p:nvSpPr>
        <p:spPr bwMode="auto">
          <a:xfrm flipH="1" flipV="1">
            <a:off x="1522927" y="3343699"/>
            <a:ext cx="2286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1154805" y="5453603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ar-S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Heading of method main</a:t>
            </a:r>
          </a:p>
        </p:txBody>
      </p:sp>
      <p:sp>
        <p:nvSpPr>
          <p:cNvPr id="80926" name="Rectangle 3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rtl="0"/>
            <a:r>
              <a:rPr lang="en-US" altLang="ar-SA"/>
              <a:t>What does a Java program look like? </a:t>
            </a:r>
            <a:br>
              <a:rPr lang="en-US" altLang="ar-SA"/>
            </a:br>
            <a:r>
              <a:rPr lang="en-US" altLang="ar-SA"/>
              <a:t> </a:t>
            </a:r>
            <a:r>
              <a:rPr lang="en-US" altLang="ar-SA" b="1" i="1"/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349003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nimBg="1"/>
      <p:bldP spid="80902" grpId="0" animBg="1"/>
      <p:bldP spid="80912" grpId="0" animBg="1"/>
      <p:bldP spid="80914" grpId="0" animBg="1"/>
      <p:bldP spid="80915" grpId="0" animBg="1"/>
      <p:bldP spid="80921" grpId="0"/>
      <p:bldP spid="809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FD1F45-A78A-4979-BCB8-BD9D3DD18147}" type="slidenum">
              <a:rPr lang="ar-SA" altLang="ar-SA"/>
              <a:pPr/>
              <a:t>15</a:t>
            </a:fld>
            <a:endParaRPr lang="en-US" altLang="ar-SA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altLang="ar-SA" sz="2000" dirty="0"/>
              <a:t>A Java output statement causes the program to evaluate whatever is in the parentheses and display the result on screen . </a:t>
            </a:r>
          </a:p>
          <a:p>
            <a:pPr algn="l" rtl="0"/>
            <a:r>
              <a:rPr lang="en-US" altLang="ar-SA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ar-SA" sz="2000" dirty="0"/>
              <a:t> is used to concatenate the strings . The system automatically converts the number 5 into a string ,joins that string with the first string ,and displays it</a:t>
            </a:r>
            <a:r>
              <a:rPr lang="ar-SA" altLang="ar-SA" sz="2000" dirty="0">
                <a:cs typeface="Times New Roman" panose="02020603050405020304" pitchFamily="18" charset="0"/>
              </a:rPr>
              <a:t> </a:t>
            </a:r>
            <a:r>
              <a:rPr lang="en-US" altLang="ar-SA" sz="20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rtl="0"/>
            <a:r>
              <a:rPr lang="en-US" altLang="ar-SA"/>
              <a:t>What does a Java program look like? </a:t>
            </a:r>
            <a:br>
              <a:rPr lang="en-US" altLang="ar-SA"/>
            </a:br>
            <a:r>
              <a:rPr lang="en-US" altLang="ar-SA"/>
              <a:t> </a:t>
            </a:r>
            <a:r>
              <a:rPr lang="en-US" altLang="ar-SA" b="1" i="1"/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9473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4C80E7-B6AF-47CD-BF6B-BA91DE4380A1}" type="slidenum">
              <a:rPr lang="ar-SA" altLang="ar-SA"/>
              <a:pPr/>
              <a:t>16</a:t>
            </a:fld>
            <a:endParaRPr lang="en-US" altLang="ar-SA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2163609"/>
            <a:ext cx="8240836" cy="3670521"/>
          </a:xfrm>
        </p:spPr>
        <p:txBody>
          <a:bodyPr/>
          <a:lstStyle/>
          <a:p>
            <a:pPr algn="l" rtl="0"/>
            <a:r>
              <a:rPr lang="en-US" altLang="ar-SA" dirty="0"/>
              <a:t>The parentheses around 7+8 causes the system to add the numbers 7 and 8 ,resulting in 15 .</a:t>
            </a:r>
          </a:p>
          <a:p>
            <a:pPr algn="l" rtl="0"/>
            <a:r>
              <a:rPr lang="en-US" altLang="ar-SA" dirty="0"/>
              <a:t>The number 15 is then converted to string 15 and joined with string “7+8”= “ .</a:t>
            </a:r>
            <a:endParaRPr lang="ar-SA" altLang="ar-SA" dirty="0">
              <a:cs typeface="Times New Roman" panose="02020603050405020304" pitchFamily="18" charset="0"/>
            </a:endParaRP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b="1" dirty="0"/>
              <a:t>Sample Run</a:t>
            </a:r>
            <a:r>
              <a:rPr lang="en-US" altLang="ar-SA" dirty="0"/>
              <a:t>: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dirty="0">
                <a:latin typeface="Courier New" panose="02070309020205020404" pitchFamily="49" charset="0"/>
              </a:rPr>
              <a:t>My first Java program.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dirty="0">
                <a:latin typeface="Courier New" panose="02070309020205020404" pitchFamily="49" charset="0"/>
              </a:rPr>
              <a:t>The sum of 2 and 3 = 5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dirty="0">
                <a:latin typeface="Courier New" panose="02070309020205020404" pitchFamily="49" charset="0"/>
              </a:rPr>
              <a:t>7 + 8 = 15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rtl="0"/>
            <a:r>
              <a:rPr lang="en-US" altLang="ar-SA"/>
              <a:t>What does a Java program look like? </a:t>
            </a:r>
            <a:br>
              <a:rPr lang="en-US" altLang="ar-SA"/>
            </a:br>
            <a:r>
              <a:rPr lang="en-US" altLang="ar-SA"/>
              <a:t> </a:t>
            </a:r>
            <a:r>
              <a:rPr lang="en-US" altLang="ar-SA" b="1" i="1"/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26271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AB734-25B3-4BD2-94A1-0697D3F9FE02}" type="slidenum">
              <a:rPr lang="ar-SA" altLang="ar-SA"/>
              <a:pPr/>
              <a:t>17</a:t>
            </a:fld>
            <a:endParaRPr lang="en-US" altLang="ar-SA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Special Symbols</a:t>
            </a:r>
          </a:p>
        </p:txBody>
      </p:sp>
      <p:sp>
        <p:nvSpPr>
          <p:cNvPr id="530435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Char char="s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Char char="s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66700"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8300" indent="-266700"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Char char="s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anose="05000000000000000000" pitchFamily="2" charset="2"/>
              <a:buChar char="s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anose="05000000000000000000" pitchFamily="2" charset="2"/>
              <a:buChar char="s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anose="05000000000000000000" pitchFamily="2" charset="2"/>
              <a:buChar char="s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anose="05000000000000000000" pitchFamily="2" charset="2"/>
              <a:buChar char="s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800" b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Message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800" b="0" u="sng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800" b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public static void main</a:t>
            </a:r>
            <a:r>
              <a:rPr lang="en-US" altLang="ar-SA" sz="1800" b="0" u="sng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ar-SA" sz="1800" b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ar-SA" sz="1800" b="0" u="sng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altLang="ar-SA" sz="1800" b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arg</a:t>
            </a:r>
            <a:r>
              <a:rPr lang="en-US" altLang="ar-SA" sz="1800" b="0" u="sng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800" b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ar-SA" sz="1800" b="0" u="sng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800" b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System</a:t>
            </a:r>
            <a:r>
              <a:rPr lang="en-US" altLang="ar-SA" sz="1800" b="0" u="sng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ar-SA" sz="1800" b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altLang="ar-SA" sz="1800" b="0" u="sng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ar-SA" sz="1800" b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ar-SA" sz="1800" b="0" u="sng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ar-SA" sz="1800" b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 is a message</a:t>
            </a:r>
            <a:r>
              <a:rPr lang="en-US" altLang="ar-SA" sz="1800" b="0" u="sng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800" b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ar-SA" sz="1800" b="0" u="sng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800" b="0" u="sng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30436" name="Rectangle 4"/>
          <p:cNvSpPr>
            <a:spLocks noChangeArrowheads="1"/>
          </p:cNvSpPr>
          <p:nvPr/>
        </p:nvSpPr>
        <p:spPr bwMode="auto">
          <a:xfrm>
            <a:off x="1905000" y="5029200"/>
            <a:ext cx="472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ar-SA" sz="2400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Note</a:t>
            </a:r>
            <a:r>
              <a:rPr lang="en-US" altLang="ar-SA" sz="2400" b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 Blank is a special symbol.</a:t>
            </a:r>
          </a:p>
        </p:txBody>
      </p:sp>
    </p:spTree>
    <p:extLst>
      <p:ext uri="{BB962C8B-B14F-4D97-AF65-F5344CB8AC3E}">
        <p14:creationId xmlns:p14="http://schemas.microsoft.com/office/powerpoint/2010/main" val="59607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2FE171-8979-4576-A69D-CFB15CDF9057}" type="slidenum">
              <a:rPr lang="ar-SA" altLang="ar-SA"/>
              <a:pPr/>
              <a:t>18</a:t>
            </a:fld>
            <a:endParaRPr lang="en-US" altLang="ar-SA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rtl="0"/>
            <a:r>
              <a:rPr lang="en-US" altLang="ar-SA"/>
              <a:t> Other Special Symbols</a:t>
            </a:r>
          </a:p>
        </p:txBody>
      </p:sp>
      <p:pic>
        <p:nvPicPr>
          <p:cNvPr id="53248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2133600"/>
            <a:ext cx="6629400" cy="3262313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85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FB25B-A241-4E72-8541-AC5F57E7CB6F}" type="slidenum">
              <a:rPr lang="ar-SA" altLang="ar-SA"/>
              <a:pPr/>
              <a:t>19</a:t>
            </a:fld>
            <a:endParaRPr lang="en-US" altLang="ar-SA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Word Symbols( reserved words)</a:t>
            </a:r>
          </a:p>
        </p:txBody>
      </p:sp>
      <p:sp>
        <p:nvSpPr>
          <p:cNvPr id="533507" name="Rectangle 3"/>
          <p:cNvSpPr>
            <a:spLocks noChangeArrowheads="1"/>
          </p:cNvSpPr>
          <p:nvPr/>
        </p:nvSpPr>
        <p:spPr bwMode="auto">
          <a:xfrm>
            <a:off x="1143000" y="4267200"/>
            <a:ext cx="7427944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US" altLang="ar-SA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Also called reserved words or keywords.</a:t>
            </a:r>
          </a:p>
          <a:p>
            <a:pPr>
              <a:buFontTx/>
              <a:buChar char="•"/>
            </a:pPr>
            <a:r>
              <a:rPr lang="en-US" altLang="ar-SA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They  are words that mean something special to Java.</a:t>
            </a:r>
          </a:p>
          <a:p>
            <a:pPr>
              <a:buFontTx/>
              <a:buChar char="•"/>
            </a:pPr>
            <a:r>
              <a:rPr lang="en-US" altLang="ar-SA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Cannot be redefined.</a:t>
            </a:r>
          </a:p>
          <a:p>
            <a:pPr>
              <a:buFontTx/>
              <a:buChar char="•"/>
            </a:pPr>
            <a:r>
              <a:rPr lang="en-US" altLang="ar-SA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Always </a:t>
            </a:r>
            <a:r>
              <a:rPr lang="en-US" altLang="ar-SA" sz="2400" b="0" dirty="0">
                <a:solidFill>
                  <a:srgbClr val="FF0066"/>
                </a:solidFill>
                <a:effectLst/>
                <a:latin typeface="Times New Roman" panose="02020603050405020304" pitchFamily="18" charset="0"/>
              </a:rPr>
              <a:t>lowercase</a:t>
            </a:r>
            <a:r>
              <a:rPr lang="en-US" altLang="ar-SA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altLang="ar-SA" sz="2400" b="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35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057400"/>
            <a:ext cx="7010400" cy="2209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800" u="sng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ar-SA" sz="1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ar-SA" sz="1800" u="sng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ar-SA" sz="1800">
                <a:latin typeface="Courier New" panose="02070309020205020404" pitchFamily="49" charset="0"/>
                <a:cs typeface="Courier New" panose="02070309020205020404" pitchFamily="49" charset="0"/>
              </a:rPr>
              <a:t> Message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8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ar-SA" sz="1800" u="sng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ar-SA" sz="1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ar-SA" sz="1800" u="sng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altLang="ar-SA" sz="1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ar-SA" sz="1800" u="sng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ar-SA" sz="1800">
                <a:latin typeface="Courier New" panose="02070309020205020404" pitchFamily="49" charset="0"/>
                <a:cs typeface="Courier New" panose="02070309020205020404" pitchFamily="49" charset="0"/>
              </a:rPr>
              <a:t> main(String[] arg)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80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800">
                <a:latin typeface="Courier New" panose="02070309020205020404" pitchFamily="49" charset="0"/>
                <a:cs typeface="Courier New" panose="02070309020205020404" pitchFamily="49" charset="0"/>
              </a:rPr>
              <a:t>  System.out.println("This is a message");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80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9252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EACCF-B41A-4C57-B82F-711CADAE66E4}" type="slidenum">
              <a:rPr lang="ar-SA" altLang="ar-SA"/>
              <a:pPr/>
              <a:t>2</a:t>
            </a:fld>
            <a:endParaRPr lang="en-US" altLang="ar-SA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Basics of Java Environment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altLang="ar-SA" sz="2400"/>
              <a:t>The environment </a:t>
            </a:r>
          </a:p>
          <a:p>
            <a:pPr algn="l" rtl="0"/>
            <a:r>
              <a:rPr lang="en-US" altLang="ar-SA" sz="2400"/>
              <a:t>The language </a:t>
            </a:r>
          </a:p>
          <a:p>
            <a:pPr algn="l" rtl="0"/>
            <a:r>
              <a:rPr lang="en-US" altLang="ar-SA" sz="2400"/>
              <a:t>Java applications programming Interface API</a:t>
            </a:r>
          </a:p>
          <a:p>
            <a:pPr algn="l" rtl="0"/>
            <a:r>
              <a:rPr lang="en-US" altLang="ar-SA" sz="2400"/>
              <a:t>Various class libraries </a:t>
            </a:r>
          </a:p>
        </p:txBody>
      </p:sp>
    </p:spTree>
    <p:extLst>
      <p:ext uri="{BB962C8B-B14F-4D97-AF65-F5344CB8AC3E}">
        <p14:creationId xmlns:p14="http://schemas.microsoft.com/office/powerpoint/2010/main" val="24350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F50FCA-8A48-461D-8236-45C86132F969}" type="slidenum">
              <a:rPr lang="ar-SA" altLang="ar-SA"/>
              <a:pPr/>
              <a:t>20</a:t>
            </a:fld>
            <a:endParaRPr lang="en-US" altLang="ar-SA"/>
          </a:p>
        </p:txBody>
      </p:sp>
      <p:pic>
        <p:nvPicPr>
          <p:cNvPr id="535554" name="Picture 2" descr="javaK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927" y="2126087"/>
            <a:ext cx="6096000" cy="435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5555" name="Rectangle 3"/>
          <p:cNvSpPr>
            <a:spLocks noChangeArrowheads="1"/>
          </p:cNvSpPr>
          <p:nvPr/>
        </p:nvSpPr>
        <p:spPr bwMode="auto">
          <a:xfrm>
            <a:off x="581192" y="81466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ar-SA" b="0" dirty="0">
                <a:solidFill>
                  <a:schemeClr val="bg1"/>
                </a:solidFill>
                <a:effectLst/>
              </a:rPr>
              <a:t>Java Reserved Words</a:t>
            </a:r>
          </a:p>
        </p:txBody>
      </p:sp>
    </p:spTree>
    <p:extLst>
      <p:ext uri="{BB962C8B-B14F-4D97-AF65-F5344CB8AC3E}">
        <p14:creationId xmlns:p14="http://schemas.microsoft.com/office/powerpoint/2010/main" val="2903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542555" y="6409010"/>
            <a:ext cx="4870585" cy="365125"/>
          </a:xfrm>
        </p:spPr>
        <p:txBody>
          <a:bodyPr/>
          <a:lstStyle/>
          <a:p>
            <a:fld id="{00C3457A-3C94-4FB1-871C-1EBB3E166AF9}" type="slidenum">
              <a:rPr lang="ar-SA" altLang="ar-SA"/>
              <a:pPr/>
              <a:t>21</a:t>
            </a:fld>
            <a:endParaRPr lang="en-US" altLang="ar-SA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0963" y="685800"/>
            <a:ext cx="7772400" cy="1143000"/>
          </a:xfrm>
        </p:spPr>
        <p:txBody>
          <a:bodyPr/>
          <a:lstStyle/>
          <a:p>
            <a:pPr rtl="0"/>
            <a:r>
              <a:rPr lang="en-US" altLang="ar-SA"/>
              <a:t>Java Identifiers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555" y="3741465"/>
            <a:ext cx="8305800" cy="2895600"/>
          </a:xfrm>
        </p:spPr>
        <p:txBody>
          <a:bodyPr>
            <a:noAutofit/>
          </a:bodyPr>
          <a:lstStyle/>
          <a:p>
            <a:pPr algn="l" rtl="0">
              <a:lnSpc>
                <a:spcPct val="80000"/>
              </a:lnSpc>
              <a:spcBef>
                <a:spcPct val="50000"/>
              </a:spcBef>
            </a:pPr>
            <a:r>
              <a:rPr lang="en-US" altLang="ar-SA" sz="1600" dirty="0"/>
              <a:t>They are names that we introduce in our program</a:t>
            </a:r>
          </a:p>
          <a:p>
            <a:pPr algn="l" rtl="0">
              <a:lnSpc>
                <a:spcPct val="80000"/>
              </a:lnSpc>
              <a:spcBef>
                <a:spcPct val="50000"/>
              </a:spcBef>
            </a:pPr>
            <a:r>
              <a:rPr lang="en-US" altLang="ar-SA" sz="1600" dirty="0"/>
              <a:t>Some are predefined; others are defined by the user.</a:t>
            </a:r>
          </a:p>
          <a:p>
            <a:pPr algn="l" rtl="0">
              <a:lnSpc>
                <a:spcPct val="80000"/>
              </a:lnSpc>
              <a:spcBef>
                <a:spcPct val="50000"/>
              </a:spcBef>
            </a:pPr>
            <a:r>
              <a:rPr lang="en-US" altLang="ar-SA" sz="1600" dirty="0">
                <a:solidFill>
                  <a:srgbClr val="231F20"/>
                </a:solidFill>
              </a:rPr>
              <a:t>Consists of: </a:t>
            </a:r>
          </a:p>
          <a:p>
            <a:pPr lvl="1" algn="l" rtl="0">
              <a:lnSpc>
                <a:spcPct val="80000"/>
              </a:lnSpc>
              <a:spcBef>
                <a:spcPct val="50000"/>
              </a:spcBef>
            </a:pPr>
            <a:r>
              <a:rPr lang="en-US" altLang="ar-SA" dirty="0">
                <a:solidFill>
                  <a:srgbClr val="231F20"/>
                </a:solidFill>
              </a:rPr>
              <a:t>Letters: (a </a:t>
            </a:r>
            <a:r>
              <a:rPr lang="en-US" altLang="ar-SA" dirty="0">
                <a:solidFill>
                  <a:srgbClr val="231F20"/>
                </a:solidFill>
                <a:sym typeface="Wingdings" panose="05000000000000000000" pitchFamily="2" charset="2"/>
              </a:rPr>
              <a:t> z) ( A  Z)</a:t>
            </a:r>
            <a:endParaRPr lang="en-US" altLang="ar-SA" dirty="0">
              <a:solidFill>
                <a:srgbClr val="231F20"/>
              </a:solidFill>
            </a:endParaRPr>
          </a:p>
          <a:p>
            <a:pPr lvl="1" algn="l" rtl="0">
              <a:lnSpc>
                <a:spcPct val="80000"/>
              </a:lnSpc>
              <a:spcBef>
                <a:spcPct val="50000"/>
              </a:spcBef>
            </a:pPr>
            <a:r>
              <a:rPr lang="en-US" altLang="ar-SA" dirty="0">
                <a:solidFill>
                  <a:srgbClr val="231F20"/>
                </a:solidFill>
              </a:rPr>
              <a:t>Digits (0 </a:t>
            </a:r>
            <a:r>
              <a:rPr lang="en-US" altLang="ar-SA" dirty="0">
                <a:solidFill>
                  <a:srgbClr val="231F20"/>
                </a:solidFill>
                <a:sym typeface="Wingdings" panose="05000000000000000000" pitchFamily="2" charset="2"/>
              </a:rPr>
              <a:t> 9)</a:t>
            </a:r>
            <a:endParaRPr lang="en-US" altLang="ar-SA" dirty="0">
              <a:solidFill>
                <a:srgbClr val="231F20"/>
              </a:solidFill>
            </a:endParaRPr>
          </a:p>
          <a:p>
            <a:pPr lvl="1" algn="l" rtl="0">
              <a:lnSpc>
                <a:spcPct val="80000"/>
              </a:lnSpc>
              <a:spcBef>
                <a:spcPct val="50000"/>
              </a:spcBef>
            </a:pPr>
            <a:r>
              <a:rPr lang="en-US" altLang="ar-SA" dirty="0">
                <a:solidFill>
                  <a:srgbClr val="231F20"/>
                </a:solidFill>
              </a:rPr>
              <a:t>The underscore character (</a:t>
            </a:r>
            <a:r>
              <a:rPr lang="en-US" altLang="ar-SA" dirty="0">
                <a:solidFill>
                  <a:srgbClr val="231F20"/>
                </a:solidFill>
                <a:latin typeface="Courier New" panose="02070309020205020404" pitchFamily="49" charset="0"/>
              </a:rPr>
              <a:t>_</a:t>
            </a:r>
            <a:r>
              <a:rPr lang="en-US" altLang="ar-SA" dirty="0">
                <a:solidFill>
                  <a:srgbClr val="231F20"/>
                </a:solidFill>
              </a:rPr>
              <a:t>)</a:t>
            </a:r>
          </a:p>
          <a:p>
            <a:pPr algn="l" rtl="0">
              <a:lnSpc>
                <a:spcPct val="80000"/>
              </a:lnSpc>
              <a:spcBef>
                <a:spcPct val="50000"/>
              </a:spcBef>
            </a:pPr>
            <a:r>
              <a:rPr lang="en-US" altLang="ar-SA" sz="1600" dirty="0" smtClean="0"/>
              <a:t>Must </a:t>
            </a:r>
            <a:r>
              <a:rPr lang="en-US" altLang="ar-SA" sz="1600" dirty="0"/>
              <a:t>begin with a letter, underscore, or the dollar sign.</a:t>
            </a:r>
          </a:p>
        </p:txBody>
      </p:sp>
      <p:sp>
        <p:nvSpPr>
          <p:cNvPr id="536580" name="Rectangle 4"/>
          <p:cNvSpPr>
            <a:spLocks noChangeArrowheads="1"/>
          </p:cNvSpPr>
          <p:nvPr/>
        </p:nvSpPr>
        <p:spPr bwMode="auto">
          <a:xfrm>
            <a:off x="720143" y="1912665"/>
            <a:ext cx="6702327" cy="17449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Char char="s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Char char="s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1100" indent="-266700"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8300" indent="-266700"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Char char="s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anose="05000000000000000000" pitchFamily="2" charset="2"/>
              <a:buChar char="s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anose="05000000000000000000" pitchFamily="2" charset="2"/>
              <a:buChar char="s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anose="05000000000000000000" pitchFamily="2" charset="2"/>
              <a:buChar char="s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anose="05000000000000000000" pitchFamily="2" charset="2"/>
              <a:buChar char="s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4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altLang="ar-SA" sz="1400" b="0" u="sng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4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4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public static void </a:t>
            </a:r>
            <a:r>
              <a:rPr lang="en-US" altLang="ar-SA" sz="1400" b="0" u="sng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ar-SA" sz="14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ar-SA" sz="1400" b="0" u="sng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ar-SA" sz="14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altLang="ar-SA" sz="1400" b="0" u="sng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ar-SA" sz="14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4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4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ar-SA" sz="1400" b="0" u="sng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ar-SA" sz="14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("This is a message");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4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4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58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C31B89-AB2F-4C40-B350-2C0A6BE727C9}" type="slidenum">
              <a:rPr lang="ar-SA" altLang="ar-SA"/>
              <a:pPr/>
              <a:t>22</a:t>
            </a:fld>
            <a:endParaRPr lang="en-US" altLang="ar-SA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1192" y="4051479"/>
            <a:ext cx="8305800" cy="2438400"/>
          </a:xfrm>
        </p:spPr>
        <p:txBody>
          <a:bodyPr/>
          <a:lstStyle/>
          <a:p>
            <a:pPr algn="l" rtl="0"/>
            <a:r>
              <a:rPr lang="en-US" altLang="ar-SA" sz="2400" dirty="0"/>
              <a:t>Names should be descriptive:</a:t>
            </a:r>
          </a:p>
          <a:p>
            <a:pPr lvl="1" algn="l" rtl="0">
              <a:buFont typeface="Wingdings" panose="05000000000000000000" pitchFamily="2" charset="2"/>
              <a:buNone/>
            </a:pPr>
            <a:r>
              <a:rPr lang="en-US" altLang="ar-SA" sz="2400" dirty="0"/>
              <a:t>   • </a:t>
            </a:r>
            <a:r>
              <a:rPr lang="en-US" altLang="ar-SA" sz="2000" i="1" dirty="0"/>
              <a:t>Message</a:t>
            </a:r>
            <a:r>
              <a:rPr lang="en-US" altLang="ar-SA" sz="2000" dirty="0"/>
              <a:t> – the name of a program that prints out a message.</a:t>
            </a:r>
          </a:p>
          <a:p>
            <a:pPr lvl="1" algn="l" rtl="0">
              <a:buFont typeface="Wingdings" panose="05000000000000000000" pitchFamily="2" charset="2"/>
              <a:buNone/>
            </a:pPr>
            <a:r>
              <a:rPr lang="en-US" altLang="ar-SA" sz="2000" dirty="0"/>
              <a:t>   • </a:t>
            </a:r>
            <a:r>
              <a:rPr lang="en-US" altLang="ar-SA" sz="2000" i="1" dirty="0" err="1"/>
              <a:t>System.out.println</a:t>
            </a:r>
            <a:r>
              <a:rPr lang="en-US" altLang="ar-SA" sz="2000" dirty="0"/>
              <a:t> – the name for a part of Java that prints a line of output to the screen.</a:t>
            </a:r>
          </a:p>
          <a:p>
            <a:pPr algn="l" rtl="0">
              <a:buFont typeface="Wingdings" panose="05000000000000000000" pitchFamily="2" charset="2"/>
              <a:buNone/>
            </a:pPr>
            <a:endParaRPr lang="en-US" altLang="ar-SA" sz="2000" dirty="0"/>
          </a:p>
          <a:p>
            <a:pPr algn="l" rtl="0"/>
            <a:endParaRPr lang="en-US" altLang="ar-SA" sz="2400" dirty="0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rtl="0"/>
            <a:r>
              <a:rPr lang="en-US" altLang="ar-SA"/>
              <a:t>Java Identifiers</a:t>
            </a: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581192" y="1822974"/>
            <a:ext cx="8001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Char char="s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Char char="s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Char char="s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Char char="s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ar-SA" sz="2400" b="0" dirty="0">
                <a:effectLst/>
              </a:rPr>
              <a:t>Java identifiers can be any length.</a:t>
            </a:r>
          </a:p>
          <a:p>
            <a:r>
              <a:rPr lang="en-US" altLang="ar-SA" sz="2400" b="0" dirty="0">
                <a:effectLst/>
              </a:rPr>
              <a:t>Unlike reserved words, predefined identifiers can be redefined, but it would not be wise to do so.</a:t>
            </a:r>
          </a:p>
          <a:p>
            <a:r>
              <a:rPr lang="en-US" altLang="ar-SA" sz="2400" b="0" dirty="0">
                <a:effectLst/>
              </a:rPr>
              <a:t>Some predefined identifiers: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ar-SA" sz="24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ar-SA" sz="20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print, </a:t>
            </a:r>
            <a:r>
              <a:rPr lang="en-US" altLang="ar-SA" sz="2000" b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ar-SA" sz="2000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next, </a:t>
            </a:r>
            <a:r>
              <a:rPr lang="en-US" altLang="ar-SA" sz="2000" b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endParaRPr lang="en-US" altLang="ar-SA" sz="2000" b="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ar-SA" b="0" dirty="0">
              <a:effectLst/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ar-SA" sz="2400" b="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6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65282" y="6067720"/>
            <a:ext cx="4870585" cy="365125"/>
          </a:xfrm>
        </p:spPr>
        <p:txBody>
          <a:bodyPr/>
          <a:lstStyle/>
          <a:p>
            <a:fld id="{88BD8101-94FD-441C-8B74-A789F6E2A568}" type="slidenum">
              <a:rPr lang="ar-SA" altLang="ar-SA"/>
              <a:pPr/>
              <a:t>23</a:t>
            </a:fld>
            <a:endParaRPr lang="en-US" altLang="ar-SA"/>
          </a:p>
        </p:txBody>
      </p:sp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5282" y="803384"/>
            <a:ext cx="7989752" cy="1083329"/>
          </a:xfrm>
        </p:spPr>
        <p:txBody>
          <a:bodyPr/>
          <a:lstStyle/>
          <a:p>
            <a:pPr rtl="0"/>
            <a:r>
              <a:rPr lang="en-US" altLang="ar-SA"/>
              <a:t>Illegal Identifiers</a:t>
            </a:r>
          </a:p>
        </p:txBody>
      </p:sp>
      <p:pic>
        <p:nvPicPr>
          <p:cNvPr id="539651" name="Picture 3" descr="Tbl02-01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r="74074"/>
          <a:stretch>
            <a:fillRect/>
          </a:stretch>
        </p:blipFill>
        <p:spPr>
          <a:xfrm>
            <a:off x="646090" y="2249510"/>
            <a:ext cx="2133600" cy="2133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493690" y="468791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None/>
            </a:pPr>
            <a:r>
              <a:rPr lang="en-US" altLang="ar-SA" sz="2400" u="sng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Note</a:t>
            </a:r>
            <a:r>
              <a:rPr lang="en-US" altLang="ar-SA" sz="2400" b="0" u="sng">
                <a:solidFill>
                  <a:srgbClr val="FF0066"/>
                </a:solidFill>
                <a:effectLst/>
                <a:latin typeface="Times New Roman" panose="02020603050405020304" pitchFamily="18" charset="0"/>
              </a:rPr>
              <a:t>:</a:t>
            </a:r>
            <a:r>
              <a:rPr lang="en-US" altLang="ar-SA" sz="2400" b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None/>
            </a:pPr>
            <a:r>
              <a:rPr lang="en-US" altLang="ar-SA" sz="2000" b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 </a:t>
            </a:r>
            <a:r>
              <a:rPr lang="en-US" altLang="ar-SA" sz="2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White space</a:t>
            </a:r>
            <a:r>
              <a:rPr lang="en-US" altLang="ar-SA" sz="2000" b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breaks up the program into words, e.g. the two reserved</a:t>
            </a:r>
          </a:p>
          <a:p>
            <a:pPr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None/>
            </a:pPr>
            <a:r>
              <a:rPr lang="en-US" altLang="ar-SA" sz="2000" b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 words </a:t>
            </a:r>
            <a:r>
              <a:rPr lang="en-US" altLang="ar-SA" sz="2000" b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 void</a:t>
            </a:r>
            <a:r>
              <a:rPr lang="en-US" altLang="ar-SA" sz="2000" b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rather than </a:t>
            </a:r>
            <a:r>
              <a:rPr lang="en-US" altLang="ar-SA" sz="2000" b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staticvoid</a:t>
            </a:r>
            <a:r>
              <a:rPr lang="en-US" altLang="ar-SA" sz="2000" b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which would be assumed </a:t>
            </a:r>
          </a:p>
          <a:p>
            <a:pPr>
              <a:spcBef>
                <a:spcPct val="20000"/>
              </a:spcBef>
              <a:buClr>
                <a:srgbClr val="666699"/>
              </a:buClr>
              <a:buFont typeface="Wingdings" panose="05000000000000000000" pitchFamily="2" charset="2"/>
              <a:buNone/>
            </a:pPr>
            <a:r>
              <a:rPr lang="en-US" altLang="ar-SA" sz="2000" b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 to be an identifier !</a:t>
            </a:r>
          </a:p>
        </p:txBody>
      </p:sp>
      <p:pic>
        <p:nvPicPr>
          <p:cNvPr id="539653" name="Picture 5" descr="Tbl02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90" y="1944710"/>
            <a:ext cx="8229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6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3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AC929B-DBE0-433E-8FBE-3D6D3F5DBB7A}" type="slidenum">
              <a:rPr lang="ar-SA" altLang="ar-SA"/>
              <a:pPr/>
              <a:t>3</a:t>
            </a:fld>
            <a:endParaRPr lang="en-US" altLang="ar-SA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43092" y="830535"/>
            <a:ext cx="8229600" cy="914400"/>
          </a:xfrm>
        </p:spPr>
        <p:txBody>
          <a:bodyPr/>
          <a:lstStyle/>
          <a:p>
            <a:pPr rtl="0"/>
            <a:r>
              <a:rPr lang="en-US" altLang="ar-SA" dirty="0"/>
              <a:t>Processing a Java Program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092" y="2001592"/>
            <a:ext cx="8343867" cy="4572000"/>
          </a:xfrm>
        </p:spPr>
        <p:txBody>
          <a:bodyPr>
            <a:normAutofit lnSpcReduction="10000"/>
          </a:bodyPr>
          <a:lstStyle/>
          <a:p>
            <a:pPr marL="533400" indent="-533400"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400" dirty="0"/>
              <a:t>A Java program undergoes several stages :</a:t>
            </a:r>
            <a:endParaRPr lang="en-US" altLang="ar-SA" sz="2400" dirty="0">
              <a:solidFill>
                <a:srgbClr val="FF3300"/>
              </a:solidFill>
            </a:endParaRPr>
          </a:p>
          <a:p>
            <a:pPr marL="533400" indent="-533400" algn="l" rtl="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2400" dirty="0">
                <a:solidFill>
                  <a:srgbClr val="FF3300"/>
                </a:solidFill>
              </a:rPr>
              <a:t>Editing</a:t>
            </a:r>
            <a:r>
              <a:rPr lang="en-US" altLang="ar-SA" sz="2400" dirty="0">
                <a:cs typeface="Times New Roman" panose="02020603050405020304" pitchFamily="18" charset="0"/>
              </a:rPr>
              <a:t>: </a:t>
            </a:r>
            <a:r>
              <a:rPr lang="en-US" altLang="ar-SA" sz="2000" dirty="0">
                <a:cs typeface="Times New Roman" panose="02020603050405020304" pitchFamily="18" charset="0"/>
              </a:rPr>
              <a:t>use Java code and save in a text file named </a:t>
            </a:r>
          </a:p>
          <a:p>
            <a:pPr marL="533400" indent="-533400"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000" b="1" dirty="0">
                <a:cs typeface="Times New Roman" panose="02020603050405020304" pitchFamily="18" charset="0"/>
              </a:rPr>
              <a:t>                              </a:t>
            </a:r>
            <a:r>
              <a:rPr lang="en-US" altLang="ar-SA" sz="2000" b="1" dirty="0" err="1">
                <a:cs typeface="Times New Roman" panose="02020603050405020304" pitchFamily="18" charset="0"/>
              </a:rPr>
              <a:t>className</a:t>
            </a:r>
            <a:r>
              <a:rPr lang="en-US" altLang="ar-SA" sz="2000" b="1" dirty="0">
                <a:cs typeface="Times New Roman" panose="02020603050405020304" pitchFamily="18" charset="0"/>
              </a:rPr>
              <a:t> .java</a:t>
            </a:r>
            <a:r>
              <a:rPr lang="en-US" altLang="ar-SA" sz="2000" dirty="0">
                <a:cs typeface="Times New Roman" panose="02020603050405020304" pitchFamily="18" charset="0"/>
              </a:rPr>
              <a:t>  ( source program ). </a:t>
            </a:r>
          </a:p>
          <a:p>
            <a:pPr marL="533400" indent="-533400"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400" dirty="0">
                <a:cs typeface="Times New Roman" panose="02020603050405020304" pitchFamily="18" charset="0"/>
              </a:rPr>
              <a:t>2.</a:t>
            </a:r>
            <a:r>
              <a:rPr lang="en-US" altLang="ar-SA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  Compiling :</a:t>
            </a:r>
            <a:r>
              <a:rPr lang="ar-SA" altLang="ar-SA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ar-SA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ar-SA" sz="2000" dirty="0">
                <a:cs typeface="Times New Roman" panose="02020603050405020304" pitchFamily="18" charset="0"/>
              </a:rPr>
              <a:t>the compiler checks the source program for any </a:t>
            </a:r>
            <a:r>
              <a:rPr lang="en-US" altLang="ar-SA" sz="2000" b="1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syntax</a:t>
            </a:r>
            <a:r>
              <a:rPr lang="en-US" altLang="ar-SA" sz="2000" dirty="0">
                <a:cs typeface="Times New Roman" panose="02020603050405020304" pitchFamily="18" charset="0"/>
              </a:rPr>
              <a:t> errors  then translates the program into code understood by interpreter</a:t>
            </a:r>
            <a:r>
              <a:rPr lang="ar-SA" altLang="ar-SA" sz="2000" dirty="0">
                <a:cs typeface="Times New Roman" panose="02020603050405020304" pitchFamily="18" charset="0"/>
              </a:rPr>
              <a:t>  </a:t>
            </a:r>
            <a:r>
              <a:rPr lang="en-US" altLang="ar-SA" sz="2000" dirty="0">
                <a:cs typeface="Times New Roman" panose="02020603050405020304" pitchFamily="18" charset="0"/>
              </a:rPr>
              <a:t>called </a:t>
            </a:r>
            <a:r>
              <a:rPr lang="en-US" altLang="ar-SA" sz="2000" b="1" dirty="0" err="1">
                <a:cs typeface="Times New Roman" panose="02020603050405020304" pitchFamily="18" charset="0"/>
              </a:rPr>
              <a:t>bytecode</a:t>
            </a:r>
            <a:r>
              <a:rPr lang="ar-SA" altLang="ar-SA" sz="2000" b="1" dirty="0">
                <a:cs typeface="Times New Roman" panose="02020603050405020304" pitchFamily="18" charset="0"/>
              </a:rPr>
              <a:t> </a:t>
            </a:r>
            <a:r>
              <a:rPr lang="en-US" altLang="ar-SA" sz="2000" dirty="0">
                <a:cs typeface="Times New Roman" panose="02020603050405020304" pitchFamily="18" charset="0"/>
              </a:rPr>
              <a:t>saved in a file named </a:t>
            </a:r>
            <a:r>
              <a:rPr lang="en-US" altLang="ar-SA" sz="2000" b="1" dirty="0" err="1">
                <a:cs typeface="Times New Roman" panose="02020603050405020304" pitchFamily="18" charset="0"/>
              </a:rPr>
              <a:t>className.class</a:t>
            </a:r>
            <a:r>
              <a:rPr lang="en-US" altLang="ar-SA" sz="2400" b="1" dirty="0">
                <a:cs typeface="Times New Roman" panose="02020603050405020304" pitchFamily="18" charset="0"/>
              </a:rPr>
              <a:t> </a:t>
            </a:r>
          </a:p>
          <a:p>
            <a:pPr marL="533400" indent="-533400"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400" dirty="0">
                <a:cs typeface="Times New Roman" panose="02020603050405020304" pitchFamily="18" charset="0"/>
              </a:rPr>
              <a:t>3.</a:t>
            </a:r>
            <a:r>
              <a:rPr lang="en-US" altLang="ar-SA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   Loading :</a:t>
            </a:r>
            <a:r>
              <a:rPr lang="en-US" altLang="ar-SA" sz="2400" dirty="0">
                <a:cs typeface="Times New Roman" panose="02020603050405020304" pitchFamily="18" charset="0"/>
              </a:rPr>
              <a:t> </a:t>
            </a:r>
            <a:r>
              <a:rPr lang="en-US" altLang="ar-SA" sz="2000" dirty="0">
                <a:cs typeface="Times New Roman" panose="02020603050405020304" pitchFamily="18" charset="0"/>
              </a:rPr>
              <a:t>the </a:t>
            </a:r>
            <a:r>
              <a:rPr lang="en-US" altLang="ar-SA" sz="2000" b="1" dirty="0">
                <a:cs typeface="Times New Roman" panose="02020603050405020304" pitchFamily="18" charset="0"/>
              </a:rPr>
              <a:t>.class</a:t>
            </a:r>
            <a:r>
              <a:rPr lang="en-US" altLang="ar-SA" sz="2000" dirty="0">
                <a:cs typeface="Times New Roman" panose="02020603050405020304" pitchFamily="18" charset="0"/>
              </a:rPr>
              <a:t> file is loaded into computer main memory for execution, and connected to all classes.</a:t>
            </a:r>
            <a:endParaRPr lang="ar-SA" altLang="ar-SA" sz="2000" dirty="0">
              <a:cs typeface="Times New Roman" panose="02020603050405020304" pitchFamily="18" charset="0"/>
            </a:endParaRPr>
          </a:p>
          <a:p>
            <a:pPr marL="533400" indent="-533400"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400" dirty="0">
                <a:cs typeface="Times New Roman" panose="02020603050405020304" pitchFamily="18" charset="0"/>
              </a:rPr>
              <a:t>4.</a:t>
            </a:r>
            <a:r>
              <a:rPr lang="en-US" altLang="ar-SA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   Verifying :</a:t>
            </a:r>
            <a:r>
              <a:rPr lang="en-US" altLang="ar-SA" sz="2400" dirty="0">
                <a:cs typeface="Times New Roman" panose="02020603050405020304" pitchFamily="18" charset="0"/>
              </a:rPr>
              <a:t> </a:t>
            </a:r>
            <a:r>
              <a:rPr lang="ar-SA" altLang="ar-SA" sz="2400" dirty="0">
                <a:cs typeface="Times New Roman" panose="02020603050405020304" pitchFamily="18" charset="0"/>
              </a:rPr>
              <a:t> </a:t>
            </a:r>
            <a:r>
              <a:rPr lang="en-US" altLang="ar-SA" sz="2000" dirty="0">
                <a:cs typeface="Times New Roman" panose="02020603050405020304" pitchFamily="18" charset="0"/>
              </a:rPr>
              <a:t>to validate and secure against damage .</a:t>
            </a:r>
          </a:p>
          <a:p>
            <a:pPr marL="533400" indent="-533400"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400" dirty="0">
                <a:cs typeface="Times New Roman" panose="02020603050405020304" pitchFamily="18" charset="0"/>
              </a:rPr>
              <a:t>5.</a:t>
            </a:r>
            <a:r>
              <a:rPr lang="en-US" altLang="ar-SA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   Interpreting :</a:t>
            </a:r>
            <a:r>
              <a:rPr lang="en-US" altLang="ar-SA" sz="2000" dirty="0">
                <a:cs typeface="Times New Roman" panose="02020603050405020304" pitchFamily="18" charset="0"/>
              </a:rPr>
              <a:t>the</a:t>
            </a:r>
            <a:r>
              <a:rPr lang="ar-SA" altLang="ar-SA" sz="20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ar-SA" altLang="ar-SA" sz="2000" dirty="0">
                <a:cs typeface="Times New Roman" panose="02020603050405020304" pitchFamily="18" charset="0"/>
              </a:rPr>
              <a:t> </a:t>
            </a:r>
            <a:r>
              <a:rPr lang="en-US" altLang="ar-SA" sz="2000" dirty="0"/>
              <a:t>Interpreter reads and translates each </a:t>
            </a:r>
            <a:r>
              <a:rPr lang="en-US" altLang="ar-SA" sz="2000" dirty="0" err="1"/>
              <a:t>bytecode</a:t>
            </a:r>
            <a:r>
              <a:rPr lang="en-US" altLang="ar-SA" sz="2000" dirty="0"/>
              <a:t> instruction into machine language and then executes it , one instruction at a time .</a:t>
            </a:r>
          </a:p>
          <a:p>
            <a:pPr marL="533400" indent="-533400" algn="l" rtl="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altLang="ar-SA" sz="2000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51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7D34A6-F411-4DB4-A4F6-E83D5433A02B}" type="slidenum">
              <a:rPr lang="ar-SA" altLang="ar-SA"/>
              <a:pPr/>
              <a:t>4</a:t>
            </a:fld>
            <a:endParaRPr lang="en-US" altLang="ar-SA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730876"/>
            <a:ext cx="7772400" cy="1143000"/>
          </a:xfrm>
        </p:spPr>
        <p:txBody>
          <a:bodyPr/>
          <a:lstStyle/>
          <a:p>
            <a:r>
              <a:rPr lang="en-US" altLang="ar-SA" dirty="0"/>
              <a:t>Processing a Java Program</a:t>
            </a:r>
          </a:p>
        </p:txBody>
      </p:sp>
      <p:pic>
        <p:nvPicPr>
          <p:cNvPr id="8197" name="Picture 5" descr="Fig01-03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" y="1873876"/>
            <a:ext cx="8153400" cy="487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5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0A2C5C-9F7E-4D21-B897-30E2A992B35D}" type="slidenum">
              <a:rPr lang="ar-SA" altLang="ar-SA"/>
              <a:pPr/>
              <a:t>5</a:t>
            </a:fld>
            <a:endParaRPr lang="en-US" altLang="ar-SA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Processing a Java Program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3767" y="2228003"/>
            <a:ext cx="7989752" cy="3630795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400" dirty="0"/>
              <a:t>Java Virtual Machine (JVM): A hypothetical computer developed to make Java programs machine independent</a:t>
            </a:r>
            <a:r>
              <a:rPr lang="ar-SA" altLang="ar-SA" sz="2400" dirty="0">
                <a:cs typeface="Times New Roman" panose="02020603050405020304" pitchFamily="18" charset="0"/>
              </a:rPr>
              <a:t> </a:t>
            </a:r>
            <a:r>
              <a:rPr lang="en-US" altLang="ar-SA" sz="2400" dirty="0">
                <a:cs typeface="Times New Roman" panose="02020603050405020304" pitchFamily="18" charset="0"/>
              </a:rPr>
              <a:t>( </a:t>
            </a:r>
            <a:r>
              <a:rPr lang="en-US" altLang="ar-SA" sz="2400" dirty="0" err="1">
                <a:cs typeface="Times New Roman" panose="02020603050405020304" pitchFamily="18" charset="0"/>
              </a:rPr>
              <a:t>i.e</a:t>
            </a:r>
            <a:r>
              <a:rPr lang="en-US" altLang="ar-SA" sz="2400" dirty="0">
                <a:cs typeface="Times New Roman" panose="02020603050405020304" pitchFamily="18" charset="0"/>
              </a:rPr>
              <a:t> run on  many different types of computer platforms ).</a:t>
            </a:r>
          </a:p>
          <a:p>
            <a:pPr algn="l" rtl="0"/>
            <a:endParaRPr lang="en-US" altLang="ar-SA" sz="2400" dirty="0">
              <a:cs typeface="Times New Roman" panose="02020603050405020304" pitchFamily="18" charset="0"/>
            </a:endParaRPr>
          </a:p>
          <a:p>
            <a:pPr algn="l" rtl="0"/>
            <a:r>
              <a:rPr lang="en-US" altLang="ar-SA" sz="2400" dirty="0" err="1">
                <a:cs typeface="Times New Roman" panose="02020603050405020304" pitchFamily="18" charset="0"/>
              </a:rPr>
              <a:t>Bytecode</a:t>
            </a:r>
            <a:r>
              <a:rPr lang="en-US" altLang="ar-SA" sz="2400" dirty="0">
                <a:cs typeface="Times New Roman" panose="02020603050405020304" pitchFamily="18" charset="0"/>
              </a:rPr>
              <a:t> is the machine language for the JVM .</a:t>
            </a:r>
          </a:p>
        </p:txBody>
      </p:sp>
    </p:spTree>
    <p:extLst>
      <p:ext uri="{BB962C8B-B14F-4D97-AF65-F5344CB8AC3E}">
        <p14:creationId xmlns:p14="http://schemas.microsoft.com/office/powerpoint/2010/main" val="379169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E4EBE-BDC1-4CE0-BB90-80F66925228B}" type="slidenum">
              <a:rPr lang="ar-SA" altLang="ar-SA"/>
              <a:pPr/>
              <a:t>6</a:t>
            </a:fld>
            <a:endParaRPr lang="en-US" altLang="ar-SA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/>
              <a:t> Processing a Java Program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1867172"/>
            <a:ext cx="7924800" cy="4267200"/>
          </a:xfrm>
        </p:spPr>
        <p:txBody>
          <a:bodyPr>
            <a:normAutofit/>
          </a:bodyPr>
          <a:lstStyle/>
          <a:p>
            <a:pPr algn="l" rtl="0"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ar-SA" sz="2400" dirty="0"/>
              <a:t>Two types of Java programs:</a:t>
            </a:r>
          </a:p>
          <a:p>
            <a:pPr lvl="1" algn="l" rtl="0">
              <a:spcBef>
                <a:spcPct val="60000"/>
              </a:spcBef>
            </a:pPr>
            <a:r>
              <a:rPr lang="en-US" altLang="ar-SA" sz="2000" dirty="0"/>
              <a:t>  </a:t>
            </a:r>
            <a:r>
              <a:rPr lang="en-US" altLang="ar-SA" sz="2000" dirty="0">
                <a:solidFill>
                  <a:srgbClr val="FF3300"/>
                </a:solidFill>
              </a:rPr>
              <a:t>Applications</a:t>
            </a:r>
            <a:r>
              <a:rPr lang="en-US" altLang="ar-SA" sz="2000" dirty="0"/>
              <a:t>  : standalone programs stored and    executed on a local computer .</a:t>
            </a:r>
          </a:p>
          <a:p>
            <a:pPr lvl="1" algn="l" rtl="0">
              <a:spcBef>
                <a:spcPct val="60000"/>
              </a:spcBef>
            </a:pPr>
            <a:r>
              <a:rPr lang="en-US" altLang="ar-SA" sz="2000" dirty="0">
                <a:solidFill>
                  <a:srgbClr val="FF3300"/>
                </a:solidFill>
              </a:rPr>
              <a:t> Applets </a:t>
            </a:r>
            <a:r>
              <a:rPr lang="en-US" altLang="ar-SA" sz="2000" dirty="0"/>
              <a:t> :   small programs stored on remote computers that users connect to via a WWW browser.    </a:t>
            </a:r>
            <a:endParaRPr lang="en-US" altLang="ar-SA" sz="2000" dirty="0" smtClean="0"/>
          </a:p>
          <a:p>
            <a:pPr marL="324000" lvl="1" indent="0" algn="l" rtl="0">
              <a:spcBef>
                <a:spcPct val="60000"/>
              </a:spcBef>
              <a:buNone/>
            </a:pPr>
            <a:r>
              <a:rPr lang="en-US" altLang="ar-SA" sz="2000" dirty="0" smtClean="0"/>
              <a:t> </a:t>
            </a:r>
            <a:r>
              <a:rPr lang="en-US" altLang="ar-SA" sz="2000" dirty="0"/>
              <a:t>Applets are loaded into the browser , executed  then discarded  .    </a:t>
            </a:r>
          </a:p>
          <a:p>
            <a:pPr lvl="1" algn="l" rtl="0"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ar-SA" sz="2000" dirty="0"/>
              <a:t> </a:t>
            </a:r>
          </a:p>
          <a:p>
            <a:pPr algn="l" rtl="0">
              <a:spcBef>
                <a:spcPct val="60000"/>
              </a:spcBef>
              <a:buFont typeface="Wingdings" panose="05000000000000000000" pitchFamily="2" charset="2"/>
              <a:buNone/>
            </a:pPr>
            <a:endParaRPr lang="en-US" altLang="ar-SA" sz="2400" dirty="0"/>
          </a:p>
        </p:txBody>
      </p:sp>
    </p:spTree>
    <p:extLst>
      <p:ext uri="{BB962C8B-B14F-4D97-AF65-F5344CB8AC3E}">
        <p14:creationId xmlns:p14="http://schemas.microsoft.com/office/powerpoint/2010/main" val="340950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3B012-4F44-4FE0-9F72-B68C6502D514}" type="slidenum">
              <a:rPr lang="ar-SA" altLang="ar-SA"/>
              <a:pPr/>
              <a:t>7</a:t>
            </a:fld>
            <a:endParaRPr lang="en-US" altLang="ar-SA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1192" y="983087"/>
            <a:ext cx="8458200" cy="914400"/>
          </a:xfrm>
        </p:spPr>
        <p:txBody>
          <a:bodyPr>
            <a:noAutofit/>
          </a:bodyPr>
          <a:lstStyle/>
          <a:p>
            <a:pPr rtl="0"/>
            <a:r>
              <a:rPr lang="en-US" altLang="ar-SA" sz="3200" dirty="0"/>
              <a:t>What does a Java program look like? </a:t>
            </a:r>
            <a:br>
              <a:rPr lang="en-US" altLang="ar-SA" sz="3200" dirty="0"/>
            </a:br>
            <a:r>
              <a:rPr lang="en-US" altLang="ar-SA" b="1" i="1" dirty="0"/>
              <a:t>Example 1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2686140"/>
            <a:ext cx="7989752" cy="3630795"/>
          </a:xfrm>
        </p:spPr>
        <p:txBody>
          <a:bodyPr/>
          <a:lstStyle/>
          <a:p>
            <a:pPr algn="l" rtl="0"/>
            <a:r>
              <a:rPr lang="en-US" altLang="ar-SA" dirty="0"/>
              <a:t>A simple Java application:</a:t>
            </a:r>
          </a:p>
          <a:p>
            <a:pPr algn="l" rtl="0">
              <a:buFont typeface="Wingdings" panose="05000000000000000000" pitchFamily="2" charset="2"/>
              <a:buNone/>
            </a:pPr>
            <a:r>
              <a:rPr lang="en-US" altLang="ar-SA" dirty="0"/>
              <a:t>     </a:t>
            </a:r>
            <a:r>
              <a:rPr lang="en-US" altLang="ar-SA" i="1" dirty="0"/>
              <a:t>an application executes using the Java interpreter.</a:t>
            </a:r>
          </a:p>
          <a:p>
            <a:pPr algn="l" rtl="0">
              <a:buFont typeface="Wingdings" panose="05000000000000000000" pitchFamily="2" charset="2"/>
              <a:buNone/>
            </a:pPr>
            <a:endParaRPr lang="en-US" altLang="ar-SA" i="1" dirty="0"/>
          </a:p>
          <a:p>
            <a:pPr algn="l" rtl="0"/>
            <a:r>
              <a:rPr lang="en-US" altLang="ar-SA" dirty="0"/>
              <a:t>The basic unit of a Java program is a </a:t>
            </a:r>
            <a:r>
              <a:rPr lang="en-US" altLang="ar-SA" b="1" dirty="0"/>
              <a:t>class.</a:t>
            </a:r>
          </a:p>
          <a:p>
            <a:pPr algn="l" rtl="0"/>
            <a:r>
              <a:rPr lang="en-US" altLang="ar-SA" dirty="0"/>
              <a:t>Every Java </a:t>
            </a:r>
            <a:r>
              <a:rPr lang="en-US" altLang="ar-SA" dirty="0">
                <a:solidFill>
                  <a:srgbClr val="FF3300"/>
                </a:solidFill>
              </a:rPr>
              <a:t>program</a:t>
            </a:r>
            <a:r>
              <a:rPr lang="en-US" altLang="ar-SA" dirty="0"/>
              <a:t> must have at least </a:t>
            </a:r>
            <a:r>
              <a:rPr lang="en-US" altLang="ar-SA" dirty="0">
                <a:solidFill>
                  <a:srgbClr val="FF3300"/>
                </a:solidFill>
              </a:rPr>
              <a:t>one</a:t>
            </a:r>
            <a:r>
              <a:rPr lang="en-US" altLang="ar-SA" dirty="0"/>
              <a:t> class .</a:t>
            </a:r>
          </a:p>
          <a:p>
            <a:pPr algn="l" rtl="0"/>
            <a:r>
              <a:rPr lang="en-US" altLang="ar-SA" dirty="0"/>
              <a:t>Each class begins with a class declaration that defines data and methods for the class . </a:t>
            </a:r>
            <a:r>
              <a:rPr lang="en-US" altLang="ar-SA" i="1" dirty="0"/>
              <a:t>We’ll talk about this more later.</a:t>
            </a:r>
          </a:p>
          <a:p>
            <a:pPr algn="l" rtl="0"/>
            <a:endParaRPr lang="en-US" altLang="ar-SA" i="1" dirty="0"/>
          </a:p>
          <a:p>
            <a:pPr algn="l" rtl="0"/>
            <a:endParaRPr lang="en-US" altLang="ar-SA" dirty="0"/>
          </a:p>
          <a:p>
            <a:pPr algn="l" rtl="0">
              <a:buFont typeface="Wingdings" panose="05000000000000000000" pitchFamily="2" charset="2"/>
              <a:buNone/>
            </a:pPr>
            <a:endParaRPr lang="en-US" altLang="ar-SA" dirty="0"/>
          </a:p>
          <a:p>
            <a:pPr algn="l" rtl="0">
              <a:buFont typeface="Wingdings" panose="05000000000000000000" pitchFamily="2" charset="2"/>
              <a:buNone/>
            </a:pPr>
            <a:endParaRPr lang="en-US" altLang="ar-SA" dirty="0"/>
          </a:p>
          <a:p>
            <a:pPr algn="l" rtl="0">
              <a:buFont typeface="Wingdings" panose="05000000000000000000" pitchFamily="2" charset="2"/>
              <a:buNone/>
            </a:pPr>
            <a:endParaRPr lang="en-US" altLang="ar-SA" dirty="0"/>
          </a:p>
        </p:txBody>
      </p:sp>
    </p:spTree>
    <p:extLst>
      <p:ext uri="{BB962C8B-B14F-4D97-AF65-F5344CB8AC3E}">
        <p14:creationId xmlns:p14="http://schemas.microsoft.com/office/powerpoint/2010/main" val="2833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1BA222-3B5C-4E2C-A9C6-2AE885864671}" type="slidenum">
              <a:rPr lang="ar-SA" altLang="ar-SA"/>
              <a:pPr/>
              <a:t>8</a:t>
            </a:fld>
            <a:endParaRPr lang="en-US" altLang="ar-SA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2503577"/>
            <a:ext cx="8382504" cy="4026012"/>
          </a:xfrm>
        </p:spPr>
        <p:txBody>
          <a:bodyPr>
            <a:noAutofit/>
          </a:bodyPr>
          <a:lstStyle/>
          <a:p>
            <a:pPr algn="l" rtl="0">
              <a:lnSpc>
                <a:spcPct val="90000"/>
              </a:lnSpc>
            </a:pPr>
            <a:r>
              <a:rPr lang="en-US" altLang="ar-SA" sz="2000"/>
              <a:t>Here’s a class called </a:t>
            </a:r>
            <a:r>
              <a:rPr lang="en-US" altLang="ar-SA" sz="2000" i="1"/>
              <a:t>Welcome</a:t>
            </a:r>
            <a:r>
              <a:rPr lang="en-US" altLang="ar-SA" sz="2000"/>
              <a:t>: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000"/>
              <a:t>     </a:t>
            </a:r>
            <a:r>
              <a:rPr lang="en-US" altLang="ar-SA" sz="2000" b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ar-SA" sz="2000"/>
              <a:t> </a:t>
            </a:r>
            <a:r>
              <a:rPr lang="en-US" altLang="ar-SA" sz="2000" b="1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altLang="ar-SA" sz="2000" b="1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Welcome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ar-SA" sz="2000" b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is a comment.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algn="l" rtl="0">
              <a:lnSpc>
                <a:spcPct val="90000"/>
              </a:lnSpc>
            </a:pPr>
            <a:r>
              <a:rPr lang="en-US" altLang="ar-SA" sz="2000"/>
              <a:t> It’s a </a:t>
            </a:r>
            <a:r>
              <a:rPr lang="en-US" altLang="ar-SA" sz="2000" i="1"/>
              <a:t>convention </a:t>
            </a:r>
            <a:r>
              <a:rPr lang="en-US" altLang="ar-SA" sz="2000"/>
              <a:t>that the name of a class starts with a </a:t>
            </a:r>
            <a:r>
              <a:rPr lang="en-US" altLang="ar-SA" sz="2000">
                <a:solidFill>
                  <a:srgbClr val="FF3300"/>
                </a:solidFill>
              </a:rPr>
              <a:t>capital letter</a:t>
            </a:r>
            <a:r>
              <a:rPr lang="en-US" altLang="ar-SA" sz="2000"/>
              <a:t>.</a:t>
            </a:r>
          </a:p>
          <a:p>
            <a:pPr algn="l" rtl="0">
              <a:lnSpc>
                <a:spcPct val="90000"/>
              </a:lnSpc>
            </a:pPr>
            <a:r>
              <a:rPr lang="en-US" altLang="ar-SA" sz="2000"/>
              <a:t>You’ll meet other conventions along the way!!</a:t>
            </a:r>
          </a:p>
          <a:p>
            <a:pPr algn="l" rtl="0">
              <a:lnSpc>
                <a:spcPct val="90000"/>
              </a:lnSpc>
            </a:pPr>
            <a:r>
              <a:rPr lang="en-US" altLang="ar-SA" sz="2000"/>
              <a:t> At the moment, we’ve defined a class that does nothing. The line with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000"/>
              <a:t>       the </a:t>
            </a:r>
            <a:r>
              <a:rPr lang="en-US" altLang="ar-SA" sz="2000">
                <a:solidFill>
                  <a:schemeClr val="accent1"/>
                </a:solidFill>
              </a:rPr>
              <a:t>//</a:t>
            </a:r>
            <a:r>
              <a:rPr lang="en-US" altLang="ar-SA" sz="2000"/>
              <a:t> in front of it is not translated by the compiler - it’s called a comment</a:t>
            </a:r>
          </a:p>
          <a:p>
            <a:pPr algn="l" rtl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SA" sz="2000"/>
              <a:t>       and it’s ignored.</a:t>
            </a:r>
          </a:p>
          <a:p>
            <a:pPr algn="l" rtl="0">
              <a:lnSpc>
                <a:spcPct val="90000"/>
              </a:lnSpc>
            </a:pPr>
            <a:r>
              <a:rPr lang="en-US" altLang="ar-SA" sz="2000"/>
              <a:t> So let’s make our program do something!</a:t>
            </a:r>
          </a:p>
          <a:p>
            <a:pPr algn="l" rtl="0">
              <a:lnSpc>
                <a:spcPct val="90000"/>
              </a:lnSpc>
            </a:pPr>
            <a:endParaRPr lang="en-US" altLang="ar-SA" sz="2000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rtl="0"/>
            <a:r>
              <a:rPr lang="en-US" altLang="ar-SA" dirty="0"/>
              <a:t>What does a Java program look like? </a:t>
            </a:r>
            <a:br>
              <a:rPr lang="en-US" altLang="ar-SA" dirty="0"/>
            </a:br>
            <a:r>
              <a:rPr lang="en-US" altLang="ar-SA" dirty="0"/>
              <a:t> </a:t>
            </a:r>
            <a:r>
              <a:rPr lang="en-US" altLang="ar-SA" sz="2400" b="1" i="1" dirty="0"/>
              <a:t>Example 1</a:t>
            </a:r>
          </a:p>
        </p:txBody>
      </p:sp>
    </p:spTree>
    <p:extLst>
      <p:ext uri="{BB962C8B-B14F-4D97-AF65-F5344CB8AC3E}">
        <p14:creationId xmlns:p14="http://schemas.microsoft.com/office/powerpoint/2010/main" val="384065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3767" y="6488549"/>
            <a:ext cx="4870585" cy="365125"/>
          </a:xfrm>
        </p:spPr>
        <p:txBody>
          <a:bodyPr/>
          <a:lstStyle/>
          <a:p>
            <a:fld id="{33023172-B342-465A-9732-AF7C1EEDDA61}" type="slidenum">
              <a:rPr lang="ar-SA" altLang="ar-SA"/>
              <a:pPr/>
              <a:t>9</a:t>
            </a:fld>
            <a:endParaRPr lang="en-US" altLang="ar-SA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5149" y="2099111"/>
            <a:ext cx="8342826" cy="4572000"/>
          </a:xfrm>
        </p:spPr>
        <p:txBody>
          <a:bodyPr>
            <a:noAutofit/>
          </a:bodyPr>
          <a:lstStyle/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ar-SA" sz="900" dirty="0"/>
              <a:t>  </a:t>
            </a:r>
            <a:r>
              <a:rPr lang="en-US" altLang="ar-S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altLang="ar-SA" sz="1200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Welcome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     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public static void main(String [] </a:t>
            </a:r>
            <a:r>
              <a:rPr lang="en-US" altLang="ar-SA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ar-S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{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ar-SA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altLang="ar-S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(“Welcome to Java”);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ar-SA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ar-SA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80000"/>
              </a:lnSpc>
            </a:pPr>
            <a:r>
              <a:rPr lang="en-US" altLang="ar-SA" dirty="0"/>
              <a:t>We’ve now added a </a:t>
            </a:r>
            <a:r>
              <a:rPr lang="en-US" altLang="ar-SA" i="1" dirty="0"/>
              <a:t>main method </a:t>
            </a:r>
            <a:r>
              <a:rPr lang="en-US" altLang="ar-SA" dirty="0"/>
              <a:t>to our class. We’ve also used </a:t>
            </a:r>
            <a:r>
              <a:rPr lang="en-US" altLang="ar-SA" dirty="0" smtClean="0"/>
              <a:t>a number </a:t>
            </a:r>
            <a:r>
              <a:rPr lang="en-US" altLang="ar-SA" dirty="0"/>
              <a:t>of words that have a special meaning to Java: </a:t>
            </a:r>
            <a:r>
              <a:rPr lang="en-US" altLang="ar-SA" i="1" dirty="0"/>
              <a:t>class, </a:t>
            </a:r>
            <a:r>
              <a:rPr lang="en-US" altLang="ar-SA" i="1" dirty="0" smtClean="0"/>
              <a:t>public, static</a:t>
            </a:r>
            <a:r>
              <a:rPr lang="en-US" altLang="ar-SA" i="1" dirty="0"/>
              <a:t>, void </a:t>
            </a:r>
            <a:r>
              <a:rPr lang="en-US" altLang="ar-SA" dirty="0"/>
              <a:t>and </a:t>
            </a:r>
            <a:r>
              <a:rPr lang="en-US" altLang="ar-SA" i="1" dirty="0"/>
              <a:t>String</a:t>
            </a:r>
            <a:r>
              <a:rPr lang="en-US" altLang="ar-SA" dirty="0"/>
              <a:t>.</a:t>
            </a:r>
          </a:p>
          <a:p>
            <a:pPr algn="l" rtl="0">
              <a:lnSpc>
                <a:spcPct val="80000"/>
              </a:lnSpc>
            </a:pPr>
            <a:r>
              <a:rPr lang="en-US" altLang="ar-SA" dirty="0"/>
              <a:t>The line </a:t>
            </a:r>
            <a:r>
              <a:rPr lang="en-US" altLang="ar-SA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altLang="ar-SA" dirty="0">
                <a:latin typeface="Courier New" panose="02070309020205020404" pitchFamily="49" charset="0"/>
                <a:cs typeface="Courier New" panose="02070309020205020404" pitchFamily="49" charset="0"/>
              </a:rPr>
              <a:t>(“Welcome to Java ”)</a:t>
            </a:r>
            <a:r>
              <a:rPr lang="en-US" altLang="ar-SA" dirty="0"/>
              <a:t> is an instruction to print the sentence </a:t>
            </a:r>
            <a:r>
              <a:rPr lang="en-US" altLang="ar-SA" dirty="0">
                <a:latin typeface="Courier New" panose="02070309020205020404" pitchFamily="49" charset="0"/>
                <a:cs typeface="Courier New" panose="02070309020205020404" pitchFamily="49" charset="0"/>
              </a:rPr>
              <a:t>Welcome to Java</a:t>
            </a:r>
            <a:r>
              <a:rPr lang="en-US" altLang="ar-SA" dirty="0"/>
              <a:t> on the screen. </a:t>
            </a:r>
          </a:p>
          <a:p>
            <a:pPr algn="l" rtl="0">
              <a:lnSpc>
                <a:spcPct val="80000"/>
              </a:lnSpc>
            </a:pPr>
            <a:r>
              <a:rPr lang="en-US" altLang="ar-SA" dirty="0"/>
              <a:t>The double quotes </a:t>
            </a:r>
            <a:r>
              <a:rPr lang="en-US" altLang="ar-SA" dirty="0">
                <a:latin typeface="Courier New" panose="02070309020205020404" pitchFamily="49" charset="0"/>
                <a:cs typeface="Courier New" panose="02070309020205020404" pitchFamily="49" charset="0"/>
              </a:rPr>
              <a:t>(“)</a:t>
            </a:r>
            <a:r>
              <a:rPr lang="en-US" altLang="ar-SA" dirty="0"/>
              <a:t> are not printed out as they are used to inform the compiler that </a:t>
            </a:r>
            <a:r>
              <a:rPr lang="en-US" altLang="ar-SA" dirty="0">
                <a:latin typeface="Courier New" panose="02070309020205020404" pitchFamily="49" charset="0"/>
                <a:cs typeface="Courier New" panose="02070309020205020404" pitchFamily="49" charset="0"/>
              </a:rPr>
              <a:t>Welcome to Java</a:t>
            </a:r>
            <a:r>
              <a:rPr lang="en-US" altLang="ar-SA" dirty="0"/>
              <a:t> is a </a:t>
            </a:r>
            <a:r>
              <a:rPr lang="en-US" altLang="ar-SA" i="1" dirty="0"/>
              <a:t>String</a:t>
            </a:r>
            <a:r>
              <a:rPr lang="en-US" altLang="ar-SA" dirty="0"/>
              <a:t>.</a:t>
            </a:r>
          </a:p>
          <a:p>
            <a:pPr algn="l" rtl="0">
              <a:lnSpc>
                <a:spcPct val="80000"/>
              </a:lnSpc>
            </a:pPr>
            <a:r>
              <a:rPr lang="en-US" altLang="ar-SA" dirty="0"/>
              <a:t>Then our program exits.</a:t>
            </a:r>
          </a:p>
          <a:p>
            <a:pPr algn="l" rtl="0">
              <a:lnSpc>
                <a:spcPct val="80000"/>
              </a:lnSpc>
            </a:pPr>
            <a:endParaRPr lang="en-US" altLang="ar-SA" dirty="0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title"/>
          </p:nvPr>
        </p:nvSpPr>
        <p:spPr>
          <a:xfrm>
            <a:off x="518375" y="841539"/>
            <a:ext cx="8229600" cy="914400"/>
          </a:xfrm>
          <a:noFill/>
          <a:ln/>
        </p:spPr>
        <p:txBody>
          <a:bodyPr>
            <a:noAutofit/>
          </a:bodyPr>
          <a:lstStyle/>
          <a:p>
            <a:pPr rtl="0"/>
            <a:r>
              <a:rPr lang="en-US" altLang="ar-SA" dirty="0"/>
              <a:t>What does a Java program look like? </a:t>
            </a:r>
            <a:br>
              <a:rPr lang="en-US" altLang="ar-SA" dirty="0"/>
            </a:br>
            <a:r>
              <a:rPr lang="en-US" altLang="ar-SA" dirty="0"/>
              <a:t> </a:t>
            </a:r>
            <a:r>
              <a:rPr lang="en-US" altLang="ar-SA" sz="2400" b="1" i="1" dirty="0"/>
              <a:t>Example 1</a:t>
            </a:r>
          </a:p>
        </p:txBody>
      </p:sp>
    </p:spTree>
    <p:extLst>
      <p:ext uri="{BB962C8B-B14F-4D97-AF65-F5344CB8AC3E}">
        <p14:creationId xmlns:p14="http://schemas.microsoft.com/office/powerpoint/2010/main" val="12145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49</TotalTime>
  <Words>1245</Words>
  <Application>Microsoft Office PowerPoint</Application>
  <PresentationFormat>On-screen Show (4:3)</PresentationFormat>
  <Paragraphs>191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Courier New</vt:lpstr>
      <vt:lpstr>Gill Sans MT</vt:lpstr>
      <vt:lpstr>Majalla UI</vt:lpstr>
      <vt:lpstr>Times New Roman</vt:lpstr>
      <vt:lpstr>Wingdings</vt:lpstr>
      <vt:lpstr>Wingdings 2</vt:lpstr>
      <vt:lpstr>Dividend</vt:lpstr>
      <vt:lpstr>Chapter 3</vt:lpstr>
      <vt:lpstr>Basics of Java Environment</vt:lpstr>
      <vt:lpstr>Processing a Java Program</vt:lpstr>
      <vt:lpstr>Processing a Java Program</vt:lpstr>
      <vt:lpstr>Processing a Java Program</vt:lpstr>
      <vt:lpstr> Processing a Java Program</vt:lpstr>
      <vt:lpstr>What does a Java program look like?  Example 1</vt:lpstr>
      <vt:lpstr>What does a Java program look like?   Example 1</vt:lpstr>
      <vt:lpstr>What does a Java program look like?   Example 1</vt:lpstr>
      <vt:lpstr>What does a Java program look like?   Example 1</vt:lpstr>
      <vt:lpstr>What does a Java program look like?   Let’s make it work !</vt:lpstr>
      <vt:lpstr>What does a Java program look like?   Let’s work it !</vt:lpstr>
      <vt:lpstr> </vt:lpstr>
      <vt:lpstr>What does a Java program look like?   Example 2</vt:lpstr>
      <vt:lpstr>What does a Java program look like?   Example 2</vt:lpstr>
      <vt:lpstr>What does a Java program look like?   Example 2</vt:lpstr>
      <vt:lpstr>Special Symbols</vt:lpstr>
      <vt:lpstr> Other Special Symbols</vt:lpstr>
      <vt:lpstr>Word Symbols( reserved words)</vt:lpstr>
      <vt:lpstr>PowerPoint Presentation</vt:lpstr>
      <vt:lpstr>Java Identifiers</vt:lpstr>
      <vt:lpstr>Java Identifiers</vt:lpstr>
      <vt:lpstr>Illegal Identifiers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Aseel</dc:creator>
  <cp:lastModifiedBy>Aseel</cp:lastModifiedBy>
  <cp:revision>32</cp:revision>
  <dcterms:created xsi:type="dcterms:W3CDTF">2014-09-10T16:06:01Z</dcterms:created>
  <dcterms:modified xsi:type="dcterms:W3CDTF">2014-09-10T16:55:02Z</dcterms:modified>
</cp:coreProperties>
</file>