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60" r:id="rId1"/>
  </p:sldMasterIdLst>
  <p:notesMasterIdLst>
    <p:notesMasterId r:id="rId25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129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5254DA80-8AC7-425F-8A28-0C6D66BF32C4}" type="datetimeFigureOut">
              <a:rPr lang="ar-SA" smtClean="0"/>
              <a:t>11/16/1435</a:t>
            </a:fld>
            <a:endParaRPr lang="ar-S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D990FFFA-F34F-4EE7-9C2B-D010A9247E96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2930517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BE986B5-D830-4B66-BED5-7C4D22F49EE8}" type="slidenum">
              <a:rPr lang="ar-SA" altLang="ar-SA"/>
              <a:pPr/>
              <a:t>2</a:t>
            </a:fld>
            <a:endParaRPr lang="en-US" altLang="ar-SA"/>
          </a:p>
        </p:txBody>
      </p:sp>
      <p:sp>
        <p:nvSpPr>
          <p:cNvPr id="18227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22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ar-SA" altLang="ar-SA"/>
          </a:p>
        </p:txBody>
      </p:sp>
    </p:spTree>
    <p:extLst>
      <p:ext uri="{BB962C8B-B14F-4D97-AF65-F5344CB8AC3E}">
        <p14:creationId xmlns:p14="http://schemas.microsoft.com/office/powerpoint/2010/main" val="8251220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527985F-7B89-40B2-84C2-6D96934113D6}" type="slidenum">
              <a:rPr lang="ar-SA" altLang="ar-SA"/>
              <a:pPr/>
              <a:t>16</a:t>
            </a:fld>
            <a:endParaRPr lang="en-US" altLang="ar-SA"/>
          </a:p>
        </p:txBody>
      </p:sp>
      <p:sp>
        <p:nvSpPr>
          <p:cNvPr id="11059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05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ar-SA" altLang="ar-SA"/>
          </a:p>
        </p:txBody>
      </p:sp>
    </p:spTree>
    <p:extLst>
      <p:ext uri="{BB962C8B-B14F-4D97-AF65-F5344CB8AC3E}">
        <p14:creationId xmlns:p14="http://schemas.microsoft.com/office/powerpoint/2010/main" val="395244007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E6B8762-3FCB-4D28-89B0-F3CDEA7EF755}" type="slidenum">
              <a:rPr lang="ar-SA" altLang="ar-SA"/>
              <a:pPr/>
              <a:t>17</a:t>
            </a:fld>
            <a:endParaRPr lang="en-US" altLang="ar-SA"/>
          </a:p>
        </p:txBody>
      </p:sp>
      <p:sp>
        <p:nvSpPr>
          <p:cNvPr id="53145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14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ar-SA" altLang="ar-SA"/>
          </a:p>
        </p:txBody>
      </p:sp>
    </p:spTree>
    <p:extLst>
      <p:ext uri="{BB962C8B-B14F-4D97-AF65-F5344CB8AC3E}">
        <p14:creationId xmlns:p14="http://schemas.microsoft.com/office/powerpoint/2010/main" val="153882548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9F72592-A95B-4417-B81F-2352334EBF87}" type="slidenum">
              <a:rPr lang="ar-SA" altLang="ar-SA"/>
              <a:pPr/>
              <a:t>19</a:t>
            </a:fld>
            <a:endParaRPr lang="en-US" altLang="ar-SA"/>
          </a:p>
        </p:txBody>
      </p:sp>
      <p:sp>
        <p:nvSpPr>
          <p:cNvPr id="53453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4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ar-SA" altLang="ar-SA"/>
          </a:p>
        </p:txBody>
      </p:sp>
    </p:spTree>
    <p:extLst>
      <p:ext uri="{BB962C8B-B14F-4D97-AF65-F5344CB8AC3E}">
        <p14:creationId xmlns:p14="http://schemas.microsoft.com/office/powerpoint/2010/main" val="266468718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38A8883-2484-4F87-A056-CFF8EB9E5686}" type="slidenum">
              <a:rPr lang="ar-SA" altLang="ar-SA"/>
              <a:pPr/>
              <a:t>21</a:t>
            </a:fld>
            <a:endParaRPr lang="en-US" altLang="ar-SA"/>
          </a:p>
        </p:txBody>
      </p:sp>
      <p:sp>
        <p:nvSpPr>
          <p:cNvPr id="53760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76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ar-SA" altLang="ar-SA"/>
          </a:p>
        </p:txBody>
      </p:sp>
    </p:spTree>
    <p:extLst>
      <p:ext uri="{BB962C8B-B14F-4D97-AF65-F5344CB8AC3E}">
        <p14:creationId xmlns:p14="http://schemas.microsoft.com/office/powerpoint/2010/main" val="408541756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7EE8E1A-93D2-49D0-B1F2-A7F093BE3ACE}" type="slidenum">
              <a:rPr lang="ar-SA" altLang="ar-SA"/>
              <a:pPr/>
              <a:t>23</a:t>
            </a:fld>
            <a:endParaRPr lang="en-US" altLang="ar-SA"/>
          </a:p>
        </p:txBody>
      </p:sp>
      <p:sp>
        <p:nvSpPr>
          <p:cNvPr id="54067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06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ar-SA" altLang="ar-SA"/>
          </a:p>
        </p:txBody>
      </p:sp>
    </p:spTree>
    <p:extLst>
      <p:ext uri="{BB962C8B-B14F-4D97-AF65-F5344CB8AC3E}">
        <p14:creationId xmlns:p14="http://schemas.microsoft.com/office/powerpoint/2010/main" val="25273612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28FFF5A-6CE0-4B60-A6FF-DBBEA926D800}" type="slidenum">
              <a:rPr lang="ar-SA" altLang="ar-SA"/>
              <a:pPr/>
              <a:t>3</a:t>
            </a:fld>
            <a:endParaRPr lang="en-US" altLang="ar-SA"/>
          </a:p>
        </p:txBody>
      </p:sp>
      <p:sp>
        <p:nvSpPr>
          <p:cNvPr id="9933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93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ar-SA" altLang="ar-SA"/>
          </a:p>
        </p:txBody>
      </p:sp>
    </p:spTree>
    <p:extLst>
      <p:ext uri="{BB962C8B-B14F-4D97-AF65-F5344CB8AC3E}">
        <p14:creationId xmlns:p14="http://schemas.microsoft.com/office/powerpoint/2010/main" val="50880549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601AF38-1ECB-4D66-AB05-DD59813E0F37}" type="slidenum">
              <a:rPr lang="ar-SA" altLang="ar-SA"/>
              <a:pPr/>
              <a:t>4</a:t>
            </a:fld>
            <a:endParaRPr lang="en-US" altLang="ar-SA"/>
          </a:p>
        </p:txBody>
      </p:sp>
      <p:sp>
        <p:nvSpPr>
          <p:cNvPr id="10035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03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ar-SA" altLang="ar-SA"/>
          </a:p>
        </p:txBody>
      </p:sp>
    </p:spTree>
    <p:extLst>
      <p:ext uri="{BB962C8B-B14F-4D97-AF65-F5344CB8AC3E}">
        <p14:creationId xmlns:p14="http://schemas.microsoft.com/office/powerpoint/2010/main" val="384743185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B9D4331-E21B-48F5-BD3B-E964DAE69A98}" type="slidenum">
              <a:rPr lang="ar-SA" altLang="ar-SA"/>
              <a:pPr/>
              <a:t>5</a:t>
            </a:fld>
            <a:endParaRPr lang="en-US" altLang="ar-SA"/>
          </a:p>
        </p:txBody>
      </p:sp>
      <p:sp>
        <p:nvSpPr>
          <p:cNvPr id="18022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02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ar-SA" altLang="ar-SA"/>
          </a:p>
        </p:txBody>
      </p:sp>
    </p:spTree>
    <p:extLst>
      <p:ext uri="{BB962C8B-B14F-4D97-AF65-F5344CB8AC3E}">
        <p14:creationId xmlns:p14="http://schemas.microsoft.com/office/powerpoint/2010/main" val="108015160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D4CE98E-FCD5-447A-87D0-15F49C9B2E65}" type="slidenum">
              <a:rPr lang="ar-SA" altLang="ar-SA"/>
              <a:pPr/>
              <a:t>6</a:t>
            </a:fld>
            <a:endParaRPr lang="en-US" altLang="ar-SA"/>
          </a:p>
        </p:txBody>
      </p:sp>
      <p:sp>
        <p:nvSpPr>
          <p:cNvPr id="10240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ar-SA" altLang="ar-SA"/>
          </a:p>
        </p:txBody>
      </p:sp>
    </p:spTree>
    <p:extLst>
      <p:ext uri="{BB962C8B-B14F-4D97-AF65-F5344CB8AC3E}">
        <p14:creationId xmlns:p14="http://schemas.microsoft.com/office/powerpoint/2010/main" val="364866756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5D53730-1EA6-4E7E-872C-22AF3166BB23}" type="slidenum">
              <a:rPr lang="ar-SA" altLang="ar-SA"/>
              <a:pPr/>
              <a:t>7</a:t>
            </a:fld>
            <a:endParaRPr lang="en-US" altLang="ar-SA"/>
          </a:p>
        </p:txBody>
      </p:sp>
      <p:sp>
        <p:nvSpPr>
          <p:cNvPr id="10342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34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ar-SA" altLang="ar-SA"/>
          </a:p>
        </p:txBody>
      </p:sp>
    </p:spTree>
    <p:extLst>
      <p:ext uri="{BB962C8B-B14F-4D97-AF65-F5344CB8AC3E}">
        <p14:creationId xmlns:p14="http://schemas.microsoft.com/office/powerpoint/2010/main" val="305485307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90FFFA-F34F-4EE7-9C2B-D010A9247E96}" type="slidenum">
              <a:rPr lang="ar-SA" smtClean="0"/>
              <a:t>9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9038552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505B21D-21E9-481E-8647-C8A01CAB8E7E}" type="slidenum">
              <a:rPr lang="ar-SA" altLang="ar-SA"/>
              <a:pPr/>
              <a:t>14</a:t>
            </a:fld>
            <a:endParaRPr lang="en-US" altLang="ar-SA"/>
          </a:p>
        </p:txBody>
      </p:sp>
      <p:sp>
        <p:nvSpPr>
          <p:cNvPr id="10854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85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ar-SA" altLang="ar-SA"/>
          </a:p>
        </p:txBody>
      </p:sp>
    </p:spTree>
    <p:extLst>
      <p:ext uri="{BB962C8B-B14F-4D97-AF65-F5344CB8AC3E}">
        <p14:creationId xmlns:p14="http://schemas.microsoft.com/office/powerpoint/2010/main" val="120108782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4859B87-A2B2-4B45-A117-3139DC56B326}" type="slidenum">
              <a:rPr lang="ar-SA" altLang="ar-SA"/>
              <a:pPr/>
              <a:t>15</a:t>
            </a:fld>
            <a:endParaRPr lang="en-US" altLang="ar-SA"/>
          </a:p>
        </p:txBody>
      </p:sp>
      <p:sp>
        <p:nvSpPr>
          <p:cNvPr id="10957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95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ar-SA" altLang="ar-SA"/>
          </a:p>
        </p:txBody>
      </p:sp>
    </p:spTree>
    <p:extLst>
      <p:ext uri="{BB962C8B-B14F-4D97-AF65-F5344CB8AC3E}">
        <p14:creationId xmlns:p14="http://schemas.microsoft.com/office/powerpoint/2010/main" val="11022730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48091" y="3085765"/>
            <a:ext cx="8240108" cy="33048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1192" y="990600"/>
            <a:ext cx="7989752" cy="1504844"/>
          </a:xfrm>
          <a:effectLst/>
        </p:spPr>
        <p:txBody>
          <a:bodyPr anchor="b">
            <a:normAutofit/>
          </a:bodyPr>
          <a:lstStyle>
            <a:lvl1pPr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81192" y="2495444"/>
            <a:ext cx="7989752" cy="590321"/>
          </a:xfrm>
        </p:spPr>
        <p:txBody>
          <a:bodyPr anchor="t">
            <a:normAutofit/>
          </a:bodyPr>
          <a:lstStyle>
            <a:lvl1pPr marL="0" indent="0" algn="l">
              <a:buNone/>
              <a:defRPr sz="1600" cap="all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7BC077A8-E96B-42A5-A298-44CBDE43DDAB}" type="datetime1">
              <a:rPr lang="en-US" smtClean="0"/>
              <a:t>9/10/2014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smtClean="0"/>
              <a:t>Java Programming: From Problem Analysis to Program Design, Third Edition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84591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8092" y="599725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4780AD-DE05-4CA8-A863-86F2275F8E99}" type="datetime1">
              <a:rPr lang="en-US" smtClean="0"/>
              <a:t>9/10/2014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Java Programming: From Problem Analysis to Program Design, Third Edition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272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6629400" y="599725"/>
            <a:ext cx="2057399" cy="58169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75725"/>
            <a:ext cx="1503123" cy="518307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81192" y="675725"/>
            <a:ext cx="5922209" cy="5183073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45255" y="5956136"/>
            <a:ext cx="947672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B7270BB-A5FD-4464-AF91-7EE341AE15DB}" type="datetime1">
              <a:rPr lang="en-US" smtClean="0"/>
              <a:t>9/10/2014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81192" y="5951810"/>
            <a:ext cx="5922209" cy="365125"/>
          </a:xfrm>
        </p:spPr>
        <p:txBody>
          <a:bodyPr/>
          <a:lstStyle/>
          <a:p>
            <a:r>
              <a:rPr lang="en-US" smtClean="0"/>
              <a:t>Java Programming: From Problem Analysis to Program Design, Third Edition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08797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8092" y="599725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1192" y="2228003"/>
            <a:ext cx="7989752" cy="363079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4E09A2-9C6A-463F-BE47-0B5725134B7B}" type="datetime1">
              <a:rPr lang="en-US" smtClean="0"/>
              <a:t>9/10/2014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Java Programming: From Problem Analysis to Program Design, Third Edition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76088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52646" y="5141973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3036573"/>
            <a:ext cx="7989751" cy="1504844"/>
          </a:xfrm>
        </p:spPr>
        <p:txBody>
          <a:bodyPr anchor="b">
            <a:normAutofit/>
          </a:bodyPr>
          <a:lstStyle>
            <a:lvl1pPr algn="l">
              <a:defRPr sz="3600" b="0" cap="all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3" y="4541417"/>
            <a:ext cx="7989751" cy="600556"/>
          </a:xfrm>
        </p:spPr>
        <p:txBody>
          <a:bodyPr anchor="t">
            <a:normAutofit/>
          </a:bodyPr>
          <a:lstStyle>
            <a:lvl1pPr marL="0" indent="0" algn="l">
              <a:buNone/>
              <a:defRPr sz="1800" cap="all">
                <a:solidFill>
                  <a:schemeClr val="accent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0384E9A1-F9AD-4453-ACDB-8CB95FA07A74}" type="datetime1">
              <a:rPr lang="en-US" smtClean="0"/>
              <a:t>9/10/2014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smtClean="0"/>
              <a:t>Java Programming: From Problem Analysis to Program Design, Third Edition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21810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8092" y="599725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81192" y="2228002"/>
            <a:ext cx="3899527" cy="363304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2" y="2228003"/>
            <a:ext cx="3907662" cy="363304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05A19D-A9FE-4F05-AE35-D569DDDDAD87}" type="datetime1">
              <a:rPr lang="en-US" smtClean="0"/>
              <a:t>9/10/2014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Java Programming: From Problem Analysis to Program Design, Third Edition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00875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>
            <a:spLocks noChangeAspect="1"/>
          </p:cNvSpPr>
          <p:nvPr/>
        </p:nvSpPr>
        <p:spPr>
          <a:xfrm>
            <a:off x="448092" y="599725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7219" y="2228003"/>
            <a:ext cx="3593500" cy="576262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1192" y="2926051"/>
            <a:ext cx="3899527" cy="2934999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69308" y="2228003"/>
            <a:ext cx="3601635" cy="576262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2" y="2926051"/>
            <a:ext cx="3907662" cy="2934999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12A10C-A5D8-40EF-8022-35DCFC2FC0B7}" type="datetime1">
              <a:rPr lang="en-US" smtClean="0"/>
              <a:t>9/10/2014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Java Programming: From Problem Analysis to Program Design, Third Edition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09522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>
            <a:spLocks noChangeAspect="1"/>
          </p:cNvSpPr>
          <p:nvPr/>
        </p:nvSpPr>
        <p:spPr>
          <a:xfrm>
            <a:off x="448092" y="599725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A5A29C-02CD-4F47-A130-A88511EB41AC}" type="datetime1">
              <a:rPr lang="en-US" smtClean="0"/>
              <a:t>9/10/2014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Java Programming: From Problem Analysis to Program Design, Third Edition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98858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C185D1-267E-4C64-8711-9644098B3F6E}" type="datetime1">
              <a:rPr lang="en-US" smtClean="0"/>
              <a:t>9/10/2014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Java Programming: From Problem Analysis to Program Design, Third Edition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11768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>
            <a:spLocks noChangeAspect="1"/>
          </p:cNvSpPr>
          <p:nvPr/>
        </p:nvSpPr>
        <p:spPr>
          <a:xfrm>
            <a:off x="452646" y="5141973"/>
            <a:ext cx="8238707" cy="127470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352" y="5262296"/>
            <a:ext cx="3536625" cy="689514"/>
          </a:xfrm>
        </p:spPr>
        <p:txBody>
          <a:bodyPr anchor="ctr"/>
          <a:lstStyle>
            <a:lvl1pPr algn="l">
              <a:defRPr sz="2000" b="0"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6399" y="601200"/>
            <a:ext cx="8240400" cy="4204800"/>
          </a:xfrm>
        </p:spPr>
        <p:txBody>
          <a:bodyPr anchor="ctr">
            <a:normAutofit/>
          </a:bodyPr>
          <a:lstStyle>
            <a:lvl1pPr>
              <a:defRPr sz="2000">
                <a:solidFill>
                  <a:schemeClr val="tx2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 sz="1400">
                <a:solidFill>
                  <a:schemeClr val="tx2"/>
                </a:solidFill>
              </a:defRPr>
            </a:lvl4pPr>
            <a:lvl5pPr>
              <a:defRPr sz="1400">
                <a:solidFill>
                  <a:schemeClr val="tx2"/>
                </a:solidFill>
              </a:defRPr>
            </a:lvl5pPr>
            <a:lvl6pPr>
              <a:defRPr sz="1400">
                <a:solidFill>
                  <a:schemeClr val="tx2"/>
                </a:solidFill>
              </a:defRPr>
            </a:lvl6pPr>
            <a:lvl7pPr>
              <a:defRPr sz="1400">
                <a:solidFill>
                  <a:schemeClr val="tx2"/>
                </a:solidFill>
              </a:defRPr>
            </a:lvl7pPr>
            <a:lvl8pPr>
              <a:defRPr sz="1400">
                <a:solidFill>
                  <a:schemeClr val="tx2"/>
                </a:solidFill>
              </a:defRPr>
            </a:lvl8pPr>
            <a:lvl9pPr>
              <a:defRPr sz="1400">
                <a:solidFill>
                  <a:schemeClr val="tx2"/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305617" y="5262295"/>
            <a:ext cx="4265327" cy="689515"/>
          </a:xfrm>
        </p:spPr>
        <p:txBody>
          <a:bodyPr anchor="ctr">
            <a:normAutofit/>
          </a:bodyPr>
          <a:lstStyle>
            <a:lvl1pPr marL="0" indent="0" algn="r">
              <a:buNone/>
              <a:defRPr sz="1100">
                <a:solidFill>
                  <a:schemeClr val="bg1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20656B43-DE65-40D6-B827-2E9720A13E80}" type="datetime1">
              <a:rPr lang="en-US" smtClean="0"/>
              <a:t>9/10/2014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smtClean="0"/>
              <a:t>Java Programming: From Problem Analysis to Program Design, Third Edition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63023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4693389"/>
            <a:ext cx="7989752" cy="566738"/>
          </a:xfrm>
        </p:spPr>
        <p:txBody>
          <a:bodyPr anchor="b">
            <a:normAutofit/>
          </a:bodyPr>
          <a:lstStyle>
            <a:lvl1pPr algn="l">
              <a:defRPr sz="2400" b="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48093" y="599725"/>
            <a:ext cx="8238706" cy="355725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81192" y="5260126"/>
            <a:ext cx="7989752" cy="598671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F170BA-1A44-460B-AA41-4E90A9549976}" type="datetime1">
              <a:rPr lang="en-US" smtClean="0"/>
              <a:t>9/10/2014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Java Programming: From Problem Analysis to Program Design, Third Edition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45830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81192" y="687474"/>
            <a:ext cx="7989752" cy="1083329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2228003"/>
            <a:ext cx="7989752" cy="36307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559327" y="595613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A8D0ADE0-E3C4-4083-8861-7D4E064657BC}" type="datetime1">
              <a:rPr lang="en-US" smtClean="0"/>
              <a:t>9/10/2014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1192" y="5951810"/>
            <a:ext cx="487058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cap="all">
                <a:solidFill>
                  <a:schemeClr val="accent2"/>
                </a:solidFill>
              </a:defRPr>
            </a:lvl1pPr>
          </a:lstStyle>
          <a:p>
            <a:r>
              <a:rPr lang="en-US" smtClean="0"/>
              <a:t>Java Programming: From Problem Analysis to Program Design, Third Edition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00476" y="5956136"/>
            <a:ext cx="77046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448091" y="441325"/>
            <a:ext cx="2719909" cy="108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5976001" y="441325"/>
            <a:ext cx="2710800" cy="108000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3216601" y="441325"/>
            <a:ext cx="2710800" cy="10800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41252489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457200" rtl="1" eaLnBrk="1" latinLnBrk="0" hangingPunct="1">
        <a:spcBef>
          <a:spcPct val="0"/>
        </a:spcBef>
        <a:buNone/>
        <a:defRPr sz="2800" b="0" kern="1200" cap="all">
          <a:solidFill>
            <a:schemeClr val="bg1"/>
          </a:solidFill>
          <a:latin typeface="+mj-lt"/>
          <a:ea typeface="+mj-ea"/>
          <a:cs typeface="+mj-cs"/>
        </a:defRPr>
      </a:lvl1pPr>
      <a:lvl2pPr rtl="1" eaLnBrk="1" hangingPunct="1">
        <a:defRPr>
          <a:solidFill>
            <a:schemeClr val="tx2"/>
          </a:solidFill>
        </a:defRPr>
      </a:lvl2pPr>
      <a:lvl3pPr rtl="1" eaLnBrk="1" hangingPunct="1">
        <a:defRPr>
          <a:solidFill>
            <a:schemeClr val="tx2"/>
          </a:solidFill>
        </a:defRPr>
      </a:lvl3pPr>
      <a:lvl4pPr rtl="1" eaLnBrk="1" hangingPunct="1">
        <a:defRPr>
          <a:solidFill>
            <a:schemeClr val="tx2"/>
          </a:solidFill>
        </a:defRPr>
      </a:lvl4pPr>
      <a:lvl5pPr rtl="1" eaLnBrk="1" hangingPunct="1">
        <a:defRPr>
          <a:solidFill>
            <a:schemeClr val="tx2"/>
          </a:solidFill>
        </a:defRPr>
      </a:lvl5pPr>
      <a:lvl6pPr rtl="1" eaLnBrk="1" hangingPunct="1">
        <a:defRPr>
          <a:solidFill>
            <a:schemeClr val="tx2"/>
          </a:solidFill>
        </a:defRPr>
      </a:lvl6pPr>
      <a:lvl7pPr rtl="1" eaLnBrk="1" hangingPunct="1">
        <a:defRPr>
          <a:solidFill>
            <a:schemeClr val="tx2"/>
          </a:solidFill>
        </a:defRPr>
      </a:lvl7pPr>
      <a:lvl8pPr rtl="1" eaLnBrk="1" hangingPunct="1">
        <a:defRPr>
          <a:solidFill>
            <a:schemeClr val="tx2"/>
          </a:solidFill>
        </a:defRPr>
      </a:lvl8pPr>
      <a:lvl9pPr rtl="1" eaLnBrk="1" hangingPunct="1">
        <a:defRPr>
          <a:solidFill>
            <a:schemeClr val="tx2"/>
          </a:solidFill>
        </a:defRPr>
      </a:lvl9pPr>
    </p:titleStyle>
    <p:bodyStyle>
      <a:lvl1pPr marL="306000" indent="-306000" algn="r" defTabSz="457200" rtl="1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800" kern="1200">
          <a:solidFill>
            <a:schemeClr val="tx2"/>
          </a:solidFill>
          <a:latin typeface="+mn-lt"/>
          <a:ea typeface="+mn-ea"/>
          <a:cs typeface="+mn-cs"/>
        </a:defRPr>
      </a:lvl1pPr>
      <a:lvl2pPr marL="630000" indent="-306000" algn="r" defTabSz="457200" rtl="1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600" kern="1200">
          <a:solidFill>
            <a:schemeClr val="tx2"/>
          </a:solidFill>
          <a:latin typeface="+mn-lt"/>
          <a:ea typeface="+mn-ea"/>
          <a:cs typeface="+mn-cs"/>
        </a:defRPr>
      </a:lvl2pPr>
      <a:lvl3pPr marL="900000" indent="-270000" algn="r" defTabSz="457200" rtl="1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400" kern="1200">
          <a:solidFill>
            <a:schemeClr val="tx2"/>
          </a:solidFill>
          <a:latin typeface="+mn-lt"/>
          <a:ea typeface="+mn-ea"/>
          <a:cs typeface="+mn-cs"/>
        </a:defRPr>
      </a:lvl3pPr>
      <a:lvl4pPr marL="1242000" indent="-234000" algn="r" defTabSz="457200" rtl="1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4pPr>
      <a:lvl5pPr marL="1602000" indent="-234000" algn="r" defTabSz="457200" rtl="1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5pPr>
      <a:lvl6pPr marL="1900000" indent="-228600" algn="r" defTabSz="457200" rtl="1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2200000" indent="-228600" algn="r" defTabSz="457200" rtl="1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500000" indent="-228600" algn="r" defTabSz="457200" rtl="1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800000" indent="-228600" algn="r" defTabSz="457200" rtl="1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Chapter 3</a:t>
            </a:r>
            <a:endParaRPr lang="ar-S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GC 101</a:t>
            </a:r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581192" y="3232597"/>
            <a:ext cx="5162785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3200" smtClean="0">
                <a:solidFill>
                  <a:schemeClr val="bg1"/>
                </a:solidFill>
              </a:rPr>
              <a:t>Java Fundamentals </a:t>
            </a:r>
            <a:endParaRPr lang="ar-SA" sz="3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410178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4B80658-9FCD-4F21-A121-0D8C08D0EA1B}" type="slidenum">
              <a:rPr lang="ar-SA" altLang="ar-SA"/>
              <a:pPr/>
              <a:t>10</a:t>
            </a:fld>
            <a:endParaRPr lang="en-US" altLang="ar-SA"/>
          </a:p>
        </p:txBody>
      </p:sp>
      <p:sp>
        <p:nvSpPr>
          <p:cNvPr id="1781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81192" y="2019572"/>
            <a:ext cx="8382000" cy="4114800"/>
          </a:xfrm>
        </p:spPr>
        <p:txBody>
          <a:bodyPr>
            <a:normAutofit/>
          </a:bodyPr>
          <a:lstStyle/>
          <a:p>
            <a:pPr algn="l" rtl="0"/>
            <a:r>
              <a:rPr lang="en-US" altLang="ar-SA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public static void main (String </a:t>
            </a:r>
            <a:r>
              <a:rPr lang="en-US" altLang="ar-SA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args</a:t>
            </a:r>
            <a:r>
              <a:rPr lang="en-US" altLang="ar-SA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[])</a:t>
            </a:r>
            <a:r>
              <a:rPr lang="en-US" altLang="ar-SA" sz="2000" dirty="0"/>
              <a:t> is a part of every Java application  program.</a:t>
            </a:r>
          </a:p>
          <a:p>
            <a:pPr algn="l" rtl="0"/>
            <a:r>
              <a:rPr lang="en-US" altLang="ar-SA" sz="2000" dirty="0"/>
              <a:t>Java applications automatically begin executing at </a:t>
            </a:r>
            <a:r>
              <a:rPr lang="en-US" altLang="ar-SA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main()</a:t>
            </a:r>
          </a:p>
          <a:p>
            <a:pPr algn="l" rtl="0"/>
            <a:r>
              <a:rPr lang="en-US" altLang="ar-SA" sz="2000" dirty="0"/>
              <a:t>The </a:t>
            </a:r>
            <a:r>
              <a:rPr lang="en-US" altLang="ar-SA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void</a:t>
            </a:r>
            <a:r>
              <a:rPr lang="en-US" altLang="ar-SA" sz="2000" dirty="0"/>
              <a:t> before </a:t>
            </a:r>
            <a:r>
              <a:rPr lang="en-US" altLang="ar-SA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main()</a:t>
            </a:r>
            <a:r>
              <a:rPr lang="en-US" altLang="ar-SA" sz="2000" dirty="0"/>
              <a:t> means that </a:t>
            </a:r>
            <a:r>
              <a:rPr lang="en-US" altLang="ar-SA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main</a:t>
            </a:r>
            <a:r>
              <a:rPr lang="en-US" altLang="ar-SA" sz="2000" dirty="0"/>
              <a:t> will not return any info .</a:t>
            </a:r>
          </a:p>
          <a:p>
            <a:pPr algn="l" rtl="0"/>
            <a:r>
              <a:rPr lang="en-US" altLang="ar-SA" sz="2000" dirty="0"/>
              <a:t>A </a:t>
            </a:r>
            <a:r>
              <a:rPr lang="en-US" altLang="ar-SA" sz="2000" dirty="0">
                <a:solidFill>
                  <a:srgbClr val="FF3300"/>
                </a:solidFill>
              </a:rPr>
              <a:t>Java class</a:t>
            </a:r>
            <a:r>
              <a:rPr lang="en-US" altLang="ar-SA" sz="2000" dirty="0"/>
              <a:t> </a:t>
            </a:r>
            <a:r>
              <a:rPr lang="en-US" altLang="ar-SA" sz="2000" u="sng" dirty="0"/>
              <a:t>must </a:t>
            </a:r>
            <a:r>
              <a:rPr lang="en-US" altLang="ar-SA" sz="2000" dirty="0"/>
              <a:t>contain </a:t>
            </a:r>
            <a:r>
              <a:rPr lang="en-US" altLang="ar-SA" sz="2000" b="1" dirty="0">
                <a:solidFill>
                  <a:srgbClr val="FF3300"/>
                </a:solidFill>
              </a:rPr>
              <a:t>one  main</a:t>
            </a:r>
            <a:r>
              <a:rPr lang="ar-SA" altLang="ar-SA" sz="2000" b="1" dirty="0">
                <a:cs typeface="Times New Roman" panose="02020603050405020304" pitchFamily="18" charset="0"/>
              </a:rPr>
              <a:t> </a:t>
            </a:r>
            <a:r>
              <a:rPr lang="ar-SA" altLang="ar-SA" sz="2000" dirty="0">
                <a:cs typeface="Times New Roman" panose="02020603050405020304" pitchFamily="18" charset="0"/>
              </a:rPr>
              <a:t> </a:t>
            </a:r>
            <a:r>
              <a:rPr lang="en-US" altLang="ar-SA" sz="2000" dirty="0">
                <a:cs typeface="Times New Roman" panose="02020603050405020304" pitchFamily="18" charset="0"/>
              </a:rPr>
              <a:t>method if it is an application .</a:t>
            </a:r>
          </a:p>
          <a:p>
            <a:pPr algn="l" rtl="0"/>
            <a:endParaRPr lang="en-US" altLang="ar-SA" sz="2000" dirty="0"/>
          </a:p>
          <a:p>
            <a:pPr algn="l" rtl="0"/>
            <a:endParaRPr lang="en-US" altLang="ar-SA" sz="2000" dirty="0"/>
          </a:p>
        </p:txBody>
      </p:sp>
      <p:sp>
        <p:nvSpPr>
          <p:cNvPr id="178180" name="Rectangle 4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>
            <a:noAutofit/>
          </a:bodyPr>
          <a:lstStyle/>
          <a:p>
            <a:pPr rtl="0"/>
            <a:r>
              <a:rPr lang="en-US" altLang="ar-SA"/>
              <a:t>What does a Java program look like? </a:t>
            </a:r>
            <a:br>
              <a:rPr lang="en-US" altLang="ar-SA"/>
            </a:br>
            <a:r>
              <a:rPr lang="en-US" altLang="ar-SA"/>
              <a:t> </a:t>
            </a:r>
            <a:r>
              <a:rPr lang="en-US" altLang="ar-SA" sz="2400" b="1" i="1"/>
              <a:t>Example 1</a:t>
            </a:r>
          </a:p>
        </p:txBody>
      </p:sp>
    </p:spTree>
    <p:extLst>
      <p:ext uri="{BB962C8B-B14F-4D97-AF65-F5344CB8AC3E}">
        <p14:creationId xmlns:p14="http://schemas.microsoft.com/office/powerpoint/2010/main" val="3536212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6E34834-4F4D-4D8D-B256-66364B047C81}" type="slidenum">
              <a:rPr lang="ar-SA" altLang="ar-SA"/>
              <a:pPr/>
              <a:t>11</a:t>
            </a:fld>
            <a:endParaRPr lang="en-US" altLang="ar-SA"/>
          </a:p>
        </p:txBody>
      </p:sp>
      <p:sp>
        <p:nvSpPr>
          <p:cNvPr id="1853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l" rtl="0">
              <a:buFont typeface="Wingdings" panose="05000000000000000000" pitchFamily="2" charset="2"/>
              <a:buNone/>
            </a:pPr>
            <a:r>
              <a:rPr lang="en-US" altLang="ar-SA" sz="2000" dirty="0"/>
              <a:t>1. Type the program into a text editor</a:t>
            </a:r>
          </a:p>
          <a:p>
            <a:pPr algn="l" rtl="0">
              <a:buFont typeface="Wingdings" panose="05000000000000000000" pitchFamily="2" charset="2"/>
              <a:buNone/>
            </a:pPr>
            <a:r>
              <a:rPr lang="en-US" altLang="ar-SA" sz="2000" dirty="0"/>
              <a:t>2. Save as  </a:t>
            </a:r>
            <a:r>
              <a:rPr lang="en-US" altLang="ar-SA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Welcome.java</a:t>
            </a:r>
          </a:p>
          <a:p>
            <a:pPr algn="l" rtl="0">
              <a:buFont typeface="Wingdings" panose="05000000000000000000" pitchFamily="2" charset="2"/>
              <a:buNone/>
            </a:pPr>
            <a:r>
              <a:rPr lang="en-US" altLang="ar-SA" sz="2000" dirty="0"/>
              <a:t>3. Compile into byte codes</a:t>
            </a:r>
          </a:p>
          <a:p>
            <a:pPr algn="l" rtl="0">
              <a:buFont typeface="Wingdings" panose="05000000000000000000" pitchFamily="2" charset="2"/>
              <a:buNone/>
            </a:pPr>
            <a:r>
              <a:rPr lang="en-US" altLang="ar-SA" sz="2000" dirty="0"/>
              <a:t>                </a:t>
            </a:r>
            <a:r>
              <a:rPr lang="en-US" altLang="ar-SA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javac</a:t>
            </a:r>
            <a:r>
              <a:rPr lang="en-US" altLang="ar-SA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Welcome.java</a:t>
            </a:r>
          </a:p>
          <a:p>
            <a:pPr algn="l" rtl="0">
              <a:buFont typeface="Wingdings" panose="05000000000000000000" pitchFamily="2" charset="2"/>
              <a:buNone/>
            </a:pPr>
            <a:r>
              <a:rPr lang="en-US" altLang="ar-SA" sz="2000" dirty="0"/>
              <a:t>4. Execute byte codes</a:t>
            </a:r>
          </a:p>
          <a:p>
            <a:pPr algn="l" rtl="0">
              <a:buFont typeface="Wingdings" panose="05000000000000000000" pitchFamily="2" charset="2"/>
              <a:buNone/>
            </a:pPr>
            <a:r>
              <a:rPr lang="en-US" altLang="ar-SA" sz="2000" dirty="0"/>
              <a:t>                </a:t>
            </a:r>
            <a:r>
              <a:rPr lang="en-US" altLang="ar-SA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java Welcome</a:t>
            </a:r>
          </a:p>
          <a:p>
            <a:pPr algn="l" rtl="0">
              <a:buFont typeface="Wingdings" panose="05000000000000000000" pitchFamily="2" charset="2"/>
              <a:buNone/>
            </a:pPr>
            <a:endParaRPr lang="en-US" altLang="ar-SA" sz="2000" b="1" dirty="0">
              <a:effectLst>
                <a:outerShdw blurRad="38100" dist="38100" dir="2700000" algn="tl">
                  <a:srgbClr val="C0C0C0"/>
                </a:outerShdw>
              </a:effectLst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algn="l" rtl="0"/>
            <a:endParaRPr lang="en-US" altLang="ar-SA" sz="2000" dirty="0"/>
          </a:p>
        </p:txBody>
      </p:sp>
      <p:sp>
        <p:nvSpPr>
          <p:cNvPr id="185349" name="Rectangle 5"/>
          <p:cNvSpPr>
            <a:spLocks noChangeArrowheads="1"/>
          </p:cNvSpPr>
          <p:nvPr>
            <p:ph type="title"/>
          </p:nvPr>
        </p:nvSpPr>
        <p:spPr>
          <a:noFill/>
          <a:ln/>
        </p:spPr>
        <p:txBody>
          <a:bodyPr>
            <a:noAutofit/>
          </a:bodyPr>
          <a:lstStyle/>
          <a:p>
            <a:pPr rtl="0"/>
            <a:r>
              <a:rPr lang="en-US" altLang="ar-SA"/>
              <a:t>What does a Java program look like? </a:t>
            </a:r>
            <a:br>
              <a:rPr lang="en-US" altLang="ar-SA"/>
            </a:br>
            <a:r>
              <a:rPr lang="en-US" altLang="ar-SA"/>
              <a:t> </a:t>
            </a:r>
            <a:r>
              <a:rPr lang="en-US" altLang="ar-SA" b="1" i="1"/>
              <a:t>Let’s make it work !</a:t>
            </a:r>
          </a:p>
        </p:txBody>
      </p:sp>
    </p:spTree>
    <p:extLst>
      <p:ext uri="{BB962C8B-B14F-4D97-AF65-F5344CB8AC3E}">
        <p14:creationId xmlns:p14="http://schemas.microsoft.com/office/powerpoint/2010/main" val="108592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D978CBC-6863-4880-B51A-ED94B307A8E1}" type="slidenum">
              <a:rPr lang="ar-SA" altLang="ar-SA"/>
              <a:pPr/>
              <a:t>12</a:t>
            </a:fld>
            <a:endParaRPr lang="en-US" altLang="ar-SA"/>
          </a:p>
        </p:txBody>
      </p:sp>
      <p:sp>
        <p:nvSpPr>
          <p:cNvPr id="186372" name="Rectangle 4"/>
          <p:cNvSpPr>
            <a:spLocks noChangeArrowheads="1"/>
          </p:cNvSpPr>
          <p:nvPr>
            <p:ph type="title"/>
          </p:nvPr>
        </p:nvSpPr>
        <p:spPr>
          <a:noFill/>
          <a:ln/>
        </p:spPr>
        <p:txBody>
          <a:bodyPr>
            <a:noAutofit/>
          </a:bodyPr>
          <a:lstStyle/>
          <a:p>
            <a:pPr rtl="0"/>
            <a:r>
              <a:rPr lang="en-US" altLang="ar-SA"/>
              <a:t>What does a Java program look like? </a:t>
            </a:r>
            <a:br>
              <a:rPr lang="en-US" altLang="ar-SA"/>
            </a:br>
            <a:r>
              <a:rPr lang="en-US" altLang="ar-SA"/>
              <a:t> </a:t>
            </a:r>
            <a:r>
              <a:rPr lang="en-US" altLang="ar-SA" b="1" i="1"/>
              <a:t>Let’s work it !</a:t>
            </a:r>
          </a:p>
        </p:txBody>
      </p:sp>
      <p:pic>
        <p:nvPicPr>
          <p:cNvPr id="186373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7" r="14961" b="58824"/>
          <a:stretch>
            <a:fillRect/>
          </a:stretch>
        </p:blipFill>
        <p:spPr bwMode="auto">
          <a:xfrm>
            <a:off x="423168" y="2350800"/>
            <a:ext cx="8305800" cy="3021013"/>
          </a:xfrm>
          <a:prstGeom prst="rect">
            <a:avLst/>
          </a:prstGeom>
          <a:noFill/>
          <a:ln w="38100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91118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CEBABB1-97DE-4017-83B8-BF841933DF39}" type="slidenum">
              <a:rPr lang="ar-SA" altLang="ar-SA"/>
              <a:pPr/>
              <a:t>13</a:t>
            </a:fld>
            <a:endParaRPr lang="en-US" altLang="ar-SA"/>
          </a:p>
        </p:txBody>
      </p:sp>
      <p:sp>
        <p:nvSpPr>
          <p:cNvPr id="17715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rtl="0"/>
            <a:r>
              <a:rPr lang="en-US" altLang="ar-SA" sz="4000" b="1" i="1"/>
              <a:t/>
            </a:r>
            <a:br>
              <a:rPr lang="en-US" altLang="ar-SA" sz="4000" b="1" i="1"/>
            </a:br>
            <a:endParaRPr lang="en-US" altLang="ar-SA" sz="4000" b="1" i="1"/>
          </a:p>
        </p:txBody>
      </p:sp>
      <p:sp>
        <p:nvSpPr>
          <p:cNvPr id="177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l" rtl="0"/>
            <a:r>
              <a:rPr lang="en-US" altLang="ar-SA" sz="2000" dirty="0"/>
              <a:t>Upper case and lower case are very important! Java is </a:t>
            </a:r>
            <a:r>
              <a:rPr lang="en-US" altLang="ar-SA" sz="2000" i="1" dirty="0"/>
              <a:t>case-sensitive</a:t>
            </a:r>
            <a:r>
              <a:rPr lang="en-US" altLang="ar-SA" sz="2000" dirty="0"/>
              <a:t>. ( </a:t>
            </a:r>
            <a:r>
              <a:rPr lang="en-US" altLang="ar-SA" sz="2000" b="1" i="1" dirty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</a:t>
            </a:r>
            <a:r>
              <a:rPr lang="en-US" altLang="ar-SA" sz="2000" dirty="0"/>
              <a:t> is </a:t>
            </a:r>
            <a:r>
              <a:rPr lang="en-US" altLang="ar-SA" sz="2000" b="1" u="sng" dirty="0"/>
              <a:t>NOT</a:t>
            </a:r>
            <a:r>
              <a:rPr lang="en-US" altLang="ar-SA" sz="2000" dirty="0"/>
              <a:t> similar to </a:t>
            </a:r>
            <a:r>
              <a:rPr lang="en-US" altLang="ar-SA" sz="2000" b="1" i="1" dirty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</a:t>
            </a:r>
            <a:r>
              <a:rPr lang="en-US" altLang="ar-SA" sz="2000" dirty="0"/>
              <a:t>)</a:t>
            </a:r>
          </a:p>
          <a:p>
            <a:pPr algn="l" rtl="0"/>
            <a:r>
              <a:rPr lang="en-US" altLang="ar-SA" sz="2000" dirty="0"/>
              <a:t>Your class name MUST MATCH YOUR FILE NAME.</a:t>
            </a:r>
          </a:p>
          <a:p>
            <a:pPr algn="l" rtl="0"/>
            <a:r>
              <a:rPr lang="en-US" altLang="ar-SA" sz="2000" dirty="0"/>
              <a:t>You only use the </a:t>
            </a:r>
            <a:r>
              <a:rPr lang="en-US" altLang="ar-SA" sz="2000" i="1" dirty="0"/>
              <a:t>class name </a:t>
            </a:r>
            <a:r>
              <a:rPr lang="en-US" altLang="ar-SA" sz="2000" dirty="0"/>
              <a:t>when you invoke Java but you use the </a:t>
            </a:r>
            <a:r>
              <a:rPr lang="en-US" altLang="ar-SA" sz="2000" i="1" dirty="0"/>
              <a:t>file name </a:t>
            </a:r>
            <a:r>
              <a:rPr lang="en-US" altLang="ar-SA" sz="2000" dirty="0"/>
              <a:t>when you invoke the compiler (</a:t>
            </a:r>
            <a:r>
              <a:rPr lang="en-US" altLang="ar-SA" sz="2000" dirty="0" err="1"/>
              <a:t>Javac</a:t>
            </a:r>
            <a:r>
              <a:rPr lang="en-US" altLang="ar-SA" sz="2000" dirty="0"/>
              <a:t>).</a:t>
            </a:r>
          </a:p>
          <a:p>
            <a:pPr algn="l" rtl="0"/>
            <a:r>
              <a:rPr lang="en-US" altLang="ar-SA" sz="2000" dirty="0"/>
              <a:t> A </a:t>
            </a:r>
            <a:r>
              <a:rPr lang="en-US" altLang="ar-SA" sz="2000" dirty="0">
                <a:solidFill>
                  <a:srgbClr val="FF3300"/>
                </a:solidFill>
              </a:rPr>
              <a:t>file</a:t>
            </a:r>
            <a:r>
              <a:rPr lang="en-US" altLang="ar-SA" sz="2000" dirty="0"/>
              <a:t> cannot contain </a:t>
            </a:r>
            <a:r>
              <a:rPr lang="en-US" altLang="ar-SA" sz="2000" dirty="0">
                <a:solidFill>
                  <a:srgbClr val="FF3300"/>
                </a:solidFill>
              </a:rPr>
              <a:t>two public classes</a:t>
            </a:r>
            <a:r>
              <a:rPr lang="en-US" altLang="ar-SA" sz="2000" dirty="0"/>
              <a:t>.</a:t>
            </a:r>
          </a:p>
          <a:p>
            <a:pPr algn="l" rtl="0"/>
            <a:endParaRPr lang="en-US" altLang="ar-SA" sz="2000" dirty="0"/>
          </a:p>
        </p:txBody>
      </p:sp>
      <p:sp>
        <p:nvSpPr>
          <p:cNvPr id="177156" name="Rectangle 4"/>
          <p:cNvSpPr>
            <a:spLocks noChangeArrowheads="1"/>
          </p:cNvSpPr>
          <p:nvPr/>
        </p:nvSpPr>
        <p:spPr bwMode="auto">
          <a:xfrm>
            <a:off x="581192" y="771938"/>
            <a:ext cx="82296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rgbClr val="333399"/>
                </a:solidFill>
                <a:latin typeface="Times New Roman" panose="02020603050405020304" pitchFamily="18" charset="0"/>
              </a:defRPr>
            </a:lvl1pPr>
            <a:lvl2pPr algn="ctr">
              <a:defRPr sz="4400">
                <a:solidFill>
                  <a:srgbClr val="333399"/>
                </a:solidFill>
                <a:latin typeface="Times New Roman" panose="02020603050405020304" pitchFamily="18" charset="0"/>
              </a:defRPr>
            </a:lvl2pPr>
            <a:lvl3pPr algn="ctr">
              <a:defRPr sz="4400">
                <a:solidFill>
                  <a:srgbClr val="333399"/>
                </a:solidFill>
                <a:latin typeface="Times New Roman" panose="02020603050405020304" pitchFamily="18" charset="0"/>
              </a:defRPr>
            </a:lvl3pPr>
            <a:lvl4pPr algn="ctr">
              <a:defRPr sz="4400">
                <a:solidFill>
                  <a:srgbClr val="333399"/>
                </a:solidFill>
                <a:latin typeface="Times New Roman" panose="02020603050405020304" pitchFamily="18" charset="0"/>
              </a:defRPr>
            </a:lvl4pPr>
            <a:lvl5pPr algn="ctr">
              <a:defRPr sz="4400">
                <a:solidFill>
                  <a:srgbClr val="333399"/>
                </a:solidFill>
                <a:latin typeface="Times New Roman" panose="02020603050405020304" pitchFamily="18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333399"/>
                </a:solidFill>
                <a:latin typeface="Times New Roman" panose="02020603050405020304" pitchFamily="18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333399"/>
                </a:solidFill>
                <a:latin typeface="Times New Roman" panose="02020603050405020304" pitchFamily="18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333399"/>
                </a:solidFill>
                <a:latin typeface="Times New Roman" panose="02020603050405020304" pitchFamily="18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333399"/>
                </a:solidFill>
                <a:latin typeface="Times New Roman" panose="02020603050405020304" pitchFamily="18" charset="0"/>
              </a:defRPr>
            </a:lvl9pPr>
          </a:lstStyle>
          <a:p>
            <a:pPr algn="l"/>
            <a:r>
              <a:rPr lang="en-US" altLang="ar-SA" sz="4000" b="0" dirty="0">
                <a:solidFill>
                  <a:schemeClr val="bg1"/>
                </a:solidFill>
                <a:effectLst/>
              </a:rPr>
              <a:t>What does a Java program look like? </a:t>
            </a:r>
            <a:br>
              <a:rPr lang="en-US" altLang="ar-SA" sz="4000" b="0" dirty="0">
                <a:solidFill>
                  <a:schemeClr val="bg1"/>
                </a:solidFill>
                <a:effectLst/>
              </a:rPr>
            </a:br>
            <a:r>
              <a:rPr lang="en-US" altLang="ar-SA" sz="4000" b="0" dirty="0">
                <a:solidFill>
                  <a:schemeClr val="bg1"/>
                </a:solidFill>
                <a:effectLst/>
              </a:rPr>
              <a:t> </a:t>
            </a:r>
            <a:r>
              <a:rPr lang="en-US" altLang="ar-SA" sz="3200" i="1" dirty="0">
                <a:solidFill>
                  <a:schemeClr val="bg1"/>
                </a:solidFill>
                <a:effectLst/>
              </a:rPr>
              <a:t>Remember !</a:t>
            </a:r>
          </a:p>
        </p:txBody>
      </p:sp>
    </p:spTree>
    <p:extLst>
      <p:ext uri="{BB962C8B-B14F-4D97-AF65-F5344CB8AC3E}">
        <p14:creationId xmlns:p14="http://schemas.microsoft.com/office/powerpoint/2010/main" val="2210620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64A6948-3463-40B5-BE2C-7269A77D44E0}" type="slidenum">
              <a:rPr lang="ar-SA" altLang="ar-SA"/>
              <a:pPr/>
              <a:t>14</a:t>
            </a:fld>
            <a:endParaRPr lang="en-US" altLang="ar-SA"/>
          </a:p>
        </p:txBody>
      </p:sp>
      <p:sp>
        <p:nvSpPr>
          <p:cNvPr id="80901" name="Oval 5"/>
          <p:cNvSpPr>
            <a:spLocks noChangeArrowheads="1"/>
          </p:cNvSpPr>
          <p:nvPr/>
        </p:nvSpPr>
        <p:spPr bwMode="auto">
          <a:xfrm>
            <a:off x="2438400" y="2086265"/>
            <a:ext cx="2895600" cy="6096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ar-SA"/>
          </a:p>
        </p:txBody>
      </p:sp>
      <p:sp>
        <p:nvSpPr>
          <p:cNvPr id="808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828800"/>
            <a:ext cx="8610600" cy="4800600"/>
          </a:xfrm>
          <a:noFill/>
          <a:ln/>
        </p:spPr>
        <p:txBody>
          <a:bodyPr/>
          <a:lstStyle/>
          <a:p>
            <a:pPr algn="l" rtl="0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altLang="ar-SA" sz="2000" dirty="0">
                <a:solidFill>
                  <a:schemeClr val="accent2"/>
                </a:solidFill>
                <a:latin typeface="Courier New" panose="02070309020205020404" pitchFamily="49" charset="0"/>
              </a:rPr>
              <a:t>public class</a:t>
            </a:r>
            <a:r>
              <a:rPr lang="en-US" altLang="ar-SA" sz="2000" dirty="0">
                <a:latin typeface="Courier New" panose="02070309020205020404" pitchFamily="49" charset="0"/>
              </a:rPr>
              <a:t> </a:t>
            </a:r>
            <a:r>
              <a:rPr lang="en-US" altLang="ar-SA" sz="2000" dirty="0" err="1">
                <a:latin typeface="Courier New" panose="02070309020205020404" pitchFamily="49" charset="0"/>
              </a:rPr>
              <a:t>ASimpleJavaProgram</a:t>
            </a:r>
            <a:r>
              <a:rPr lang="en-US" altLang="ar-SA" sz="2000" dirty="0">
                <a:latin typeface="Courier New" panose="02070309020205020404" pitchFamily="49" charset="0"/>
              </a:rPr>
              <a:t> </a:t>
            </a:r>
          </a:p>
          <a:p>
            <a:pPr algn="l" rtl="0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altLang="ar-SA" sz="2000" dirty="0">
                <a:latin typeface="Courier New" panose="02070309020205020404" pitchFamily="49" charset="0"/>
              </a:rPr>
              <a:t>{ </a:t>
            </a:r>
          </a:p>
          <a:p>
            <a:pPr algn="l" rtl="0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altLang="ar-SA" sz="2000" dirty="0">
                <a:latin typeface="Courier New" panose="02070309020205020404" pitchFamily="49" charset="0"/>
              </a:rPr>
              <a:t>    </a:t>
            </a:r>
            <a:r>
              <a:rPr lang="en-US" altLang="ar-SA" sz="2000" dirty="0">
                <a:solidFill>
                  <a:schemeClr val="accent2"/>
                </a:solidFill>
                <a:latin typeface="Courier New" panose="02070309020205020404" pitchFamily="49" charset="0"/>
              </a:rPr>
              <a:t>public static void</a:t>
            </a:r>
            <a:r>
              <a:rPr lang="en-US" altLang="ar-SA" sz="2000" dirty="0">
                <a:latin typeface="Courier New" panose="02070309020205020404" pitchFamily="49" charset="0"/>
              </a:rPr>
              <a:t> main(String[] </a:t>
            </a:r>
            <a:r>
              <a:rPr lang="en-US" altLang="ar-SA" sz="2000" dirty="0" err="1">
                <a:latin typeface="Courier New" panose="02070309020205020404" pitchFamily="49" charset="0"/>
              </a:rPr>
              <a:t>args</a:t>
            </a:r>
            <a:r>
              <a:rPr lang="en-US" altLang="ar-SA" sz="2000" dirty="0">
                <a:latin typeface="Courier New" panose="02070309020205020404" pitchFamily="49" charset="0"/>
              </a:rPr>
              <a:t>) </a:t>
            </a:r>
          </a:p>
          <a:p>
            <a:pPr algn="l" rtl="0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altLang="ar-SA" sz="2000" dirty="0">
                <a:latin typeface="Courier New" panose="02070309020205020404" pitchFamily="49" charset="0"/>
              </a:rPr>
              <a:t>    { </a:t>
            </a:r>
          </a:p>
          <a:p>
            <a:pPr algn="l" rtl="0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altLang="ar-SA" sz="2000" dirty="0">
                <a:latin typeface="Courier New" panose="02070309020205020404" pitchFamily="49" charset="0"/>
              </a:rPr>
              <a:t>       </a:t>
            </a:r>
            <a:r>
              <a:rPr lang="en-US" altLang="ar-SA" sz="2000" dirty="0" err="1">
                <a:latin typeface="Courier New" panose="02070309020205020404" pitchFamily="49" charset="0"/>
              </a:rPr>
              <a:t>System.out.println</a:t>
            </a:r>
            <a:r>
              <a:rPr lang="en-US" altLang="ar-SA" sz="2000" dirty="0">
                <a:latin typeface="Courier New" panose="02070309020205020404" pitchFamily="49" charset="0"/>
              </a:rPr>
              <a:t>("My first Java program.");</a:t>
            </a:r>
          </a:p>
          <a:p>
            <a:pPr algn="l" rtl="0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altLang="ar-SA" sz="2000" dirty="0">
                <a:latin typeface="Courier New" panose="02070309020205020404" pitchFamily="49" charset="0"/>
              </a:rPr>
              <a:t>       </a:t>
            </a:r>
            <a:r>
              <a:rPr lang="en-US" altLang="ar-SA" sz="2000" dirty="0" err="1">
                <a:latin typeface="Courier New" panose="02070309020205020404" pitchFamily="49" charset="0"/>
              </a:rPr>
              <a:t>System.out.println</a:t>
            </a:r>
            <a:r>
              <a:rPr lang="en-US" altLang="ar-SA" sz="2000" dirty="0">
                <a:latin typeface="Courier New" panose="02070309020205020404" pitchFamily="49" charset="0"/>
              </a:rPr>
              <a:t>("The sum of 2 and 3 = " + 5);</a:t>
            </a:r>
          </a:p>
          <a:p>
            <a:pPr algn="l" rtl="0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altLang="ar-SA" sz="2000" dirty="0">
                <a:latin typeface="Courier New" panose="02070309020205020404" pitchFamily="49" charset="0"/>
              </a:rPr>
              <a:t>       </a:t>
            </a:r>
            <a:r>
              <a:rPr lang="en-US" altLang="ar-SA" sz="2000" dirty="0" err="1">
                <a:latin typeface="Courier New" panose="02070309020205020404" pitchFamily="49" charset="0"/>
              </a:rPr>
              <a:t>System.out.println</a:t>
            </a:r>
            <a:r>
              <a:rPr lang="en-US" altLang="ar-SA" sz="2000" dirty="0">
                <a:latin typeface="Courier New" panose="02070309020205020404" pitchFamily="49" charset="0"/>
              </a:rPr>
              <a:t>("7 + 8 = " + (7 + 8));</a:t>
            </a:r>
          </a:p>
          <a:p>
            <a:pPr algn="l" rtl="0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altLang="ar-SA" sz="2000" dirty="0">
                <a:latin typeface="Courier New" panose="02070309020205020404" pitchFamily="49" charset="0"/>
              </a:rPr>
              <a:t>    } </a:t>
            </a:r>
          </a:p>
          <a:p>
            <a:pPr algn="l" rtl="0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altLang="ar-SA" sz="2000" dirty="0">
                <a:latin typeface="Courier New" panose="02070309020205020404" pitchFamily="49" charset="0"/>
              </a:rPr>
              <a:t>}</a:t>
            </a:r>
            <a:endParaRPr lang="en-US" altLang="ar-SA" sz="2000" b="1" dirty="0"/>
          </a:p>
          <a:p>
            <a:pPr algn="l" rtl="0">
              <a:lnSpc>
                <a:spcPct val="90000"/>
              </a:lnSpc>
              <a:buFont typeface="Wingdings" panose="05000000000000000000" pitchFamily="2" charset="2"/>
              <a:buNone/>
            </a:pPr>
            <a:endParaRPr lang="en-US" altLang="ar-SA" sz="2000" b="1" dirty="0"/>
          </a:p>
        </p:txBody>
      </p:sp>
      <p:sp>
        <p:nvSpPr>
          <p:cNvPr id="80902" name="Line 6"/>
          <p:cNvSpPr>
            <a:spLocks noChangeShapeType="1"/>
          </p:cNvSpPr>
          <p:nvPr/>
        </p:nvSpPr>
        <p:spPr bwMode="auto">
          <a:xfrm flipH="1">
            <a:off x="5334000" y="2391065"/>
            <a:ext cx="1447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ar-SA"/>
          </a:p>
        </p:txBody>
      </p:sp>
      <p:sp>
        <p:nvSpPr>
          <p:cNvPr id="80904" name="Text Box 8"/>
          <p:cNvSpPr txBox="1">
            <a:spLocks noChangeArrowheads="1"/>
          </p:cNvSpPr>
          <p:nvPr/>
        </p:nvSpPr>
        <p:spPr bwMode="auto">
          <a:xfrm>
            <a:off x="6705600" y="2192627"/>
            <a:ext cx="13716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ar-SA" sz="2000" b="0" dirty="0">
                <a:solidFill>
                  <a:schemeClr val="tx1"/>
                </a:solidFill>
                <a:effectLst/>
                <a:latin typeface="Times New Roman" panose="02020603050405020304" pitchFamily="18" charset="0"/>
              </a:rPr>
              <a:t>Class name</a:t>
            </a:r>
          </a:p>
        </p:txBody>
      </p:sp>
      <p:sp>
        <p:nvSpPr>
          <p:cNvPr id="80905" name="Text Box 9"/>
          <p:cNvSpPr txBox="1">
            <a:spLocks noChangeArrowheads="1"/>
          </p:cNvSpPr>
          <p:nvPr/>
        </p:nvSpPr>
        <p:spPr bwMode="auto">
          <a:xfrm>
            <a:off x="6781800" y="2149475"/>
            <a:ext cx="1371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ar-SA" altLang="ar-SA" sz="2400" b="0"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80912" name="Line 16"/>
          <p:cNvSpPr>
            <a:spLocks noChangeShapeType="1"/>
          </p:cNvSpPr>
          <p:nvPr/>
        </p:nvSpPr>
        <p:spPr bwMode="auto">
          <a:xfrm>
            <a:off x="7239000" y="2743200"/>
            <a:ext cx="1676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ar-SA"/>
          </a:p>
        </p:txBody>
      </p:sp>
      <p:sp>
        <p:nvSpPr>
          <p:cNvPr id="80913" name="Line 17"/>
          <p:cNvSpPr>
            <a:spLocks noChangeShapeType="1"/>
          </p:cNvSpPr>
          <p:nvPr/>
        </p:nvSpPr>
        <p:spPr bwMode="auto">
          <a:xfrm>
            <a:off x="9144000" y="2286000"/>
            <a:ext cx="0" cy="914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ar-SA"/>
          </a:p>
        </p:txBody>
      </p:sp>
      <p:sp>
        <p:nvSpPr>
          <p:cNvPr id="80914" name="Line 18"/>
          <p:cNvSpPr>
            <a:spLocks noChangeShapeType="1"/>
          </p:cNvSpPr>
          <p:nvPr/>
        </p:nvSpPr>
        <p:spPr bwMode="auto">
          <a:xfrm>
            <a:off x="8915400" y="2743200"/>
            <a:ext cx="0" cy="2286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ar-SA"/>
          </a:p>
        </p:txBody>
      </p:sp>
      <p:sp>
        <p:nvSpPr>
          <p:cNvPr id="80915" name="Line 19"/>
          <p:cNvSpPr>
            <a:spLocks noChangeShapeType="1"/>
          </p:cNvSpPr>
          <p:nvPr/>
        </p:nvSpPr>
        <p:spPr bwMode="auto">
          <a:xfrm flipH="1">
            <a:off x="7239000" y="5054958"/>
            <a:ext cx="1676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ar-SA"/>
          </a:p>
        </p:txBody>
      </p:sp>
      <p:sp>
        <p:nvSpPr>
          <p:cNvPr id="80916" name="Text Box 20"/>
          <p:cNvSpPr txBox="1">
            <a:spLocks noChangeArrowheads="1"/>
          </p:cNvSpPr>
          <p:nvPr/>
        </p:nvSpPr>
        <p:spPr bwMode="auto">
          <a:xfrm>
            <a:off x="7620000" y="4876800"/>
            <a:ext cx="1066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ar-SA" altLang="ar-SA" sz="2400" b="0"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80921" name="Text Box 25"/>
          <p:cNvSpPr txBox="1">
            <a:spLocks noChangeArrowheads="1"/>
          </p:cNvSpPr>
          <p:nvPr/>
        </p:nvSpPr>
        <p:spPr bwMode="auto">
          <a:xfrm>
            <a:off x="7086600" y="5029200"/>
            <a:ext cx="17526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ar-SA" sz="2000" dirty="0">
                <a:solidFill>
                  <a:schemeClr val="tx1"/>
                </a:solidFill>
                <a:effectLst/>
                <a:latin typeface="Times New Roman" panose="02020603050405020304" pitchFamily="18" charset="0"/>
              </a:rPr>
              <a:t>Body of class</a:t>
            </a:r>
          </a:p>
        </p:txBody>
      </p:sp>
      <p:sp>
        <p:nvSpPr>
          <p:cNvPr id="80923" name="Line 27"/>
          <p:cNvSpPr>
            <a:spLocks noChangeShapeType="1"/>
          </p:cNvSpPr>
          <p:nvPr/>
        </p:nvSpPr>
        <p:spPr bwMode="auto">
          <a:xfrm flipH="1" flipV="1">
            <a:off x="1522927" y="3343699"/>
            <a:ext cx="228600" cy="2209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ar-SA"/>
          </a:p>
        </p:txBody>
      </p:sp>
      <p:sp>
        <p:nvSpPr>
          <p:cNvPr id="80924" name="Text Box 28"/>
          <p:cNvSpPr txBox="1">
            <a:spLocks noChangeArrowheads="1"/>
          </p:cNvSpPr>
          <p:nvPr/>
        </p:nvSpPr>
        <p:spPr bwMode="auto">
          <a:xfrm>
            <a:off x="1154805" y="5453603"/>
            <a:ext cx="20574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ar-SA" sz="1800" dirty="0">
                <a:solidFill>
                  <a:schemeClr val="tx1"/>
                </a:solidFill>
                <a:effectLst/>
                <a:latin typeface="Times New Roman" panose="02020603050405020304" pitchFamily="18" charset="0"/>
              </a:rPr>
              <a:t>Heading of method main</a:t>
            </a:r>
          </a:p>
        </p:txBody>
      </p:sp>
      <p:sp>
        <p:nvSpPr>
          <p:cNvPr id="80926" name="Rectangle 30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>
            <a:noAutofit/>
          </a:bodyPr>
          <a:lstStyle/>
          <a:p>
            <a:pPr rtl="0"/>
            <a:r>
              <a:rPr lang="en-US" altLang="ar-SA"/>
              <a:t>What does a Java program look like? </a:t>
            </a:r>
            <a:br>
              <a:rPr lang="en-US" altLang="ar-SA"/>
            </a:br>
            <a:r>
              <a:rPr lang="en-US" altLang="ar-SA"/>
              <a:t> </a:t>
            </a:r>
            <a:r>
              <a:rPr lang="en-US" altLang="ar-SA" b="1" i="1"/>
              <a:t>Example 2</a:t>
            </a:r>
          </a:p>
        </p:txBody>
      </p:sp>
    </p:spTree>
    <p:extLst>
      <p:ext uri="{BB962C8B-B14F-4D97-AF65-F5344CB8AC3E}">
        <p14:creationId xmlns:p14="http://schemas.microsoft.com/office/powerpoint/2010/main" val="34900345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809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809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09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809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809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809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809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809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9" dur="2000"/>
                                        <p:tgtEl>
                                          <p:spTgt spid="809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4" dur="500"/>
                                        <p:tgtEl>
                                          <p:spTgt spid="809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09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09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0901" grpId="0" animBg="1"/>
      <p:bldP spid="80902" grpId="0" animBg="1"/>
      <p:bldP spid="80912" grpId="0" animBg="1"/>
      <p:bldP spid="80914" grpId="0" animBg="1"/>
      <p:bldP spid="80915" grpId="0" animBg="1"/>
      <p:bldP spid="80921" grpId="0"/>
      <p:bldP spid="80923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EFD1F45-A78A-4979-BCB8-BD9D3DD18147}" type="slidenum">
              <a:rPr lang="ar-SA" altLang="ar-SA"/>
              <a:pPr/>
              <a:t>15</a:t>
            </a:fld>
            <a:endParaRPr lang="en-US" altLang="ar-SA"/>
          </a:p>
        </p:txBody>
      </p:sp>
      <p:sp>
        <p:nvSpPr>
          <p:cNvPr id="829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l" rtl="0"/>
            <a:r>
              <a:rPr lang="en-US" altLang="ar-SA" sz="2000" dirty="0"/>
              <a:t>A Java output statement causes the program to evaluate whatever is in the parentheses and display the result on screen . </a:t>
            </a:r>
          </a:p>
          <a:p>
            <a:pPr algn="l" rtl="0"/>
            <a:r>
              <a:rPr lang="en-US" altLang="ar-SA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+</a:t>
            </a:r>
            <a:r>
              <a:rPr lang="en-US" altLang="ar-SA" sz="2000" dirty="0"/>
              <a:t> is used to concatenate the strings . The system automatically converts the number 5 into a string ,joins that string with the first string ,and displays it</a:t>
            </a:r>
            <a:r>
              <a:rPr lang="ar-SA" altLang="ar-SA" sz="2000" dirty="0">
                <a:cs typeface="Times New Roman" panose="02020603050405020304" pitchFamily="18" charset="0"/>
              </a:rPr>
              <a:t> </a:t>
            </a:r>
            <a:r>
              <a:rPr lang="en-US" altLang="ar-SA" sz="2000" dirty="0"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82951" name="Rectangle 7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>
            <a:noAutofit/>
          </a:bodyPr>
          <a:lstStyle/>
          <a:p>
            <a:pPr rtl="0"/>
            <a:r>
              <a:rPr lang="en-US" altLang="ar-SA"/>
              <a:t>What does a Java program look like? </a:t>
            </a:r>
            <a:br>
              <a:rPr lang="en-US" altLang="ar-SA"/>
            </a:br>
            <a:r>
              <a:rPr lang="en-US" altLang="ar-SA"/>
              <a:t> </a:t>
            </a:r>
            <a:r>
              <a:rPr lang="en-US" altLang="ar-SA" b="1" i="1"/>
              <a:t>Example 2</a:t>
            </a:r>
          </a:p>
        </p:txBody>
      </p:sp>
    </p:spTree>
    <p:extLst>
      <p:ext uri="{BB962C8B-B14F-4D97-AF65-F5344CB8AC3E}">
        <p14:creationId xmlns:p14="http://schemas.microsoft.com/office/powerpoint/2010/main" val="947346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14C80E7-B6AF-47CD-BF6B-BA91DE4380A1}" type="slidenum">
              <a:rPr lang="ar-SA" altLang="ar-SA"/>
              <a:pPr/>
              <a:t>16</a:t>
            </a:fld>
            <a:endParaRPr lang="en-US" altLang="ar-SA"/>
          </a:p>
        </p:txBody>
      </p:sp>
      <p:sp>
        <p:nvSpPr>
          <p:cNvPr id="839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81192" y="2163609"/>
            <a:ext cx="8240836" cy="3670521"/>
          </a:xfrm>
        </p:spPr>
        <p:txBody>
          <a:bodyPr/>
          <a:lstStyle/>
          <a:p>
            <a:pPr algn="l" rtl="0"/>
            <a:r>
              <a:rPr lang="en-US" altLang="ar-SA" dirty="0"/>
              <a:t>The parentheses around 7+8 causes the system to add the numbers 7 and 8 ,resulting in 15 .</a:t>
            </a:r>
          </a:p>
          <a:p>
            <a:pPr algn="l" rtl="0"/>
            <a:r>
              <a:rPr lang="en-US" altLang="ar-SA" dirty="0"/>
              <a:t>The number 15 is then converted to string 15 and joined with string “7+8”= “ .</a:t>
            </a:r>
            <a:endParaRPr lang="ar-SA" altLang="ar-SA" dirty="0">
              <a:cs typeface="Times New Roman" panose="02020603050405020304" pitchFamily="18" charset="0"/>
            </a:endParaRPr>
          </a:p>
          <a:p>
            <a:pPr algn="l" rtl="0">
              <a:buFont typeface="Wingdings" panose="05000000000000000000" pitchFamily="2" charset="2"/>
              <a:buNone/>
            </a:pPr>
            <a:r>
              <a:rPr lang="en-US" altLang="ar-SA" b="1" dirty="0"/>
              <a:t>Sample Run</a:t>
            </a:r>
            <a:r>
              <a:rPr lang="en-US" altLang="ar-SA" dirty="0"/>
              <a:t>:</a:t>
            </a:r>
          </a:p>
          <a:p>
            <a:pPr algn="l" rtl="0">
              <a:buFont typeface="Wingdings" panose="05000000000000000000" pitchFamily="2" charset="2"/>
              <a:buNone/>
            </a:pPr>
            <a:r>
              <a:rPr lang="en-US" altLang="ar-SA" dirty="0">
                <a:latin typeface="Courier New" panose="02070309020205020404" pitchFamily="49" charset="0"/>
              </a:rPr>
              <a:t>My first Java program.</a:t>
            </a:r>
          </a:p>
          <a:p>
            <a:pPr algn="l" rtl="0">
              <a:buFont typeface="Wingdings" panose="05000000000000000000" pitchFamily="2" charset="2"/>
              <a:buNone/>
            </a:pPr>
            <a:r>
              <a:rPr lang="en-US" altLang="ar-SA" dirty="0">
                <a:latin typeface="Courier New" panose="02070309020205020404" pitchFamily="49" charset="0"/>
              </a:rPr>
              <a:t>The sum of 2 and 3 = 5</a:t>
            </a:r>
          </a:p>
          <a:p>
            <a:pPr algn="l" rtl="0">
              <a:buFont typeface="Wingdings" panose="05000000000000000000" pitchFamily="2" charset="2"/>
              <a:buNone/>
            </a:pPr>
            <a:r>
              <a:rPr lang="en-US" altLang="ar-SA" dirty="0">
                <a:latin typeface="Courier New" panose="02070309020205020404" pitchFamily="49" charset="0"/>
              </a:rPr>
              <a:t>7 + 8 = 15</a:t>
            </a:r>
          </a:p>
        </p:txBody>
      </p:sp>
      <p:sp>
        <p:nvSpPr>
          <p:cNvPr id="83975" name="Rectangle 7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>
            <a:noAutofit/>
          </a:bodyPr>
          <a:lstStyle/>
          <a:p>
            <a:pPr rtl="0"/>
            <a:r>
              <a:rPr lang="en-US" altLang="ar-SA"/>
              <a:t>What does a Java program look like? </a:t>
            </a:r>
            <a:br>
              <a:rPr lang="en-US" altLang="ar-SA"/>
            </a:br>
            <a:r>
              <a:rPr lang="en-US" altLang="ar-SA"/>
              <a:t> </a:t>
            </a:r>
            <a:r>
              <a:rPr lang="en-US" altLang="ar-SA" b="1" i="1"/>
              <a:t>Example 2</a:t>
            </a:r>
          </a:p>
        </p:txBody>
      </p:sp>
    </p:spTree>
    <p:extLst>
      <p:ext uri="{BB962C8B-B14F-4D97-AF65-F5344CB8AC3E}">
        <p14:creationId xmlns:p14="http://schemas.microsoft.com/office/powerpoint/2010/main" val="2627165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3EAB734-25B3-4BD2-94A1-0697D3F9FE02}" type="slidenum">
              <a:rPr lang="ar-SA" altLang="ar-SA"/>
              <a:pPr/>
              <a:t>17</a:t>
            </a:fld>
            <a:endParaRPr lang="en-US" altLang="ar-SA"/>
          </a:p>
        </p:txBody>
      </p:sp>
      <p:sp>
        <p:nvSpPr>
          <p:cNvPr id="530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altLang="ar-SA"/>
              <a:t>Special Symbols</a:t>
            </a:r>
          </a:p>
        </p:txBody>
      </p:sp>
      <p:sp>
        <p:nvSpPr>
          <p:cNvPr id="530435" name="Rectangle 3"/>
          <p:cNvSpPr>
            <a:spLocks noChangeArrowheads="1"/>
          </p:cNvSpPr>
          <p:nvPr/>
        </p:nvSpPr>
        <p:spPr bwMode="auto">
          <a:xfrm>
            <a:off x="1066800" y="2209800"/>
            <a:ext cx="7010400" cy="2209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lr>
                <a:srgbClr val="666699"/>
              </a:buClr>
              <a:buFont typeface="Wingdings" panose="05000000000000000000" pitchFamily="2" charset="2"/>
              <a:buChar char="s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rgbClr val="666699"/>
              </a:buClr>
              <a:buFont typeface="Wingdings" panose="05000000000000000000" pitchFamily="2" charset="2"/>
              <a:buChar char="s"/>
              <a:defRPr sz="2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81100" indent="-266700">
              <a:spcBef>
                <a:spcPct val="20000"/>
              </a:spcBef>
              <a:buClr>
                <a:srgbClr val="666699"/>
              </a:buClr>
              <a:buFont typeface="Wingdings" panose="05000000000000000000" pitchFamily="2" charset="2"/>
              <a:buChar char="s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38300" indent="-266700">
              <a:spcBef>
                <a:spcPct val="20000"/>
              </a:spcBef>
              <a:buClr>
                <a:srgbClr val="666699"/>
              </a:buClr>
              <a:buFont typeface="Wingdings" panose="05000000000000000000" pitchFamily="2" charset="2"/>
              <a:buChar char="s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666699"/>
              </a:buClr>
              <a:buFont typeface="Wingdings" panose="05000000000000000000" pitchFamily="2" charset="2"/>
              <a:buChar char="s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666699"/>
              </a:buClr>
              <a:buFont typeface="Wingdings" panose="05000000000000000000" pitchFamily="2" charset="2"/>
              <a:buChar char="s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666699"/>
              </a:buClr>
              <a:buFont typeface="Wingdings" panose="05000000000000000000" pitchFamily="2" charset="2"/>
              <a:buChar char="s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666699"/>
              </a:buClr>
              <a:buFont typeface="Wingdings" panose="05000000000000000000" pitchFamily="2" charset="2"/>
              <a:buChar char="s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666699"/>
              </a:buClr>
              <a:buFont typeface="Wingdings" panose="05000000000000000000" pitchFamily="2" charset="2"/>
              <a:buChar char="s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lnSpc>
                <a:spcPct val="90000"/>
              </a:lnSpc>
              <a:buFont typeface="Wingdings" panose="05000000000000000000" pitchFamily="2" charset="2"/>
              <a:buAutoNum type="arabicPeriod"/>
            </a:pPr>
            <a:r>
              <a:rPr lang="en-US" altLang="ar-SA" sz="1800" b="0"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public class Message</a:t>
            </a:r>
          </a:p>
          <a:p>
            <a:pPr>
              <a:lnSpc>
                <a:spcPct val="90000"/>
              </a:lnSpc>
              <a:buFont typeface="Wingdings" panose="05000000000000000000" pitchFamily="2" charset="2"/>
              <a:buAutoNum type="arabicPeriod"/>
            </a:pPr>
            <a:r>
              <a:rPr lang="en-US" altLang="ar-SA" sz="1800" b="0" u="sng"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{</a:t>
            </a:r>
          </a:p>
          <a:p>
            <a:pPr>
              <a:lnSpc>
                <a:spcPct val="90000"/>
              </a:lnSpc>
              <a:buFont typeface="Wingdings" panose="05000000000000000000" pitchFamily="2" charset="2"/>
              <a:buAutoNum type="arabicPeriod"/>
            </a:pPr>
            <a:r>
              <a:rPr lang="en-US" altLang="ar-SA" sz="1800" b="0"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public static void main</a:t>
            </a:r>
            <a:r>
              <a:rPr lang="en-US" altLang="ar-SA" sz="1800" b="0" u="sng"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ar-SA" sz="1800" b="0"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String</a:t>
            </a:r>
            <a:r>
              <a:rPr lang="en-US" altLang="ar-SA" sz="1800" b="0" u="sng"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[]</a:t>
            </a:r>
            <a:r>
              <a:rPr lang="en-US" altLang="ar-SA" sz="1800" b="0"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arg</a:t>
            </a:r>
            <a:r>
              <a:rPr lang="en-US" altLang="ar-SA" sz="1800" b="0" u="sng"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pPr>
              <a:lnSpc>
                <a:spcPct val="90000"/>
              </a:lnSpc>
              <a:buFont typeface="Wingdings" panose="05000000000000000000" pitchFamily="2" charset="2"/>
              <a:buAutoNum type="arabicPeriod"/>
            </a:pPr>
            <a:r>
              <a:rPr lang="en-US" altLang="ar-SA" sz="1800" b="0"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altLang="ar-SA" sz="1800" b="0" u="sng"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{</a:t>
            </a:r>
          </a:p>
          <a:p>
            <a:pPr>
              <a:lnSpc>
                <a:spcPct val="90000"/>
              </a:lnSpc>
              <a:buFont typeface="Wingdings" panose="05000000000000000000" pitchFamily="2" charset="2"/>
              <a:buAutoNum type="arabicPeriod"/>
            </a:pPr>
            <a:r>
              <a:rPr lang="en-US" altLang="ar-SA" sz="1800" b="0"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 System</a:t>
            </a:r>
            <a:r>
              <a:rPr lang="en-US" altLang="ar-SA" sz="1800" b="0" u="sng"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.</a:t>
            </a:r>
            <a:r>
              <a:rPr lang="en-US" altLang="ar-SA" sz="1800" b="0"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out</a:t>
            </a:r>
            <a:r>
              <a:rPr lang="en-US" altLang="ar-SA" sz="1800" b="0" u="sng"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.</a:t>
            </a:r>
            <a:r>
              <a:rPr lang="en-US" altLang="ar-SA" sz="1800" b="0"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println</a:t>
            </a:r>
            <a:r>
              <a:rPr lang="en-US" altLang="ar-SA" sz="1800" b="0" u="sng"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("</a:t>
            </a:r>
            <a:r>
              <a:rPr lang="en-US" altLang="ar-SA" sz="1800" b="0"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This is a message</a:t>
            </a:r>
            <a:r>
              <a:rPr lang="en-US" altLang="ar-SA" sz="1800" b="0" u="sng"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");</a:t>
            </a:r>
          </a:p>
          <a:p>
            <a:pPr>
              <a:lnSpc>
                <a:spcPct val="90000"/>
              </a:lnSpc>
              <a:buFont typeface="Wingdings" panose="05000000000000000000" pitchFamily="2" charset="2"/>
              <a:buAutoNum type="arabicPeriod"/>
            </a:pPr>
            <a:r>
              <a:rPr lang="en-US" altLang="ar-SA" sz="1800" b="0"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altLang="ar-SA" sz="1800" b="0" u="sng"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}</a:t>
            </a:r>
          </a:p>
          <a:p>
            <a:pPr>
              <a:lnSpc>
                <a:spcPct val="90000"/>
              </a:lnSpc>
              <a:buFont typeface="Wingdings" panose="05000000000000000000" pitchFamily="2" charset="2"/>
              <a:buAutoNum type="arabicPeriod"/>
            </a:pPr>
            <a:r>
              <a:rPr lang="en-US" altLang="ar-SA" sz="1800" b="0" u="sng"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}</a:t>
            </a:r>
          </a:p>
        </p:txBody>
      </p:sp>
      <p:sp>
        <p:nvSpPr>
          <p:cNvPr id="530436" name="Rectangle 4"/>
          <p:cNvSpPr>
            <a:spLocks noChangeArrowheads="1"/>
          </p:cNvSpPr>
          <p:nvPr/>
        </p:nvSpPr>
        <p:spPr bwMode="auto">
          <a:xfrm>
            <a:off x="1905000" y="5029200"/>
            <a:ext cx="47244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n-US" altLang="ar-SA" sz="2400" i="1">
                <a:solidFill>
                  <a:srgbClr val="FF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>Note</a:t>
            </a:r>
            <a:r>
              <a:rPr lang="en-US" altLang="ar-SA" sz="2400" b="0">
                <a:solidFill>
                  <a:schemeClr val="tx1"/>
                </a:solidFill>
                <a:effectLst/>
                <a:latin typeface="Times New Roman" panose="02020603050405020304" pitchFamily="18" charset="0"/>
              </a:rPr>
              <a:t>: Blank is a special symbol.</a:t>
            </a:r>
          </a:p>
        </p:txBody>
      </p:sp>
    </p:spTree>
    <p:extLst>
      <p:ext uri="{BB962C8B-B14F-4D97-AF65-F5344CB8AC3E}">
        <p14:creationId xmlns:p14="http://schemas.microsoft.com/office/powerpoint/2010/main" val="596076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72FE171-8979-4576-A69D-CFB15CDF9057}" type="slidenum">
              <a:rPr lang="ar-SA" altLang="ar-SA"/>
              <a:pPr/>
              <a:t>18</a:t>
            </a:fld>
            <a:endParaRPr lang="en-US" altLang="ar-SA"/>
          </a:p>
        </p:txBody>
      </p:sp>
      <p:sp>
        <p:nvSpPr>
          <p:cNvPr id="53248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pPr rtl="0"/>
            <a:r>
              <a:rPr lang="en-US" altLang="ar-SA"/>
              <a:t> Other Special Symbols</a:t>
            </a:r>
          </a:p>
        </p:txBody>
      </p:sp>
      <p:pic>
        <p:nvPicPr>
          <p:cNvPr id="532483" name="Picture 3"/>
          <p:cNvPicPr>
            <a:picLocks noChangeAspect="1" noChangeArrowheads="1"/>
          </p:cNvPicPr>
          <p:nvPr>
            <p:ph type="body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219200" y="2133600"/>
            <a:ext cx="6629400" cy="3262313"/>
          </a:xfrm>
          <a:noFill/>
          <a:ln>
            <a:solidFill>
              <a:schemeClr val="tx1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528535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13FB25B-A241-4E72-8541-AC5F57E7CB6F}" type="slidenum">
              <a:rPr lang="ar-SA" altLang="ar-SA"/>
              <a:pPr/>
              <a:t>19</a:t>
            </a:fld>
            <a:endParaRPr lang="en-US" altLang="ar-SA"/>
          </a:p>
        </p:txBody>
      </p:sp>
      <p:sp>
        <p:nvSpPr>
          <p:cNvPr id="533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altLang="ar-SA"/>
              <a:t>Word Symbols( reserved words)</a:t>
            </a:r>
          </a:p>
        </p:txBody>
      </p:sp>
      <p:sp>
        <p:nvSpPr>
          <p:cNvPr id="533507" name="Rectangle 3"/>
          <p:cNvSpPr>
            <a:spLocks noChangeArrowheads="1"/>
          </p:cNvSpPr>
          <p:nvPr/>
        </p:nvSpPr>
        <p:spPr bwMode="auto">
          <a:xfrm>
            <a:off x="1143000" y="4267200"/>
            <a:ext cx="7427944" cy="1828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buFontTx/>
              <a:buChar char="•"/>
            </a:pPr>
            <a:r>
              <a:rPr lang="en-US" altLang="ar-SA" sz="2400" b="0" dirty="0">
                <a:solidFill>
                  <a:schemeClr val="tx1"/>
                </a:solidFill>
                <a:effectLst/>
                <a:latin typeface="Times New Roman" panose="02020603050405020304" pitchFamily="18" charset="0"/>
              </a:rPr>
              <a:t>Also called reserved words or keywords.</a:t>
            </a:r>
          </a:p>
          <a:p>
            <a:pPr>
              <a:buFontTx/>
              <a:buChar char="•"/>
            </a:pPr>
            <a:r>
              <a:rPr lang="en-US" altLang="ar-SA" sz="2400" b="0" dirty="0">
                <a:solidFill>
                  <a:schemeClr val="tx1"/>
                </a:solidFill>
                <a:effectLst/>
                <a:latin typeface="Times New Roman" panose="02020603050405020304" pitchFamily="18" charset="0"/>
              </a:rPr>
              <a:t>They  are words that mean something special to Java.</a:t>
            </a:r>
          </a:p>
          <a:p>
            <a:pPr>
              <a:buFontTx/>
              <a:buChar char="•"/>
            </a:pPr>
            <a:r>
              <a:rPr lang="en-US" altLang="ar-SA" sz="2400" b="0" dirty="0">
                <a:solidFill>
                  <a:schemeClr val="tx1"/>
                </a:solidFill>
                <a:effectLst/>
                <a:latin typeface="Times New Roman" panose="02020603050405020304" pitchFamily="18" charset="0"/>
              </a:rPr>
              <a:t>Cannot be redefined.</a:t>
            </a:r>
          </a:p>
          <a:p>
            <a:pPr>
              <a:buFontTx/>
              <a:buChar char="•"/>
            </a:pPr>
            <a:r>
              <a:rPr lang="en-US" altLang="ar-SA" sz="2400" b="0" dirty="0">
                <a:solidFill>
                  <a:schemeClr val="tx1"/>
                </a:solidFill>
                <a:effectLst/>
                <a:latin typeface="Times New Roman" panose="02020603050405020304" pitchFamily="18" charset="0"/>
              </a:rPr>
              <a:t>Always </a:t>
            </a:r>
            <a:r>
              <a:rPr lang="en-US" altLang="ar-SA" sz="2400" b="0" dirty="0">
                <a:solidFill>
                  <a:srgbClr val="FF0066"/>
                </a:solidFill>
                <a:effectLst/>
                <a:latin typeface="Times New Roman" panose="02020603050405020304" pitchFamily="18" charset="0"/>
              </a:rPr>
              <a:t>lowercase</a:t>
            </a:r>
            <a:r>
              <a:rPr lang="en-US" altLang="ar-SA" sz="2400" b="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</a:rPr>
              <a:t>.</a:t>
            </a:r>
            <a:endParaRPr lang="en-US" altLang="ar-SA" sz="2400" b="0" dirty="0"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533508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1066800" y="2057400"/>
            <a:ext cx="7010400" cy="2209800"/>
          </a:xfrm>
          <a:ln>
            <a:solidFill>
              <a:schemeClr val="tx1"/>
            </a:solidFill>
            <a:miter lim="800000"/>
            <a:headEnd/>
            <a:tailEnd/>
          </a:ln>
        </p:spPr>
        <p:txBody>
          <a:bodyPr>
            <a:normAutofit fontScale="92500" lnSpcReduction="20000"/>
          </a:bodyPr>
          <a:lstStyle/>
          <a:p>
            <a:pPr algn="l" rtl="0">
              <a:lnSpc>
                <a:spcPct val="90000"/>
              </a:lnSpc>
              <a:buFont typeface="Wingdings" panose="05000000000000000000" pitchFamily="2" charset="2"/>
              <a:buAutoNum type="arabicPeriod"/>
            </a:pPr>
            <a:r>
              <a:rPr lang="en-US" altLang="ar-SA" sz="1800" u="sng">
                <a:latin typeface="Courier New" panose="02070309020205020404" pitchFamily="49" charset="0"/>
                <a:cs typeface="Courier New" panose="02070309020205020404" pitchFamily="49" charset="0"/>
              </a:rPr>
              <a:t>public</a:t>
            </a:r>
            <a:r>
              <a:rPr lang="en-US" altLang="ar-SA" sz="180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altLang="ar-SA" sz="1800" u="sng">
                <a:latin typeface="Courier New" panose="02070309020205020404" pitchFamily="49" charset="0"/>
                <a:cs typeface="Courier New" panose="02070309020205020404" pitchFamily="49" charset="0"/>
              </a:rPr>
              <a:t>class</a:t>
            </a:r>
            <a:r>
              <a:rPr lang="en-US" altLang="ar-SA" sz="1800">
                <a:latin typeface="Courier New" panose="02070309020205020404" pitchFamily="49" charset="0"/>
                <a:cs typeface="Courier New" panose="02070309020205020404" pitchFamily="49" charset="0"/>
              </a:rPr>
              <a:t> Message</a:t>
            </a:r>
          </a:p>
          <a:p>
            <a:pPr algn="l" rtl="0">
              <a:lnSpc>
                <a:spcPct val="90000"/>
              </a:lnSpc>
              <a:buFont typeface="Wingdings" panose="05000000000000000000" pitchFamily="2" charset="2"/>
              <a:buAutoNum type="arabicPeriod"/>
            </a:pPr>
            <a:r>
              <a:rPr lang="en-US" altLang="ar-SA" sz="1800">
                <a:latin typeface="Courier New" panose="02070309020205020404" pitchFamily="49" charset="0"/>
                <a:cs typeface="Courier New" panose="02070309020205020404" pitchFamily="49" charset="0"/>
              </a:rPr>
              <a:t>{</a:t>
            </a:r>
          </a:p>
          <a:p>
            <a:pPr algn="l" rtl="0">
              <a:lnSpc>
                <a:spcPct val="90000"/>
              </a:lnSpc>
              <a:buFont typeface="Wingdings" panose="05000000000000000000" pitchFamily="2" charset="2"/>
              <a:buAutoNum type="arabicPeriod"/>
            </a:pPr>
            <a:r>
              <a:rPr lang="en-US" altLang="ar-SA" sz="180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altLang="ar-SA" sz="1800" u="sng">
                <a:latin typeface="Courier New" panose="02070309020205020404" pitchFamily="49" charset="0"/>
                <a:cs typeface="Courier New" panose="02070309020205020404" pitchFamily="49" charset="0"/>
              </a:rPr>
              <a:t>public</a:t>
            </a:r>
            <a:r>
              <a:rPr lang="en-US" altLang="ar-SA" sz="180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altLang="ar-SA" sz="1800" u="sng">
                <a:latin typeface="Courier New" panose="02070309020205020404" pitchFamily="49" charset="0"/>
                <a:cs typeface="Courier New" panose="02070309020205020404" pitchFamily="49" charset="0"/>
              </a:rPr>
              <a:t>static</a:t>
            </a:r>
            <a:r>
              <a:rPr lang="en-US" altLang="ar-SA" sz="180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altLang="ar-SA" sz="1800" u="sng">
                <a:latin typeface="Courier New" panose="02070309020205020404" pitchFamily="49" charset="0"/>
                <a:cs typeface="Courier New" panose="02070309020205020404" pitchFamily="49" charset="0"/>
              </a:rPr>
              <a:t>void</a:t>
            </a:r>
            <a:r>
              <a:rPr lang="en-US" altLang="ar-SA" sz="1800">
                <a:latin typeface="Courier New" panose="02070309020205020404" pitchFamily="49" charset="0"/>
                <a:cs typeface="Courier New" panose="02070309020205020404" pitchFamily="49" charset="0"/>
              </a:rPr>
              <a:t> main(String[] arg)</a:t>
            </a:r>
          </a:p>
          <a:p>
            <a:pPr algn="l" rtl="0">
              <a:lnSpc>
                <a:spcPct val="90000"/>
              </a:lnSpc>
              <a:buFont typeface="Wingdings" panose="05000000000000000000" pitchFamily="2" charset="2"/>
              <a:buAutoNum type="arabicPeriod"/>
            </a:pPr>
            <a:r>
              <a:rPr lang="en-US" altLang="ar-SA" sz="1800">
                <a:latin typeface="Courier New" panose="02070309020205020404" pitchFamily="49" charset="0"/>
                <a:cs typeface="Courier New" panose="02070309020205020404" pitchFamily="49" charset="0"/>
              </a:rPr>
              <a:t> {</a:t>
            </a:r>
          </a:p>
          <a:p>
            <a:pPr algn="l" rtl="0">
              <a:lnSpc>
                <a:spcPct val="90000"/>
              </a:lnSpc>
              <a:buFont typeface="Wingdings" panose="05000000000000000000" pitchFamily="2" charset="2"/>
              <a:buAutoNum type="arabicPeriod"/>
            </a:pPr>
            <a:r>
              <a:rPr lang="en-US" altLang="ar-SA" sz="1800">
                <a:latin typeface="Courier New" panose="02070309020205020404" pitchFamily="49" charset="0"/>
                <a:cs typeface="Courier New" panose="02070309020205020404" pitchFamily="49" charset="0"/>
              </a:rPr>
              <a:t>  System.out.println("This is a message");</a:t>
            </a:r>
          </a:p>
          <a:p>
            <a:pPr algn="l" rtl="0">
              <a:lnSpc>
                <a:spcPct val="90000"/>
              </a:lnSpc>
              <a:buFont typeface="Wingdings" panose="05000000000000000000" pitchFamily="2" charset="2"/>
              <a:buAutoNum type="arabicPeriod"/>
            </a:pPr>
            <a:r>
              <a:rPr lang="en-US" altLang="ar-SA" sz="1800">
                <a:latin typeface="Courier New" panose="02070309020205020404" pitchFamily="49" charset="0"/>
                <a:cs typeface="Courier New" panose="02070309020205020404" pitchFamily="49" charset="0"/>
              </a:rPr>
              <a:t> }</a:t>
            </a:r>
          </a:p>
          <a:p>
            <a:pPr algn="l" rtl="0">
              <a:lnSpc>
                <a:spcPct val="90000"/>
              </a:lnSpc>
              <a:buFont typeface="Wingdings" panose="05000000000000000000" pitchFamily="2" charset="2"/>
              <a:buAutoNum type="arabicPeriod"/>
            </a:pPr>
            <a:r>
              <a:rPr lang="en-US" altLang="ar-SA" sz="1800">
                <a:latin typeface="Courier New" panose="02070309020205020404" pitchFamily="49" charset="0"/>
                <a:cs typeface="Courier New" panose="02070309020205020404" pitchFamily="49" charset="0"/>
              </a:rPr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val="2592521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53EACCF-B41A-4C57-B82F-711CADAE66E4}" type="slidenum">
              <a:rPr lang="ar-SA" altLang="ar-SA"/>
              <a:pPr/>
              <a:t>2</a:t>
            </a:fld>
            <a:endParaRPr lang="en-US" altLang="ar-SA"/>
          </a:p>
        </p:txBody>
      </p:sp>
      <p:sp>
        <p:nvSpPr>
          <p:cNvPr id="1812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altLang="ar-SA"/>
              <a:t>Basics of Java Environment</a:t>
            </a:r>
          </a:p>
        </p:txBody>
      </p:sp>
      <p:sp>
        <p:nvSpPr>
          <p:cNvPr id="1812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l" rtl="0"/>
            <a:r>
              <a:rPr lang="en-US" altLang="ar-SA" sz="2400"/>
              <a:t>The environment </a:t>
            </a:r>
          </a:p>
          <a:p>
            <a:pPr algn="l" rtl="0"/>
            <a:r>
              <a:rPr lang="en-US" altLang="ar-SA" sz="2400"/>
              <a:t>The language </a:t>
            </a:r>
          </a:p>
          <a:p>
            <a:pPr algn="l" rtl="0"/>
            <a:r>
              <a:rPr lang="en-US" altLang="ar-SA" sz="2400"/>
              <a:t>Java applications programming Interface API</a:t>
            </a:r>
          </a:p>
          <a:p>
            <a:pPr algn="l" rtl="0"/>
            <a:r>
              <a:rPr lang="en-US" altLang="ar-SA" sz="2400"/>
              <a:t>Various class libraries </a:t>
            </a:r>
          </a:p>
        </p:txBody>
      </p:sp>
    </p:spTree>
    <p:extLst>
      <p:ext uri="{BB962C8B-B14F-4D97-AF65-F5344CB8AC3E}">
        <p14:creationId xmlns:p14="http://schemas.microsoft.com/office/powerpoint/2010/main" val="243506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5F50FCA-8A48-461D-8236-45C86132F969}" type="slidenum">
              <a:rPr lang="ar-SA" altLang="ar-SA"/>
              <a:pPr/>
              <a:t>20</a:t>
            </a:fld>
            <a:endParaRPr lang="en-US" altLang="ar-SA"/>
          </a:p>
        </p:txBody>
      </p:sp>
      <p:pic>
        <p:nvPicPr>
          <p:cNvPr id="535554" name="Picture 2" descr="javaKW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96927" y="2126087"/>
            <a:ext cx="6096000" cy="4359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35555" name="Rectangle 3"/>
          <p:cNvSpPr>
            <a:spLocks noChangeArrowheads="1"/>
          </p:cNvSpPr>
          <p:nvPr/>
        </p:nvSpPr>
        <p:spPr bwMode="auto">
          <a:xfrm>
            <a:off x="581192" y="814660"/>
            <a:ext cx="80010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rgbClr val="333399"/>
                </a:solidFill>
                <a:latin typeface="Times New Roman" panose="02020603050405020304" pitchFamily="18" charset="0"/>
              </a:defRPr>
            </a:lvl1pPr>
            <a:lvl2pPr algn="ctr">
              <a:defRPr sz="4400">
                <a:solidFill>
                  <a:srgbClr val="333399"/>
                </a:solidFill>
                <a:latin typeface="Times New Roman" panose="02020603050405020304" pitchFamily="18" charset="0"/>
              </a:defRPr>
            </a:lvl2pPr>
            <a:lvl3pPr algn="ctr">
              <a:defRPr sz="4400">
                <a:solidFill>
                  <a:srgbClr val="333399"/>
                </a:solidFill>
                <a:latin typeface="Times New Roman" panose="02020603050405020304" pitchFamily="18" charset="0"/>
              </a:defRPr>
            </a:lvl3pPr>
            <a:lvl4pPr algn="ctr">
              <a:defRPr sz="4400">
                <a:solidFill>
                  <a:srgbClr val="333399"/>
                </a:solidFill>
                <a:latin typeface="Times New Roman" panose="02020603050405020304" pitchFamily="18" charset="0"/>
              </a:defRPr>
            </a:lvl4pPr>
            <a:lvl5pPr algn="ctr">
              <a:defRPr sz="4400">
                <a:solidFill>
                  <a:srgbClr val="333399"/>
                </a:solidFill>
                <a:latin typeface="Times New Roman" panose="02020603050405020304" pitchFamily="18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333399"/>
                </a:solidFill>
                <a:latin typeface="Times New Roman" panose="02020603050405020304" pitchFamily="18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333399"/>
                </a:solidFill>
                <a:latin typeface="Times New Roman" panose="02020603050405020304" pitchFamily="18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333399"/>
                </a:solidFill>
                <a:latin typeface="Times New Roman" panose="02020603050405020304" pitchFamily="18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333399"/>
                </a:solidFill>
                <a:latin typeface="Times New Roman" panose="02020603050405020304" pitchFamily="18" charset="0"/>
              </a:defRPr>
            </a:lvl9pPr>
          </a:lstStyle>
          <a:p>
            <a:pPr algn="l"/>
            <a:r>
              <a:rPr lang="en-US" altLang="ar-SA" b="0" dirty="0">
                <a:solidFill>
                  <a:schemeClr val="bg1"/>
                </a:solidFill>
                <a:effectLst/>
              </a:rPr>
              <a:t>Java Reserved Words</a:t>
            </a:r>
          </a:p>
        </p:txBody>
      </p:sp>
    </p:spTree>
    <p:extLst>
      <p:ext uri="{BB962C8B-B14F-4D97-AF65-F5344CB8AC3E}">
        <p14:creationId xmlns:p14="http://schemas.microsoft.com/office/powerpoint/2010/main" val="29035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542555" y="6409010"/>
            <a:ext cx="4870585" cy="365125"/>
          </a:xfrm>
        </p:spPr>
        <p:txBody>
          <a:bodyPr/>
          <a:lstStyle/>
          <a:p>
            <a:fld id="{00C3457A-3C94-4FB1-871C-1EBB3E166AF9}" type="slidenum">
              <a:rPr lang="ar-SA" altLang="ar-SA"/>
              <a:pPr/>
              <a:t>21</a:t>
            </a:fld>
            <a:endParaRPr lang="en-US" altLang="ar-SA"/>
          </a:p>
        </p:txBody>
      </p:sp>
      <p:sp>
        <p:nvSpPr>
          <p:cNvPr id="536578" name="Rectangle 2"/>
          <p:cNvSpPr>
            <a:spLocks noGrp="1" noChangeArrowheads="1"/>
          </p:cNvSpPr>
          <p:nvPr>
            <p:ph type="title"/>
          </p:nvPr>
        </p:nvSpPr>
        <p:spPr>
          <a:xfrm>
            <a:off x="570963" y="685800"/>
            <a:ext cx="7772400" cy="1143000"/>
          </a:xfrm>
        </p:spPr>
        <p:txBody>
          <a:bodyPr/>
          <a:lstStyle/>
          <a:p>
            <a:pPr rtl="0"/>
            <a:r>
              <a:rPr lang="en-US" altLang="ar-SA"/>
              <a:t>Java Identifiers</a:t>
            </a:r>
          </a:p>
        </p:txBody>
      </p:sp>
      <p:sp>
        <p:nvSpPr>
          <p:cNvPr id="536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42555" y="3741465"/>
            <a:ext cx="8305800" cy="2895600"/>
          </a:xfrm>
        </p:spPr>
        <p:txBody>
          <a:bodyPr>
            <a:noAutofit/>
          </a:bodyPr>
          <a:lstStyle/>
          <a:p>
            <a:pPr algn="l" rtl="0">
              <a:lnSpc>
                <a:spcPct val="80000"/>
              </a:lnSpc>
              <a:spcBef>
                <a:spcPct val="50000"/>
              </a:spcBef>
            </a:pPr>
            <a:r>
              <a:rPr lang="en-US" altLang="ar-SA" sz="1600" dirty="0"/>
              <a:t>They are names that we introduce in our program</a:t>
            </a:r>
          </a:p>
          <a:p>
            <a:pPr algn="l" rtl="0">
              <a:lnSpc>
                <a:spcPct val="80000"/>
              </a:lnSpc>
              <a:spcBef>
                <a:spcPct val="50000"/>
              </a:spcBef>
            </a:pPr>
            <a:r>
              <a:rPr lang="en-US" altLang="ar-SA" sz="1600" dirty="0"/>
              <a:t>Some are predefined; others are defined by the user.</a:t>
            </a:r>
          </a:p>
          <a:p>
            <a:pPr algn="l" rtl="0">
              <a:lnSpc>
                <a:spcPct val="80000"/>
              </a:lnSpc>
              <a:spcBef>
                <a:spcPct val="50000"/>
              </a:spcBef>
            </a:pPr>
            <a:r>
              <a:rPr lang="en-US" altLang="ar-SA" sz="1600" dirty="0">
                <a:solidFill>
                  <a:srgbClr val="231F20"/>
                </a:solidFill>
              </a:rPr>
              <a:t>Consists of: </a:t>
            </a:r>
          </a:p>
          <a:p>
            <a:pPr lvl="1" algn="l" rtl="0">
              <a:lnSpc>
                <a:spcPct val="80000"/>
              </a:lnSpc>
              <a:spcBef>
                <a:spcPct val="50000"/>
              </a:spcBef>
            </a:pPr>
            <a:r>
              <a:rPr lang="en-US" altLang="ar-SA" dirty="0">
                <a:solidFill>
                  <a:srgbClr val="231F20"/>
                </a:solidFill>
              </a:rPr>
              <a:t>Letters: (a </a:t>
            </a:r>
            <a:r>
              <a:rPr lang="en-US" altLang="ar-SA" dirty="0">
                <a:solidFill>
                  <a:srgbClr val="231F20"/>
                </a:solidFill>
                <a:sym typeface="Wingdings" panose="05000000000000000000" pitchFamily="2" charset="2"/>
              </a:rPr>
              <a:t> z) ( A  Z)</a:t>
            </a:r>
            <a:endParaRPr lang="en-US" altLang="ar-SA" dirty="0">
              <a:solidFill>
                <a:srgbClr val="231F20"/>
              </a:solidFill>
            </a:endParaRPr>
          </a:p>
          <a:p>
            <a:pPr lvl="1" algn="l" rtl="0">
              <a:lnSpc>
                <a:spcPct val="80000"/>
              </a:lnSpc>
              <a:spcBef>
                <a:spcPct val="50000"/>
              </a:spcBef>
            </a:pPr>
            <a:r>
              <a:rPr lang="en-US" altLang="ar-SA" dirty="0">
                <a:solidFill>
                  <a:srgbClr val="231F20"/>
                </a:solidFill>
              </a:rPr>
              <a:t>Digits (0 </a:t>
            </a:r>
            <a:r>
              <a:rPr lang="en-US" altLang="ar-SA" dirty="0">
                <a:solidFill>
                  <a:srgbClr val="231F20"/>
                </a:solidFill>
                <a:sym typeface="Wingdings" panose="05000000000000000000" pitchFamily="2" charset="2"/>
              </a:rPr>
              <a:t> 9)</a:t>
            </a:r>
            <a:endParaRPr lang="en-US" altLang="ar-SA" dirty="0">
              <a:solidFill>
                <a:srgbClr val="231F20"/>
              </a:solidFill>
            </a:endParaRPr>
          </a:p>
          <a:p>
            <a:pPr lvl="1" algn="l" rtl="0">
              <a:lnSpc>
                <a:spcPct val="80000"/>
              </a:lnSpc>
              <a:spcBef>
                <a:spcPct val="50000"/>
              </a:spcBef>
            </a:pPr>
            <a:r>
              <a:rPr lang="en-US" altLang="ar-SA" dirty="0">
                <a:solidFill>
                  <a:srgbClr val="231F20"/>
                </a:solidFill>
              </a:rPr>
              <a:t>The underscore character (</a:t>
            </a:r>
            <a:r>
              <a:rPr lang="en-US" altLang="ar-SA" dirty="0">
                <a:solidFill>
                  <a:srgbClr val="231F20"/>
                </a:solidFill>
                <a:latin typeface="Courier New" panose="02070309020205020404" pitchFamily="49" charset="0"/>
              </a:rPr>
              <a:t>_</a:t>
            </a:r>
            <a:r>
              <a:rPr lang="en-US" altLang="ar-SA" dirty="0">
                <a:solidFill>
                  <a:srgbClr val="231F20"/>
                </a:solidFill>
              </a:rPr>
              <a:t>)</a:t>
            </a:r>
          </a:p>
          <a:p>
            <a:pPr algn="l" rtl="0">
              <a:lnSpc>
                <a:spcPct val="80000"/>
              </a:lnSpc>
              <a:spcBef>
                <a:spcPct val="50000"/>
              </a:spcBef>
            </a:pPr>
            <a:r>
              <a:rPr lang="en-US" altLang="ar-SA" sz="1600" dirty="0" smtClean="0"/>
              <a:t>Must </a:t>
            </a:r>
            <a:r>
              <a:rPr lang="en-US" altLang="ar-SA" sz="1600" dirty="0"/>
              <a:t>begin with a letter, underscore, or the dollar sign.</a:t>
            </a:r>
          </a:p>
        </p:txBody>
      </p:sp>
      <p:sp>
        <p:nvSpPr>
          <p:cNvPr id="536580" name="Rectangle 4"/>
          <p:cNvSpPr>
            <a:spLocks noChangeArrowheads="1"/>
          </p:cNvSpPr>
          <p:nvPr/>
        </p:nvSpPr>
        <p:spPr bwMode="auto">
          <a:xfrm>
            <a:off x="720143" y="1912665"/>
            <a:ext cx="6702327" cy="174493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lr>
                <a:srgbClr val="666699"/>
              </a:buClr>
              <a:buFont typeface="Wingdings" panose="05000000000000000000" pitchFamily="2" charset="2"/>
              <a:buChar char="s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rgbClr val="666699"/>
              </a:buClr>
              <a:buFont typeface="Wingdings" panose="05000000000000000000" pitchFamily="2" charset="2"/>
              <a:buChar char="s"/>
              <a:defRPr sz="2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81100" indent="-266700">
              <a:spcBef>
                <a:spcPct val="20000"/>
              </a:spcBef>
              <a:buClr>
                <a:srgbClr val="666699"/>
              </a:buClr>
              <a:buFont typeface="Wingdings" panose="05000000000000000000" pitchFamily="2" charset="2"/>
              <a:buChar char="s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38300" indent="-266700">
              <a:spcBef>
                <a:spcPct val="20000"/>
              </a:spcBef>
              <a:buClr>
                <a:srgbClr val="666699"/>
              </a:buClr>
              <a:buFont typeface="Wingdings" panose="05000000000000000000" pitchFamily="2" charset="2"/>
              <a:buChar char="s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666699"/>
              </a:buClr>
              <a:buFont typeface="Wingdings" panose="05000000000000000000" pitchFamily="2" charset="2"/>
              <a:buChar char="s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666699"/>
              </a:buClr>
              <a:buFont typeface="Wingdings" panose="05000000000000000000" pitchFamily="2" charset="2"/>
              <a:buChar char="s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666699"/>
              </a:buClr>
              <a:buFont typeface="Wingdings" panose="05000000000000000000" pitchFamily="2" charset="2"/>
              <a:buChar char="s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666699"/>
              </a:buClr>
              <a:buFont typeface="Wingdings" panose="05000000000000000000" pitchFamily="2" charset="2"/>
              <a:buChar char="s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666699"/>
              </a:buClr>
              <a:buFont typeface="Wingdings" panose="05000000000000000000" pitchFamily="2" charset="2"/>
              <a:buChar char="s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lnSpc>
                <a:spcPct val="90000"/>
              </a:lnSpc>
              <a:buFont typeface="Wingdings" panose="05000000000000000000" pitchFamily="2" charset="2"/>
              <a:buAutoNum type="arabicPeriod"/>
            </a:pPr>
            <a:r>
              <a:rPr lang="en-US" altLang="ar-SA" sz="1400" b="0" dirty="0"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public class </a:t>
            </a:r>
            <a:r>
              <a:rPr lang="en-US" altLang="ar-SA" sz="1400" b="0" u="sng" dirty="0"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Message</a:t>
            </a:r>
          </a:p>
          <a:p>
            <a:pPr>
              <a:lnSpc>
                <a:spcPct val="90000"/>
              </a:lnSpc>
              <a:buFont typeface="Wingdings" panose="05000000000000000000" pitchFamily="2" charset="2"/>
              <a:buAutoNum type="arabicPeriod"/>
            </a:pPr>
            <a:r>
              <a:rPr lang="en-US" altLang="ar-SA" sz="1400" b="0" dirty="0"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{</a:t>
            </a:r>
          </a:p>
          <a:p>
            <a:pPr>
              <a:lnSpc>
                <a:spcPct val="90000"/>
              </a:lnSpc>
              <a:buFont typeface="Wingdings" panose="05000000000000000000" pitchFamily="2" charset="2"/>
              <a:buAutoNum type="arabicPeriod"/>
            </a:pPr>
            <a:r>
              <a:rPr lang="en-US" altLang="ar-SA" sz="1400" b="0" dirty="0"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public static void </a:t>
            </a:r>
            <a:r>
              <a:rPr lang="en-US" altLang="ar-SA" sz="1400" b="0" u="sng" dirty="0"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main</a:t>
            </a:r>
            <a:r>
              <a:rPr lang="en-US" altLang="ar-SA" sz="1400" b="0" dirty="0"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ar-SA" sz="1400" b="0" u="sng" dirty="0"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String</a:t>
            </a:r>
            <a:r>
              <a:rPr lang="en-US" altLang="ar-SA" sz="1400" b="0" dirty="0"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[] </a:t>
            </a:r>
            <a:r>
              <a:rPr lang="en-US" altLang="ar-SA" sz="1400" b="0" u="sng" dirty="0" err="1"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arg</a:t>
            </a:r>
            <a:r>
              <a:rPr lang="en-US" altLang="ar-SA" sz="1400" b="0" dirty="0"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pPr>
              <a:lnSpc>
                <a:spcPct val="90000"/>
              </a:lnSpc>
              <a:buFont typeface="Wingdings" panose="05000000000000000000" pitchFamily="2" charset="2"/>
              <a:buAutoNum type="arabicPeriod"/>
            </a:pPr>
            <a:r>
              <a:rPr lang="en-US" altLang="ar-SA" sz="1400" b="0" dirty="0"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{</a:t>
            </a:r>
          </a:p>
          <a:p>
            <a:pPr>
              <a:lnSpc>
                <a:spcPct val="90000"/>
              </a:lnSpc>
              <a:buFont typeface="Wingdings" panose="05000000000000000000" pitchFamily="2" charset="2"/>
              <a:buAutoNum type="arabicPeriod"/>
            </a:pPr>
            <a:r>
              <a:rPr lang="en-US" altLang="ar-SA" sz="1400" b="0" dirty="0"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altLang="ar-SA" sz="1400" b="0" u="sng" dirty="0" err="1"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System.out.println</a:t>
            </a:r>
            <a:r>
              <a:rPr lang="en-US" altLang="ar-SA" sz="1400" b="0" dirty="0"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("This is a message");</a:t>
            </a:r>
          </a:p>
          <a:p>
            <a:pPr>
              <a:lnSpc>
                <a:spcPct val="90000"/>
              </a:lnSpc>
              <a:buFont typeface="Wingdings" panose="05000000000000000000" pitchFamily="2" charset="2"/>
              <a:buAutoNum type="arabicPeriod"/>
            </a:pPr>
            <a:r>
              <a:rPr lang="en-US" altLang="ar-SA" sz="1400" b="0" dirty="0"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}</a:t>
            </a:r>
          </a:p>
          <a:p>
            <a:pPr>
              <a:lnSpc>
                <a:spcPct val="90000"/>
              </a:lnSpc>
              <a:buFont typeface="Wingdings" panose="05000000000000000000" pitchFamily="2" charset="2"/>
              <a:buAutoNum type="arabicPeriod"/>
            </a:pPr>
            <a:r>
              <a:rPr lang="en-US" altLang="ar-SA" sz="1400" b="0" dirty="0"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val="2095883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5C31B89-AB2F-4C40-B350-2C0A6BE727C9}" type="slidenum">
              <a:rPr lang="ar-SA" altLang="ar-SA"/>
              <a:pPr/>
              <a:t>22</a:t>
            </a:fld>
            <a:endParaRPr lang="en-US" altLang="ar-SA"/>
          </a:p>
        </p:txBody>
      </p:sp>
      <p:sp>
        <p:nvSpPr>
          <p:cNvPr id="53862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581192" y="4051479"/>
            <a:ext cx="8305800" cy="2438400"/>
          </a:xfrm>
        </p:spPr>
        <p:txBody>
          <a:bodyPr/>
          <a:lstStyle/>
          <a:p>
            <a:pPr algn="l" rtl="0"/>
            <a:r>
              <a:rPr lang="en-US" altLang="ar-SA" sz="2400" dirty="0"/>
              <a:t>Names should be descriptive:</a:t>
            </a:r>
          </a:p>
          <a:p>
            <a:pPr lvl="1" algn="l" rtl="0">
              <a:buFont typeface="Wingdings" panose="05000000000000000000" pitchFamily="2" charset="2"/>
              <a:buNone/>
            </a:pPr>
            <a:r>
              <a:rPr lang="en-US" altLang="ar-SA" sz="2400" dirty="0"/>
              <a:t>   • </a:t>
            </a:r>
            <a:r>
              <a:rPr lang="en-US" altLang="ar-SA" sz="2000" i="1" dirty="0"/>
              <a:t>Message</a:t>
            </a:r>
            <a:r>
              <a:rPr lang="en-US" altLang="ar-SA" sz="2000" dirty="0"/>
              <a:t> – the name of a program that prints out a message.</a:t>
            </a:r>
          </a:p>
          <a:p>
            <a:pPr lvl="1" algn="l" rtl="0">
              <a:buFont typeface="Wingdings" panose="05000000000000000000" pitchFamily="2" charset="2"/>
              <a:buNone/>
            </a:pPr>
            <a:r>
              <a:rPr lang="en-US" altLang="ar-SA" sz="2000" dirty="0"/>
              <a:t>   • </a:t>
            </a:r>
            <a:r>
              <a:rPr lang="en-US" altLang="ar-SA" sz="2000" i="1" dirty="0" err="1"/>
              <a:t>System.out.println</a:t>
            </a:r>
            <a:r>
              <a:rPr lang="en-US" altLang="ar-SA" sz="2000" dirty="0"/>
              <a:t> – the name for a part of Java that prints a line of output to the screen.</a:t>
            </a:r>
          </a:p>
          <a:p>
            <a:pPr algn="l" rtl="0">
              <a:buFont typeface="Wingdings" panose="05000000000000000000" pitchFamily="2" charset="2"/>
              <a:buNone/>
            </a:pPr>
            <a:endParaRPr lang="en-US" altLang="ar-SA" sz="2000" dirty="0"/>
          </a:p>
          <a:p>
            <a:pPr algn="l" rtl="0"/>
            <a:endParaRPr lang="en-US" altLang="ar-SA" sz="2400" dirty="0"/>
          </a:p>
        </p:txBody>
      </p:sp>
      <p:sp>
        <p:nvSpPr>
          <p:cNvPr id="538627" name="Rectangle 3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pPr rtl="0"/>
            <a:r>
              <a:rPr lang="en-US" altLang="ar-SA"/>
              <a:t>Java Identifiers</a:t>
            </a:r>
          </a:p>
        </p:txBody>
      </p:sp>
      <p:sp>
        <p:nvSpPr>
          <p:cNvPr id="538628" name="Rectangle 4"/>
          <p:cNvSpPr>
            <a:spLocks noChangeArrowheads="1"/>
          </p:cNvSpPr>
          <p:nvPr/>
        </p:nvSpPr>
        <p:spPr bwMode="auto">
          <a:xfrm>
            <a:off x="581192" y="1822974"/>
            <a:ext cx="8001000" cy="1752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lr>
                <a:srgbClr val="666699"/>
              </a:buClr>
              <a:buFont typeface="Wingdings" panose="05000000000000000000" pitchFamily="2" charset="2"/>
              <a:buChar char="s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rgbClr val="666699"/>
              </a:buClr>
              <a:buFont typeface="Wingdings" panose="05000000000000000000" pitchFamily="2" charset="2"/>
              <a:buChar char="s"/>
              <a:defRPr sz="26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rgbClr val="666699"/>
              </a:buClr>
              <a:buFont typeface="Wingdings" panose="05000000000000000000" pitchFamily="2" charset="2"/>
              <a:buChar char="s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666699"/>
              </a:buClr>
              <a:buFont typeface="Wingdings" panose="05000000000000000000" pitchFamily="2" charset="2"/>
              <a:buChar char="s"/>
              <a:defRPr sz="2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666699"/>
              </a:buClr>
              <a:buFont typeface="Wingdings" panose="05000000000000000000" pitchFamily="2" charset="2"/>
              <a:buChar char="s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666699"/>
              </a:buClr>
              <a:buFont typeface="Wingdings" panose="05000000000000000000" pitchFamily="2" charset="2"/>
              <a:buChar char="s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666699"/>
              </a:buClr>
              <a:buFont typeface="Wingdings" panose="05000000000000000000" pitchFamily="2" charset="2"/>
              <a:buChar char="s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666699"/>
              </a:buClr>
              <a:buFont typeface="Wingdings" panose="05000000000000000000" pitchFamily="2" charset="2"/>
              <a:buChar char="s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666699"/>
              </a:buClr>
              <a:buFont typeface="Wingdings" panose="05000000000000000000" pitchFamily="2" charset="2"/>
              <a:buChar char="s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ar-SA" sz="2400" b="0" dirty="0">
                <a:effectLst/>
              </a:rPr>
              <a:t>Java identifiers can be any length.</a:t>
            </a:r>
          </a:p>
          <a:p>
            <a:r>
              <a:rPr lang="en-US" altLang="ar-SA" sz="2400" b="0" dirty="0">
                <a:effectLst/>
              </a:rPr>
              <a:t>Unlike reserved words, predefined identifiers can be redefined, but it would not be wise to do so.</a:t>
            </a:r>
          </a:p>
          <a:p>
            <a:r>
              <a:rPr lang="en-US" altLang="ar-SA" sz="2400" b="0" dirty="0">
                <a:effectLst/>
              </a:rPr>
              <a:t>Some predefined identifiers:</a:t>
            </a:r>
          </a:p>
          <a:p>
            <a:pPr lvl="1">
              <a:buFont typeface="Wingdings" panose="05000000000000000000" pitchFamily="2" charset="2"/>
              <a:buNone/>
            </a:pPr>
            <a:r>
              <a:rPr lang="en-US" altLang="ar-SA" sz="2400" b="0" dirty="0"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  </a:t>
            </a:r>
            <a:r>
              <a:rPr lang="en-US" altLang="ar-SA" sz="2000" b="0" dirty="0"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print, </a:t>
            </a:r>
            <a:r>
              <a:rPr lang="en-US" altLang="ar-SA" sz="2000" b="0" dirty="0" err="1"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println</a:t>
            </a:r>
            <a:r>
              <a:rPr lang="en-US" altLang="ar-SA" sz="2000" b="0" dirty="0"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, next, </a:t>
            </a:r>
            <a:r>
              <a:rPr lang="en-US" altLang="ar-SA" sz="2000" b="0" dirty="0" err="1"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nextLine</a:t>
            </a:r>
            <a:endParaRPr lang="en-US" altLang="ar-SA" sz="2000" b="0" dirty="0">
              <a:effectLst/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en-US" altLang="ar-SA" b="0" dirty="0">
              <a:effectLst/>
            </a:endParaRPr>
          </a:p>
          <a:p>
            <a:pPr lvl="1">
              <a:buFont typeface="Wingdings" panose="05000000000000000000" pitchFamily="2" charset="2"/>
              <a:buNone/>
            </a:pPr>
            <a:endParaRPr lang="en-US" altLang="ar-SA" sz="2400" b="0" dirty="0">
              <a:effectLst/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64600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465282" y="6067720"/>
            <a:ext cx="4870585" cy="365125"/>
          </a:xfrm>
        </p:spPr>
        <p:txBody>
          <a:bodyPr/>
          <a:lstStyle/>
          <a:p>
            <a:fld id="{88BD8101-94FD-441C-8B74-A789F6E2A568}" type="slidenum">
              <a:rPr lang="ar-SA" altLang="ar-SA"/>
              <a:pPr/>
              <a:t>23</a:t>
            </a:fld>
            <a:endParaRPr lang="en-US" altLang="ar-SA"/>
          </a:p>
        </p:txBody>
      </p:sp>
      <p:sp>
        <p:nvSpPr>
          <p:cNvPr id="539650" name="Rectangle 2"/>
          <p:cNvSpPr>
            <a:spLocks noGrp="1" noChangeArrowheads="1"/>
          </p:cNvSpPr>
          <p:nvPr>
            <p:ph type="title"/>
          </p:nvPr>
        </p:nvSpPr>
        <p:spPr>
          <a:xfrm>
            <a:off x="465282" y="803384"/>
            <a:ext cx="7989752" cy="1083329"/>
          </a:xfrm>
        </p:spPr>
        <p:txBody>
          <a:bodyPr/>
          <a:lstStyle/>
          <a:p>
            <a:pPr rtl="0"/>
            <a:r>
              <a:rPr lang="en-US" altLang="ar-SA"/>
              <a:t>Illegal Identifiers</a:t>
            </a:r>
          </a:p>
        </p:txBody>
      </p:sp>
      <p:pic>
        <p:nvPicPr>
          <p:cNvPr id="539651" name="Picture 3" descr="Tbl02-01"/>
          <p:cNvPicPr>
            <a:picLocks noChangeAspect="1" noChangeArrowheads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500" r="74074"/>
          <a:stretch>
            <a:fillRect/>
          </a:stretch>
        </p:blipFill>
        <p:spPr>
          <a:xfrm>
            <a:off x="646090" y="2249510"/>
            <a:ext cx="2133600" cy="21336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539652" name="Rectangle 4"/>
          <p:cNvSpPr>
            <a:spLocks noChangeArrowheads="1"/>
          </p:cNvSpPr>
          <p:nvPr/>
        </p:nvSpPr>
        <p:spPr bwMode="auto">
          <a:xfrm>
            <a:off x="493690" y="4687910"/>
            <a:ext cx="8763000" cy="15696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20000"/>
              </a:spcBef>
              <a:buClr>
                <a:srgbClr val="666699"/>
              </a:buClr>
              <a:buFont typeface="Wingdings" panose="05000000000000000000" pitchFamily="2" charset="2"/>
              <a:buNone/>
            </a:pPr>
            <a:r>
              <a:rPr lang="en-US" altLang="ar-SA" sz="2400" u="sng">
                <a:solidFill>
                  <a:srgbClr val="FF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>Note</a:t>
            </a:r>
            <a:r>
              <a:rPr lang="en-US" altLang="ar-SA" sz="2400" b="0" u="sng">
                <a:solidFill>
                  <a:srgbClr val="FF0066"/>
                </a:solidFill>
                <a:effectLst/>
                <a:latin typeface="Times New Roman" panose="02020603050405020304" pitchFamily="18" charset="0"/>
              </a:rPr>
              <a:t>:</a:t>
            </a:r>
            <a:r>
              <a:rPr lang="en-US" altLang="ar-SA" sz="2400" b="0">
                <a:solidFill>
                  <a:schemeClr val="tx1"/>
                </a:solidFill>
                <a:effectLst/>
                <a:latin typeface="Times New Roman" panose="02020603050405020304" pitchFamily="18" charset="0"/>
              </a:rPr>
              <a:t> </a:t>
            </a:r>
          </a:p>
          <a:p>
            <a:pPr>
              <a:spcBef>
                <a:spcPct val="20000"/>
              </a:spcBef>
              <a:buClr>
                <a:srgbClr val="666699"/>
              </a:buClr>
              <a:buFont typeface="Wingdings" panose="05000000000000000000" pitchFamily="2" charset="2"/>
              <a:buNone/>
            </a:pPr>
            <a:r>
              <a:rPr lang="en-US" altLang="ar-SA" sz="2000" b="0">
                <a:solidFill>
                  <a:schemeClr val="tx1"/>
                </a:solidFill>
                <a:effectLst/>
                <a:latin typeface="Times New Roman" panose="02020603050405020304" pitchFamily="18" charset="0"/>
              </a:rPr>
              <a:t>  </a:t>
            </a:r>
            <a:r>
              <a:rPr lang="en-US" altLang="ar-SA" sz="2000" i="1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>White space</a:t>
            </a:r>
            <a:r>
              <a:rPr lang="en-US" altLang="ar-SA" sz="2000" b="0">
                <a:solidFill>
                  <a:schemeClr val="tx1"/>
                </a:solidFill>
                <a:effectLst/>
                <a:latin typeface="Times New Roman" panose="02020603050405020304" pitchFamily="18" charset="0"/>
              </a:rPr>
              <a:t>, breaks up the program into words, e.g. the two reserved</a:t>
            </a:r>
          </a:p>
          <a:p>
            <a:pPr>
              <a:spcBef>
                <a:spcPct val="20000"/>
              </a:spcBef>
              <a:buClr>
                <a:srgbClr val="666699"/>
              </a:buClr>
              <a:buFont typeface="Wingdings" panose="05000000000000000000" pitchFamily="2" charset="2"/>
              <a:buNone/>
            </a:pPr>
            <a:r>
              <a:rPr lang="en-US" altLang="ar-SA" sz="2000" b="0">
                <a:solidFill>
                  <a:schemeClr val="tx1"/>
                </a:solidFill>
                <a:effectLst/>
                <a:latin typeface="Times New Roman" panose="02020603050405020304" pitchFamily="18" charset="0"/>
              </a:rPr>
              <a:t>  words </a:t>
            </a:r>
            <a:r>
              <a:rPr lang="en-US" altLang="ar-SA" sz="2000" b="0">
                <a:solidFill>
                  <a:schemeClr val="tx1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static void</a:t>
            </a:r>
            <a:r>
              <a:rPr lang="en-US" altLang="ar-SA" sz="2000" b="0">
                <a:solidFill>
                  <a:schemeClr val="tx1"/>
                </a:solidFill>
                <a:effectLst/>
                <a:latin typeface="Times New Roman" panose="02020603050405020304" pitchFamily="18" charset="0"/>
              </a:rPr>
              <a:t>, rather than </a:t>
            </a:r>
            <a:r>
              <a:rPr lang="en-US" altLang="ar-SA" sz="2000" b="0">
                <a:solidFill>
                  <a:schemeClr val="tx1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staticvoid</a:t>
            </a:r>
            <a:r>
              <a:rPr lang="en-US" altLang="ar-SA" sz="2000" b="0">
                <a:solidFill>
                  <a:schemeClr val="tx1"/>
                </a:solidFill>
                <a:effectLst/>
                <a:latin typeface="Times New Roman" panose="02020603050405020304" pitchFamily="18" charset="0"/>
              </a:rPr>
              <a:t>, which would be assumed </a:t>
            </a:r>
          </a:p>
          <a:p>
            <a:pPr>
              <a:spcBef>
                <a:spcPct val="20000"/>
              </a:spcBef>
              <a:buClr>
                <a:srgbClr val="666699"/>
              </a:buClr>
              <a:buFont typeface="Wingdings" panose="05000000000000000000" pitchFamily="2" charset="2"/>
              <a:buNone/>
            </a:pPr>
            <a:r>
              <a:rPr lang="en-US" altLang="ar-SA" sz="2000" b="0">
                <a:solidFill>
                  <a:schemeClr val="tx1"/>
                </a:solidFill>
                <a:effectLst/>
                <a:latin typeface="Times New Roman" panose="02020603050405020304" pitchFamily="18" charset="0"/>
              </a:rPr>
              <a:t>  to be an identifier !</a:t>
            </a:r>
          </a:p>
        </p:txBody>
      </p:sp>
      <p:pic>
        <p:nvPicPr>
          <p:cNvPr id="539653" name="Picture 5" descr="Tbl02-0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6090" y="1944710"/>
            <a:ext cx="8229600" cy="2438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52602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96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1000"/>
                                        <p:tgtEl>
                                          <p:spTgt spid="5396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EAC929B-DBE0-433E-8FBE-3D6D3F5DBB7A}" type="slidenum">
              <a:rPr lang="ar-SA" altLang="ar-SA"/>
              <a:pPr/>
              <a:t>3</a:t>
            </a:fld>
            <a:endParaRPr lang="en-US" altLang="ar-SA"/>
          </a:p>
        </p:txBody>
      </p:sp>
      <p:sp>
        <p:nvSpPr>
          <p:cNvPr id="72706" name="Rectangle 2"/>
          <p:cNvSpPr>
            <a:spLocks noGrp="1" noChangeArrowheads="1"/>
          </p:cNvSpPr>
          <p:nvPr>
            <p:ph type="title"/>
          </p:nvPr>
        </p:nvSpPr>
        <p:spPr>
          <a:xfrm>
            <a:off x="543092" y="830535"/>
            <a:ext cx="8229600" cy="914400"/>
          </a:xfrm>
        </p:spPr>
        <p:txBody>
          <a:bodyPr/>
          <a:lstStyle/>
          <a:p>
            <a:pPr rtl="0"/>
            <a:r>
              <a:rPr lang="en-US" altLang="ar-SA" dirty="0"/>
              <a:t>Processing a Java Program</a:t>
            </a:r>
          </a:p>
        </p:txBody>
      </p:sp>
      <p:sp>
        <p:nvSpPr>
          <p:cNvPr id="727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43092" y="2001592"/>
            <a:ext cx="8343867" cy="4572000"/>
          </a:xfrm>
        </p:spPr>
        <p:txBody>
          <a:bodyPr>
            <a:normAutofit lnSpcReduction="10000"/>
          </a:bodyPr>
          <a:lstStyle/>
          <a:p>
            <a:pPr marL="533400" indent="-533400" algn="l" rtl="0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altLang="ar-SA" sz="2400" dirty="0"/>
              <a:t>A Java program undergoes several stages :</a:t>
            </a:r>
            <a:endParaRPr lang="en-US" altLang="ar-SA" sz="2400" dirty="0">
              <a:solidFill>
                <a:srgbClr val="FF3300"/>
              </a:solidFill>
            </a:endParaRPr>
          </a:p>
          <a:p>
            <a:pPr marL="533400" indent="-533400" algn="l" rtl="0">
              <a:lnSpc>
                <a:spcPct val="90000"/>
              </a:lnSpc>
              <a:buFont typeface="Wingdings" panose="05000000000000000000" pitchFamily="2" charset="2"/>
              <a:buAutoNum type="arabicPeriod"/>
            </a:pPr>
            <a:r>
              <a:rPr lang="en-US" altLang="ar-SA" sz="2400" dirty="0">
                <a:solidFill>
                  <a:srgbClr val="FF3300"/>
                </a:solidFill>
              </a:rPr>
              <a:t>Editing</a:t>
            </a:r>
            <a:r>
              <a:rPr lang="en-US" altLang="ar-SA" sz="2400" dirty="0">
                <a:cs typeface="Times New Roman" panose="02020603050405020304" pitchFamily="18" charset="0"/>
              </a:rPr>
              <a:t>: </a:t>
            </a:r>
            <a:r>
              <a:rPr lang="en-US" altLang="ar-SA" sz="2000" dirty="0">
                <a:cs typeface="Times New Roman" panose="02020603050405020304" pitchFamily="18" charset="0"/>
              </a:rPr>
              <a:t>use Java code and save in a text file named </a:t>
            </a:r>
          </a:p>
          <a:p>
            <a:pPr marL="533400" indent="-533400" algn="l" rtl="0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altLang="ar-SA" sz="2000" b="1" dirty="0">
                <a:cs typeface="Times New Roman" panose="02020603050405020304" pitchFamily="18" charset="0"/>
              </a:rPr>
              <a:t>                              </a:t>
            </a:r>
            <a:r>
              <a:rPr lang="en-US" altLang="ar-SA" sz="2000" b="1" dirty="0" err="1">
                <a:cs typeface="Times New Roman" panose="02020603050405020304" pitchFamily="18" charset="0"/>
              </a:rPr>
              <a:t>className</a:t>
            </a:r>
            <a:r>
              <a:rPr lang="en-US" altLang="ar-SA" sz="2000" b="1" dirty="0">
                <a:cs typeface="Times New Roman" panose="02020603050405020304" pitchFamily="18" charset="0"/>
              </a:rPr>
              <a:t> .java</a:t>
            </a:r>
            <a:r>
              <a:rPr lang="en-US" altLang="ar-SA" sz="2000" dirty="0">
                <a:cs typeface="Times New Roman" panose="02020603050405020304" pitchFamily="18" charset="0"/>
              </a:rPr>
              <a:t>  ( source program ). </a:t>
            </a:r>
          </a:p>
          <a:p>
            <a:pPr marL="533400" indent="-533400" algn="l" rtl="0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altLang="ar-SA" sz="2400" dirty="0">
                <a:cs typeface="Times New Roman" panose="02020603050405020304" pitchFamily="18" charset="0"/>
              </a:rPr>
              <a:t>2.</a:t>
            </a:r>
            <a:r>
              <a:rPr lang="en-US" altLang="ar-SA" sz="2400" dirty="0">
                <a:solidFill>
                  <a:srgbClr val="FF3300"/>
                </a:solidFill>
                <a:cs typeface="Times New Roman" panose="02020603050405020304" pitchFamily="18" charset="0"/>
              </a:rPr>
              <a:t>   Compiling :</a:t>
            </a:r>
            <a:r>
              <a:rPr lang="ar-SA" altLang="ar-SA" sz="2400" dirty="0">
                <a:solidFill>
                  <a:srgbClr val="FF3300"/>
                </a:solidFill>
                <a:cs typeface="Times New Roman" panose="02020603050405020304" pitchFamily="18" charset="0"/>
              </a:rPr>
              <a:t> </a:t>
            </a:r>
            <a:r>
              <a:rPr lang="en-US" altLang="ar-SA" sz="2400" dirty="0">
                <a:solidFill>
                  <a:srgbClr val="FF3300"/>
                </a:solidFill>
                <a:cs typeface="Times New Roman" panose="02020603050405020304" pitchFamily="18" charset="0"/>
              </a:rPr>
              <a:t> </a:t>
            </a:r>
            <a:r>
              <a:rPr lang="en-US" altLang="ar-SA" sz="2000" dirty="0">
                <a:cs typeface="Times New Roman" panose="02020603050405020304" pitchFamily="18" charset="0"/>
              </a:rPr>
              <a:t>the compiler checks the source program for any </a:t>
            </a:r>
            <a:r>
              <a:rPr lang="en-US" altLang="ar-SA" sz="2000" b="1" i="1" dirty="0">
                <a:effectLst>
                  <a:outerShdw blurRad="38100" dist="38100" dir="2700000" algn="tl">
                    <a:srgbClr val="C0C0C0"/>
                  </a:outerShdw>
                </a:effectLst>
                <a:cs typeface="Times New Roman" panose="02020603050405020304" pitchFamily="18" charset="0"/>
              </a:rPr>
              <a:t>syntax</a:t>
            </a:r>
            <a:r>
              <a:rPr lang="en-US" altLang="ar-SA" sz="2000" dirty="0">
                <a:cs typeface="Times New Roman" panose="02020603050405020304" pitchFamily="18" charset="0"/>
              </a:rPr>
              <a:t> errors  then translates the program into code understood by interpreter</a:t>
            </a:r>
            <a:r>
              <a:rPr lang="ar-SA" altLang="ar-SA" sz="2000" dirty="0">
                <a:cs typeface="Times New Roman" panose="02020603050405020304" pitchFamily="18" charset="0"/>
              </a:rPr>
              <a:t>  </a:t>
            </a:r>
            <a:r>
              <a:rPr lang="en-US" altLang="ar-SA" sz="2000" dirty="0">
                <a:cs typeface="Times New Roman" panose="02020603050405020304" pitchFamily="18" charset="0"/>
              </a:rPr>
              <a:t>called </a:t>
            </a:r>
            <a:r>
              <a:rPr lang="en-US" altLang="ar-SA" sz="2000" b="1" dirty="0" err="1">
                <a:cs typeface="Times New Roman" panose="02020603050405020304" pitchFamily="18" charset="0"/>
              </a:rPr>
              <a:t>bytecode</a:t>
            </a:r>
            <a:r>
              <a:rPr lang="ar-SA" altLang="ar-SA" sz="2000" b="1" dirty="0">
                <a:cs typeface="Times New Roman" panose="02020603050405020304" pitchFamily="18" charset="0"/>
              </a:rPr>
              <a:t> </a:t>
            </a:r>
            <a:r>
              <a:rPr lang="en-US" altLang="ar-SA" sz="2000" dirty="0">
                <a:cs typeface="Times New Roman" panose="02020603050405020304" pitchFamily="18" charset="0"/>
              </a:rPr>
              <a:t>saved in a file named </a:t>
            </a:r>
            <a:r>
              <a:rPr lang="en-US" altLang="ar-SA" sz="2000" b="1" dirty="0" err="1">
                <a:cs typeface="Times New Roman" panose="02020603050405020304" pitchFamily="18" charset="0"/>
              </a:rPr>
              <a:t>className.class</a:t>
            </a:r>
            <a:r>
              <a:rPr lang="en-US" altLang="ar-SA" sz="2400" b="1" dirty="0">
                <a:cs typeface="Times New Roman" panose="02020603050405020304" pitchFamily="18" charset="0"/>
              </a:rPr>
              <a:t> </a:t>
            </a:r>
          </a:p>
          <a:p>
            <a:pPr marL="533400" indent="-533400" algn="l" rtl="0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altLang="ar-SA" sz="2400" dirty="0">
                <a:cs typeface="Times New Roman" panose="02020603050405020304" pitchFamily="18" charset="0"/>
              </a:rPr>
              <a:t>3.</a:t>
            </a:r>
            <a:r>
              <a:rPr lang="en-US" altLang="ar-SA" sz="2400" dirty="0">
                <a:solidFill>
                  <a:srgbClr val="FF3300"/>
                </a:solidFill>
                <a:cs typeface="Times New Roman" panose="02020603050405020304" pitchFamily="18" charset="0"/>
              </a:rPr>
              <a:t>    Loading :</a:t>
            </a:r>
            <a:r>
              <a:rPr lang="en-US" altLang="ar-SA" sz="2400" dirty="0">
                <a:cs typeface="Times New Roman" panose="02020603050405020304" pitchFamily="18" charset="0"/>
              </a:rPr>
              <a:t> </a:t>
            </a:r>
            <a:r>
              <a:rPr lang="en-US" altLang="ar-SA" sz="2000" dirty="0">
                <a:cs typeface="Times New Roman" panose="02020603050405020304" pitchFamily="18" charset="0"/>
              </a:rPr>
              <a:t>the </a:t>
            </a:r>
            <a:r>
              <a:rPr lang="en-US" altLang="ar-SA" sz="2000" b="1" dirty="0">
                <a:cs typeface="Times New Roman" panose="02020603050405020304" pitchFamily="18" charset="0"/>
              </a:rPr>
              <a:t>.class</a:t>
            </a:r>
            <a:r>
              <a:rPr lang="en-US" altLang="ar-SA" sz="2000" dirty="0">
                <a:cs typeface="Times New Roman" panose="02020603050405020304" pitchFamily="18" charset="0"/>
              </a:rPr>
              <a:t> file is loaded into computer main memory for execution, and connected to all classes.</a:t>
            </a:r>
            <a:endParaRPr lang="ar-SA" altLang="ar-SA" sz="2000" dirty="0">
              <a:cs typeface="Times New Roman" panose="02020603050405020304" pitchFamily="18" charset="0"/>
            </a:endParaRPr>
          </a:p>
          <a:p>
            <a:pPr marL="533400" indent="-533400" algn="l" rtl="0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altLang="ar-SA" sz="2400" dirty="0">
                <a:cs typeface="Times New Roman" panose="02020603050405020304" pitchFamily="18" charset="0"/>
              </a:rPr>
              <a:t>4.</a:t>
            </a:r>
            <a:r>
              <a:rPr lang="en-US" altLang="ar-SA" sz="2400" dirty="0">
                <a:solidFill>
                  <a:srgbClr val="FF3300"/>
                </a:solidFill>
                <a:cs typeface="Times New Roman" panose="02020603050405020304" pitchFamily="18" charset="0"/>
              </a:rPr>
              <a:t>    Verifying :</a:t>
            </a:r>
            <a:r>
              <a:rPr lang="en-US" altLang="ar-SA" sz="2400" dirty="0">
                <a:cs typeface="Times New Roman" panose="02020603050405020304" pitchFamily="18" charset="0"/>
              </a:rPr>
              <a:t> </a:t>
            </a:r>
            <a:r>
              <a:rPr lang="ar-SA" altLang="ar-SA" sz="2400" dirty="0">
                <a:cs typeface="Times New Roman" panose="02020603050405020304" pitchFamily="18" charset="0"/>
              </a:rPr>
              <a:t> </a:t>
            </a:r>
            <a:r>
              <a:rPr lang="en-US" altLang="ar-SA" sz="2000" dirty="0">
                <a:cs typeface="Times New Roman" panose="02020603050405020304" pitchFamily="18" charset="0"/>
              </a:rPr>
              <a:t>to validate and secure against damage .</a:t>
            </a:r>
          </a:p>
          <a:p>
            <a:pPr marL="533400" indent="-533400" algn="l" rtl="0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altLang="ar-SA" sz="2400" dirty="0">
                <a:cs typeface="Times New Roman" panose="02020603050405020304" pitchFamily="18" charset="0"/>
              </a:rPr>
              <a:t>5.</a:t>
            </a:r>
            <a:r>
              <a:rPr lang="en-US" altLang="ar-SA" sz="2400" dirty="0">
                <a:solidFill>
                  <a:srgbClr val="FF3300"/>
                </a:solidFill>
                <a:cs typeface="Times New Roman" panose="02020603050405020304" pitchFamily="18" charset="0"/>
              </a:rPr>
              <a:t>    Interpreting :</a:t>
            </a:r>
            <a:r>
              <a:rPr lang="en-US" altLang="ar-SA" sz="2000" dirty="0">
                <a:cs typeface="Times New Roman" panose="02020603050405020304" pitchFamily="18" charset="0"/>
              </a:rPr>
              <a:t>the</a:t>
            </a:r>
            <a:r>
              <a:rPr lang="ar-SA" altLang="ar-SA" sz="2000" dirty="0">
                <a:solidFill>
                  <a:srgbClr val="FF3300"/>
                </a:solidFill>
                <a:cs typeface="Times New Roman" panose="02020603050405020304" pitchFamily="18" charset="0"/>
              </a:rPr>
              <a:t> </a:t>
            </a:r>
            <a:r>
              <a:rPr lang="ar-SA" altLang="ar-SA" sz="2000" dirty="0">
                <a:cs typeface="Times New Roman" panose="02020603050405020304" pitchFamily="18" charset="0"/>
              </a:rPr>
              <a:t> </a:t>
            </a:r>
            <a:r>
              <a:rPr lang="en-US" altLang="ar-SA" sz="2000" dirty="0"/>
              <a:t>Interpreter reads and translates each </a:t>
            </a:r>
            <a:r>
              <a:rPr lang="en-US" altLang="ar-SA" sz="2000" dirty="0" err="1"/>
              <a:t>bytecode</a:t>
            </a:r>
            <a:r>
              <a:rPr lang="en-US" altLang="ar-SA" sz="2000" dirty="0"/>
              <a:t> instruction into machine language and then executes it , one instruction at a time .</a:t>
            </a:r>
          </a:p>
          <a:p>
            <a:pPr marL="533400" indent="-533400" algn="l" rtl="0">
              <a:lnSpc>
                <a:spcPct val="90000"/>
              </a:lnSpc>
              <a:buFont typeface="Wingdings" panose="05000000000000000000" pitchFamily="2" charset="2"/>
              <a:buAutoNum type="arabicPeriod"/>
            </a:pPr>
            <a:endParaRPr lang="en-US" altLang="ar-SA" sz="2000" dirty="0">
              <a:solidFill>
                <a:srgbClr val="FF33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94519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B7D34A6-F411-4DB4-A4F6-E83D5433A02B}" type="slidenum">
              <a:rPr lang="ar-SA" altLang="ar-SA"/>
              <a:pPr/>
              <a:t>4</a:t>
            </a:fld>
            <a:endParaRPr lang="en-US" altLang="ar-SA"/>
          </a:p>
        </p:txBody>
      </p:sp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495300" y="730876"/>
            <a:ext cx="7772400" cy="1143000"/>
          </a:xfrm>
        </p:spPr>
        <p:txBody>
          <a:bodyPr/>
          <a:lstStyle/>
          <a:p>
            <a:r>
              <a:rPr lang="en-US" altLang="ar-SA" dirty="0"/>
              <a:t>Processing a Java Program</a:t>
            </a:r>
          </a:p>
        </p:txBody>
      </p:sp>
      <p:pic>
        <p:nvPicPr>
          <p:cNvPr id="8197" name="Picture 5" descr="Fig01-03"/>
          <p:cNvPicPr>
            <a:picLocks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95300" y="1873876"/>
            <a:ext cx="8153400" cy="4876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40518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A0A2C5C-9F7E-4D21-B897-30E2A992B35D}" type="slidenum">
              <a:rPr lang="ar-SA" altLang="ar-SA"/>
              <a:pPr/>
              <a:t>5</a:t>
            </a:fld>
            <a:endParaRPr lang="en-US" altLang="ar-SA"/>
          </a:p>
        </p:txBody>
      </p:sp>
      <p:sp>
        <p:nvSpPr>
          <p:cNvPr id="1792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altLang="ar-SA"/>
              <a:t>Processing a Java Program</a:t>
            </a:r>
          </a:p>
        </p:txBody>
      </p:sp>
      <p:sp>
        <p:nvSpPr>
          <p:cNvPr id="1792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13767" y="2228003"/>
            <a:ext cx="7989752" cy="3630795"/>
          </a:xfrm>
        </p:spPr>
        <p:txBody>
          <a:bodyPr>
            <a:normAutofit/>
          </a:bodyPr>
          <a:lstStyle/>
          <a:p>
            <a:pPr algn="l" rtl="0"/>
            <a:r>
              <a:rPr lang="en-US" altLang="ar-SA" sz="2400" dirty="0"/>
              <a:t>Java Virtual Machine (JVM): A hypothetical computer developed to make Java programs machine independent</a:t>
            </a:r>
            <a:r>
              <a:rPr lang="ar-SA" altLang="ar-SA" sz="2400" dirty="0">
                <a:cs typeface="Times New Roman" panose="02020603050405020304" pitchFamily="18" charset="0"/>
              </a:rPr>
              <a:t> </a:t>
            </a:r>
            <a:r>
              <a:rPr lang="en-US" altLang="ar-SA" sz="2400" dirty="0">
                <a:cs typeface="Times New Roman" panose="02020603050405020304" pitchFamily="18" charset="0"/>
              </a:rPr>
              <a:t>( </a:t>
            </a:r>
            <a:r>
              <a:rPr lang="en-US" altLang="ar-SA" sz="2400" dirty="0" err="1">
                <a:cs typeface="Times New Roman" panose="02020603050405020304" pitchFamily="18" charset="0"/>
              </a:rPr>
              <a:t>i.e</a:t>
            </a:r>
            <a:r>
              <a:rPr lang="en-US" altLang="ar-SA" sz="2400" dirty="0">
                <a:cs typeface="Times New Roman" panose="02020603050405020304" pitchFamily="18" charset="0"/>
              </a:rPr>
              <a:t> run on  many different types of computer platforms ).</a:t>
            </a:r>
          </a:p>
          <a:p>
            <a:pPr algn="l" rtl="0"/>
            <a:endParaRPr lang="en-US" altLang="ar-SA" sz="2400" dirty="0">
              <a:cs typeface="Times New Roman" panose="02020603050405020304" pitchFamily="18" charset="0"/>
            </a:endParaRPr>
          </a:p>
          <a:p>
            <a:pPr algn="l" rtl="0"/>
            <a:r>
              <a:rPr lang="en-US" altLang="ar-SA" sz="2400" dirty="0" err="1">
                <a:cs typeface="Times New Roman" panose="02020603050405020304" pitchFamily="18" charset="0"/>
              </a:rPr>
              <a:t>Bytecode</a:t>
            </a:r>
            <a:r>
              <a:rPr lang="en-US" altLang="ar-SA" sz="2400" dirty="0">
                <a:cs typeface="Times New Roman" panose="02020603050405020304" pitchFamily="18" charset="0"/>
              </a:rPr>
              <a:t> is the machine language for the JVM .</a:t>
            </a:r>
          </a:p>
        </p:txBody>
      </p:sp>
    </p:spTree>
    <p:extLst>
      <p:ext uri="{BB962C8B-B14F-4D97-AF65-F5344CB8AC3E}">
        <p14:creationId xmlns:p14="http://schemas.microsoft.com/office/powerpoint/2010/main" val="3791699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39E4EBE-BDC1-4CE0-BB90-80F66925228B}" type="slidenum">
              <a:rPr lang="ar-SA" altLang="ar-SA"/>
              <a:pPr/>
              <a:t>6</a:t>
            </a:fld>
            <a:endParaRPr lang="en-US" altLang="ar-SA"/>
          </a:p>
        </p:txBody>
      </p:sp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altLang="ar-SA"/>
              <a:t> Processing a Java Program</a:t>
            </a:r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81192" y="1867172"/>
            <a:ext cx="7924800" cy="4267200"/>
          </a:xfrm>
        </p:spPr>
        <p:txBody>
          <a:bodyPr>
            <a:normAutofit/>
          </a:bodyPr>
          <a:lstStyle/>
          <a:p>
            <a:pPr algn="l" rtl="0">
              <a:spcBef>
                <a:spcPct val="60000"/>
              </a:spcBef>
              <a:buFont typeface="Wingdings" panose="05000000000000000000" pitchFamily="2" charset="2"/>
              <a:buNone/>
            </a:pPr>
            <a:r>
              <a:rPr lang="en-US" altLang="ar-SA" sz="2400" dirty="0"/>
              <a:t>Two types of Java programs:</a:t>
            </a:r>
          </a:p>
          <a:p>
            <a:pPr lvl="1" algn="l" rtl="0">
              <a:spcBef>
                <a:spcPct val="60000"/>
              </a:spcBef>
            </a:pPr>
            <a:r>
              <a:rPr lang="en-US" altLang="ar-SA" sz="2000" dirty="0"/>
              <a:t>  </a:t>
            </a:r>
            <a:r>
              <a:rPr lang="en-US" altLang="ar-SA" sz="2000" dirty="0">
                <a:solidFill>
                  <a:srgbClr val="FF3300"/>
                </a:solidFill>
              </a:rPr>
              <a:t>Applications</a:t>
            </a:r>
            <a:r>
              <a:rPr lang="en-US" altLang="ar-SA" sz="2000" dirty="0"/>
              <a:t>  : standalone programs stored and    executed on a local computer .</a:t>
            </a:r>
          </a:p>
          <a:p>
            <a:pPr lvl="1" algn="l" rtl="0">
              <a:spcBef>
                <a:spcPct val="60000"/>
              </a:spcBef>
            </a:pPr>
            <a:r>
              <a:rPr lang="en-US" altLang="ar-SA" sz="2000" dirty="0">
                <a:solidFill>
                  <a:srgbClr val="FF3300"/>
                </a:solidFill>
              </a:rPr>
              <a:t> Applets </a:t>
            </a:r>
            <a:r>
              <a:rPr lang="en-US" altLang="ar-SA" sz="2000" dirty="0"/>
              <a:t> :   small programs stored on remote computers that users connect to via a WWW browser.    </a:t>
            </a:r>
            <a:endParaRPr lang="en-US" altLang="ar-SA" sz="2000" dirty="0" smtClean="0"/>
          </a:p>
          <a:p>
            <a:pPr marL="324000" lvl="1" indent="0" algn="l" rtl="0">
              <a:spcBef>
                <a:spcPct val="60000"/>
              </a:spcBef>
              <a:buNone/>
            </a:pPr>
            <a:r>
              <a:rPr lang="en-US" altLang="ar-SA" sz="2000" dirty="0" smtClean="0"/>
              <a:t> </a:t>
            </a:r>
            <a:r>
              <a:rPr lang="en-US" altLang="ar-SA" sz="2000" dirty="0"/>
              <a:t>Applets are loaded into the browser , executed  then discarded  .    </a:t>
            </a:r>
          </a:p>
          <a:p>
            <a:pPr lvl="1" algn="l" rtl="0">
              <a:spcBef>
                <a:spcPct val="60000"/>
              </a:spcBef>
              <a:buFont typeface="Wingdings" panose="05000000000000000000" pitchFamily="2" charset="2"/>
              <a:buNone/>
            </a:pPr>
            <a:r>
              <a:rPr lang="en-US" altLang="ar-SA" sz="2000" dirty="0"/>
              <a:t> </a:t>
            </a:r>
          </a:p>
          <a:p>
            <a:pPr algn="l" rtl="0">
              <a:spcBef>
                <a:spcPct val="60000"/>
              </a:spcBef>
              <a:buFont typeface="Wingdings" panose="05000000000000000000" pitchFamily="2" charset="2"/>
              <a:buNone/>
            </a:pPr>
            <a:endParaRPr lang="en-US" altLang="ar-SA" sz="2400" dirty="0"/>
          </a:p>
        </p:txBody>
      </p:sp>
    </p:spTree>
    <p:extLst>
      <p:ext uri="{BB962C8B-B14F-4D97-AF65-F5344CB8AC3E}">
        <p14:creationId xmlns:p14="http://schemas.microsoft.com/office/powerpoint/2010/main" val="3409502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F23B012-4F44-4FE0-9F72-B68C6502D514}" type="slidenum">
              <a:rPr lang="ar-SA" altLang="ar-SA"/>
              <a:pPr/>
              <a:t>7</a:t>
            </a:fld>
            <a:endParaRPr lang="en-US" altLang="ar-SA"/>
          </a:p>
        </p:txBody>
      </p:sp>
      <p:sp>
        <p:nvSpPr>
          <p:cNvPr id="73730" name="Rectangle 2"/>
          <p:cNvSpPr>
            <a:spLocks noGrp="1" noChangeArrowheads="1"/>
          </p:cNvSpPr>
          <p:nvPr>
            <p:ph type="title"/>
          </p:nvPr>
        </p:nvSpPr>
        <p:spPr>
          <a:xfrm>
            <a:off x="581192" y="983087"/>
            <a:ext cx="8458200" cy="914400"/>
          </a:xfrm>
        </p:spPr>
        <p:txBody>
          <a:bodyPr>
            <a:noAutofit/>
          </a:bodyPr>
          <a:lstStyle/>
          <a:p>
            <a:pPr rtl="0"/>
            <a:r>
              <a:rPr lang="en-US" altLang="ar-SA" sz="3200" dirty="0"/>
              <a:t>What does a Java program look like? </a:t>
            </a:r>
            <a:br>
              <a:rPr lang="en-US" altLang="ar-SA" sz="3200" dirty="0"/>
            </a:br>
            <a:r>
              <a:rPr lang="en-US" altLang="ar-SA" b="1" i="1" dirty="0"/>
              <a:t>Example 1</a:t>
            </a:r>
          </a:p>
        </p:txBody>
      </p:sp>
      <p:sp>
        <p:nvSpPr>
          <p:cNvPr id="737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81192" y="2686140"/>
            <a:ext cx="7989752" cy="3630795"/>
          </a:xfrm>
        </p:spPr>
        <p:txBody>
          <a:bodyPr/>
          <a:lstStyle/>
          <a:p>
            <a:pPr algn="l" rtl="0"/>
            <a:r>
              <a:rPr lang="en-US" altLang="ar-SA" dirty="0"/>
              <a:t>A simple Java application:</a:t>
            </a:r>
          </a:p>
          <a:p>
            <a:pPr algn="l" rtl="0">
              <a:buFont typeface="Wingdings" panose="05000000000000000000" pitchFamily="2" charset="2"/>
              <a:buNone/>
            </a:pPr>
            <a:r>
              <a:rPr lang="en-US" altLang="ar-SA" dirty="0"/>
              <a:t>     </a:t>
            </a:r>
            <a:r>
              <a:rPr lang="en-US" altLang="ar-SA" i="1" dirty="0"/>
              <a:t>an application executes using the Java interpreter.</a:t>
            </a:r>
          </a:p>
          <a:p>
            <a:pPr algn="l" rtl="0">
              <a:buFont typeface="Wingdings" panose="05000000000000000000" pitchFamily="2" charset="2"/>
              <a:buNone/>
            </a:pPr>
            <a:endParaRPr lang="en-US" altLang="ar-SA" i="1" dirty="0"/>
          </a:p>
          <a:p>
            <a:pPr algn="l" rtl="0"/>
            <a:r>
              <a:rPr lang="en-US" altLang="ar-SA" dirty="0"/>
              <a:t>The basic unit of a Java program is a </a:t>
            </a:r>
            <a:r>
              <a:rPr lang="en-US" altLang="ar-SA" b="1" dirty="0"/>
              <a:t>class.</a:t>
            </a:r>
          </a:p>
          <a:p>
            <a:pPr algn="l" rtl="0"/>
            <a:r>
              <a:rPr lang="en-US" altLang="ar-SA" dirty="0"/>
              <a:t>Every Java </a:t>
            </a:r>
            <a:r>
              <a:rPr lang="en-US" altLang="ar-SA" dirty="0">
                <a:solidFill>
                  <a:srgbClr val="FF3300"/>
                </a:solidFill>
              </a:rPr>
              <a:t>program</a:t>
            </a:r>
            <a:r>
              <a:rPr lang="en-US" altLang="ar-SA" dirty="0"/>
              <a:t> must have at least </a:t>
            </a:r>
            <a:r>
              <a:rPr lang="en-US" altLang="ar-SA" dirty="0">
                <a:solidFill>
                  <a:srgbClr val="FF3300"/>
                </a:solidFill>
              </a:rPr>
              <a:t>one</a:t>
            </a:r>
            <a:r>
              <a:rPr lang="en-US" altLang="ar-SA" dirty="0"/>
              <a:t> class .</a:t>
            </a:r>
          </a:p>
          <a:p>
            <a:pPr algn="l" rtl="0"/>
            <a:r>
              <a:rPr lang="en-US" altLang="ar-SA" dirty="0"/>
              <a:t>Each class begins with a class declaration that defines data and methods for the class . </a:t>
            </a:r>
            <a:r>
              <a:rPr lang="en-US" altLang="ar-SA" i="1" dirty="0"/>
              <a:t>We’ll talk about this more later.</a:t>
            </a:r>
          </a:p>
          <a:p>
            <a:pPr algn="l" rtl="0"/>
            <a:endParaRPr lang="en-US" altLang="ar-SA" i="1" dirty="0"/>
          </a:p>
          <a:p>
            <a:pPr algn="l" rtl="0"/>
            <a:endParaRPr lang="en-US" altLang="ar-SA" dirty="0"/>
          </a:p>
          <a:p>
            <a:pPr algn="l" rtl="0">
              <a:buFont typeface="Wingdings" panose="05000000000000000000" pitchFamily="2" charset="2"/>
              <a:buNone/>
            </a:pPr>
            <a:endParaRPr lang="en-US" altLang="ar-SA" dirty="0"/>
          </a:p>
          <a:p>
            <a:pPr algn="l" rtl="0">
              <a:buFont typeface="Wingdings" panose="05000000000000000000" pitchFamily="2" charset="2"/>
              <a:buNone/>
            </a:pPr>
            <a:endParaRPr lang="en-US" altLang="ar-SA" dirty="0"/>
          </a:p>
          <a:p>
            <a:pPr algn="l" rtl="0">
              <a:buFont typeface="Wingdings" panose="05000000000000000000" pitchFamily="2" charset="2"/>
              <a:buNone/>
            </a:pPr>
            <a:endParaRPr lang="en-US" altLang="ar-SA" dirty="0"/>
          </a:p>
        </p:txBody>
      </p:sp>
    </p:spTree>
    <p:extLst>
      <p:ext uri="{BB962C8B-B14F-4D97-AF65-F5344CB8AC3E}">
        <p14:creationId xmlns:p14="http://schemas.microsoft.com/office/powerpoint/2010/main" val="283301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A1BA222-3B5C-4E2C-A9C6-2AE885864671}" type="slidenum">
              <a:rPr lang="ar-SA" altLang="ar-SA"/>
              <a:pPr/>
              <a:t>8</a:t>
            </a:fld>
            <a:endParaRPr lang="en-US" altLang="ar-SA"/>
          </a:p>
        </p:txBody>
      </p:sp>
      <p:sp>
        <p:nvSpPr>
          <p:cNvPr id="1740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81192" y="2503577"/>
            <a:ext cx="8382504" cy="4026012"/>
          </a:xfrm>
        </p:spPr>
        <p:txBody>
          <a:bodyPr>
            <a:noAutofit/>
          </a:bodyPr>
          <a:lstStyle/>
          <a:p>
            <a:pPr algn="l" rtl="0">
              <a:lnSpc>
                <a:spcPct val="90000"/>
              </a:lnSpc>
            </a:pPr>
            <a:r>
              <a:rPr lang="en-US" altLang="ar-SA" sz="2000"/>
              <a:t>Here’s a class called </a:t>
            </a:r>
            <a:r>
              <a:rPr lang="en-US" altLang="ar-SA" sz="2000" i="1"/>
              <a:t>Welcome</a:t>
            </a:r>
            <a:r>
              <a:rPr lang="en-US" altLang="ar-SA" sz="2000"/>
              <a:t>:</a:t>
            </a:r>
          </a:p>
          <a:p>
            <a:pPr algn="l" rtl="0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altLang="ar-SA" sz="2000"/>
              <a:t>     </a:t>
            </a:r>
            <a:r>
              <a:rPr lang="en-US" altLang="ar-SA" sz="2000" b="1">
                <a:latin typeface="Courier New" panose="02070309020205020404" pitchFamily="49" charset="0"/>
                <a:cs typeface="Courier New" panose="02070309020205020404" pitchFamily="49" charset="0"/>
              </a:rPr>
              <a:t>public</a:t>
            </a:r>
            <a:r>
              <a:rPr lang="en-US" altLang="ar-SA" sz="2000"/>
              <a:t> </a:t>
            </a:r>
            <a:r>
              <a:rPr lang="en-US" altLang="ar-SA" sz="2000" b="1">
                <a:latin typeface="Courier New" panose="02070309020205020404" pitchFamily="49" charset="0"/>
                <a:cs typeface="Courier New" panose="02070309020205020404" pitchFamily="49" charset="0"/>
              </a:rPr>
              <a:t>class </a:t>
            </a:r>
            <a:r>
              <a:rPr lang="en-US" altLang="ar-SA" sz="2000" b="1">
                <a:solidFill>
                  <a:srgbClr val="FF33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Welcome</a:t>
            </a:r>
          </a:p>
          <a:p>
            <a:pPr algn="l" rtl="0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altLang="ar-SA" sz="2000" b="1">
                <a:latin typeface="Courier New" panose="02070309020205020404" pitchFamily="49" charset="0"/>
                <a:cs typeface="Courier New" panose="02070309020205020404" pitchFamily="49" charset="0"/>
              </a:rPr>
              <a:t>     {</a:t>
            </a:r>
          </a:p>
          <a:p>
            <a:pPr algn="l" rtl="0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altLang="ar-SA" sz="2000" b="1">
                <a:latin typeface="Courier New" panose="02070309020205020404" pitchFamily="49" charset="0"/>
                <a:cs typeface="Courier New" panose="02070309020205020404" pitchFamily="49" charset="0"/>
              </a:rPr>
              <a:t>     </a:t>
            </a:r>
            <a:r>
              <a:rPr lang="en-US" altLang="ar-SA" sz="2000" b="1">
                <a:solidFill>
                  <a:schemeClr val="accent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// This is a comment.</a:t>
            </a:r>
          </a:p>
          <a:p>
            <a:pPr algn="l" rtl="0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altLang="ar-SA" sz="2000" b="1">
                <a:latin typeface="Courier New" panose="02070309020205020404" pitchFamily="49" charset="0"/>
                <a:cs typeface="Courier New" panose="02070309020205020404" pitchFamily="49" charset="0"/>
              </a:rPr>
              <a:t>     }</a:t>
            </a:r>
          </a:p>
          <a:p>
            <a:pPr algn="l" rtl="0">
              <a:lnSpc>
                <a:spcPct val="90000"/>
              </a:lnSpc>
            </a:pPr>
            <a:r>
              <a:rPr lang="en-US" altLang="ar-SA" sz="2000"/>
              <a:t> It’s a </a:t>
            </a:r>
            <a:r>
              <a:rPr lang="en-US" altLang="ar-SA" sz="2000" i="1"/>
              <a:t>convention </a:t>
            </a:r>
            <a:r>
              <a:rPr lang="en-US" altLang="ar-SA" sz="2000"/>
              <a:t>that the name of a class starts with a </a:t>
            </a:r>
            <a:r>
              <a:rPr lang="en-US" altLang="ar-SA" sz="2000">
                <a:solidFill>
                  <a:srgbClr val="FF3300"/>
                </a:solidFill>
              </a:rPr>
              <a:t>capital letter</a:t>
            </a:r>
            <a:r>
              <a:rPr lang="en-US" altLang="ar-SA" sz="2000"/>
              <a:t>.</a:t>
            </a:r>
          </a:p>
          <a:p>
            <a:pPr algn="l" rtl="0">
              <a:lnSpc>
                <a:spcPct val="90000"/>
              </a:lnSpc>
            </a:pPr>
            <a:r>
              <a:rPr lang="en-US" altLang="ar-SA" sz="2000"/>
              <a:t>You’ll meet other conventions along the way!!</a:t>
            </a:r>
          </a:p>
          <a:p>
            <a:pPr algn="l" rtl="0">
              <a:lnSpc>
                <a:spcPct val="90000"/>
              </a:lnSpc>
            </a:pPr>
            <a:r>
              <a:rPr lang="en-US" altLang="ar-SA" sz="2000"/>
              <a:t> At the moment, we’ve defined a class that does nothing. The line with</a:t>
            </a:r>
          </a:p>
          <a:p>
            <a:pPr algn="l" rtl="0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altLang="ar-SA" sz="2000"/>
              <a:t>       the </a:t>
            </a:r>
            <a:r>
              <a:rPr lang="en-US" altLang="ar-SA" sz="2000">
                <a:solidFill>
                  <a:schemeClr val="accent1"/>
                </a:solidFill>
              </a:rPr>
              <a:t>//</a:t>
            </a:r>
            <a:r>
              <a:rPr lang="en-US" altLang="ar-SA" sz="2000"/>
              <a:t> in front of it is not translated by the compiler - it’s called a comment</a:t>
            </a:r>
          </a:p>
          <a:p>
            <a:pPr algn="l" rtl="0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altLang="ar-SA" sz="2000"/>
              <a:t>       and it’s ignored.</a:t>
            </a:r>
          </a:p>
          <a:p>
            <a:pPr algn="l" rtl="0">
              <a:lnSpc>
                <a:spcPct val="90000"/>
              </a:lnSpc>
            </a:pPr>
            <a:r>
              <a:rPr lang="en-US" altLang="ar-SA" sz="2000"/>
              <a:t> So let’s make our program do something!</a:t>
            </a:r>
          </a:p>
          <a:p>
            <a:pPr algn="l" rtl="0">
              <a:lnSpc>
                <a:spcPct val="90000"/>
              </a:lnSpc>
            </a:pPr>
            <a:endParaRPr lang="en-US" altLang="ar-SA" sz="2000"/>
          </a:p>
        </p:txBody>
      </p:sp>
      <p:sp>
        <p:nvSpPr>
          <p:cNvPr id="174085" name="Rectangle 5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>
            <a:noAutofit/>
          </a:bodyPr>
          <a:lstStyle/>
          <a:p>
            <a:pPr rtl="0"/>
            <a:r>
              <a:rPr lang="en-US" altLang="ar-SA" dirty="0"/>
              <a:t>What does a Java program look like? </a:t>
            </a:r>
            <a:br>
              <a:rPr lang="en-US" altLang="ar-SA" dirty="0"/>
            </a:br>
            <a:r>
              <a:rPr lang="en-US" altLang="ar-SA" dirty="0"/>
              <a:t> </a:t>
            </a:r>
            <a:r>
              <a:rPr lang="en-US" altLang="ar-SA" sz="2400" b="1" i="1" dirty="0"/>
              <a:t>Example 1</a:t>
            </a:r>
          </a:p>
        </p:txBody>
      </p:sp>
    </p:spTree>
    <p:extLst>
      <p:ext uri="{BB962C8B-B14F-4D97-AF65-F5344CB8AC3E}">
        <p14:creationId xmlns:p14="http://schemas.microsoft.com/office/powerpoint/2010/main" val="3840655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413767" y="6488549"/>
            <a:ext cx="4870585" cy="365125"/>
          </a:xfrm>
        </p:spPr>
        <p:txBody>
          <a:bodyPr/>
          <a:lstStyle/>
          <a:p>
            <a:fld id="{33023172-B342-465A-9732-AF7C1EEDDA61}" type="slidenum">
              <a:rPr lang="ar-SA" altLang="ar-SA"/>
              <a:pPr/>
              <a:t>9</a:t>
            </a:fld>
            <a:endParaRPr lang="en-US" altLang="ar-SA"/>
          </a:p>
        </p:txBody>
      </p:sp>
      <p:sp>
        <p:nvSpPr>
          <p:cNvPr id="1751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05149" y="2099111"/>
            <a:ext cx="8342826" cy="4572000"/>
          </a:xfrm>
        </p:spPr>
        <p:txBody>
          <a:bodyPr>
            <a:noAutofit/>
          </a:bodyPr>
          <a:lstStyle/>
          <a:p>
            <a:pPr algn="l" rtl="0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US" altLang="ar-SA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public</a:t>
            </a:r>
            <a:r>
              <a:rPr lang="en-US" altLang="ar-SA" sz="900" dirty="0"/>
              <a:t>  </a:t>
            </a:r>
            <a:r>
              <a:rPr lang="en-US" altLang="ar-SA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class </a:t>
            </a:r>
            <a:r>
              <a:rPr lang="en-US" altLang="ar-SA" sz="1200" b="1" dirty="0">
                <a:solidFill>
                  <a:srgbClr val="FF33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Welcome</a:t>
            </a:r>
          </a:p>
          <a:p>
            <a:pPr algn="l" rtl="0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US" altLang="ar-SA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{     </a:t>
            </a:r>
          </a:p>
          <a:p>
            <a:pPr algn="l" rtl="0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US" altLang="ar-SA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public static void main(String [] </a:t>
            </a:r>
            <a:r>
              <a:rPr lang="en-US" altLang="ar-SA" sz="12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args</a:t>
            </a:r>
            <a:r>
              <a:rPr lang="en-US" altLang="ar-SA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pPr algn="l" rtl="0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US" altLang="ar-SA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{</a:t>
            </a:r>
          </a:p>
          <a:p>
            <a:pPr algn="l" rtl="0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US" altLang="ar-SA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 </a:t>
            </a:r>
            <a:r>
              <a:rPr lang="en-US" altLang="ar-SA" sz="12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System.out.print</a:t>
            </a:r>
            <a:r>
              <a:rPr lang="en-US" altLang="ar-SA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(“Welcome to Java”);</a:t>
            </a:r>
          </a:p>
          <a:p>
            <a:pPr algn="l" rtl="0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US" altLang="ar-SA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}</a:t>
            </a:r>
          </a:p>
          <a:p>
            <a:pPr algn="l" rtl="0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US" altLang="ar-SA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ar-SA" sz="12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}</a:t>
            </a:r>
            <a:endParaRPr lang="en-US" altLang="ar-SA" sz="12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algn="l" rtl="0">
              <a:lnSpc>
                <a:spcPct val="80000"/>
              </a:lnSpc>
            </a:pPr>
            <a:r>
              <a:rPr lang="en-US" altLang="ar-SA" dirty="0"/>
              <a:t>We’ve now added a </a:t>
            </a:r>
            <a:r>
              <a:rPr lang="en-US" altLang="ar-SA" i="1" dirty="0"/>
              <a:t>main method </a:t>
            </a:r>
            <a:r>
              <a:rPr lang="en-US" altLang="ar-SA" dirty="0"/>
              <a:t>to our class. We’ve also used </a:t>
            </a:r>
            <a:r>
              <a:rPr lang="en-US" altLang="ar-SA" dirty="0" smtClean="0"/>
              <a:t>a number </a:t>
            </a:r>
            <a:r>
              <a:rPr lang="en-US" altLang="ar-SA" dirty="0"/>
              <a:t>of words that have a special meaning to Java: </a:t>
            </a:r>
            <a:r>
              <a:rPr lang="en-US" altLang="ar-SA" i="1" dirty="0"/>
              <a:t>class, </a:t>
            </a:r>
            <a:r>
              <a:rPr lang="en-US" altLang="ar-SA" i="1" dirty="0" smtClean="0"/>
              <a:t>public, static</a:t>
            </a:r>
            <a:r>
              <a:rPr lang="en-US" altLang="ar-SA" i="1" dirty="0"/>
              <a:t>, void </a:t>
            </a:r>
            <a:r>
              <a:rPr lang="en-US" altLang="ar-SA" dirty="0"/>
              <a:t>and </a:t>
            </a:r>
            <a:r>
              <a:rPr lang="en-US" altLang="ar-SA" i="1" dirty="0"/>
              <a:t>String</a:t>
            </a:r>
            <a:r>
              <a:rPr lang="en-US" altLang="ar-SA" dirty="0"/>
              <a:t>.</a:t>
            </a:r>
          </a:p>
          <a:p>
            <a:pPr algn="l" rtl="0">
              <a:lnSpc>
                <a:spcPct val="80000"/>
              </a:lnSpc>
            </a:pPr>
            <a:r>
              <a:rPr lang="en-US" altLang="ar-SA" dirty="0"/>
              <a:t>The line </a:t>
            </a:r>
            <a:r>
              <a:rPr lang="en-US" altLang="ar-SA" dirty="0" err="1">
                <a:latin typeface="Courier New" panose="02070309020205020404" pitchFamily="49" charset="0"/>
                <a:cs typeface="Courier New" panose="02070309020205020404" pitchFamily="49" charset="0"/>
              </a:rPr>
              <a:t>System.out.print</a:t>
            </a:r>
            <a:r>
              <a:rPr lang="en-US" altLang="ar-SA" dirty="0">
                <a:latin typeface="Courier New" panose="02070309020205020404" pitchFamily="49" charset="0"/>
                <a:cs typeface="Courier New" panose="02070309020205020404" pitchFamily="49" charset="0"/>
              </a:rPr>
              <a:t>(“Welcome to Java ”)</a:t>
            </a:r>
            <a:r>
              <a:rPr lang="en-US" altLang="ar-SA" dirty="0"/>
              <a:t> is an instruction to print the sentence </a:t>
            </a:r>
            <a:r>
              <a:rPr lang="en-US" altLang="ar-SA" dirty="0">
                <a:latin typeface="Courier New" panose="02070309020205020404" pitchFamily="49" charset="0"/>
                <a:cs typeface="Courier New" panose="02070309020205020404" pitchFamily="49" charset="0"/>
              </a:rPr>
              <a:t>Welcome to Java</a:t>
            </a:r>
            <a:r>
              <a:rPr lang="en-US" altLang="ar-SA" dirty="0"/>
              <a:t> on the screen. </a:t>
            </a:r>
          </a:p>
          <a:p>
            <a:pPr algn="l" rtl="0">
              <a:lnSpc>
                <a:spcPct val="80000"/>
              </a:lnSpc>
            </a:pPr>
            <a:r>
              <a:rPr lang="en-US" altLang="ar-SA" dirty="0"/>
              <a:t>The double quotes </a:t>
            </a:r>
            <a:r>
              <a:rPr lang="en-US" altLang="ar-SA" dirty="0">
                <a:latin typeface="Courier New" panose="02070309020205020404" pitchFamily="49" charset="0"/>
                <a:cs typeface="Courier New" panose="02070309020205020404" pitchFamily="49" charset="0"/>
              </a:rPr>
              <a:t>(“)</a:t>
            </a:r>
            <a:r>
              <a:rPr lang="en-US" altLang="ar-SA" dirty="0"/>
              <a:t> are not printed out as they are used to inform the compiler that </a:t>
            </a:r>
            <a:r>
              <a:rPr lang="en-US" altLang="ar-SA" dirty="0">
                <a:latin typeface="Courier New" panose="02070309020205020404" pitchFamily="49" charset="0"/>
                <a:cs typeface="Courier New" panose="02070309020205020404" pitchFamily="49" charset="0"/>
              </a:rPr>
              <a:t>Welcome to Java</a:t>
            </a:r>
            <a:r>
              <a:rPr lang="en-US" altLang="ar-SA" dirty="0"/>
              <a:t> is a </a:t>
            </a:r>
            <a:r>
              <a:rPr lang="en-US" altLang="ar-SA" i="1" dirty="0"/>
              <a:t>String</a:t>
            </a:r>
            <a:r>
              <a:rPr lang="en-US" altLang="ar-SA" dirty="0"/>
              <a:t>.</a:t>
            </a:r>
          </a:p>
          <a:p>
            <a:pPr algn="l" rtl="0">
              <a:lnSpc>
                <a:spcPct val="80000"/>
              </a:lnSpc>
            </a:pPr>
            <a:r>
              <a:rPr lang="en-US" altLang="ar-SA" dirty="0"/>
              <a:t>Then our program exits.</a:t>
            </a:r>
          </a:p>
          <a:p>
            <a:pPr algn="l" rtl="0">
              <a:lnSpc>
                <a:spcPct val="80000"/>
              </a:lnSpc>
            </a:pPr>
            <a:endParaRPr lang="en-US" altLang="ar-SA" dirty="0"/>
          </a:p>
        </p:txBody>
      </p:sp>
      <p:sp>
        <p:nvSpPr>
          <p:cNvPr id="175108" name="Rectangle 4"/>
          <p:cNvSpPr>
            <a:spLocks noGrp="1" noChangeArrowheads="1"/>
          </p:cNvSpPr>
          <p:nvPr>
            <p:ph type="title"/>
          </p:nvPr>
        </p:nvSpPr>
        <p:spPr>
          <a:xfrm>
            <a:off x="518375" y="841539"/>
            <a:ext cx="8229600" cy="914400"/>
          </a:xfrm>
          <a:noFill/>
          <a:ln/>
        </p:spPr>
        <p:txBody>
          <a:bodyPr>
            <a:noAutofit/>
          </a:bodyPr>
          <a:lstStyle/>
          <a:p>
            <a:pPr rtl="0"/>
            <a:r>
              <a:rPr lang="en-US" altLang="ar-SA" dirty="0"/>
              <a:t>What does a Java program look like? </a:t>
            </a:r>
            <a:br>
              <a:rPr lang="en-US" altLang="ar-SA" dirty="0"/>
            </a:br>
            <a:r>
              <a:rPr lang="en-US" altLang="ar-SA" dirty="0"/>
              <a:t> </a:t>
            </a:r>
            <a:r>
              <a:rPr lang="en-US" altLang="ar-SA" sz="2400" b="1" i="1" dirty="0"/>
              <a:t>Example 1</a:t>
            </a:r>
          </a:p>
        </p:txBody>
      </p:sp>
    </p:spTree>
    <p:extLst>
      <p:ext uri="{BB962C8B-B14F-4D97-AF65-F5344CB8AC3E}">
        <p14:creationId xmlns:p14="http://schemas.microsoft.com/office/powerpoint/2010/main" val="1214541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ividend">
  <a:themeElements>
    <a:clrScheme name="Dividend">
      <a:dk1>
        <a:sysClr val="windowText" lastClr="000000"/>
      </a:dk1>
      <a:lt1>
        <a:sysClr val="window" lastClr="FFFFFF"/>
      </a:lt1>
      <a:dk2>
        <a:srgbClr val="3D3D3D"/>
      </a:dk2>
      <a:lt2>
        <a:srgbClr val="EBEBEB"/>
      </a:lt2>
      <a:accent1>
        <a:srgbClr val="4D1434"/>
      </a:accent1>
      <a:accent2>
        <a:srgbClr val="903163"/>
      </a:accent2>
      <a:accent3>
        <a:srgbClr val="B2324B"/>
      </a:accent3>
      <a:accent4>
        <a:srgbClr val="969FA7"/>
      </a:accent4>
      <a:accent5>
        <a:srgbClr val="66B1CE"/>
      </a:accent5>
      <a:accent6>
        <a:srgbClr val="40619D"/>
      </a:accent6>
      <a:hlink>
        <a:srgbClr val="828282"/>
      </a:hlink>
      <a:folHlink>
        <a:srgbClr val="A5A5A5"/>
      </a:folHlink>
    </a:clrScheme>
    <a:fontScheme name="Dividend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Dividend">
      <a:fillStyleLst>
        <a:solidFill>
          <a:schemeClr val="phClr"/>
        </a:solidFill>
        <a:gradFill rotWithShape="1">
          <a:gsLst>
            <a:gs pos="0">
              <a:schemeClr val="phClr">
                <a:tint val="68000"/>
                <a:alpha val="90000"/>
                <a:lumMod val="100000"/>
              </a:schemeClr>
            </a:gs>
            <a:gs pos="100000">
              <a:schemeClr val="phClr">
                <a:tint val="90000"/>
                <a:lumMod val="9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lumMod val="110000"/>
              </a:schemeClr>
            </a:gs>
            <a:gs pos="84000">
              <a:schemeClr val="phClr">
                <a:shade val="90000"/>
                <a:lumMod val="88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>
              <a:lumMod val="90000"/>
            </a:schemeClr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55000"/>
              </a:srgbClr>
            </a:outerShdw>
          </a:effectLst>
        </a:effectStyle>
        <a:effectStyle>
          <a:effectLst>
            <a:outerShdw blurRad="88900" dist="38100" dir="504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88000">
              <a:schemeClr val="phClr">
                <a:shade val="94000"/>
                <a:satMod val="110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8000"/>
                <a:satMod val="110000"/>
                <a:lumMod val="8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ividend" id="{9697A71B-4AB7-4A1A-BD5B-BB2D22835B57}" vid="{C21699FF-00E4-43C8-BBCC-D7E5536C3717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Dividend</Template>
  <TotalTime>49</TotalTime>
  <Words>1245</Words>
  <Application>Microsoft Office PowerPoint</Application>
  <PresentationFormat>On-screen Show (4:3)</PresentationFormat>
  <Paragraphs>191</Paragraphs>
  <Slides>23</Slides>
  <Notes>14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32" baseType="lpstr">
      <vt:lpstr>Arial</vt:lpstr>
      <vt:lpstr>Calibri</vt:lpstr>
      <vt:lpstr>Courier New</vt:lpstr>
      <vt:lpstr>Gill Sans MT</vt:lpstr>
      <vt:lpstr>Majalla UI</vt:lpstr>
      <vt:lpstr>Times New Roman</vt:lpstr>
      <vt:lpstr>Wingdings</vt:lpstr>
      <vt:lpstr>Wingdings 2</vt:lpstr>
      <vt:lpstr>Dividend</vt:lpstr>
      <vt:lpstr>Chapter 3</vt:lpstr>
      <vt:lpstr>Basics of Java Environment</vt:lpstr>
      <vt:lpstr>Processing a Java Program</vt:lpstr>
      <vt:lpstr>Processing a Java Program</vt:lpstr>
      <vt:lpstr>Processing a Java Program</vt:lpstr>
      <vt:lpstr> Processing a Java Program</vt:lpstr>
      <vt:lpstr>What does a Java program look like?  Example 1</vt:lpstr>
      <vt:lpstr>What does a Java program look like?   Example 1</vt:lpstr>
      <vt:lpstr>What does a Java program look like?   Example 1</vt:lpstr>
      <vt:lpstr>What does a Java program look like?   Example 1</vt:lpstr>
      <vt:lpstr>What does a Java program look like?   Let’s make it work !</vt:lpstr>
      <vt:lpstr>What does a Java program look like?   Let’s work it !</vt:lpstr>
      <vt:lpstr> </vt:lpstr>
      <vt:lpstr>What does a Java program look like?   Example 2</vt:lpstr>
      <vt:lpstr>What does a Java program look like?   Example 2</vt:lpstr>
      <vt:lpstr>What does a Java program look like?   Example 2</vt:lpstr>
      <vt:lpstr>Special Symbols</vt:lpstr>
      <vt:lpstr> Other Special Symbols</vt:lpstr>
      <vt:lpstr>Word Symbols( reserved words)</vt:lpstr>
      <vt:lpstr>PowerPoint Presentation</vt:lpstr>
      <vt:lpstr>Java Identifiers</vt:lpstr>
      <vt:lpstr>Java Identifiers</vt:lpstr>
      <vt:lpstr>Illegal Identifiers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Aseel</dc:creator>
  <cp:lastModifiedBy>Aseel</cp:lastModifiedBy>
  <cp:revision>32</cp:revision>
  <dcterms:created xsi:type="dcterms:W3CDTF">2014-09-10T16:06:01Z</dcterms:created>
  <dcterms:modified xsi:type="dcterms:W3CDTF">2014-09-10T16:55:02Z</dcterms:modified>
</cp:coreProperties>
</file>