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33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9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5" r:id="rId23"/>
    <p:sldId id="276" r:id="rId24"/>
    <p:sldId id="277" r:id="rId25"/>
    <p:sldId id="278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09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254DA80-8AC7-425F-8A28-0C6D66BF32C4}" type="datetimeFigureOut">
              <a:rPr lang="ar-SA" smtClean="0"/>
              <a:pPr/>
              <a:t>26/12/1437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990FFFA-F34F-4EE7-9C2B-D010A9247E9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9305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8FFF5A-6CE0-4B60-A6FF-DBBEA926D800}" type="slidenum">
              <a:rPr lang="ar-SA" altLang="ar-SA"/>
              <a:pPr/>
              <a:t>2</a:t>
            </a:fld>
            <a:endParaRPr lang="en-US" altLang="ar-SA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508805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B8762-3FCB-4D28-89B0-F3CDEA7EF755}" type="slidenum">
              <a:rPr lang="ar-SA" altLang="ar-SA"/>
              <a:pPr/>
              <a:t>17</a:t>
            </a:fld>
            <a:endParaRPr lang="en-US" altLang="ar-SA"/>
          </a:p>
        </p:txBody>
      </p:sp>
      <p:sp>
        <p:nvSpPr>
          <p:cNvPr id="531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538825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A8883-2484-4F87-A056-CFF8EB9E5686}" type="slidenum">
              <a:rPr lang="ar-SA" altLang="ar-SA"/>
              <a:pPr/>
              <a:t>20</a:t>
            </a:fld>
            <a:endParaRPr lang="en-US" altLang="ar-SA"/>
          </a:p>
        </p:txBody>
      </p:sp>
      <p:sp>
        <p:nvSpPr>
          <p:cNvPr id="537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4085417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EE8E1A-93D2-49D0-B1F2-A7F093BE3ACE}" type="slidenum">
              <a:rPr lang="ar-SA" altLang="ar-SA"/>
              <a:pPr/>
              <a:t>22</a:t>
            </a:fld>
            <a:endParaRPr lang="en-US" altLang="ar-SA"/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252736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36F02-DF0E-447F-B4CD-0A8CA3184A5E}" type="slidenum">
              <a:rPr lang="en-US" altLang="ar-SA"/>
              <a:pPr/>
              <a:t>25</a:t>
            </a:fld>
            <a:endParaRPr lang="en-US" altLang="ar-SA"/>
          </a:p>
        </p:txBody>
      </p:sp>
      <p:sp>
        <p:nvSpPr>
          <p:cNvPr id="136089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08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056378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30221-9C9A-4E3C-BCD9-99D602BCBA96}" type="slidenum">
              <a:rPr lang="en-US" altLang="ar-SA"/>
              <a:pPr/>
              <a:t>26</a:t>
            </a:fld>
            <a:endParaRPr lang="en-US" altLang="ar-SA"/>
          </a:p>
        </p:txBody>
      </p:sp>
      <p:sp>
        <p:nvSpPr>
          <p:cNvPr id="13629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29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164818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65AEC-71B2-492F-87B1-AFE5468B3C47}" type="slidenum">
              <a:rPr lang="en-US" altLang="ar-SA"/>
              <a:pPr/>
              <a:t>27</a:t>
            </a:fld>
            <a:endParaRPr lang="en-US" altLang="ar-SA"/>
          </a:p>
        </p:txBody>
      </p:sp>
      <p:sp>
        <p:nvSpPr>
          <p:cNvPr id="136499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3649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ln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699427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01AF38-1ECB-4D66-AB05-DD59813E0F37}" type="slidenum">
              <a:rPr lang="ar-SA" altLang="ar-SA"/>
              <a:pPr/>
              <a:t>3</a:t>
            </a:fld>
            <a:endParaRPr lang="en-US" altLang="ar-SA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3847431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9D4331-E21B-48F5-BD3B-E964DAE69A98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080151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4CE98E-FCD5-447A-87D0-15F49C9B2E65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3648667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53730-1EA6-4E7E-872C-22AF3166BB23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3054853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0FFFA-F34F-4EE7-9C2B-D010A9247E96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0385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05B21D-21E9-481E-8647-C8A01CAB8E7E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201087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859B87-A2B2-4B45-A117-3139DC56B326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102273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27985F-7B89-40B2-84C2-6D96934113D6}" type="slidenum">
              <a:rPr lang="ar-SA" altLang="ar-SA"/>
              <a:pPr/>
              <a:t>16</a:t>
            </a:fld>
            <a:endParaRPr lang="en-US" altLang="ar-SA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395244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BC077A8-E96B-42A5-A298-44CBDE43DDAB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845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80AD-DE05-4CA8-A863-86F2275F8E99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2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B7270BB-A5FD-4464-AF91-7EE341AE15DB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087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E09A2-9C6A-463F-BE47-0B5725134B7B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7608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384E9A1-F9AD-4453-ACDB-8CB95FA07A74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218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A19D-A9FE-4F05-AE35-D569DDDDAD87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008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A10C-A5D8-40EF-8022-35DCFC2FC0B7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095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5A29C-02CD-4F47-A130-A88511EB41AC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988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185D1-267E-4C64-8711-9644098B3F6E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117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0656B43-DE65-40D6-B827-2E9720A13E80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630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170BA-1A44-460B-AA41-4E90A9549976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458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8D0ADE0-E3C4-4083-8861-7D4E064657BC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12524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1192" y="3232597"/>
            <a:ext cx="516278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smtClean="0">
                <a:solidFill>
                  <a:schemeClr val="bg1"/>
                </a:solidFill>
              </a:rPr>
              <a:t>Java Fundamentals 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101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B80658-9FCD-4F21-A121-0D8C08D0EA1B}" type="slidenum">
              <a:rPr lang="ar-SA" altLang="ar-SA"/>
              <a:pPr/>
              <a:t>10</a:t>
            </a:fld>
            <a:endParaRPr lang="en-US" altLang="ar-SA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019572"/>
            <a:ext cx="8382000" cy="4114800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 (String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[])</a:t>
            </a:r>
            <a:r>
              <a:rPr lang="en-US" altLang="ar-SA" sz="2000" dirty="0"/>
              <a:t> is a part of every Java application  program.</a:t>
            </a:r>
          </a:p>
          <a:p>
            <a:pPr algn="l" rtl="0"/>
            <a:r>
              <a:rPr lang="en-US" altLang="ar-SA" sz="2000" dirty="0"/>
              <a:t>Java applications automatically begin executing at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</a:p>
          <a:p>
            <a:pPr algn="l" rtl="0"/>
            <a:r>
              <a:rPr lang="en-US" altLang="ar-SA" sz="2000" dirty="0"/>
              <a:t>The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altLang="ar-SA" sz="2000" dirty="0"/>
              <a:t> before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r>
              <a:rPr lang="en-US" altLang="ar-SA" sz="2000" dirty="0"/>
              <a:t> means that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altLang="ar-SA" sz="2000" dirty="0"/>
              <a:t> will not return any info .</a:t>
            </a:r>
          </a:p>
          <a:p>
            <a:pPr algn="l" rtl="0"/>
            <a:r>
              <a:rPr lang="en-US" altLang="ar-SA" sz="2000" dirty="0"/>
              <a:t>A </a:t>
            </a:r>
            <a:r>
              <a:rPr lang="en-US" altLang="ar-SA" sz="2000" dirty="0">
                <a:solidFill>
                  <a:srgbClr val="FF3300"/>
                </a:solidFill>
              </a:rPr>
              <a:t>Java class</a:t>
            </a:r>
            <a:r>
              <a:rPr lang="en-US" altLang="ar-SA" sz="2000" dirty="0"/>
              <a:t> </a:t>
            </a:r>
            <a:r>
              <a:rPr lang="en-US" altLang="ar-SA" sz="2000" u="sng" dirty="0"/>
              <a:t>must </a:t>
            </a:r>
            <a:r>
              <a:rPr lang="en-US" altLang="ar-SA" sz="2000" dirty="0"/>
              <a:t>contain </a:t>
            </a:r>
            <a:r>
              <a:rPr lang="en-US" altLang="ar-SA" sz="2000" b="1" dirty="0">
                <a:solidFill>
                  <a:srgbClr val="FF3300"/>
                </a:solidFill>
              </a:rPr>
              <a:t>one  main</a:t>
            </a:r>
            <a:r>
              <a:rPr lang="ar-SA" altLang="ar-SA" sz="2000" b="1" dirty="0">
                <a:cs typeface="Times New Roman" panose="02020603050405020304" pitchFamily="18" charset="0"/>
              </a:rPr>
              <a:t> </a:t>
            </a:r>
            <a:r>
              <a:rPr lang="ar-SA" altLang="ar-SA" sz="20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method if it is an application .</a:t>
            </a:r>
          </a:p>
          <a:p>
            <a:pPr algn="l" rtl="0"/>
            <a:endParaRPr lang="en-US" altLang="ar-SA" sz="2000" dirty="0"/>
          </a:p>
          <a:p>
            <a:pPr algn="l" rtl="0"/>
            <a:endParaRPr lang="en-US" altLang="ar-SA" sz="2000" dirty="0"/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sz="2400" b="1" i="1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xmlns="" val="353621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E34834-4F4D-4D8D-B256-66364B047C81}" type="slidenum">
              <a:rPr lang="ar-SA" altLang="ar-SA"/>
              <a:pPr/>
              <a:t>11</a:t>
            </a:fld>
            <a:endParaRPr lang="en-US" altLang="ar-SA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1. Type the program into a text editor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2. Save as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Welcome.java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3. Compile into byte codes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                </a:t>
            </a:r>
            <a:r>
              <a:rPr lang="en-US" altLang="ar-SA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javac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Welcome.java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4. Execute byte codes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                </a:t>
            </a:r>
            <a:r>
              <a:rPr lang="en-US" altLang="ar-SA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java Welcome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 b="1" dirty="0">
              <a:effectLst>
                <a:outerShdw blurRad="38100" dist="38100" dir="2700000" algn="tl">
                  <a:srgbClr val="C0C0C0"/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/>
            <a:endParaRPr lang="en-US" altLang="ar-SA" sz="2000" dirty="0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Let’s make it work !</a:t>
            </a:r>
          </a:p>
        </p:txBody>
      </p:sp>
    </p:spTree>
    <p:extLst>
      <p:ext uri="{BB962C8B-B14F-4D97-AF65-F5344CB8AC3E}">
        <p14:creationId xmlns:p14="http://schemas.microsoft.com/office/powerpoint/2010/main" xmlns="" val="1085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978CBC-6863-4880-B51A-ED94B307A8E1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Let’s work it !</a:t>
            </a:r>
          </a:p>
        </p:txBody>
      </p:sp>
      <p:pic>
        <p:nvPicPr>
          <p:cNvPr id="1863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7" r="14961" b="58824"/>
          <a:stretch>
            <a:fillRect/>
          </a:stretch>
        </p:blipFill>
        <p:spPr bwMode="auto">
          <a:xfrm>
            <a:off x="423168" y="2350800"/>
            <a:ext cx="8305800" cy="3021013"/>
          </a:xfrm>
          <a:prstGeom prst="rect">
            <a:avLst/>
          </a:prstGeom>
          <a:noFill/>
          <a:ln w="381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111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EBABB1-97DE-4017-83B8-BF841933DF39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altLang="ar-SA" sz="4000" b="1" i="1"/>
              <a:t/>
            </a:r>
            <a:br>
              <a:rPr lang="en-US" altLang="ar-SA" sz="4000" b="1" i="1"/>
            </a:br>
            <a:endParaRPr lang="en-US" altLang="ar-SA" sz="4000" b="1" i="1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Upper case and lower case are very important! Java is </a:t>
            </a:r>
            <a:r>
              <a:rPr lang="en-US" altLang="ar-SA" sz="2000" i="1" dirty="0"/>
              <a:t>case-sensitive</a:t>
            </a:r>
            <a:r>
              <a:rPr lang="en-US" altLang="ar-SA" sz="2000" dirty="0"/>
              <a:t>. ( </a:t>
            </a:r>
            <a:r>
              <a:rPr lang="en-US" altLang="ar-SA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ar-SA" sz="2000" dirty="0"/>
              <a:t> is </a:t>
            </a:r>
            <a:r>
              <a:rPr lang="en-US" altLang="ar-SA" sz="2000" b="1" u="sng" dirty="0"/>
              <a:t>NOT</a:t>
            </a:r>
            <a:r>
              <a:rPr lang="en-US" altLang="ar-SA" sz="2000" dirty="0"/>
              <a:t> similar to </a:t>
            </a:r>
            <a:r>
              <a:rPr lang="en-US" altLang="ar-SA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ar-SA" sz="2000" dirty="0"/>
              <a:t>)</a:t>
            </a:r>
          </a:p>
          <a:p>
            <a:pPr algn="l" rtl="0"/>
            <a:r>
              <a:rPr lang="en-US" altLang="ar-SA" sz="2000" dirty="0"/>
              <a:t>Your class name </a:t>
            </a:r>
            <a:r>
              <a:rPr lang="en-US" altLang="ar-SA" sz="2000" dirty="0">
                <a:solidFill>
                  <a:srgbClr val="FF0000"/>
                </a:solidFill>
              </a:rPr>
              <a:t>MUST MATCH YOUR FILE NAME</a:t>
            </a:r>
            <a:r>
              <a:rPr lang="en-US" altLang="ar-SA" sz="2000" dirty="0"/>
              <a:t>.</a:t>
            </a:r>
          </a:p>
          <a:p>
            <a:pPr algn="l" rtl="0"/>
            <a:r>
              <a:rPr lang="en-US" altLang="ar-SA" sz="2000" dirty="0"/>
              <a:t>You only use the </a:t>
            </a:r>
            <a:r>
              <a:rPr lang="en-US" altLang="ar-SA" sz="2000" i="1" dirty="0"/>
              <a:t>class name </a:t>
            </a:r>
            <a:r>
              <a:rPr lang="en-US" altLang="ar-SA" sz="2000" dirty="0"/>
              <a:t>when you invoke Java but you use the </a:t>
            </a:r>
            <a:r>
              <a:rPr lang="en-US" altLang="ar-SA" sz="2000" i="1" dirty="0"/>
              <a:t>file name </a:t>
            </a:r>
            <a:r>
              <a:rPr lang="en-US" altLang="ar-SA" sz="2000" dirty="0"/>
              <a:t>when you invoke the compiler (</a:t>
            </a:r>
            <a:r>
              <a:rPr lang="en-US" altLang="ar-SA" sz="2000" dirty="0" err="1"/>
              <a:t>Javac</a:t>
            </a:r>
            <a:r>
              <a:rPr lang="en-US" altLang="ar-SA" sz="2000" dirty="0"/>
              <a:t>).</a:t>
            </a:r>
          </a:p>
          <a:p>
            <a:pPr algn="l" rtl="0"/>
            <a:r>
              <a:rPr lang="en-US" altLang="ar-SA" sz="2000" dirty="0"/>
              <a:t> A </a:t>
            </a:r>
            <a:r>
              <a:rPr lang="en-US" altLang="ar-SA" sz="2000" dirty="0">
                <a:solidFill>
                  <a:srgbClr val="FF3300"/>
                </a:solidFill>
              </a:rPr>
              <a:t>file</a:t>
            </a:r>
            <a:r>
              <a:rPr lang="en-US" altLang="ar-SA" sz="2000" dirty="0"/>
              <a:t> cannot contain </a:t>
            </a:r>
            <a:r>
              <a:rPr lang="en-US" altLang="ar-SA" sz="2000" dirty="0">
                <a:solidFill>
                  <a:srgbClr val="FF3300"/>
                </a:solidFill>
              </a:rPr>
              <a:t>two public classes</a:t>
            </a:r>
            <a:r>
              <a:rPr lang="en-US" altLang="ar-SA" sz="2000" dirty="0"/>
              <a:t>.</a:t>
            </a:r>
          </a:p>
          <a:p>
            <a:pPr algn="l" rtl="0"/>
            <a:endParaRPr lang="en-US" altLang="ar-SA" sz="2000" dirty="0"/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581192" y="771938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 sz="4000" b="0" dirty="0">
                <a:solidFill>
                  <a:schemeClr val="bg1"/>
                </a:solidFill>
                <a:effectLst/>
              </a:rPr>
              <a:t>What does a Java program look like? </a:t>
            </a:r>
            <a:br>
              <a:rPr lang="en-US" altLang="ar-SA" sz="4000" b="0" dirty="0">
                <a:solidFill>
                  <a:schemeClr val="bg1"/>
                </a:solidFill>
                <a:effectLst/>
              </a:rPr>
            </a:br>
            <a:r>
              <a:rPr lang="en-US" altLang="ar-SA" sz="4000" b="0" dirty="0">
                <a:solidFill>
                  <a:schemeClr val="bg1"/>
                </a:solidFill>
                <a:effectLst/>
              </a:rPr>
              <a:t> </a:t>
            </a:r>
            <a:r>
              <a:rPr lang="en-US" altLang="ar-SA" sz="3200" i="1" dirty="0">
                <a:solidFill>
                  <a:schemeClr val="bg1"/>
                </a:solidFill>
                <a:effectLst/>
              </a:rPr>
              <a:t>Remember !</a:t>
            </a:r>
          </a:p>
        </p:txBody>
      </p:sp>
    </p:spTree>
    <p:extLst>
      <p:ext uri="{BB962C8B-B14F-4D97-AF65-F5344CB8AC3E}">
        <p14:creationId xmlns:p14="http://schemas.microsoft.com/office/powerpoint/2010/main" xmlns="" val="221062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4A6948-3463-40B5-BE2C-7269A77D44E0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80901" name="Oval 5"/>
          <p:cNvSpPr>
            <a:spLocks noChangeArrowheads="1"/>
          </p:cNvSpPr>
          <p:nvPr/>
        </p:nvSpPr>
        <p:spPr bwMode="auto">
          <a:xfrm>
            <a:off x="2438400" y="2086265"/>
            <a:ext cx="2895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610600" cy="4800600"/>
          </a:xfrm>
          <a:noFill/>
          <a:ln/>
        </p:spPr>
        <p:txBody>
          <a:bodyPr/>
          <a:lstStyle/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public class</a:t>
            </a:r>
            <a:r>
              <a:rPr lang="en-US" altLang="ar-SA" sz="2000" dirty="0">
                <a:latin typeface="Courier New" panose="02070309020205020404" pitchFamily="49" charset="0"/>
              </a:rPr>
              <a:t> </a:t>
            </a:r>
            <a:r>
              <a:rPr lang="en-US" altLang="ar-SA" sz="2000" dirty="0" err="1">
                <a:latin typeface="Courier New" panose="02070309020205020404" pitchFamily="49" charset="0"/>
              </a:rPr>
              <a:t>ASimpleJavaProgram</a:t>
            </a:r>
            <a:r>
              <a:rPr lang="en-US" altLang="ar-SA" sz="2000" dirty="0">
                <a:latin typeface="Courier New" panose="02070309020205020404" pitchFamily="49" charset="0"/>
              </a:rPr>
              <a:t>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{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</a:t>
            </a:r>
            <a:r>
              <a:rPr lang="en-US" altLang="ar-SA" sz="2000" dirty="0">
                <a:solidFill>
                  <a:schemeClr val="accent2"/>
                </a:solidFill>
                <a:latin typeface="Courier New" panose="02070309020205020404" pitchFamily="49" charset="0"/>
              </a:rPr>
              <a:t>public static void</a:t>
            </a:r>
            <a:r>
              <a:rPr lang="en-US" altLang="ar-SA" sz="2000" dirty="0">
                <a:latin typeface="Courier New" panose="02070309020205020404" pitchFamily="49" charset="0"/>
              </a:rPr>
              <a:t> main(String[] </a:t>
            </a:r>
            <a:r>
              <a:rPr lang="en-US" altLang="ar-SA" sz="2000" dirty="0" err="1">
                <a:latin typeface="Courier New" panose="02070309020205020404" pitchFamily="49" charset="0"/>
              </a:rPr>
              <a:t>args</a:t>
            </a:r>
            <a:r>
              <a:rPr lang="en-US" altLang="ar-SA" sz="2000" dirty="0">
                <a:latin typeface="Courier New" panose="02070309020205020404" pitchFamily="49" charset="0"/>
              </a:rPr>
              <a:t>)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{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("My first Java program.");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("The sum of 2 and 3 = " + 5);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   </a:t>
            </a:r>
            <a:r>
              <a:rPr lang="en-US" altLang="ar-SA" sz="2000" dirty="0" err="1">
                <a:latin typeface="Courier New" panose="02070309020205020404" pitchFamily="49" charset="0"/>
              </a:rPr>
              <a:t>System.out.println</a:t>
            </a:r>
            <a:r>
              <a:rPr lang="en-US" altLang="ar-SA" sz="2000" dirty="0">
                <a:latin typeface="Courier New" panose="02070309020205020404" pitchFamily="49" charset="0"/>
              </a:rPr>
              <a:t>("7 + 8 = " + (7 + 8));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    } 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>
                <a:latin typeface="Courier New" panose="02070309020205020404" pitchFamily="49" charset="0"/>
              </a:rPr>
              <a:t>}</a:t>
            </a:r>
            <a:endParaRPr lang="en-US" altLang="ar-SA" sz="2000" b="1" dirty="0"/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sz="2000" b="1" dirty="0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 flipH="1">
            <a:off x="5334000" y="2391065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6705600" y="2192627"/>
            <a:ext cx="1371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Class name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6781800" y="2149475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altLang="ar-SA" sz="24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7239000" y="2743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9144000" y="2286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4" name="Line 18"/>
          <p:cNvSpPr>
            <a:spLocks noChangeShapeType="1"/>
          </p:cNvSpPr>
          <p:nvPr/>
        </p:nvSpPr>
        <p:spPr bwMode="auto">
          <a:xfrm>
            <a:off x="8915400" y="27432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 flipH="1">
            <a:off x="7239000" y="5054958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16" name="Text Box 20"/>
          <p:cNvSpPr txBox="1">
            <a:spLocks noChangeArrowheads="1"/>
          </p:cNvSpPr>
          <p:nvPr/>
        </p:nvSpPr>
        <p:spPr bwMode="auto">
          <a:xfrm>
            <a:off x="7620000" y="48768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altLang="ar-SA" sz="24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0921" name="Text Box 25"/>
          <p:cNvSpPr txBox="1">
            <a:spLocks noChangeArrowheads="1"/>
          </p:cNvSpPr>
          <p:nvPr/>
        </p:nvSpPr>
        <p:spPr bwMode="auto">
          <a:xfrm>
            <a:off x="7086600" y="50292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Body of class</a:t>
            </a:r>
          </a:p>
        </p:txBody>
      </p:sp>
      <p:sp>
        <p:nvSpPr>
          <p:cNvPr id="80923" name="Line 27"/>
          <p:cNvSpPr>
            <a:spLocks noChangeShapeType="1"/>
          </p:cNvSpPr>
          <p:nvPr/>
        </p:nvSpPr>
        <p:spPr bwMode="auto">
          <a:xfrm flipH="1" flipV="1">
            <a:off x="1522927" y="3343699"/>
            <a:ext cx="2286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0924" name="Text Box 28"/>
          <p:cNvSpPr txBox="1">
            <a:spLocks noChangeArrowheads="1"/>
          </p:cNvSpPr>
          <p:nvPr/>
        </p:nvSpPr>
        <p:spPr bwMode="auto">
          <a:xfrm>
            <a:off x="1154805" y="5453603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ar-SA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Heading of method main</a:t>
            </a:r>
          </a:p>
        </p:txBody>
      </p:sp>
      <p:sp>
        <p:nvSpPr>
          <p:cNvPr id="80926" name="Rectangle 3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xmlns="" val="349003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0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0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0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0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0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0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 animBg="1"/>
      <p:bldP spid="80902" grpId="0" animBg="1"/>
      <p:bldP spid="80912" grpId="0" animBg="1"/>
      <p:bldP spid="80914" grpId="0" animBg="1"/>
      <p:bldP spid="80915" grpId="0" animBg="1"/>
      <p:bldP spid="80921" grpId="0"/>
      <p:bldP spid="809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FD1F45-A78A-4979-BCB8-BD9D3DD18147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altLang="ar-SA" sz="2000" dirty="0"/>
              <a:t>A Java output statement causes the program to evaluate whatever is in the parentheses and display the result on screen . </a:t>
            </a:r>
          </a:p>
          <a:p>
            <a:pPr algn="l" rtl="0"/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ar-SA" sz="2000" dirty="0"/>
              <a:t> is used to concatenate the strings . The system automatically converts the number 5 into a string ,joins that string with the first string ,and displays it</a:t>
            </a:r>
            <a:r>
              <a:rPr lang="ar-SA" altLang="ar-SA" sz="20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 smtClean="0">
                <a:cs typeface="Times New Roman" panose="02020603050405020304" pitchFamily="18" charset="0"/>
              </a:rPr>
              <a:t>.</a:t>
            </a:r>
          </a:p>
          <a:p>
            <a:pPr algn="l" rtl="0"/>
            <a:r>
              <a:rPr lang="en-US" altLang="ar-SA" sz="2000" dirty="0" smtClean="0"/>
              <a:t>The parentheses around 7+8 causes the system to add the numbers 7 and 8 ,resulting in 15 .</a:t>
            </a:r>
          </a:p>
          <a:p>
            <a:pPr algn="l" rtl="0"/>
            <a:r>
              <a:rPr lang="en-US" altLang="ar-SA" sz="2000" dirty="0" smtClean="0"/>
              <a:t>The number 15 is then converted to string 15 and joined with string “7+8”= “ .</a:t>
            </a:r>
            <a:endParaRPr lang="ar-SA" altLang="ar-SA" sz="2000" dirty="0" smtClean="0">
              <a:cs typeface="Times New Roman" panose="02020603050405020304" pitchFamily="18" charset="0"/>
            </a:endParaRPr>
          </a:p>
          <a:p>
            <a:pPr algn="l" rtl="0"/>
            <a:endParaRPr lang="en-US" altLang="ar-SA" sz="2000" dirty="0">
              <a:cs typeface="Times New Roman" panose="02020603050405020304" pitchFamily="18" charset="0"/>
            </a:endParaRP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/>
              <a:t>What does a Java program look like? </a:t>
            </a:r>
            <a:br>
              <a:rPr lang="en-US" altLang="ar-SA"/>
            </a:br>
            <a:r>
              <a:rPr lang="en-US" altLang="ar-SA"/>
              <a:t> </a:t>
            </a:r>
            <a:r>
              <a:rPr lang="en-US" altLang="ar-SA" b="1" i="1"/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xmlns="" val="9473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4C80E7-B6AF-47CD-BF6B-BA91DE4380A1}" type="slidenum">
              <a:rPr lang="ar-SA" altLang="ar-SA"/>
              <a:pPr/>
              <a:t>16</a:t>
            </a:fld>
            <a:endParaRPr lang="en-US" altLang="ar-SA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163609"/>
            <a:ext cx="8240836" cy="3670521"/>
          </a:xfrm>
        </p:spPr>
        <p:txBody>
          <a:bodyPr/>
          <a:lstStyle/>
          <a:p>
            <a:pPr algn="l" rtl="0"/>
            <a:endParaRPr lang="ar-SA" altLang="ar-SA" dirty="0">
              <a:cs typeface="Times New Roman" panose="02020603050405020304" pitchFamily="18" charset="0"/>
            </a:endParaRPr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title"/>
          </p:nvPr>
        </p:nvSpPr>
        <p:spPr>
          <a:xfrm>
            <a:off x="485499" y="0"/>
            <a:ext cx="7989752" cy="1083329"/>
          </a:xfrm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 b="1" dirty="0" smtClean="0"/>
              <a:t>Sample Run</a:t>
            </a:r>
            <a:endParaRPr lang="en-US" altLang="ar-SA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789" y="1035125"/>
            <a:ext cx="8498072" cy="523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2716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EAB734-25B3-4BD2-94A1-0697D3F9FE02}" type="slidenum">
              <a:rPr lang="ar-SA" altLang="ar-SA"/>
              <a:pPr/>
              <a:t>17</a:t>
            </a:fld>
            <a:endParaRPr lang="en-US" altLang="ar-SA"/>
          </a:p>
        </p:txBody>
      </p:sp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dirty="0"/>
              <a:t>Special </a:t>
            </a:r>
            <a:r>
              <a:rPr lang="en-US" altLang="ar-SA" dirty="0" smtClean="0"/>
              <a:t>Symbols + Word Symbols( reserved words)</a:t>
            </a:r>
            <a:endParaRPr lang="en-US" altLang="ar-SA" dirty="0"/>
          </a:p>
        </p:txBody>
      </p:sp>
      <p:sp>
        <p:nvSpPr>
          <p:cNvPr id="530435" name="Rectangle 3"/>
          <p:cNvSpPr>
            <a:spLocks noChangeArrowheads="1"/>
          </p:cNvSpPr>
          <p:nvPr/>
        </p:nvSpPr>
        <p:spPr bwMode="auto">
          <a:xfrm>
            <a:off x="482009" y="1848293"/>
            <a:ext cx="70104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11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83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Message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main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arg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ar-SA" sz="18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lang="en-US" altLang="ar-SA" sz="1800" b="0" u="sng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ar-SA" sz="18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lang="en-US" altLang="ar-SA" sz="1800" b="0" u="sng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altLang="ar-SA" sz="18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 is a message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");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8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30436" name="Rectangle 4"/>
          <p:cNvSpPr>
            <a:spLocks noChangeArrowheads="1"/>
          </p:cNvSpPr>
          <p:nvPr/>
        </p:nvSpPr>
        <p:spPr bwMode="auto">
          <a:xfrm>
            <a:off x="490870" y="4125432"/>
            <a:ext cx="4724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4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Note</a:t>
            </a:r>
            <a:r>
              <a:rPr lang="en-US" altLang="ar-SA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: Blank is a special symbol.</a:t>
            </a:r>
          </a:p>
        </p:txBody>
      </p:sp>
      <p:sp>
        <p:nvSpPr>
          <p:cNvPr id="7" name="Rectangle 6"/>
          <p:cNvSpPr/>
          <p:nvPr/>
        </p:nvSpPr>
        <p:spPr>
          <a:xfrm>
            <a:off x="2126512" y="460419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</a:rPr>
              <a:t>Also called reserved words or keywords.</a:t>
            </a:r>
          </a:p>
          <a:p>
            <a:pPr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</a:rPr>
              <a:t>They  are words that mean something special to Java.</a:t>
            </a:r>
          </a:p>
          <a:p>
            <a:pPr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</a:rPr>
              <a:t>Cannot be redefined.</a:t>
            </a:r>
          </a:p>
          <a:p>
            <a:pPr>
              <a:buFontTx/>
              <a:buChar char="•"/>
            </a:pPr>
            <a:r>
              <a:rPr lang="en-US" altLang="ar-SA" dirty="0" smtClean="0">
                <a:latin typeface="Times New Roman" panose="02020603050405020304" pitchFamily="18" charset="0"/>
              </a:rPr>
              <a:t>Always </a:t>
            </a:r>
            <a:r>
              <a:rPr lang="en-US" altLang="ar-SA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lowercase</a:t>
            </a:r>
            <a:r>
              <a:rPr lang="en-US" altLang="ar-SA" dirty="0" smtClean="0">
                <a:latin typeface="Times New Roman" panose="02020603050405020304" pitchFamily="18" charset="0"/>
              </a:rPr>
              <a:t>.</a:t>
            </a:r>
            <a:endParaRPr lang="en-US" altLang="ar-SA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0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2FE171-8979-4576-A69D-CFB15CDF9057}" type="slidenum">
              <a:rPr lang="ar-SA" altLang="ar-SA"/>
              <a:pPr/>
              <a:t>18</a:t>
            </a:fld>
            <a:endParaRPr lang="en-US" altLang="ar-SA"/>
          </a:p>
        </p:txBody>
      </p:sp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rtl="0"/>
            <a:r>
              <a:rPr lang="en-US" altLang="ar-SA"/>
              <a:t> Other Special Symbols</a:t>
            </a:r>
          </a:p>
        </p:txBody>
      </p:sp>
      <p:pic>
        <p:nvPicPr>
          <p:cNvPr id="5324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19200" y="2133600"/>
            <a:ext cx="6629400" cy="3262313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285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F50FCA-8A48-461D-8236-45C86132F969}" type="slidenum">
              <a:rPr lang="ar-SA" altLang="ar-SA"/>
              <a:pPr/>
              <a:t>19</a:t>
            </a:fld>
            <a:endParaRPr lang="en-US" altLang="ar-SA"/>
          </a:p>
        </p:txBody>
      </p:sp>
      <p:pic>
        <p:nvPicPr>
          <p:cNvPr id="535554" name="Picture 2" descr="javaK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6927" y="2126087"/>
            <a:ext cx="6096000" cy="435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35555" name="Rectangle 3"/>
          <p:cNvSpPr>
            <a:spLocks noChangeArrowheads="1"/>
          </p:cNvSpPr>
          <p:nvPr/>
        </p:nvSpPr>
        <p:spPr bwMode="auto">
          <a:xfrm>
            <a:off x="581192" y="814660"/>
            <a:ext cx="8001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333399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ar-SA" b="0" dirty="0">
                <a:solidFill>
                  <a:schemeClr val="bg1"/>
                </a:solidFill>
                <a:effectLst/>
              </a:rPr>
              <a:t>Java Reserved Words</a:t>
            </a:r>
          </a:p>
        </p:txBody>
      </p:sp>
    </p:spTree>
    <p:extLst>
      <p:ext uri="{BB962C8B-B14F-4D97-AF65-F5344CB8AC3E}">
        <p14:creationId xmlns:p14="http://schemas.microsoft.com/office/powerpoint/2010/main" xmlns="" val="2903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AC929B-DBE0-433E-8FBE-3D6D3F5DBB7A}" type="slidenum">
              <a:rPr lang="ar-SA" altLang="ar-SA"/>
              <a:pPr/>
              <a:t>2</a:t>
            </a:fld>
            <a:endParaRPr lang="en-US" altLang="ar-SA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3092" y="830535"/>
            <a:ext cx="8229600" cy="914400"/>
          </a:xfrm>
        </p:spPr>
        <p:txBody>
          <a:bodyPr/>
          <a:lstStyle/>
          <a:p>
            <a:pPr rtl="0"/>
            <a:r>
              <a:rPr lang="en-US" altLang="ar-SA" dirty="0"/>
              <a:t>Processing a Java Program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092" y="2001592"/>
            <a:ext cx="8343867" cy="4572000"/>
          </a:xfrm>
        </p:spPr>
        <p:txBody>
          <a:bodyPr>
            <a:normAutofit lnSpcReduction="10000"/>
          </a:bodyPr>
          <a:lstStyle/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/>
              <a:t>A Java program undergoes several stages :</a:t>
            </a:r>
            <a:endParaRPr lang="en-US" altLang="ar-SA" sz="2400" dirty="0">
              <a:solidFill>
                <a:srgbClr val="FF3300"/>
              </a:solidFill>
            </a:endParaRP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2400" dirty="0">
                <a:solidFill>
                  <a:srgbClr val="FF3300"/>
                </a:solidFill>
              </a:rPr>
              <a:t>Editing</a:t>
            </a:r>
            <a:r>
              <a:rPr lang="en-US" altLang="ar-SA" sz="2400" dirty="0">
                <a:cs typeface="Times New Roman" panose="02020603050405020304" pitchFamily="18" charset="0"/>
              </a:rPr>
              <a:t>: </a:t>
            </a:r>
            <a:r>
              <a:rPr lang="en-US" altLang="ar-SA" sz="2000" dirty="0">
                <a:cs typeface="Times New Roman" panose="02020603050405020304" pitchFamily="18" charset="0"/>
              </a:rPr>
              <a:t>use Java code and save in a text file named 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 dirty="0">
                <a:cs typeface="Times New Roman" panose="02020603050405020304" pitchFamily="18" charset="0"/>
              </a:rPr>
              <a:t>                              </a:t>
            </a:r>
            <a:r>
              <a:rPr lang="en-US" altLang="ar-SA" sz="2000" b="1" dirty="0" err="1">
                <a:cs typeface="Times New Roman" panose="02020603050405020304" pitchFamily="18" charset="0"/>
              </a:rPr>
              <a:t>className</a:t>
            </a:r>
            <a:r>
              <a:rPr lang="en-US" altLang="ar-SA" sz="2000" b="1" dirty="0">
                <a:cs typeface="Times New Roman" panose="02020603050405020304" pitchFamily="18" charset="0"/>
              </a:rPr>
              <a:t> .java</a:t>
            </a:r>
            <a:r>
              <a:rPr lang="en-US" altLang="ar-SA" sz="2000" dirty="0">
                <a:cs typeface="Times New Roman" panose="02020603050405020304" pitchFamily="18" charset="0"/>
              </a:rPr>
              <a:t>  ( source program ). 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2.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Compiling :</a:t>
            </a:r>
            <a:r>
              <a:rPr lang="ar-SA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the compiler checks the source program for any </a:t>
            </a:r>
            <a:r>
              <a:rPr lang="en-US" altLang="ar-SA" sz="20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syntax</a:t>
            </a:r>
            <a:r>
              <a:rPr lang="en-US" altLang="ar-SA" sz="2000" dirty="0">
                <a:cs typeface="Times New Roman" panose="02020603050405020304" pitchFamily="18" charset="0"/>
              </a:rPr>
              <a:t> errors  then translates the program into code understood by interpreter</a:t>
            </a:r>
            <a:r>
              <a:rPr lang="ar-SA" altLang="ar-SA" sz="2000" dirty="0">
                <a:cs typeface="Times New Roman" panose="02020603050405020304" pitchFamily="18" charset="0"/>
              </a:rPr>
              <a:t>  </a:t>
            </a:r>
            <a:r>
              <a:rPr lang="en-US" altLang="ar-SA" sz="2000" dirty="0">
                <a:cs typeface="Times New Roman" panose="02020603050405020304" pitchFamily="18" charset="0"/>
              </a:rPr>
              <a:t>called </a:t>
            </a:r>
            <a:r>
              <a:rPr lang="en-US" altLang="ar-SA" sz="2000" b="1" dirty="0" err="1">
                <a:cs typeface="Times New Roman" panose="02020603050405020304" pitchFamily="18" charset="0"/>
              </a:rPr>
              <a:t>bytecode</a:t>
            </a:r>
            <a:r>
              <a:rPr lang="ar-SA" altLang="ar-SA" sz="2000" b="1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saved in a file named </a:t>
            </a:r>
            <a:r>
              <a:rPr lang="en-US" altLang="ar-SA" sz="2000" b="1" dirty="0" err="1">
                <a:cs typeface="Times New Roman" panose="02020603050405020304" pitchFamily="18" charset="0"/>
              </a:rPr>
              <a:t>className.class</a:t>
            </a:r>
            <a:r>
              <a:rPr lang="en-US" altLang="ar-SA" sz="2400" b="1" dirty="0">
                <a:cs typeface="Times New Roman" panose="02020603050405020304" pitchFamily="18" charset="0"/>
              </a:rPr>
              <a:t> 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3.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 Loading :</a:t>
            </a:r>
            <a:r>
              <a:rPr lang="en-US" altLang="ar-SA" sz="24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the </a:t>
            </a:r>
            <a:r>
              <a:rPr lang="en-US" altLang="ar-SA" sz="2000" b="1" dirty="0">
                <a:cs typeface="Times New Roman" panose="02020603050405020304" pitchFamily="18" charset="0"/>
              </a:rPr>
              <a:t>.class</a:t>
            </a:r>
            <a:r>
              <a:rPr lang="en-US" altLang="ar-SA" sz="2000" dirty="0">
                <a:cs typeface="Times New Roman" panose="02020603050405020304" pitchFamily="18" charset="0"/>
              </a:rPr>
              <a:t> file is loaded into computer main memory for execution, and connected to all classes.</a:t>
            </a:r>
            <a:endParaRPr lang="ar-SA" altLang="ar-SA" sz="2000" dirty="0">
              <a:cs typeface="Times New Roman" panose="02020603050405020304" pitchFamily="18" charset="0"/>
            </a:endParaRP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4.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 Verifying :</a:t>
            </a:r>
            <a:r>
              <a:rPr lang="en-US" altLang="ar-SA" sz="2400" dirty="0">
                <a:cs typeface="Times New Roman" panose="02020603050405020304" pitchFamily="18" charset="0"/>
              </a:rPr>
              <a:t> </a:t>
            </a:r>
            <a:r>
              <a:rPr lang="ar-SA" altLang="ar-SA" sz="24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>
                <a:cs typeface="Times New Roman" panose="02020603050405020304" pitchFamily="18" charset="0"/>
              </a:rPr>
              <a:t>to validate and secure against damage .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400" dirty="0">
                <a:cs typeface="Times New Roman" panose="02020603050405020304" pitchFamily="18" charset="0"/>
              </a:rPr>
              <a:t>5.</a:t>
            </a:r>
            <a:r>
              <a:rPr lang="en-US" altLang="ar-SA" sz="2400" dirty="0">
                <a:solidFill>
                  <a:srgbClr val="FF3300"/>
                </a:solidFill>
                <a:cs typeface="Times New Roman" panose="02020603050405020304" pitchFamily="18" charset="0"/>
              </a:rPr>
              <a:t>    Interpreting :</a:t>
            </a:r>
            <a:r>
              <a:rPr lang="en-US" altLang="ar-SA" sz="2000" dirty="0">
                <a:cs typeface="Times New Roman" panose="02020603050405020304" pitchFamily="18" charset="0"/>
              </a:rPr>
              <a:t>the</a:t>
            </a:r>
            <a:r>
              <a:rPr lang="ar-SA" altLang="ar-SA" sz="2000" dirty="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ar-SA" altLang="ar-SA" sz="2000" dirty="0">
                <a:cs typeface="Times New Roman" panose="02020603050405020304" pitchFamily="18" charset="0"/>
              </a:rPr>
              <a:t> </a:t>
            </a:r>
            <a:r>
              <a:rPr lang="en-US" altLang="ar-SA" sz="2000" dirty="0"/>
              <a:t>Interpreter reads and translates each </a:t>
            </a:r>
            <a:r>
              <a:rPr lang="en-US" altLang="ar-SA" sz="2000" dirty="0" err="1"/>
              <a:t>bytecode</a:t>
            </a:r>
            <a:r>
              <a:rPr lang="en-US" altLang="ar-SA" sz="2000" dirty="0"/>
              <a:t> instruction into machine language and then executes it , one instruction at a time .</a:t>
            </a:r>
          </a:p>
          <a:p>
            <a:pPr marL="533400" indent="-533400" algn="l" rtl="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ar-SA" sz="2000" dirty="0">
              <a:solidFill>
                <a:srgbClr val="FF33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45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2555" y="6409010"/>
            <a:ext cx="4870585" cy="365125"/>
          </a:xfrm>
        </p:spPr>
        <p:txBody>
          <a:bodyPr/>
          <a:lstStyle/>
          <a:p>
            <a:fld id="{00C3457A-3C94-4FB1-871C-1EBB3E166AF9}" type="slidenum">
              <a:rPr lang="ar-SA" altLang="ar-SA"/>
              <a:pPr/>
              <a:t>20</a:t>
            </a:fld>
            <a:endParaRPr lang="en-US" altLang="ar-SA"/>
          </a:p>
        </p:txBody>
      </p:sp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0963" y="685800"/>
            <a:ext cx="7772400" cy="1143000"/>
          </a:xfrm>
        </p:spPr>
        <p:txBody>
          <a:bodyPr/>
          <a:lstStyle/>
          <a:p>
            <a:pPr rtl="0"/>
            <a:r>
              <a:rPr lang="en-US" altLang="ar-SA"/>
              <a:t>Java Identifiers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555" y="3741465"/>
            <a:ext cx="8305800" cy="28956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/>
              <a:t>They are names that we introduce in our program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/>
              <a:t>Some are predefined; others are defined by the user.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>
                <a:solidFill>
                  <a:srgbClr val="231F20"/>
                </a:solidFill>
              </a:rPr>
              <a:t>Consists of: </a:t>
            </a:r>
          </a:p>
          <a:p>
            <a:pPr lvl="1"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231F20"/>
                </a:solidFill>
              </a:rPr>
              <a:t>Letters: (a </a:t>
            </a:r>
            <a:r>
              <a:rPr lang="en-US" altLang="ar-SA" dirty="0">
                <a:solidFill>
                  <a:srgbClr val="231F20"/>
                </a:solidFill>
                <a:sym typeface="Wingdings" panose="05000000000000000000" pitchFamily="2" charset="2"/>
              </a:rPr>
              <a:t> z) ( A  Z)</a:t>
            </a:r>
            <a:endParaRPr lang="en-US" altLang="ar-SA" dirty="0">
              <a:solidFill>
                <a:srgbClr val="231F20"/>
              </a:solidFill>
            </a:endParaRPr>
          </a:p>
          <a:p>
            <a:pPr lvl="1"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231F20"/>
                </a:solidFill>
              </a:rPr>
              <a:t>Digits (0 </a:t>
            </a:r>
            <a:r>
              <a:rPr lang="en-US" altLang="ar-SA" dirty="0">
                <a:solidFill>
                  <a:srgbClr val="231F20"/>
                </a:solidFill>
                <a:sym typeface="Wingdings" panose="05000000000000000000" pitchFamily="2" charset="2"/>
              </a:rPr>
              <a:t> 9)</a:t>
            </a:r>
            <a:endParaRPr lang="en-US" altLang="ar-SA" dirty="0">
              <a:solidFill>
                <a:srgbClr val="231F20"/>
              </a:solidFill>
            </a:endParaRPr>
          </a:p>
          <a:p>
            <a:pPr lvl="1"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231F20"/>
                </a:solidFill>
              </a:rPr>
              <a:t>The underscore character (</a:t>
            </a:r>
            <a:r>
              <a:rPr lang="en-US" altLang="ar-SA" dirty="0">
                <a:solidFill>
                  <a:srgbClr val="231F20"/>
                </a:solidFill>
                <a:latin typeface="Courier New" panose="02070309020205020404" pitchFamily="49" charset="0"/>
              </a:rPr>
              <a:t>_</a:t>
            </a:r>
            <a:r>
              <a:rPr lang="en-US" altLang="ar-SA" dirty="0">
                <a:solidFill>
                  <a:srgbClr val="231F20"/>
                </a:solidFill>
              </a:rPr>
              <a:t>)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</a:pPr>
            <a:r>
              <a:rPr lang="en-US" altLang="ar-SA" sz="1600" dirty="0" smtClean="0"/>
              <a:t>Must </a:t>
            </a:r>
            <a:r>
              <a:rPr lang="en-US" altLang="ar-SA" sz="1600" dirty="0"/>
              <a:t>begin with a letter, underscore, or the dollar sign.</a:t>
            </a:r>
          </a:p>
        </p:txBody>
      </p:sp>
      <p:sp>
        <p:nvSpPr>
          <p:cNvPr id="536580" name="Rectangle 4"/>
          <p:cNvSpPr>
            <a:spLocks noChangeArrowheads="1"/>
          </p:cNvSpPr>
          <p:nvPr/>
        </p:nvSpPr>
        <p:spPr bwMode="auto">
          <a:xfrm>
            <a:off x="720143" y="1912665"/>
            <a:ext cx="6702327" cy="1744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11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8300" indent="-2667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altLang="ar-SA" sz="14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public static void </a:t>
            </a:r>
            <a:r>
              <a:rPr lang="en-US" altLang="ar-SA" sz="14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ar-SA" sz="1400" b="0" u="sng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[] </a:t>
            </a:r>
            <a:r>
              <a:rPr lang="en-US" altLang="ar-SA" sz="1400" b="0" u="sng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arg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ar-SA" sz="1400" b="0" u="sng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("This is a message");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20958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C31B89-AB2F-4C40-B350-2C0A6BE727C9}" type="slidenum">
              <a:rPr lang="ar-SA" altLang="ar-SA"/>
              <a:pPr/>
              <a:t>21</a:t>
            </a:fld>
            <a:endParaRPr lang="en-US" altLang="ar-SA"/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1192" y="4051479"/>
            <a:ext cx="8305800" cy="2438400"/>
          </a:xfrm>
        </p:spPr>
        <p:txBody>
          <a:bodyPr/>
          <a:lstStyle/>
          <a:p>
            <a:pPr algn="l" rtl="0"/>
            <a:r>
              <a:rPr lang="en-US" altLang="ar-SA" sz="2400" dirty="0"/>
              <a:t>Names should be descriptive:</a:t>
            </a:r>
          </a:p>
          <a:p>
            <a:pPr lvl="1" algn="l" rtl="0">
              <a:buFont typeface="Wingdings" panose="05000000000000000000" pitchFamily="2" charset="2"/>
              <a:buNone/>
            </a:pPr>
            <a:r>
              <a:rPr lang="en-US" altLang="ar-SA" sz="2400" dirty="0"/>
              <a:t>   • </a:t>
            </a:r>
            <a:r>
              <a:rPr lang="en-US" altLang="ar-SA" sz="2000" i="1" dirty="0"/>
              <a:t>Message</a:t>
            </a:r>
            <a:r>
              <a:rPr lang="en-US" altLang="ar-SA" sz="2000" dirty="0"/>
              <a:t> – the name of a program that prints out a message.</a:t>
            </a:r>
          </a:p>
          <a:p>
            <a:pPr lvl="1" algn="l" rtl="0">
              <a:buFont typeface="Wingdings" panose="05000000000000000000" pitchFamily="2" charset="2"/>
              <a:buNone/>
            </a:pPr>
            <a:r>
              <a:rPr lang="en-US" altLang="ar-SA" sz="2000" dirty="0"/>
              <a:t>   • </a:t>
            </a:r>
            <a:r>
              <a:rPr lang="en-US" altLang="ar-SA" sz="2000" i="1" dirty="0" err="1"/>
              <a:t>System.out.println</a:t>
            </a:r>
            <a:r>
              <a:rPr lang="en-US" altLang="ar-SA" sz="2000" dirty="0"/>
              <a:t> – the name for a part of Java that prints a line of output to the screen.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sz="2000" dirty="0"/>
          </a:p>
          <a:p>
            <a:pPr algn="l" rtl="0"/>
            <a:endParaRPr lang="en-US" altLang="ar-SA" sz="2400" dirty="0"/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rtl="0"/>
            <a:r>
              <a:rPr lang="en-US" altLang="ar-SA"/>
              <a:t>Java Identifiers</a:t>
            </a:r>
          </a:p>
        </p:txBody>
      </p:sp>
      <p:sp>
        <p:nvSpPr>
          <p:cNvPr id="538628" name="Rectangle 4"/>
          <p:cNvSpPr>
            <a:spLocks noChangeArrowheads="1"/>
          </p:cNvSpPr>
          <p:nvPr/>
        </p:nvSpPr>
        <p:spPr bwMode="auto">
          <a:xfrm>
            <a:off x="581192" y="1822974"/>
            <a:ext cx="8001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99"/>
              </a:buClr>
              <a:buFont typeface="Wingdings" panose="05000000000000000000" pitchFamily="2" charset="2"/>
              <a:buChar char="s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ar-SA" sz="2400" b="0" dirty="0">
                <a:effectLst/>
              </a:rPr>
              <a:t>Java identifiers can be any length.</a:t>
            </a:r>
          </a:p>
          <a:p>
            <a:r>
              <a:rPr lang="en-US" altLang="ar-SA" sz="2400" b="0" dirty="0">
                <a:effectLst/>
              </a:rPr>
              <a:t>Unlike reserved words, predefined identifiers can be redefined, but it would not be wise to do so.</a:t>
            </a:r>
          </a:p>
          <a:p>
            <a:r>
              <a:rPr lang="en-US" altLang="ar-SA" sz="2400" b="0" dirty="0">
                <a:effectLst/>
              </a:rPr>
              <a:t>Some predefined identifiers: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ar-SA" sz="24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ar-SA" sz="20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print, </a:t>
            </a:r>
            <a:r>
              <a:rPr lang="en-US" altLang="ar-SA" sz="20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altLang="ar-SA" sz="2000" b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next, </a:t>
            </a:r>
            <a:r>
              <a:rPr lang="en-US" altLang="ar-SA" sz="2000" b="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nextLine</a:t>
            </a:r>
            <a:endParaRPr lang="en-US" altLang="ar-SA" sz="2000" b="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ar-SA" b="0" dirty="0">
              <a:effectLst/>
            </a:endParaRPr>
          </a:p>
          <a:p>
            <a:pPr lvl="1">
              <a:buFont typeface="Wingdings" panose="05000000000000000000" pitchFamily="2" charset="2"/>
              <a:buNone/>
            </a:pPr>
            <a:endParaRPr lang="en-US" altLang="ar-SA" sz="2400" b="0" dirty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46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65282" y="6067720"/>
            <a:ext cx="4870585" cy="365125"/>
          </a:xfrm>
        </p:spPr>
        <p:txBody>
          <a:bodyPr/>
          <a:lstStyle/>
          <a:p>
            <a:fld id="{88BD8101-94FD-441C-8B74-A789F6E2A568}" type="slidenum">
              <a:rPr lang="ar-SA" altLang="ar-SA"/>
              <a:pPr/>
              <a:t>22</a:t>
            </a:fld>
            <a:endParaRPr lang="en-US" altLang="ar-SA"/>
          </a:p>
        </p:txBody>
      </p:sp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5282" y="803384"/>
            <a:ext cx="7989752" cy="1083329"/>
          </a:xfrm>
        </p:spPr>
        <p:txBody>
          <a:bodyPr/>
          <a:lstStyle/>
          <a:p>
            <a:pPr rtl="0"/>
            <a:r>
              <a:rPr lang="en-US" altLang="ar-SA"/>
              <a:t>Illegal Identifiers</a:t>
            </a:r>
          </a:p>
        </p:txBody>
      </p:sp>
      <p:pic>
        <p:nvPicPr>
          <p:cNvPr id="539651" name="Picture 3" descr="Tbl02-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00" r="74074"/>
          <a:stretch>
            <a:fillRect/>
          </a:stretch>
        </p:blipFill>
        <p:spPr>
          <a:xfrm>
            <a:off x="646090" y="2249510"/>
            <a:ext cx="2133600" cy="2133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39652" name="Rectangle 4"/>
          <p:cNvSpPr>
            <a:spLocks noChangeArrowheads="1"/>
          </p:cNvSpPr>
          <p:nvPr/>
        </p:nvSpPr>
        <p:spPr bwMode="auto">
          <a:xfrm>
            <a:off x="493690" y="4687910"/>
            <a:ext cx="8763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400" u="sng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Note</a:t>
            </a:r>
            <a:r>
              <a:rPr lang="en-US" altLang="ar-SA" sz="2400" b="0" u="sng">
                <a:solidFill>
                  <a:srgbClr val="FF0066"/>
                </a:solidFill>
                <a:effectLst/>
                <a:latin typeface="Times New Roman" panose="02020603050405020304" pitchFamily="18" charset="0"/>
              </a:rPr>
              <a:t>:</a:t>
            </a:r>
            <a:r>
              <a:rPr lang="en-US" altLang="ar-SA" sz="24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</a:t>
            </a:r>
            <a:r>
              <a:rPr lang="en-US" altLang="ar-SA" sz="2000" i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White space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, breaks up the program into words, e.g. the two reserved</a:t>
            </a:r>
          </a:p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words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 void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, rather than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staticvoid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, which would be assumed </a:t>
            </a:r>
          </a:p>
          <a:p>
            <a:pPr>
              <a:spcBef>
                <a:spcPct val="20000"/>
              </a:spcBef>
              <a:buClr>
                <a:srgbClr val="666699"/>
              </a:buClr>
              <a:buFont typeface="Wingdings" panose="05000000000000000000" pitchFamily="2" charset="2"/>
              <a:buNone/>
            </a:pP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to be an identifier !</a:t>
            </a:r>
          </a:p>
        </p:txBody>
      </p:sp>
      <p:pic>
        <p:nvPicPr>
          <p:cNvPr id="539653" name="Picture 5" descr="Tbl02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090" y="1944710"/>
            <a:ext cx="8229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26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3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8614F8F7-66F8-4CD4-81EA-7B8336E859A3}" type="slidenum">
              <a:rPr lang="en-US" altLang="ar-SA"/>
              <a:pPr algn="l"/>
              <a:t>23</a:t>
            </a:fld>
            <a:endParaRPr lang="en-US" altLang="ar-SA"/>
          </a:p>
        </p:txBody>
      </p:sp>
      <p:sp>
        <p:nvSpPr>
          <p:cNvPr id="135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Identifiers</a:t>
            </a:r>
          </a:p>
        </p:txBody>
      </p:sp>
      <p:sp>
        <p:nvSpPr>
          <p:cNvPr id="135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452" y="2142778"/>
            <a:ext cx="8305231" cy="4364348"/>
          </a:xfrm>
        </p:spPr>
        <p:txBody>
          <a:bodyPr>
            <a:noAutofit/>
          </a:bodyPr>
          <a:lstStyle/>
          <a:p>
            <a:pPr algn="l" rtl="0">
              <a:spcBef>
                <a:spcPts val="500"/>
              </a:spcBef>
            </a:pPr>
            <a:r>
              <a:rPr lang="en-GB" altLang="ar-SA" sz="2000" b="1" dirty="0"/>
              <a:t>identifier</a:t>
            </a:r>
            <a:r>
              <a:rPr lang="en-GB" altLang="ar-SA" sz="2000" dirty="0"/>
              <a:t>: A name given to a piece of data, method, etc.</a:t>
            </a:r>
          </a:p>
          <a:p>
            <a:pPr lvl="1" algn="l" rtl="0">
              <a:spcBef>
                <a:spcPts val="450"/>
              </a:spcBef>
            </a:pPr>
            <a:r>
              <a:rPr lang="en-GB" altLang="ar-SA" sz="1800" dirty="0"/>
              <a:t>Identifiers allow us to refer to an item later in the program.</a:t>
            </a:r>
          </a:p>
          <a:p>
            <a:pPr lvl="1" algn="l" rtl="0">
              <a:spcBef>
                <a:spcPts val="450"/>
              </a:spcBef>
            </a:pPr>
            <a:r>
              <a:rPr lang="en-GB" altLang="ar-SA" sz="1800" dirty="0"/>
              <a:t>Identifiers give names to:</a:t>
            </a:r>
          </a:p>
          <a:p>
            <a:pPr lvl="2" algn="l" rtl="0">
              <a:spcBef>
                <a:spcPts val="450"/>
              </a:spcBef>
            </a:pPr>
            <a:r>
              <a:rPr lang="en-GB" altLang="ar-SA" sz="1800" dirty="0"/>
              <a:t>classes</a:t>
            </a:r>
          </a:p>
          <a:p>
            <a:pPr lvl="2" algn="l" rtl="0">
              <a:spcBef>
                <a:spcPts val="450"/>
              </a:spcBef>
            </a:pPr>
            <a:r>
              <a:rPr lang="en-GB" altLang="ar-SA" sz="1800" dirty="0"/>
              <a:t>methods</a:t>
            </a:r>
          </a:p>
          <a:p>
            <a:pPr lvl="2" algn="l" rtl="0">
              <a:spcBef>
                <a:spcPts val="450"/>
              </a:spcBef>
            </a:pPr>
            <a:r>
              <a:rPr lang="en-GB" altLang="ar-SA" sz="1800" dirty="0"/>
              <a:t>variables, constants </a:t>
            </a:r>
            <a:endParaRPr lang="en-GB" altLang="ar-SA" dirty="0"/>
          </a:p>
          <a:p>
            <a:pPr algn="l" rtl="0">
              <a:spcBef>
                <a:spcPts val="500"/>
              </a:spcBef>
            </a:pPr>
            <a:r>
              <a:rPr lang="en-GB" altLang="ar-SA" dirty="0"/>
              <a:t>Conventions for naming in Java:</a:t>
            </a:r>
          </a:p>
          <a:p>
            <a:pPr lvl="1" algn="l" rtl="0">
              <a:spcBef>
                <a:spcPts val="500"/>
              </a:spcBef>
            </a:pPr>
            <a:r>
              <a:rPr lang="en-GB" altLang="ar-SA" sz="1800" i="1" dirty="0"/>
              <a:t>classes</a:t>
            </a:r>
            <a:r>
              <a:rPr lang="en-GB" altLang="ar-SA" sz="1800" dirty="0"/>
              <a:t>: capitalize each word (</a:t>
            </a:r>
            <a:r>
              <a:rPr lang="en-GB" altLang="ar-SA" sz="1800" b="1" dirty="0" err="1">
                <a:latin typeface="Courier New" panose="02070309020205020404" pitchFamily="49" charset="0"/>
              </a:rPr>
              <a:t>C</a:t>
            </a:r>
            <a:r>
              <a:rPr lang="en-GB" altLang="ar-SA" sz="1800" dirty="0" err="1">
                <a:latin typeface="Courier New" panose="02070309020205020404" pitchFamily="49" charset="0"/>
              </a:rPr>
              <a:t>lass</a:t>
            </a:r>
            <a:r>
              <a:rPr lang="en-GB" altLang="ar-SA" sz="1800" b="1" dirty="0" err="1">
                <a:latin typeface="Courier New" panose="02070309020205020404" pitchFamily="49" charset="0"/>
              </a:rPr>
              <a:t>N</a:t>
            </a:r>
            <a:r>
              <a:rPr lang="en-GB" altLang="ar-SA" sz="1800" dirty="0" err="1">
                <a:latin typeface="Courier New" panose="02070309020205020404" pitchFamily="49" charset="0"/>
              </a:rPr>
              <a:t>ame</a:t>
            </a:r>
            <a:r>
              <a:rPr lang="en-GB" altLang="ar-SA" sz="1800" dirty="0"/>
              <a:t>)</a:t>
            </a:r>
            <a:endParaRPr lang="en-GB" altLang="ar-SA" sz="1800" dirty="0">
              <a:latin typeface="Courier New" panose="02070309020205020404" pitchFamily="49" charset="0"/>
            </a:endParaRPr>
          </a:p>
          <a:p>
            <a:pPr lvl="1" algn="l" rtl="0">
              <a:spcBef>
                <a:spcPts val="500"/>
              </a:spcBef>
            </a:pPr>
            <a:r>
              <a:rPr lang="en-GB" altLang="ar-SA" sz="1800" i="1" dirty="0"/>
              <a:t>methods</a:t>
            </a:r>
            <a:r>
              <a:rPr lang="en-GB" altLang="ar-SA" sz="1800" dirty="0"/>
              <a:t>: capitalize each word after the first (</a:t>
            </a:r>
            <a:r>
              <a:rPr lang="en-GB" altLang="ar-SA" sz="1800" dirty="0" err="1">
                <a:latin typeface="Courier New" panose="02070309020205020404" pitchFamily="49" charset="0"/>
              </a:rPr>
              <a:t>method</a:t>
            </a:r>
            <a:r>
              <a:rPr lang="en-GB" altLang="ar-SA" sz="1800" b="1" dirty="0" err="1">
                <a:latin typeface="Courier New" panose="02070309020205020404" pitchFamily="49" charset="0"/>
              </a:rPr>
              <a:t>N</a:t>
            </a:r>
            <a:r>
              <a:rPr lang="en-GB" altLang="ar-SA" sz="1800" dirty="0" err="1">
                <a:latin typeface="Courier New" panose="02070309020205020404" pitchFamily="49" charset="0"/>
              </a:rPr>
              <a:t>ame</a:t>
            </a:r>
            <a:r>
              <a:rPr lang="en-GB" altLang="ar-SA" sz="1800" dirty="0"/>
              <a:t>)</a:t>
            </a:r>
            <a:r>
              <a:rPr lang="en-GB" altLang="ar-SA" sz="1800" dirty="0">
                <a:latin typeface="Courier New" panose="02070309020205020404" pitchFamily="49" charset="0"/>
              </a:rPr>
              <a:t/>
            </a:r>
            <a:br>
              <a:rPr lang="en-GB" altLang="ar-SA" sz="1800" dirty="0">
                <a:latin typeface="Courier New" panose="02070309020205020404" pitchFamily="49" charset="0"/>
              </a:rPr>
            </a:br>
            <a:r>
              <a:rPr lang="en-GB" altLang="ar-SA" sz="1800" dirty="0"/>
              <a:t>(variable names follow the same convention)</a:t>
            </a:r>
            <a:endParaRPr lang="en-GB" altLang="ar-SA" sz="1800" dirty="0">
              <a:latin typeface="Courier New" panose="02070309020205020404" pitchFamily="49" charset="0"/>
            </a:endParaRPr>
          </a:p>
          <a:p>
            <a:pPr lvl="1" algn="l" rtl="0">
              <a:spcBef>
                <a:spcPts val="500"/>
              </a:spcBef>
            </a:pPr>
            <a:r>
              <a:rPr lang="en-GB" altLang="ar-SA" sz="1800" i="1" dirty="0"/>
              <a:t>constants</a:t>
            </a:r>
            <a:r>
              <a:rPr lang="en-GB" altLang="ar-SA" sz="1800" dirty="0"/>
              <a:t>: all caps, words separated by _ (</a:t>
            </a:r>
            <a:r>
              <a:rPr lang="en-GB" altLang="ar-SA" sz="1800" dirty="0">
                <a:latin typeface="Courier New" panose="02070309020205020404" pitchFamily="49" charset="0"/>
              </a:rPr>
              <a:t>CONSTANT_NAME</a:t>
            </a:r>
            <a:r>
              <a:rPr lang="en-GB" altLang="ar-SA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92742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577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3C100335-5D6D-4991-844F-25B5415976B7}" type="slidenum">
              <a:rPr lang="en-US" altLang="ar-SA"/>
              <a:pPr algn="l"/>
              <a:t>24</a:t>
            </a:fld>
            <a:endParaRPr lang="en-US" altLang="ar-SA"/>
          </a:p>
        </p:txBody>
      </p:sp>
      <p:sp>
        <p:nvSpPr>
          <p:cNvPr id="135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Details about identifiers</a:t>
            </a:r>
          </a:p>
        </p:txBody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0574" y="2228003"/>
            <a:ext cx="8330988" cy="4093258"/>
          </a:xfrm>
        </p:spPr>
        <p:txBody>
          <a:bodyPr>
            <a:normAutofit fontScale="92500" lnSpcReduction="20000"/>
          </a:bodyPr>
          <a:lstStyle/>
          <a:p>
            <a:pPr marL="339725" indent="-339725" algn="l" defTabSz="449263" rtl="0">
              <a:spcBef>
                <a:spcPts val="500"/>
              </a:spcBef>
            </a:pPr>
            <a:r>
              <a:rPr lang="en-GB" altLang="ar-SA" sz="1900" dirty="0"/>
              <a:t>Java identifiers: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900" dirty="0"/>
              <a:t>first character must a letter or </a:t>
            </a:r>
            <a:r>
              <a:rPr lang="en-GB" altLang="ar-SA" sz="1900" dirty="0">
                <a:latin typeface="Courier New" panose="02070309020205020404" pitchFamily="49" charset="0"/>
              </a:rPr>
              <a:t>_</a:t>
            </a:r>
            <a:r>
              <a:rPr lang="en-GB" altLang="ar-SA" sz="1900" dirty="0"/>
              <a:t> or </a:t>
            </a:r>
            <a:r>
              <a:rPr lang="en-GB" altLang="ar-SA" sz="1900" dirty="0">
                <a:latin typeface="Courier New" panose="02070309020205020404" pitchFamily="49" charset="0"/>
              </a:rPr>
              <a:t>$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900" dirty="0"/>
              <a:t>following characters can be any of those or a number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900" dirty="0"/>
              <a:t>identifiers are case-sensitive (</a:t>
            </a:r>
            <a:r>
              <a:rPr lang="en-GB" altLang="ar-SA" sz="1900" dirty="0">
                <a:latin typeface="Courier New" panose="02070309020205020404" pitchFamily="49" charset="0"/>
              </a:rPr>
              <a:t>name</a:t>
            </a:r>
            <a:r>
              <a:rPr lang="en-GB" altLang="ar-SA" sz="1900" dirty="0"/>
              <a:t> is different from </a:t>
            </a:r>
            <a:r>
              <a:rPr lang="en-GB" altLang="ar-SA" sz="1900" dirty="0">
                <a:latin typeface="Courier New" panose="02070309020205020404" pitchFamily="49" charset="0"/>
              </a:rPr>
              <a:t>Name</a:t>
            </a:r>
            <a:r>
              <a:rPr lang="en-GB" altLang="ar-SA" sz="1900" dirty="0"/>
              <a:t>)</a:t>
            </a:r>
            <a:endParaRPr lang="en-GB" altLang="ar-SA" sz="1900" dirty="0">
              <a:latin typeface="Courier New" panose="02070309020205020404" pitchFamily="49" charset="0"/>
            </a:endParaRPr>
          </a:p>
          <a:p>
            <a:pPr marL="339725" indent="-339725" algn="l" defTabSz="449263" rtl="0">
              <a:spcBef>
                <a:spcPts val="500"/>
              </a:spcBef>
              <a:buFont typeface="Wingdings" panose="05000000000000000000" pitchFamily="2" charset="2"/>
              <a:buNone/>
            </a:pPr>
            <a:endParaRPr lang="en-GB" altLang="ar-SA" dirty="0"/>
          </a:p>
          <a:p>
            <a:pPr marL="339725" indent="-339725" algn="l" defTabSz="449263" rtl="0">
              <a:spcBef>
                <a:spcPts val="500"/>
              </a:spcBef>
            </a:pPr>
            <a:r>
              <a:rPr lang="en-GB" altLang="ar-SA" dirty="0"/>
              <a:t>Example Java identifiers:</a:t>
            </a:r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700" dirty="0"/>
              <a:t>legal:	</a:t>
            </a:r>
            <a:r>
              <a:rPr lang="en-GB" altLang="ar-SA" sz="1700" dirty="0" smtClean="0"/>
              <a:t>	</a:t>
            </a:r>
            <a:r>
              <a:rPr lang="en-GB" altLang="ar-SA" sz="1700" dirty="0" err="1" smtClean="0">
                <a:latin typeface="Courier New" panose="02070309020205020404" pitchFamily="49" charset="0"/>
              </a:rPr>
              <a:t>susan</a:t>
            </a:r>
            <a:r>
              <a:rPr lang="en-GB" altLang="ar-SA" sz="1700" dirty="0" smtClean="0">
                <a:latin typeface="Courier New" panose="02070309020205020404" pitchFamily="49" charset="0"/>
              </a:rPr>
              <a:t>        </a:t>
            </a:r>
            <a:r>
              <a:rPr lang="en-GB" altLang="ar-SA" sz="1700" dirty="0" err="1">
                <a:latin typeface="Courier New" panose="02070309020205020404" pitchFamily="49" charset="0"/>
              </a:rPr>
              <a:t>second_place</a:t>
            </a:r>
            <a:r>
              <a:rPr lang="en-GB" altLang="ar-SA" sz="1700" dirty="0">
                <a:latin typeface="Courier New" panose="02070309020205020404" pitchFamily="49" charset="0"/>
              </a:rPr>
              <a:t>    _</a:t>
            </a:r>
            <a:r>
              <a:rPr lang="en-GB" altLang="ar-SA" sz="1700" dirty="0" err="1">
                <a:latin typeface="Courier New" panose="02070309020205020404" pitchFamily="49" charset="0"/>
              </a:rPr>
              <a:t>myName</a:t>
            </a:r>
            <a:r>
              <a:rPr lang="en-GB" altLang="ar-SA" sz="1700" dirty="0">
                <a:latin typeface="Courier New" panose="02070309020205020404" pitchFamily="49" charset="0"/>
              </a:rPr>
              <a:t/>
            </a:r>
            <a:br>
              <a:rPr lang="en-GB" altLang="ar-SA" sz="1700" dirty="0">
                <a:latin typeface="Courier New" panose="02070309020205020404" pitchFamily="49" charset="0"/>
              </a:rPr>
            </a:br>
            <a:r>
              <a:rPr lang="en-GB" altLang="ar-SA" sz="1700" dirty="0">
                <a:latin typeface="Courier New" panose="02070309020205020404" pitchFamily="49" charset="0"/>
              </a:rPr>
              <a:t>		   </a:t>
            </a:r>
            <a:r>
              <a:rPr lang="en-GB" altLang="ar-SA" sz="1700" dirty="0" err="1">
                <a:latin typeface="Courier New" panose="02070309020205020404" pitchFamily="49" charset="0"/>
              </a:rPr>
              <a:t>TheCure</a:t>
            </a:r>
            <a:r>
              <a:rPr lang="en-GB" altLang="ar-SA" sz="1700" dirty="0">
                <a:latin typeface="Courier New" panose="02070309020205020404" pitchFamily="49" charset="0"/>
              </a:rPr>
              <a:t>      ANSWER_IS_42    $variable</a:t>
            </a:r>
          </a:p>
          <a:p>
            <a:pPr marL="739775" lvl="1" indent="-282575" algn="l" defTabSz="449263" rtl="0">
              <a:spcBef>
                <a:spcPts val="450"/>
              </a:spcBef>
            </a:pPr>
            <a:endParaRPr lang="en-GB" altLang="ar-SA" sz="1700" dirty="0"/>
          </a:p>
          <a:p>
            <a:pPr marL="739775" lvl="1" indent="-282575" algn="l" defTabSz="449263" rtl="0">
              <a:spcBef>
                <a:spcPts val="450"/>
              </a:spcBef>
            </a:pPr>
            <a:r>
              <a:rPr lang="en-GB" altLang="ar-SA" sz="1700" dirty="0"/>
              <a:t>illegal:	</a:t>
            </a:r>
            <a:r>
              <a:rPr lang="en-GB" altLang="ar-SA" sz="1700" dirty="0" smtClean="0"/>
              <a:t>	</a:t>
            </a:r>
            <a:r>
              <a:rPr lang="en-GB" altLang="ar-SA" sz="1700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me+u</a:t>
            </a:r>
            <a:r>
              <a:rPr lang="en-GB" altLang="ar-SA" sz="17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         </a:t>
            </a: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49er            question?</a:t>
            </a:r>
            <a:b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</a:b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       side-swipe   hi there        </a:t>
            </a:r>
            <a:r>
              <a:rPr lang="en-GB" altLang="ar-SA" sz="1700" dirty="0" err="1">
                <a:solidFill>
                  <a:srgbClr val="800000"/>
                </a:solidFill>
                <a:latin typeface="Courier New" panose="02070309020205020404" pitchFamily="49" charset="0"/>
              </a:rPr>
              <a:t>ph.d</a:t>
            </a: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/>
            </a:r>
            <a:b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</a:b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			</a:t>
            </a:r>
            <a:r>
              <a:rPr lang="en-GB" altLang="ar-SA" sz="1700" dirty="0" err="1">
                <a:solidFill>
                  <a:srgbClr val="800000"/>
                </a:solidFill>
                <a:latin typeface="Courier New" panose="02070309020205020404" pitchFamily="49" charset="0"/>
              </a:rPr>
              <a:t>jim's</a:t>
            </a:r>
            <a:r>
              <a:rPr lang="en-GB" altLang="ar-SA" sz="1700" dirty="0">
                <a:solidFill>
                  <a:srgbClr val="800000"/>
                </a:solidFill>
                <a:latin typeface="Courier New" panose="02070309020205020404" pitchFamily="49" charset="0"/>
              </a:rPr>
              <a:t>        2%milk          suzy@yahoo.com</a:t>
            </a:r>
            <a:r>
              <a:rPr lang="en-GB" altLang="ar-SA" sz="1700" dirty="0">
                <a:latin typeface="Courier New" panose="02070309020205020404" pitchFamily="49" charset="0"/>
              </a:rPr>
              <a:t/>
            </a:r>
            <a:br>
              <a:rPr lang="en-GB" altLang="ar-SA" sz="1700" dirty="0">
                <a:latin typeface="Courier New" panose="02070309020205020404" pitchFamily="49" charset="0"/>
              </a:rPr>
            </a:br>
            <a:r>
              <a:rPr lang="en-GB" altLang="ar-SA" sz="800" dirty="0">
                <a:latin typeface="Courier New" panose="02070309020205020404" pitchFamily="49" charset="0"/>
              </a:rPr>
              <a:t> </a:t>
            </a:r>
            <a:r>
              <a:rPr lang="en-GB" altLang="ar-SA" dirty="0">
                <a:latin typeface="Courier New" panose="02070309020205020404" pitchFamily="49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xmlns="" val="401430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DBC59C5C-FBA4-438A-97F7-CE165B46F0A1}" type="slidenum">
              <a:rPr lang="en-US" altLang="ar-SA"/>
              <a:pPr algn="l"/>
              <a:t>25</a:t>
            </a:fld>
            <a:endParaRPr lang="en-US" altLang="ar-SA"/>
          </a:p>
        </p:txBody>
      </p:sp>
      <p:sp>
        <p:nvSpPr>
          <p:cNvPr id="135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altLang="ar-SA"/>
              <a:t>Comments</a:t>
            </a:r>
            <a:endParaRPr lang="en-US" altLang="ar-SA"/>
          </a:p>
        </p:txBody>
      </p:sp>
      <p:sp>
        <p:nvSpPr>
          <p:cNvPr id="13598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4826" y="1955280"/>
            <a:ext cx="8627202" cy="4625823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GB" altLang="ar-SA" sz="2600" b="1" dirty="0"/>
              <a:t>comment</a:t>
            </a:r>
            <a:r>
              <a:rPr lang="en-GB" altLang="ar-SA" sz="2600" dirty="0"/>
              <a:t>: A note written in the source code by the programmer to make the code easier to understand.</a:t>
            </a:r>
          </a:p>
          <a:p>
            <a:pPr lvl="1" algn="l" rtl="0"/>
            <a:r>
              <a:rPr lang="en-GB" altLang="ar-SA" sz="2600" dirty="0"/>
              <a:t>Comments are not executed when your program runs.</a:t>
            </a:r>
          </a:p>
          <a:p>
            <a:pPr lvl="1" algn="l" rtl="0"/>
            <a:r>
              <a:rPr lang="en-GB" altLang="ar-SA" sz="2600" dirty="0"/>
              <a:t>Most Java editors show your comments with a special </a:t>
            </a:r>
            <a:r>
              <a:rPr lang="en-GB" altLang="ar-SA" sz="2600" dirty="0" err="1"/>
              <a:t>color</a:t>
            </a:r>
            <a:r>
              <a:rPr lang="en-GB" altLang="ar-SA" sz="2600" dirty="0"/>
              <a:t>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GB" altLang="ar-SA" sz="1200" dirty="0"/>
          </a:p>
          <a:p>
            <a:pPr algn="l" rtl="0"/>
            <a:r>
              <a:rPr lang="en-GB" altLang="ar-SA" dirty="0"/>
              <a:t>Comment, general syntax: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</a:t>
            </a:r>
            <a:r>
              <a:rPr lang="en-GB" altLang="ar-SA" sz="2000" dirty="0">
                <a:latin typeface="Courier New" panose="02070309020205020404" pitchFamily="49" charset="0"/>
              </a:rPr>
              <a:t>/* </a:t>
            </a:r>
            <a:r>
              <a:rPr lang="en-GB" altLang="ar-SA" sz="2000" b="1" i="1" dirty="0"/>
              <a:t>&lt;comment text; may span multiple lines&gt;</a:t>
            </a:r>
            <a:r>
              <a:rPr lang="en-GB" altLang="ar-SA" sz="2000" dirty="0"/>
              <a:t> </a:t>
            </a:r>
            <a:r>
              <a:rPr lang="en-GB" altLang="ar-SA" sz="2000" dirty="0">
                <a:latin typeface="Courier New" panose="02070309020205020404" pitchFamily="49" charset="0"/>
              </a:rPr>
              <a:t>*/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	or,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GB" altLang="ar-SA" sz="2000" dirty="0"/>
              <a:t>	</a:t>
            </a:r>
            <a:r>
              <a:rPr lang="en-GB" altLang="ar-SA" sz="2000" dirty="0">
                <a:latin typeface="Courier New" panose="02070309020205020404" pitchFamily="49" charset="0"/>
              </a:rPr>
              <a:t>// </a:t>
            </a:r>
            <a:r>
              <a:rPr lang="en-GB" altLang="ar-SA" sz="2000" b="1" i="1" dirty="0"/>
              <a:t>&lt;comment text, on one line&gt;</a:t>
            </a:r>
          </a:p>
          <a:p>
            <a:pPr lvl="1" algn="l" rtl="0"/>
            <a:endParaRPr lang="en-GB" altLang="ar-SA" sz="1000" dirty="0"/>
          </a:p>
          <a:p>
            <a:pPr algn="l" rtl="0"/>
            <a:r>
              <a:rPr lang="en-GB" altLang="ar-SA" sz="2300" dirty="0"/>
              <a:t>Examples: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A comment goes here. */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It can even span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multiple lines. */</a:t>
            </a:r>
          </a:p>
          <a:p>
            <a:pPr lvl="1" algn="l" rtl="0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altLang="ar-SA" sz="2100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This is a one-line comment.</a:t>
            </a:r>
            <a:endParaRPr lang="en-US" altLang="ar-SA" sz="21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229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fld id="{3B58CFE8-9FB9-4336-86C6-42403D10EDB8}" type="slidenum">
              <a:rPr lang="en-US" altLang="ar-SA"/>
              <a:pPr algn="l"/>
              <a:t>26</a:t>
            </a:fld>
            <a:endParaRPr lang="en-US" altLang="ar-SA"/>
          </a:p>
        </p:txBody>
      </p:sp>
      <p:sp>
        <p:nvSpPr>
          <p:cNvPr id="136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altLang="ar-SA"/>
              <a:t>Using comments</a:t>
            </a:r>
            <a:endParaRPr lang="en-US" altLang="ar-SA"/>
          </a:p>
        </p:txBody>
      </p:sp>
      <p:sp>
        <p:nvSpPr>
          <p:cNvPr id="13619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4664" y="2163650"/>
            <a:ext cx="8562808" cy="2779571"/>
          </a:xfrm>
        </p:spPr>
        <p:txBody>
          <a:bodyPr>
            <a:noAutofit/>
          </a:bodyPr>
          <a:lstStyle/>
          <a:p>
            <a:pPr algn="l" rtl="0">
              <a:lnSpc>
                <a:spcPct val="110000"/>
              </a:lnSpc>
            </a:pPr>
            <a:r>
              <a:rPr lang="en-GB" altLang="ar-SA" sz="2000" dirty="0"/>
              <a:t>Where to place comments: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at the top of each file (also called a "comment header"),</a:t>
            </a:r>
            <a:br>
              <a:rPr lang="en-GB" altLang="ar-SA" sz="1800" dirty="0"/>
            </a:br>
            <a:r>
              <a:rPr lang="en-GB" altLang="ar-SA" sz="1800" dirty="0"/>
              <a:t>naming the author and explaining what the program does</a:t>
            </a:r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at the start of every method, describing its </a:t>
            </a:r>
            <a:r>
              <a:rPr lang="en-GB" altLang="ar-SA" sz="1800" dirty="0" smtClean="0"/>
              <a:t>behaviour</a:t>
            </a:r>
            <a:endParaRPr lang="en-GB" altLang="ar-SA" sz="1800" dirty="0"/>
          </a:p>
          <a:p>
            <a:pPr lvl="1" algn="l" rtl="0">
              <a:lnSpc>
                <a:spcPct val="110000"/>
              </a:lnSpc>
            </a:pPr>
            <a:r>
              <a:rPr lang="en-GB" altLang="ar-SA" sz="1800" dirty="0"/>
              <a:t>inside methods, to explain complex pieces of code</a:t>
            </a:r>
            <a:br>
              <a:rPr lang="en-GB" altLang="ar-SA" sz="1800" dirty="0"/>
            </a:br>
            <a:r>
              <a:rPr lang="en-GB" altLang="ar-SA" sz="1800" dirty="0"/>
              <a:t>(more useful later)</a:t>
            </a:r>
          </a:p>
          <a:p>
            <a:pPr algn="l" rtl="0">
              <a:lnSpc>
                <a:spcPct val="110000"/>
              </a:lnSpc>
            </a:pPr>
            <a:endParaRPr lang="en-GB" altLang="ar-SA" sz="900" dirty="0"/>
          </a:p>
        </p:txBody>
      </p:sp>
    </p:spTree>
    <p:extLst>
      <p:ext uri="{BB962C8B-B14F-4D97-AF65-F5344CB8AC3E}">
        <p14:creationId xmlns:p14="http://schemas.microsoft.com/office/powerpoint/2010/main" xmlns="" val="579037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65A85FD-5A6B-4AEA-B33D-90CBE4E36577}" type="slidenum">
              <a:rPr lang="en-US" altLang="ar-SA"/>
              <a:pPr algn="l"/>
              <a:t>27</a:t>
            </a:fld>
            <a:endParaRPr lang="en-US" altLang="ar-SA"/>
          </a:p>
        </p:txBody>
      </p:sp>
      <p:sp>
        <p:nvSpPr>
          <p:cNvPr id="13639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54113" y="687388"/>
            <a:ext cx="7989887" cy="1082675"/>
          </a:xfrm>
        </p:spPr>
        <p:txBody>
          <a:bodyPr/>
          <a:lstStyle/>
          <a:p>
            <a:pPr rtl="0"/>
            <a:r>
              <a:rPr lang="en-GB" altLang="ar-SA"/>
              <a:t>Comments example</a:t>
            </a:r>
            <a:endParaRPr lang="en-US" altLang="ar-SA"/>
          </a:p>
        </p:txBody>
      </p:sp>
      <p:sp>
        <p:nvSpPr>
          <p:cNvPr id="136397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96863" y="1770063"/>
            <a:ext cx="8847137" cy="3630612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/* Suzy Student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CS 101, Fall 2019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This program prints lyrics from my </a:t>
            </a:r>
            <a:r>
              <a:rPr lang="en-GB" altLang="ar-SA" sz="1400" b="1" dirty="0" err="1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favorite</a:t>
            </a: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song! */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MyFavoriteSong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/* Runs the overall program to print the song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on the console. */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sing</a:t>
            </a:r>
            <a:r>
              <a:rPr lang="en-GB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// Separate the two verses with a blank line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sing();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GB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b="1" dirty="0">
                <a:solidFill>
                  <a:srgbClr val="00666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Displays the first verse of the theme song.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sing() {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("Now this is the story all about how");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("My life got flipped turned upside-down");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algn="l" rtl="0">
              <a:lnSpc>
                <a:spcPct val="80000"/>
              </a:lnSpc>
              <a:spcBef>
                <a:spcPts val="400"/>
              </a:spcBef>
              <a:buFont typeface="Wingdings" panose="05000000000000000000" pitchFamily="2" charset="2"/>
              <a:buNone/>
            </a:pPr>
            <a:r>
              <a:rPr lang="en-GB" altLang="ar-SA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altLang="ar-SA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19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3" y="577259"/>
            <a:ext cx="82581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7D34A6-F411-4DB4-A4F6-E83D5433A02B}" type="slidenum">
              <a:rPr lang="ar-SA" altLang="ar-SA"/>
              <a:pPr/>
              <a:t>3</a:t>
            </a:fld>
            <a:endParaRPr lang="en-US" altLang="ar-SA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730876"/>
            <a:ext cx="7772400" cy="1143000"/>
          </a:xfrm>
        </p:spPr>
        <p:txBody>
          <a:bodyPr/>
          <a:lstStyle/>
          <a:p>
            <a:r>
              <a:rPr lang="en-US" altLang="ar-SA" dirty="0"/>
              <a:t>Processing a Java Program</a:t>
            </a:r>
          </a:p>
        </p:txBody>
      </p:sp>
      <p:pic>
        <p:nvPicPr>
          <p:cNvPr id="8197" name="Picture 5" descr="Fig01-0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95300" y="1873876"/>
            <a:ext cx="8153400" cy="4876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4051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0A2C5C-9F7E-4D21-B897-30E2A992B35D}" type="slidenum">
              <a:rPr lang="ar-SA" altLang="ar-SA"/>
              <a:pPr/>
              <a:t>4</a:t>
            </a:fld>
            <a:endParaRPr lang="en-US" altLang="ar-SA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Processing a Java Program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3767" y="2228003"/>
            <a:ext cx="7989752" cy="3630795"/>
          </a:xfrm>
        </p:spPr>
        <p:txBody>
          <a:bodyPr>
            <a:normAutofit/>
          </a:bodyPr>
          <a:lstStyle/>
          <a:p>
            <a:pPr algn="l" rtl="0"/>
            <a:r>
              <a:rPr lang="en-US" altLang="ar-SA" sz="2400" dirty="0"/>
              <a:t>Java Virtual Machine (JVM): A hypothetical computer developed to make Java programs machine independent</a:t>
            </a:r>
            <a:r>
              <a:rPr lang="ar-SA" altLang="ar-SA" sz="2400" dirty="0">
                <a:cs typeface="Times New Roman" panose="02020603050405020304" pitchFamily="18" charset="0"/>
              </a:rPr>
              <a:t> </a:t>
            </a:r>
            <a:r>
              <a:rPr lang="en-US" altLang="ar-SA" sz="2400" dirty="0">
                <a:cs typeface="Times New Roman" panose="02020603050405020304" pitchFamily="18" charset="0"/>
              </a:rPr>
              <a:t>( </a:t>
            </a:r>
            <a:r>
              <a:rPr lang="en-US" altLang="ar-SA" sz="2400" dirty="0" err="1">
                <a:cs typeface="Times New Roman" panose="02020603050405020304" pitchFamily="18" charset="0"/>
              </a:rPr>
              <a:t>i.e</a:t>
            </a:r>
            <a:r>
              <a:rPr lang="en-US" altLang="ar-SA" sz="2400" dirty="0">
                <a:cs typeface="Times New Roman" panose="02020603050405020304" pitchFamily="18" charset="0"/>
              </a:rPr>
              <a:t> run on  many different types of computer platforms ).</a:t>
            </a:r>
          </a:p>
          <a:p>
            <a:pPr algn="l" rtl="0"/>
            <a:endParaRPr lang="en-US" altLang="ar-SA" sz="2400" dirty="0">
              <a:cs typeface="Times New Roman" panose="02020603050405020304" pitchFamily="18" charset="0"/>
            </a:endParaRPr>
          </a:p>
          <a:p>
            <a:pPr algn="l" rtl="0"/>
            <a:r>
              <a:rPr lang="en-US" altLang="ar-SA" sz="2400" dirty="0" err="1">
                <a:cs typeface="Times New Roman" panose="02020603050405020304" pitchFamily="18" charset="0"/>
              </a:rPr>
              <a:t>Bytecode</a:t>
            </a:r>
            <a:r>
              <a:rPr lang="en-US" altLang="ar-SA" sz="2400" dirty="0">
                <a:cs typeface="Times New Roman" panose="02020603050405020304" pitchFamily="18" charset="0"/>
              </a:rPr>
              <a:t> is the machine language for the JVM .</a:t>
            </a:r>
          </a:p>
        </p:txBody>
      </p:sp>
    </p:spTree>
    <p:extLst>
      <p:ext uri="{BB962C8B-B14F-4D97-AF65-F5344CB8AC3E}">
        <p14:creationId xmlns:p14="http://schemas.microsoft.com/office/powerpoint/2010/main" xmlns="" val="379169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9E4EBE-BDC1-4CE0-BB90-80F66925228B}" type="slidenum">
              <a:rPr lang="ar-SA" altLang="ar-SA"/>
              <a:pPr/>
              <a:t>5</a:t>
            </a:fld>
            <a:endParaRPr lang="en-US" altLang="ar-SA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/>
              <a:t> Processing a Java Program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1867172"/>
            <a:ext cx="7924800" cy="4267200"/>
          </a:xfrm>
        </p:spPr>
        <p:txBody>
          <a:bodyPr>
            <a:normAutofit/>
          </a:bodyPr>
          <a:lstStyle/>
          <a:p>
            <a:pPr algn="l" rtl="0">
              <a:spcBef>
                <a:spcPct val="60000"/>
              </a:spcBef>
              <a:buFont typeface="Wingdings" panose="05000000000000000000" pitchFamily="2" charset="2"/>
              <a:buNone/>
            </a:pPr>
            <a:r>
              <a:rPr lang="en-US" altLang="ar-SA" sz="2400" dirty="0"/>
              <a:t>Two types of Java programs:</a:t>
            </a:r>
          </a:p>
          <a:p>
            <a:pPr lvl="1" algn="l" rtl="0">
              <a:spcBef>
                <a:spcPct val="60000"/>
              </a:spcBef>
            </a:pPr>
            <a:r>
              <a:rPr lang="en-US" altLang="ar-SA" sz="2000" dirty="0"/>
              <a:t>  </a:t>
            </a:r>
            <a:r>
              <a:rPr lang="en-US" altLang="ar-SA" sz="2000" dirty="0">
                <a:solidFill>
                  <a:srgbClr val="FF3300"/>
                </a:solidFill>
              </a:rPr>
              <a:t>Applications</a:t>
            </a:r>
            <a:r>
              <a:rPr lang="en-US" altLang="ar-SA" sz="2000" dirty="0"/>
              <a:t>  : standalone programs stored and    executed on a local computer .</a:t>
            </a:r>
          </a:p>
          <a:p>
            <a:pPr lvl="1" algn="l" rtl="0">
              <a:spcBef>
                <a:spcPct val="60000"/>
              </a:spcBef>
            </a:pPr>
            <a:r>
              <a:rPr lang="en-US" altLang="ar-SA" sz="2000" dirty="0">
                <a:solidFill>
                  <a:srgbClr val="FF3300"/>
                </a:solidFill>
              </a:rPr>
              <a:t> Applets </a:t>
            </a:r>
            <a:r>
              <a:rPr lang="en-US" altLang="ar-SA" sz="2000" dirty="0"/>
              <a:t> :   small programs stored on remote computers that users connect to via a WWW browser.    </a:t>
            </a:r>
            <a:endParaRPr lang="en-US" altLang="ar-SA" sz="2000" dirty="0" smtClean="0"/>
          </a:p>
          <a:p>
            <a:pPr marL="324000" lvl="1" indent="0" algn="l" rtl="0">
              <a:spcBef>
                <a:spcPct val="60000"/>
              </a:spcBef>
              <a:buNone/>
            </a:pPr>
            <a:r>
              <a:rPr lang="en-US" altLang="ar-SA" sz="2000" dirty="0" smtClean="0"/>
              <a:t> </a:t>
            </a:r>
            <a:r>
              <a:rPr lang="en-US" altLang="ar-SA" sz="2000" dirty="0"/>
              <a:t>Applets are loaded into the browser , executed  then discarded  .    </a:t>
            </a:r>
          </a:p>
          <a:p>
            <a:pPr lvl="1" algn="l" rtl="0">
              <a:spcBef>
                <a:spcPct val="60000"/>
              </a:spcBef>
              <a:buFont typeface="Wingdings" panose="05000000000000000000" pitchFamily="2" charset="2"/>
              <a:buNone/>
            </a:pPr>
            <a:r>
              <a:rPr lang="en-US" altLang="ar-SA" sz="2000" dirty="0"/>
              <a:t> </a:t>
            </a:r>
          </a:p>
          <a:p>
            <a:pPr algn="l" rtl="0">
              <a:spcBef>
                <a:spcPct val="60000"/>
              </a:spcBef>
              <a:buFont typeface="Wingdings" panose="05000000000000000000" pitchFamily="2" charset="2"/>
              <a:buNone/>
            </a:pP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34095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23B012-4F44-4FE0-9F72-B68C6502D514}" type="slidenum">
              <a:rPr lang="ar-SA" altLang="ar-SA"/>
              <a:pPr/>
              <a:t>6</a:t>
            </a:fld>
            <a:endParaRPr lang="en-US" altLang="ar-SA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81192" y="983087"/>
            <a:ext cx="8458200" cy="914400"/>
          </a:xfrm>
        </p:spPr>
        <p:txBody>
          <a:bodyPr>
            <a:noAutofit/>
          </a:bodyPr>
          <a:lstStyle/>
          <a:p>
            <a:pPr rtl="0"/>
            <a:r>
              <a:rPr lang="en-US" altLang="ar-SA" sz="3200" dirty="0"/>
              <a:t>What does a Java program look like? </a:t>
            </a:r>
            <a:br>
              <a:rPr lang="en-US" altLang="ar-SA" sz="3200" dirty="0"/>
            </a:br>
            <a:r>
              <a:rPr lang="en-US" altLang="ar-SA" b="1" i="1" dirty="0"/>
              <a:t>Example 1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686140"/>
            <a:ext cx="7989752" cy="3630795"/>
          </a:xfrm>
        </p:spPr>
        <p:txBody>
          <a:bodyPr/>
          <a:lstStyle/>
          <a:p>
            <a:pPr algn="l" rtl="0"/>
            <a:r>
              <a:rPr lang="en-US" altLang="ar-SA" dirty="0"/>
              <a:t>A simple Java application: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altLang="ar-SA" dirty="0"/>
              <a:t>     </a:t>
            </a:r>
            <a:r>
              <a:rPr lang="en-US" altLang="ar-SA" i="1" dirty="0"/>
              <a:t>an application executes using the Java interpreter.</a:t>
            </a:r>
          </a:p>
          <a:p>
            <a:pPr algn="l" rtl="0">
              <a:buFont typeface="Wingdings" panose="05000000000000000000" pitchFamily="2" charset="2"/>
              <a:buNone/>
            </a:pPr>
            <a:endParaRPr lang="en-US" altLang="ar-SA" i="1" dirty="0"/>
          </a:p>
          <a:p>
            <a:pPr algn="l" rtl="0"/>
            <a:r>
              <a:rPr lang="en-US" altLang="ar-SA" dirty="0"/>
              <a:t>The basic unit of a Java program is a </a:t>
            </a:r>
            <a:r>
              <a:rPr lang="en-US" altLang="ar-SA" b="1" dirty="0"/>
              <a:t>class.</a:t>
            </a:r>
          </a:p>
          <a:p>
            <a:pPr algn="l" rtl="0"/>
            <a:r>
              <a:rPr lang="en-US" altLang="ar-SA" dirty="0"/>
              <a:t>Every Java </a:t>
            </a:r>
            <a:r>
              <a:rPr lang="en-US" altLang="ar-SA" dirty="0">
                <a:solidFill>
                  <a:srgbClr val="FF3300"/>
                </a:solidFill>
              </a:rPr>
              <a:t>program</a:t>
            </a:r>
            <a:r>
              <a:rPr lang="en-US" altLang="ar-SA" dirty="0"/>
              <a:t> must have at least </a:t>
            </a:r>
            <a:r>
              <a:rPr lang="en-US" altLang="ar-SA" dirty="0">
                <a:solidFill>
                  <a:srgbClr val="FF3300"/>
                </a:solidFill>
              </a:rPr>
              <a:t>one</a:t>
            </a:r>
            <a:r>
              <a:rPr lang="en-US" altLang="ar-SA" dirty="0"/>
              <a:t> class .</a:t>
            </a:r>
          </a:p>
          <a:p>
            <a:pPr algn="l" rtl="0"/>
            <a:r>
              <a:rPr lang="en-US" altLang="ar-SA" dirty="0"/>
              <a:t>Each class begins with a class declaration that defines data and methods for the class . </a:t>
            </a:r>
            <a:r>
              <a:rPr lang="en-US" altLang="ar-SA" i="1" dirty="0"/>
              <a:t>We’ll talk about this more later.</a:t>
            </a:r>
          </a:p>
          <a:p>
            <a:pPr algn="l" rtl="0"/>
            <a:endParaRPr lang="en-US" altLang="ar-SA" i="1" dirty="0"/>
          </a:p>
          <a:p>
            <a:pPr algn="l" rtl="0"/>
            <a:endParaRPr lang="en-US" altLang="ar-SA" dirty="0"/>
          </a:p>
          <a:p>
            <a:pPr algn="l" rtl="0">
              <a:buFont typeface="Wingdings" panose="05000000000000000000" pitchFamily="2" charset="2"/>
              <a:buNone/>
            </a:pPr>
            <a:endParaRPr lang="en-US" altLang="ar-SA" dirty="0"/>
          </a:p>
          <a:p>
            <a:pPr algn="l" rtl="0">
              <a:buFont typeface="Wingdings" panose="05000000000000000000" pitchFamily="2" charset="2"/>
              <a:buNone/>
            </a:pPr>
            <a:endParaRPr lang="en-US" altLang="ar-SA" dirty="0"/>
          </a:p>
          <a:p>
            <a:pPr algn="l" rtl="0">
              <a:buFont typeface="Wingdings" panose="05000000000000000000" pitchFamily="2" charset="2"/>
              <a:buNone/>
            </a:pP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xmlns="" val="28330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1BA222-3B5C-4E2C-A9C6-2AE885864671}" type="slidenum">
              <a:rPr lang="ar-SA" altLang="ar-SA"/>
              <a:pPr/>
              <a:t>7</a:t>
            </a:fld>
            <a:endParaRPr lang="en-US" altLang="ar-SA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1192" y="2503577"/>
            <a:ext cx="8382504" cy="4026012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ar-SA" sz="2000" dirty="0"/>
              <a:t>Here’s a class called </a:t>
            </a:r>
            <a:r>
              <a:rPr lang="en-US" altLang="ar-SA" sz="2000" i="1" dirty="0"/>
              <a:t>Welcome</a:t>
            </a:r>
            <a:r>
              <a:rPr lang="en-US" altLang="ar-SA" sz="2000" dirty="0"/>
              <a:t>: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/>
              <a:t>     </a:t>
            </a: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2000" dirty="0"/>
              <a:t> </a:t>
            </a: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ar-SA" sz="2000" b="1" dirty="0">
                <a:solidFill>
                  <a:srgbClr val="FF33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Welcome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{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20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This is a comment.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 dirty="0"/>
              <a:t> It’s a </a:t>
            </a:r>
            <a:r>
              <a:rPr lang="en-US" altLang="ar-SA" sz="2000" i="1" dirty="0"/>
              <a:t>convention </a:t>
            </a:r>
            <a:r>
              <a:rPr lang="en-US" altLang="ar-SA" sz="2000" dirty="0"/>
              <a:t>that the name of a class starts with a </a:t>
            </a:r>
            <a:r>
              <a:rPr lang="en-US" altLang="ar-SA" sz="2000" dirty="0">
                <a:solidFill>
                  <a:srgbClr val="FF3300"/>
                </a:solidFill>
              </a:rPr>
              <a:t>capital letter</a:t>
            </a:r>
            <a:r>
              <a:rPr lang="en-US" altLang="ar-SA" sz="2000" dirty="0"/>
              <a:t>.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 dirty="0"/>
              <a:t>You’ll meet other conventions along the way!!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 dirty="0"/>
              <a:t> At the moment, we’ve defined a class that does nothing. The line with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/>
              <a:t>       the </a:t>
            </a:r>
            <a:r>
              <a:rPr lang="en-US" altLang="ar-SA" sz="2000" dirty="0">
                <a:solidFill>
                  <a:schemeClr val="accent1"/>
                </a:solidFill>
              </a:rPr>
              <a:t>//</a:t>
            </a:r>
            <a:r>
              <a:rPr lang="en-US" altLang="ar-SA" sz="2000" dirty="0"/>
              <a:t> in front of it is not translated by the compiler - it’s called a comment</a:t>
            </a:r>
          </a:p>
          <a:p>
            <a:pPr algn="l" rtl="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2000" dirty="0"/>
              <a:t>       and it’s ignored.</a:t>
            </a:r>
          </a:p>
          <a:p>
            <a:pPr algn="l" rtl="0">
              <a:lnSpc>
                <a:spcPct val="90000"/>
              </a:lnSpc>
            </a:pPr>
            <a:r>
              <a:rPr lang="en-US" altLang="ar-SA" sz="2000" dirty="0"/>
              <a:t> So let’s make our program do something!</a:t>
            </a:r>
          </a:p>
          <a:p>
            <a:pPr algn="l" rtl="0">
              <a:lnSpc>
                <a:spcPct val="90000"/>
              </a:lnSpc>
            </a:pPr>
            <a:endParaRPr lang="en-US" altLang="ar-SA" sz="2000" dirty="0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 dirty="0"/>
              <a:t>What does a Java program look like? </a:t>
            </a:r>
            <a:br>
              <a:rPr lang="en-US" altLang="ar-SA" dirty="0"/>
            </a:br>
            <a:r>
              <a:rPr lang="en-US" altLang="ar-SA" dirty="0"/>
              <a:t> </a:t>
            </a:r>
            <a:r>
              <a:rPr lang="en-US" altLang="ar-SA" sz="2400" b="1" i="1" dirty="0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xmlns="" val="38406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13767" y="6488549"/>
            <a:ext cx="4870585" cy="365125"/>
          </a:xfrm>
        </p:spPr>
        <p:txBody>
          <a:bodyPr/>
          <a:lstStyle/>
          <a:p>
            <a:fld id="{33023172-B342-465A-9732-AF7C1EEDDA61}" type="slidenum">
              <a:rPr lang="ar-SA" altLang="ar-SA"/>
              <a:pPr/>
              <a:t>8</a:t>
            </a:fld>
            <a:endParaRPr lang="en-US" altLang="ar-SA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5149" y="2099111"/>
            <a:ext cx="8342826" cy="45720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ar-SA" sz="900" dirty="0"/>
              <a:t>  </a:t>
            </a: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ar-SA" sz="1200" b="1" dirty="0">
                <a:solidFill>
                  <a:srgbClr val="FF33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Welcome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{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public static void main(String [] </a:t>
            </a:r>
            <a:r>
              <a:rPr lang="en-US" altLang="ar-SA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ar-SA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(“Welcome to Java”);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ar-SA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altLang="ar-SA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We’ve now added a </a:t>
            </a:r>
            <a:r>
              <a:rPr lang="en-US" altLang="ar-SA" i="1" dirty="0"/>
              <a:t>main method </a:t>
            </a:r>
            <a:r>
              <a:rPr lang="en-US" altLang="ar-SA" dirty="0"/>
              <a:t>to our class. We’ve also used </a:t>
            </a:r>
            <a:r>
              <a:rPr lang="en-US" altLang="ar-SA" dirty="0" smtClean="0"/>
              <a:t>a number </a:t>
            </a:r>
            <a:r>
              <a:rPr lang="en-US" altLang="ar-SA" dirty="0"/>
              <a:t>of words that have a special meaning to Java: </a:t>
            </a:r>
            <a:r>
              <a:rPr lang="en-US" altLang="ar-SA" i="1" dirty="0"/>
              <a:t>class, </a:t>
            </a:r>
            <a:r>
              <a:rPr lang="en-US" altLang="ar-SA" i="1" dirty="0" smtClean="0"/>
              <a:t>public, static</a:t>
            </a:r>
            <a:r>
              <a:rPr lang="en-US" altLang="ar-SA" i="1" dirty="0"/>
              <a:t>, void </a:t>
            </a:r>
            <a:r>
              <a:rPr lang="en-US" altLang="ar-SA" dirty="0"/>
              <a:t>and </a:t>
            </a:r>
            <a:r>
              <a:rPr lang="en-US" altLang="ar-SA" i="1" dirty="0"/>
              <a:t>String</a:t>
            </a:r>
            <a:r>
              <a:rPr lang="en-US" altLang="ar-SA" dirty="0"/>
              <a:t>.</a:t>
            </a: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The line </a:t>
            </a:r>
            <a:r>
              <a:rPr lang="en-US" altLang="ar-SA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(“Welcome to Java ”)</a:t>
            </a:r>
            <a:r>
              <a:rPr lang="en-US" altLang="ar-SA" dirty="0"/>
              <a:t> is an instruction to print the sentence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Welcome to Java</a:t>
            </a:r>
            <a:r>
              <a:rPr lang="en-US" altLang="ar-SA" dirty="0"/>
              <a:t> on the screen. </a:t>
            </a: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The double quotes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(“)</a:t>
            </a:r>
            <a:r>
              <a:rPr lang="en-US" altLang="ar-SA" dirty="0"/>
              <a:t> are not printed out as they are used to inform the compiler that </a:t>
            </a:r>
            <a:r>
              <a:rPr lang="en-US" altLang="ar-SA" dirty="0">
                <a:latin typeface="Courier New" panose="02070309020205020404" pitchFamily="49" charset="0"/>
                <a:cs typeface="Courier New" panose="02070309020205020404" pitchFamily="49" charset="0"/>
              </a:rPr>
              <a:t>Welcome to Java</a:t>
            </a:r>
            <a:r>
              <a:rPr lang="en-US" altLang="ar-SA" dirty="0"/>
              <a:t> is a </a:t>
            </a:r>
            <a:r>
              <a:rPr lang="en-US" altLang="ar-SA" i="1" dirty="0"/>
              <a:t>String</a:t>
            </a:r>
            <a:r>
              <a:rPr lang="en-US" altLang="ar-SA" dirty="0"/>
              <a:t>.</a:t>
            </a:r>
          </a:p>
          <a:p>
            <a:pPr algn="l" rtl="0">
              <a:lnSpc>
                <a:spcPct val="80000"/>
              </a:lnSpc>
            </a:pPr>
            <a:r>
              <a:rPr lang="en-US" altLang="ar-SA" dirty="0"/>
              <a:t>Then our program exits.</a:t>
            </a:r>
          </a:p>
          <a:p>
            <a:pPr algn="l" rtl="0">
              <a:lnSpc>
                <a:spcPct val="80000"/>
              </a:lnSpc>
            </a:pPr>
            <a:endParaRPr lang="en-US" altLang="ar-SA" dirty="0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>
          <a:xfrm>
            <a:off x="518375" y="841539"/>
            <a:ext cx="8229600" cy="914400"/>
          </a:xfrm>
          <a:noFill/>
          <a:ln/>
        </p:spPr>
        <p:txBody>
          <a:bodyPr>
            <a:noAutofit/>
          </a:bodyPr>
          <a:lstStyle/>
          <a:p>
            <a:pPr rtl="0"/>
            <a:r>
              <a:rPr lang="en-US" altLang="ar-SA" dirty="0"/>
              <a:t>What does a Java program look like? </a:t>
            </a:r>
            <a:br>
              <a:rPr lang="en-US" altLang="ar-SA" dirty="0"/>
            </a:br>
            <a:r>
              <a:rPr lang="en-US" altLang="ar-SA" dirty="0"/>
              <a:t> </a:t>
            </a:r>
            <a:r>
              <a:rPr lang="en-US" altLang="ar-SA" sz="2400" b="1" i="1" dirty="0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xmlns="" val="121454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567" y="483008"/>
            <a:ext cx="8693376" cy="567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74158" y="1924493"/>
            <a:ext cx="1403498" cy="244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97079" y="2661684"/>
            <a:ext cx="762000" cy="3083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4168" y="5387163"/>
            <a:ext cx="1821712" cy="3083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B03764-4C72-4C56-A78E-C894C3E5BDB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24AC387-E335-43F7-85AC-52166926F4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2912D4-B4EA-40B9-B1DB-A2D44C97FA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229</TotalTime>
  <Words>1471</Words>
  <Application>Microsoft Office PowerPoint</Application>
  <PresentationFormat>On-screen Show (4:3)</PresentationFormat>
  <Paragraphs>241</Paragraphs>
  <Slides>28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Dividend</vt:lpstr>
      <vt:lpstr>Chapter 3</vt:lpstr>
      <vt:lpstr>Processing a Java Program</vt:lpstr>
      <vt:lpstr>Processing a Java Program</vt:lpstr>
      <vt:lpstr>Processing a Java Program</vt:lpstr>
      <vt:lpstr> Processing a Java Program</vt:lpstr>
      <vt:lpstr>What does a Java program look like?  Example 1</vt:lpstr>
      <vt:lpstr>What does a Java program look like?   Example 1</vt:lpstr>
      <vt:lpstr>What does a Java program look like?   Example 1</vt:lpstr>
      <vt:lpstr>Slide 9</vt:lpstr>
      <vt:lpstr>What does a Java program look like?   Example 1</vt:lpstr>
      <vt:lpstr>What does a Java program look like?   Let’s make it work !</vt:lpstr>
      <vt:lpstr>What does a Java program look like?   Let’s work it !</vt:lpstr>
      <vt:lpstr> </vt:lpstr>
      <vt:lpstr>What does a Java program look like?   Example 2</vt:lpstr>
      <vt:lpstr>What does a Java program look like?   Example 2</vt:lpstr>
      <vt:lpstr>Sample Run</vt:lpstr>
      <vt:lpstr>Special Symbols + Word Symbols( reserved words)</vt:lpstr>
      <vt:lpstr> Other Special Symbols</vt:lpstr>
      <vt:lpstr>Slide 19</vt:lpstr>
      <vt:lpstr>Java Identifiers</vt:lpstr>
      <vt:lpstr>Java Identifiers</vt:lpstr>
      <vt:lpstr>Illegal Identifiers</vt:lpstr>
      <vt:lpstr>Identifiers</vt:lpstr>
      <vt:lpstr>Details about identifiers</vt:lpstr>
      <vt:lpstr>Comments</vt:lpstr>
      <vt:lpstr>Using comments</vt:lpstr>
      <vt:lpstr>Comments example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Aseel</dc:creator>
  <cp:lastModifiedBy>Nouf</cp:lastModifiedBy>
  <cp:revision>47</cp:revision>
  <dcterms:created xsi:type="dcterms:W3CDTF">2014-09-10T16:06:01Z</dcterms:created>
  <dcterms:modified xsi:type="dcterms:W3CDTF">2016-09-28T17:02:08Z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