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9" r:id="rId37"/>
    <p:sldId id="300" r:id="rId38"/>
    <p:sldId id="301" r:id="rId39"/>
    <p:sldId id="302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662418-EA40-4DFF-A938-577B3BD76B70}" type="datetimeFigureOut">
              <a:rPr lang="ar-SA" smtClean="0"/>
              <a:t>11/17/1435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1CA845-120F-47EF-A1C1-5D14AD0AAE2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224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36F02-DF0E-447F-B4CD-0A8CA3184A5E}" type="slidenum">
              <a:rPr lang="en-US" altLang="ar-SA"/>
              <a:pPr/>
              <a:t>4</a:t>
            </a:fld>
            <a:endParaRPr lang="en-US" altLang="ar-SA"/>
          </a:p>
        </p:txBody>
      </p:sp>
      <p:sp>
        <p:nvSpPr>
          <p:cNvPr id="136089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36089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056378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30221-9C9A-4E3C-BCD9-99D602BCBA96}" type="slidenum">
              <a:rPr lang="en-US" altLang="ar-SA"/>
              <a:pPr/>
              <a:t>5</a:t>
            </a:fld>
            <a:endParaRPr lang="en-US" altLang="ar-SA"/>
          </a:p>
        </p:txBody>
      </p:sp>
      <p:sp>
        <p:nvSpPr>
          <p:cNvPr id="136294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3629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16481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65AEC-71B2-492F-87B1-AFE5468B3C47}" type="slidenum">
              <a:rPr lang="en-US" altLang="ar-SA"/>
              <a:pPr/>
              <a:t>6</a:t>
            </a:fld>
            <a:endParaRPr lang="en-US" altLang="ar-SA"/>
          </a:p>
        </p:txBody>
      </p:sp>
      <p:sp>
        <p:nvSpPr>
          <p:cNvPr id="136499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36499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69942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4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1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0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2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4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5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5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2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8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6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327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GC 101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581192" y="3258355"/>
            <a:ext cx="610294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Identifiers and Data types </a:t>
            </a:r>
            <a:endParaRPr lang="ar-S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5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Declaring Variables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707" y="1770802"/>
            <a:ext cx="7772400" cy="4734659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Variables hold one value at a time, but that value can change</a:t>
            </a:r>
          </a:p>
          <a:p>
            <a:pPr algn="l" rtl="0"/>
            <a:r>
              <a:rPr lang="en-US" altLang="ar-SA" sz="2000" dirty="0"/>
              <a:t>Syntax:</a:t>
            </a:r>
          </a:p>
          <a:p>
            <a:pPr algn="l" rtl="0">
              <a:buFontTx/>
              <a:buNone/>
            </a:pPr>
            <a:r>
              <a:rPr lang="en-US" altLang="ar-SA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dataType</a:t>
            </a:r>
            <a:r>
              <a:rPr lang="en-US" altLang="ar-SA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identifier;</a:t>
            </a:r>
          </a:p>
          <a:p>
            <a:pPr algn="l" rtl="0">
              <a:buFontTx/>
              <a:buNone/>
            </a:pPr>
            <a:r>
              <a:rPr lang="en-US" altLang="ar-SA" sz="2000" dirty="0"/>
              <a:t>  or</a:t>
            </a:r>
          </a:p>
          <a:p>
            <a:pPr algn="l" rtl="0">
              <a:buFontTx/>
              <a:buNone/>
            </a:pPr>
            <a:r>
              <a:rPr lang="en-US" altLang="ar-SA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dataType</a:t>
            </a:r>
            <a:r>
              <a:rPr lang="en-US" altLang="ar-SA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identifier1, identifier2, …;</a:t>
            </a:r>
          </a:p>
          <a:p>
            <a:pPr algn="l" rtl="0"/>
            <a:r>
              <a:rPr lang="en-US" altLang="ar-SA" sz="2000" dirty="0"/>
              <a:t>Naming convention for variable names:</a:t>
            </a:r>
          </a:p>
          <a:p>
            <a:pPr lvl="1" algn="l" rtl="0"/>
            <a:r>
              <a:rPr lang="en-US" altLang="ar-SA" sz="2000" dirty="0"/>
              <a:t>first letter is lowercase </a:t>
            </a:r>
          </a:p>
          <a:p>
            <a:pPr lvl="1" algn="l" rtl="0"/>
            <a:r>
              <a:rPr lang="en-US" altLang="ar-SA" sz="2000" dirty="0"/>
              <a:t>embedded words begin with uppercase letter</a:t>
            </a:r>
          </a:p>
          <a:p>
            <a:pPr algn="l" rtl="0"/>
            <a:endParaRPr lang="en-US" altLang="ar-SA" sz="2000" dirty="0"/>
          </a:p>
        </p:txBody>
      </p:sp>
    </p:spTree>
    <p:extLst>
      <p:ext uri="{BB962C8B-B14F-4D97-AF65-F5344CB8AC3E}">
        <p14:creationId xmlns:p14="http://schemas.microsoft.com/office/powerpoint/2010/main" val="360798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888" y="1854516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Names of variables should be meaningful and reflect the data they will store</a:t>
            </a:r>
          </a:p>
          <a:p>
            <a:pPr lvl="1" algn="l" rtl="0"/>
            <a:r>
              <a:rPr lang="en-US" altLang="ar-SA" sz="1800" dirty="0"/>
              <a:t>This makes the logic of the program clearer</a:t>
            </a:r>
          </a:p>
          <a:p>
            <a:pPr algn="l" rtl="0"/>
            <a:r>
              <a:rPr lang="en-US" altLang="ar-SA" sz="2000" dirty="0"/>
              <a:t>Don't skimp on characters, but avoid extremely long names</a:t>
            </a:r>
          </a:p>
          <a:p>
            <a:pPr algn="l" rtl="0"/>
            <a:r>
              <a:rPr lang="en-US" altLang="ar-SA" sz="2000" dirty="0"/>
              <a:t>Avoid names similar to Java keywords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0888" y="1269741"/>
            <a:ext cx="426290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ar-SA" sz="3200" dirty="0">
                <a:solidFill>
                  <a:schemeClr val="bg1"/>
                </a:solidFill>
              </a:rPr>
              <a:t>Declaring Variables</a:t>
            </a:r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57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 smtClean="0"/>
              <a:t>1) Integer </a:t>
            </a:r>
            <a:r>
              <a:rPr lang="en-US" altLang="ar-SA" dirty="0"/>
              <a:t>Types - Whole Numbers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003" y="1996225"/>
            <a:ext cx="8564451" cy="4378817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altLang="ar-SA" sz="1400" b="1" dirty="0">
                <a:cs typeface="Times New Roman" panose="02020603050405020304" pitchFamily="18" charset="0"/>
              </a:rPr>
              <a:t> Type</a:t>
            </a:r>
            <a:r>
              <a:rPr lang="en-US" altLang="ar-SA" sz="1400" dirty="0">
                <a:cs typeface="Times New Roman" panose="02020603050405020304" pitchFamily="18" charset="0"/>
              </a:rPr>
              <a:t>      </a:t>
            </a:r>
            <a:r>
              <a:rPr lang="en-US" altLang="ar-SA" sz="1400" b="1" dirty="0" smtClean="0">
                <a:cs typeface="Times New Roman" panose="02020603050405020304" pitchFamily="18" charset="0"/>
              </a:rPr>
              <a:t>Size </a:t>
            </a:r>
            <a:r>
              <a:rPr lang="en-US" altLang="ar-SA" sz="1400" b="1" dirty="0">
                <a:cs typeface="Times New Roman" panose="02020603050405020304" pitchFamily="18" charset="0"/>
              </a:rPr>
              <a:t>in </a:t>
            </a:r>
            <a:r>
              <a:rPr lang="en-US" altLang="ar-SA" sz="1400" b="1" dirty="0" smtClean="0">
                <a:cs typeface="Times New Roman" panose="02020603050405020304" pitchFamily="18" charset="0"/>
              </a:rPr>
              <a:t>Bytes</a:t>
            </a:r>
            <a:r>
              <a:rPr lang="en-US" altLang="ar-SA" sz="1400" dirty="0" smtClean="0">
                <a:cs typeface="Times New Roman" panose="02020603050405020304" pitchFamily="18" charset="0"/>
              </a:rPr>
              <a:t> 			</a:t>
            </a:r>
            <a:r>
              <a:rPr lang="en-US" altLang="ar-SA" sz="1400" b="1" dirty="0" smtClean="0">
                <a:cs typeface="Times New Roman" panose="02020603050405020304" pitchFamily="18" charset="0"/>
              </a:rPr>
              <a:t>Minimum </a:t>
            </a:r>
            <a:r>
              <a:rPr lang="en-US" altLang="ar-SA" sz="1400" b="1" dirty="0">
                <a:cs typeface="Times New Roman" panose="02020603050405020304" pitchFamily="18" charset="0"/>
              </a:rPr>
              <a:t>Value                       Maximum </a:t>
            </a:r>
            <a:r>
              <a:rPr lang="en-US" altLang="ar-SA" sz="1400" b="1" dirty="0" smtClean="0">
                <a:cs typeface="Times New Roman" panose="02020603050405020304" pitchFamily="18" charset="0"/>
              </a:rPr>
              <a:t>Value</a:t>
            </a:r>
            <a:r>
              <a:rPr lang="en-US" altLang="ar-SA" sz="1400" dirty="0" smtClean="0">
                <a:cs typeface="Times New Roman" panose="02020603050405020304" pitchFamily="18" charset="0"/>
              </a:rPr>
              <a:t> </a:t>
            </a:r>
          </a:p>
          <a:p>
            <a:pPr algn="l" rtl="0">
              <a:buFontTx/>
              <a:buNone/>
            </a:pPr>
            <a:r>
              <a:rPr lang="en-US" altLang="ar-SA" sz="1600" i="1" dirty="0" smtClean="0">
                <a:cs typeface="Times New Roman" panose="02020603050405020304" pitchFamily="18" charset="0"/>
              </a:rPr>
              <a:t>byte</a:t>
            </a:r>
            <a:r>
              <a:rPr lang="en-US" altLang="ar-SA" sz="1600" dirty="0" smtClean="0">
                <a:cs typeface="Times New Roman" panose="02020603050405020304" pitchFamily="18" charset="0"/>
              </a:rPr>
              <a:t>            1                                    -128                                  127</a:t>
            </a:r>
          </a:p>
          <a:p>
            <a:pPr algn="l" rtl="0">
              <a:buFontTx/>
              <a:buNone/>
            </a:pPr>
            <a:r>
              <a:rPr lang="en-US" altLang="ar-SA" sz="1600" i="1" dirty="0" smtClean="0">
                <a:cs typeface="Times New Roman" panose="02020603050405020304" pitchFamily="18" charset="0"/>
              </a:rPr>
              <a:t>short</a:t>
            </a:r>
            <a:r>
              <a:rPr lang="en-US" altLang="ar-SA" sz="1600" dirty="0" smtClean="0">
                <a:cs typeface="Times New Roman" panose="02020603050405020304" pitchFamily="18" charset="0"/>
              </a:rPr>
              <a:t>           </a:t>
            </a:r>
            <a:r>
              <a:rPr lang="en-US" altLang="ar-SA" sz="1600" dirty="0">
                <a:cs typeface="Times New Roman" panose="02020603050405020304" pitchFamily="18" charset="0"/>
              </a:rPr>
              <a:t>2                        </a:t>
            </a:r>
            <a:r>
              <a:rPr lang="en-US" altLang="ar-SA" sz="1600" dirty="0" smtClean="0">
                <a:cs typeface="Times New Roman" panose="02020603050405020304" pitchFamily="18" charset="0"/>
              </a:rPr>
              <a:t>	      </a:t>
            </a:r>
            <a:r>
              <a:rPr lang="en-US" altLang="ar-SA" sz="1600" dirty="0">
                <a:cs typeface="Times New Roman" panose="02020603050405020304" pitchFamily="18" charset="0"/>
              </a:rPr>
              <a:t>-32,768                         </a:t>
            </a:r>
            <a:r>
              <a:rPr lang="en-US" altLang="ar-SA" sz="1600" dirty="0" smtClean="0">
                <a:cs typeface="Times New Roman" panose="02020603050405020304" pitchFamily="18" charset="0"/>
              </a:rPr>
              <a:t>	 32,767</a:t>
            </a:r>
            <a:endParaRPr lang="en-US" altLang="ar-SA" sz="1600" dirty="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sz="1600" b="1" i="1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int</a:t>
            </a:r>
            <a:r>
              <a:rPr lang="en-US" altLang="ar-SA" sz="1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   </a:t>
            </a:r>
            <a:r>
              <a:rPr lang="en-US" altLang="ar-SA" sz="1600" dirty="0">
                <a:cs typeface="Times New Roman" panose="02020603050405020304" pitchFamily="18" charset="0"/>
              </a:rPr>
              <a:t>          </a:t>
            </a:r>
            <a:r>
              <a:rPr lang="en-US" altLang="ar-SA" sz="1600" dirty="0" smtClean="0">
                <a:cs typeface="Times New Roman" panose="02020603050405020304" pitchFamily="18" charset="0"/>
              </a:rPr>
              <a:t>4                 	     </a:t>
            </a:r>
            <a:r>
              <a:rPr lang="en-US" altLang="ar-SA" sz="1600" dirty="0">
                <a:cs typeface="Times New Roman" panose="02020603050405020304" pitchFamily="18" charset="0"/>
              </a:rPr>
              <a:t>-2, 147, 483, 648                   </a:t>
            </a:r>
            <a:r>
              <a:rPr lang="en-US" altLang="ar-SA" sz="1600" dirty="0" smtClean="0">
                <a:cs typeface="Times New Roman" panose="02020603050405020304" pitchFamily="18" charset="0"/>
              </a:rPr>
              <a:t>		2</a:t>
            </a:r>
            <a:r>
              <a:rPr lang="en-US" altLang="ar-SA" sz="1600" dirty="0">
                <a:cs typeface="Times New Roman" panose="02020603050405020304" pitchFamily="18" charset="0"/>
              </a:rPr>
              <a:t>, 147, 483, 647</a:t>
            </a:r>
          </a:p>
          <a:p>
            <a:pPr algn="l" rtl="0">
              <a:buFontTx/>
              <a:buNone/>
            </a:pPr>
            <a:r>
              <a:rPr lang="en-US" altLang="ar-SA" sz="1600" i="1" dirty="0">
                <a:cs typeface="Times New Roman" panose="02020603050405020304" pitchFamily="18" charset="0"/>
              </a:rPr>
              <a:t>long</a:t>
            </a:r>
            <a:r>
              <a:rPr lang="en-US" altLang="ar-SA" sz="1600" dirty="0">
                <a:cs typeface="Times New Roman" panose="02020603050405020304" pitchFamily="18" charset="0"/>
              </a:rPr>
              <a:t>            8  </a:t>
            </a:r>
            <a:r>
              <a:rPr lang="en-US" altLang="ar-SA" sz="1600" dirty="0" smtClean="0">
                <a:cs typeface="Times New Roman" panose="02020603050405020304" pitchFamily="18" charset="0"/>
              </a:rPr>
              <a:t>			  </a:t>
            </a:r>
            <a:r>
              <a:rPr lang="en-US" altLang="ar-SA" sz="1600" dirty="0">
                <a:cs typeface="Times New Roman" panose="02020603050405020304" pitchFamily="18" charset="0"/>
              </a:rPr>
              <a:t>-9,223,372,036,854,775,808    </a:t>
            </a:r>
            <a:r>
              <a:rPr lang="en-US" altLang="ar-SA" sz="1600" dirty="0" smtClean="0">
                <a:cs typeface="Times New Roman" panose="02020603050405020304" pitchFamily="18" charset="0"/>
              </a:rPr>
              <a:t>		9,223,372,036,854,775,807</a:t>
            </a:r>
            <a:endParaRPr lang="en-US" altLang="ar-SA" sz="1600" dirty="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endParaRPr lang="en-US" altLang="ar-SA" sz="1400" dirty="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sz="1600" b="1" dirty="0">
                <a:cs typeface="Times New Roman" panose="02020603050405020304" pitchFamily="18" charset="0"/>
              </a:rPr>
              <a:t>Example declarations: </a:t>
            </a:r>
          </a:p>
          <a:p>
            <a:pPr algn="l" rtl="0">
              <a:buFontTx/>
              <a:buNone/>
            </a:pPr>
            <a:r>
              <a:rPr lang="en-US" altLang="ar-SA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testGrade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numPlayers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highScore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diceRoll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  short 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xCoordinate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yCoordinate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  byte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ageInYears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  long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cityPopulation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5112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 smtClean="0"/>
              <a:t>2) Floating-Point </a:t>
            </a:r>
            <a:r>
              <a:rPr lang="en-US" altLang="ar-SA" dirty="0"/>
              <a:t>Data Types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altLang="ar-SA" dirty="0"/>
              <a:t>Numbers with fractional parts</a:t>
            </a:r>
          </a:p>
          <a:p>
            <a:pPr algn="l" rtl="0">
              <a:buFontTx/>
              <a:buNone/>
            </a:pPr>
            <a:r>
              <a:rPr lang="en-US" altLang="ar-SA" b="1" dirty="0">
                <a:cs typeface="Times New Roman" panose="02020603050405020304" pitchFamily="18" charset="0"/>
              </a:rPr>
              <a:t>Type</a:t>
            </a:r>
            <a:r>
              <a:rPr lang="en-US" altLang="ar-SA" dirty="0">
                <a:cs typeface="Times New Roman" panose="02020603050405020304" pitchFamily="18" charset="0"/>
              </a:rPr>
              <a:t>      </a:t>
            </a:r>
            <a:r>
              <a:rPr lang="en-US" altLang="ar-SA" b="1" dirty="0">
                <a:cs typeface="Times New Roman" panose="02020603050405020304" pitchFamily="18" charset="0"/>
              </a:rPr>
              <a:t>Size         </a:t>
            </a:r>
            <a:r>
              <a:rPr lang="en-US" altLang="ar-SA" b="1" dirty="0" smtClean="0">
                <a:cs typeface="Times New Roman" panose="02020603050405020304" pitchFamily="18" charset="0"/>
              </a:rPr>
              <a:t>	Minimum </a:t>
            </a:r>
            <a:r>
              <a:rPr lang="en-US" altLang="ar-SA" b="1" dirty="0">
                <a:cs typeface="Times New Roman" panose="02020603050405020304" pitchFamily="18" charset="0"/>
              </a:rPr>
              <a:t>Value         Maximum Value</a:t>
            </a:r>
            <a:endParaRPr lang="en-US" altLang="ar-SA" dirty="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b="1" dirty="0">
                <a:cs typeface="Times New Roman" panose="02020603050405020304" pitchFamily="18" charset="0"/>
              </a:rPr>
              <a:t>               in Bytes</a:t>
            </a:r>
            <a:endParaRPr lang="en-US" altLang="ar-SA" dirty="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i="1" dirty="0"/>
              <a:t>float </a:t>
            </a:r>
            <a:r>
              <a:rPr lang="en-US" altLang="ar-SA" dirty="0"/>
              <a:t>        4               </a:t>
            </a:r>
            <a:r>
              <a:rPr lang="en-US" altLang="ar-SA" dirty="0" smtClean="0"/>
              <a:t>	1.4E-45                           </a:t>
            </a:r>
            <a:r>
              <a:rPr lang="en-US" altLang="ar-SA" dirty="0"/>
              <a:t>3.4028235E38</a:t>
            </a:r>
          </a:p>
          <a:p>
            <a:pPr algn="l" rtl="0">
              <a:buFontTx/>
              <a:buNone/>
            </a:pPr>
            <a:r>
              <a:rPr lang="en-US" altLang="ar-SA" i="1" dirty="0"/>
              <a:t>double</a:t>
            </a:r>
            <a:r>
              <a:rPr lang="en-US" altLang="ar-SA" dirty="0"/>
              <a:t>     8               </a:t>
            </a:r>
            <a:r>
              <a:rPr lang="en-US" altLang="ar-SA" dirty="0" smtClean="0"/>
              <a:t>	  </a:t>
            </a:r>
            <a:r>
              <a:rPr lang="en-US" altLang="ar-SA" dirty="0"/>
              <a:t>4.9E-324      </a:t>
            </a:r>
            <a:r>
              <a:rPr lang="en-US" altLang="ar-SA" dirty="0">
                <a:cs typeface="Times New Roman" panose="02020603050405020304" pitchFamily="18" charset="0"/>
              </a:rPr>
              <a:t>1.7976931348623157E308</a:t>
            </a:r>
            <a:r>
              <a:rPr lang="en-US" altLang="ar-SA" dirty="0"/>
              <a:t> </a:t>
            </a:r>
          </a:p>
          <a:p>
            <a:pPr algn="l" rtl="0">
              <a:buFontTx/>
              <a:buNone/>
            </a:pPr>
            <a:endParaRPr lang="en-US" altLang="ar-SA" dirty="0"/>
          </a:p>
          <a:p>
            <a:pPr algn="l" rtl="0">
              <a:buFontTx/>
              <a:buNone/>
            </a:pPr>
            <a:r>
              <a:rPr lang="en-US" altLang="ar-SA" dirty="0"/>
              <a:t>Example declarations: 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urier New" panose="02070309020205020404" pitchFamily="49" charset="0"/>
              </a:rPr>
              <a:t>    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salesTax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   double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interestRate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   double paycheck,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sumSalaries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4916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i="1" dirty="0" smtClean="0"/>
              <a:t>3) char</a:t>
            </a:r>
            <a:r>
              <a:rPr lang="en-US" altLang="ar-SA" dirty="0" smtClean="0"/>
              <a:t> </a:t>
            </a:r>
            <a:r>
              <a:rPr lang="en-US" altLang="ar-SA" dirty="0"/>
              <a:t>Data Type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112093"/>
            <a:ext cx="7989752" cy="363079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ar-SA" sz="2000" dirty="0"/>
              <a:t>One Unicode character (16 bits - 2 bytes)</a:t>
            </a:r>
          </a:p>
          <a:p>
            <a:pPr algn="l" rtl="0">
              <a:buFontTx/>
              <a:buNone/>
            </a:pPr>
            <a:r>
              <a:rPr lang="en-US" altLang="ar-SA" b="1" dirty="0">
                <a:cs typeface="Times New Roman" panose="02020603050405020304" pitchFamily="18" charset="0"/>
              </a:rPr>
              <a:t>Type</a:t>
            </a:r>
            <a:r>
              <a:rPr lang="en-US" altLang="ar-SA" dirty="0">
                <a:cs typeface="Times New Roman" panose="02020603050405020304" pitchFamily="18" charset="0"/>
              </a:rPr>
              <a:t>      </a:t>
            </a:r>
            <a:r>
              <a:rPr lang="en-US" altLang="ar-SA" b="1" dirty="0">
                <a:cs typeface="Times New Roman" panose="02020603050405020304" pitchFamily="18" charset="0"/>
              </a:rPr>
              <a:t>Size        </a:t>
            </a:r>
            <a:r>
              <a:rPr lang="en-US" altLang="ar-SA" b="1" dirty="0" smtClean="0">
                <a:cs typeface="Times New Roman" panose="02020603050405020304" pitchFamily="18" charset="0"/>
              </a:rPr>
              <a:t>	 </a:t>
            </a:r>
            <a:r>
              <a:rPr lang="en-US" altLang="ar-SA" b="1" dirty="0">
                <a:cs typeface="Times New Roman" panose="02020603050405020304" pitchFamily="18" charset="0"/>
              </a:rPr>
              <a:t>Minimum Value         Maximum Value</a:t>
            </a:r>
            <a:endParaRPr lang="en-US" altLang="ar-SA" dirty="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b="1" dirty="0">
                <a:cs typeface="Times New Roman" panose="02020603050405020304" pitchFamily="18" charset="0"/>
              </a:rPr>
              <a:t>               in Bytes</a:t>
            </a:r>
            <a:endParaRPr lang="en-US" altLang="ar-SA" dirty="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i="1" dirty="0"/>
              <a:t>char</a:t>
            </a:r>
            <a:r>
              <a:rPr lang="en-US" altLang="ar-SA" dirty="0"/>
              <a:t>        2              </a:t>
            </a:r>
            <a:r>
              <a:rPr lang="en-US" altLang="ar-SA" dirty="0" smtClean="0"/>
              <a:t>	character                         </a:t>
            </a:r>
            <a:r>
              <a:rPr lang="en-US" altLang="ar-SA" dirty="0" err="1"/>
              <a:t>character</a:t>
            </a:r>
            <a:r>
              <a:rPr lang="en-US" altLang="ar-SA" dirty="0"/>
              <a:t> </a:t>
            </a:r>
          </a:p>
          <a:p>
            <a:pPr algn="l" rtl="0">
              <a:buFontTx/>
              <a:buNone/>
            </a:pPr>
            <a:r>
              <a:rPr lang="en-US" altLang="ar-SA" dirty="0"/>
              <a:t>                              </a:t>
            </a:r>
            <a:r>
              <a:rPr lang="en-US" altLang="ar-SA" dirty="0" smtClean="0"/>
              <a:t>	encoded </a:t>
            </a:r>
            <a:r>
              <a:rPr lang="en-US" altLang="ar-SA" dirty="0"/>
              <a:t>as 0                  encoded as FFFF</a:t>
            </a:r>
          </a:p>
          <a:p>
            <a:pPr algn="l" rtl="0">
              <a:buFontTx/>
              <a:buNone/>
            </a:pPr>
            <a:endParaRPr lang="en-US" altLang="ar-SA" dirty="0"/>
          </a:p>
          <a:p>
            <a:pPr algn="l" rtl="0">
              <a:buFontTx/>
              <a:buNone/>
            </a:pPr>
            <a:r>
              <a:rPr lang="en-US" altLang="ar-SA" dirty="0"/>
              <a:t>Example declarations: 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urier New" panose="02070309020205020404" pitchFamily="49" charset="0"/>
              </a:rPr>
              <a:t> 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char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finalGrade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char newline, tab,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doubleQuotes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ar-SA" dirty="0">
                <a:latin typeface="Courier New" panose="02070309020205020404" pitchFamily="49" charset="0"/>
              </a:rPr>
              <a:t> </a:t>
            </a:r>
            <a:r>
              <a:rPr lang="en-US" alt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7467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 smtClean="0"/>
              <a:t>4) </a:t>
            </a:r>
            <a:r>
              <a:rPr lang="en-US" altLang="ar-SA" dirty="0" err="1" smtClean="0"/>
              <a:t>boolean</a:t>
            </a:r>
            <a:r>
              <a:rPr lang="en-US" altLang="ar-SA" dirty="0" smtClean="0"/>
              <a:t> </a:t>
            </a:r>
            <a:r>
              <a:rPr lang="en-US" altLang="ar-SA" dirty="0"/>
              <a:t>Data Type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ar-SA" sz="2400" dirty="0"/>
              <a:t>Two values only: </a:t>
            </a:r>
          </a:p>
          <a:p>
            <a:pPr lvl="1"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</a:t>
            </a:r>
            <a:r>
              <a:rPr lang="en-US" altLang="ar-SA" sz="1800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pPr lvl="1" algn="l" rtl="0">
              <a:buFontTx/>
              <a:buNone/>
            </a:pPr>
            <a:r>
              <a:rPr lang="en-US" altLang="ar-SA" sz="1800" dirty="0">
                <a:latin typeface="Consolas" panose="020B0609020204030204" pitchFamily="49" charset="0"/>
                <a:cs typeface="Consolas" panose="020B0609020204030204" pitchFamily="49" charset="0"/>
              </a:rPr>
              <a:t> false</a:t>
            </a:r>
          </a:p>
          <a:p>
            <a:pPr algn="l" rtl="0"/>
            <a:r>
              <a:rPr lang="en-US" altLang="ar-SA" sz="2000" dirty="0"/>
              <a:t>Used for decision making or as "flag" variables</a:t>
            </a:r>
          </a:p>
          <a:p>
            <a:pPr algn="l" rtl="0"/>
            <a:r>
              <a:rPr lang="en-US" altLang="ar-SA" sz="2000" dirty="0"/>
              <a:t>Example declarations:</a:t>
            </a:r>
          </a:p>
          <a:p>
            <a:pPr lvl="1"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 </a:t>
            </a:r>
            <a:r>
              <a:rPr lang="en-US" altLang="ar-S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ar-S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isEmpty</a:t>
            </a:r>
            <a:r>
              <a:rPr lang="en-US" altLang="ar-S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algn="l" rtl="0">
              <a:buFontTx/>
              <a:buNone/>
            </a:pPr>
            <a:r>
              <a:rPr lang="en-US" altLang="ar-SA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ar-S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ar-SA" sz="1800" dirty="0">
                <a:latin typeface="Consolas" panose="020B0609020204030204" pitchFamily="49" charset="0"/>
                <a:cs typeface="Consolas" panose="020B0609020204030204" pitchFamily="49" charset="0"/>
              </a:rPr>
              <a:t> passed, failed;</a:t>
            </a:r>
          </a:p>
        </p:txBody>
      </p:sp>
    </p:spTree>
    <p:extLst>
      <p:ext uri="{BB962C8B-B14F-4D97-AF65-F5344CB8AC3E}">
        <p14:creationId xmlns:p14="http://schemas.microsoft.com/office/powerpoint/2010/main" val="357348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Assigning Values to Variables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1944668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Assignment operator    = </a:t>
            </a:r>
          </a:p>
          <a:p>
            <a:pPr lvl="1" algn="l" rtl="0"/>
            <a:r>
              <a:rPr lang="en-US" altLang="ar-SA" sz="1800" dirty="0"/>
              <a:t>Value on the right of the operator is assigned to the variable on the left</a:t>
            </a:r>
          </a:p>
          <a:p>
            <a:pPr lvl="1" algn="l" rtl="0"/>
            <a:r>
              <a:rPr lang="en-US" altLang="ar-SA" sz="1800" dirty="0"/>
              <a:t>Value on the right can be a literal (text representing a specific value), another variable, or an </a:t>
            </a:r>
            <a:r>
              <a:rPr lang="en-US" altLang="ar-SA" sz="1800" b="1" dirty="0"/>
              <a:t>expression</a:t>
            </a:r>
            <a:r>
              <a:rPr lang="en-US" altLang="ar-SA" sz="1800" dirty="0"/>
              <a:t> (explained later)</a:t>
            </a:r>
          </a:p>
          <a:p>
            <a:pPr algn="l" rtl="0"/>
            <a:r>
              <a:rPr lang="en-US" altLang="ar-SA" sz="2000" dirty="0"/>
              <a:t>Syntax:</a:t>
            </a:r>
          </a:p>
          <a:p>
            <a:pPr lvl="1" algn="l" rtl="0">
              <a:buFontTx/>
              <a:buNone/>
            </a:pP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dataType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variableName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initialValue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algn="l" rtl="0">
              <a:buFontTx/>
              <a:buNone/>
            </a:pPr>
            <a:r>
              <a:rPr lang="en-US" altLang="ar-SA" dirty="0"/>
              <a:t>Or</a:t>
            </a:r>
          </a:p>
          <a:p>
            <a:pPr lvl="1" algn="l" rtl="0">
              <a:buFontTx/>
              <a:buNone/>
            </a:pP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dataType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variable1 = initialValue1, </a:t>
            </a:r>
          </a:p>
          <a:p>
            <a:pPr lvl="1"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        variable2 = initialValue2, …;</a:t>
            </a:r>
          </a:p>
        </p:txBody>
      </p:sp>
    </p:spTree>
    <p:extLst>
      <p:ext uri="{BB962C8B-B14F-4D97-AF65-F5344CB8AC3E}">
        <p14:creationId xmlns:p14="http://schemas.microsoft.com/office/powerpoint/2010/main" val="2401549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Assigning the Values of Other Variables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ar-SA" sz="2000" dirty="0"/>
              <a:t>Syntax: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dataType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variable2 = variable1;</a:t>
            </a:r>
          </a:p>
          <a:p>
            <a:pPr algn="l" rtl="0"/>
            <a:r>
              <a:rPr lang="en-US" altLang="ar-SA" sz="2000" dirty="0"/>
              <a:t>Rules:</a:t>
            </a:r>
          </a:p>
          <a:p>
            <a:pPr lvl="1" algn="l" rtl="0">
              <a:buFontTx/>
              <a:buNone/>
            </a:pPr>
            <a:r>
              <a:rPr lang="en-US" altLang="ar-SA" sz="2000" i="1" dirty="0"/>
              <a:t>1. variable1</a:t>
            </a:r>
            <a:r>
              <a:rPr lang="en-US" altLang="ar-SA" sz="2000" dirty="0"/>
              <a:t> needs to be defined before this statement appears in the source code</a:t>
            </a:r>
          </a:p>
          <a:p>
            <a:pPr algn="l" rtl="0">
              <a:buFontTx/>
              <a:buNone/>
            </a:pPr>
            <a:r>
              <a:rPr lang="en-US" altLang="ar-SA" sz="2000" i="1" dirty="0">
                <a:cs typeface="Times New Roman" panose="02020603050405020304" pitchFamily="18" charset="0"/>
              </a:rPr>
              <a:t>     2. variable1 </a:t>
            </a:r>
            <a:r>
              <a:rPr lang="en-US" altLang="ar-SA" sz="2000" dirty="0">
                <a:cs typeface="Times New Roman" panose="02020603050405020304" pitchFamily="18" charset="0"/>
              </a:rPr>
              <a:t>and</a:t>
            </a:r>
            <a:r>
              <a:rPr lang="en-US" altLang="ar-SA" sz="2000" i="1" dirty="0">
                <a:cs typeface="Times New Roman" panose="02020603050405020304" pitchFamily="18" charset="0"/>
              </a:rPr>
              <a:t> variable2 </a:t>
            </a:r>
            <a:r>
              <a:rPr lang="en-US" altLang="ar-SA" sz="2000" dirty="0">
                <a:cs typeface="Times New Roman" panose="02020603050405020304" pitchFamily="18" charset="0"/>
              </a:rPr>
              <a:t>need to be compatible data </a:t>
            </a:r>
            <a:r>
              <a:rPr lang="en-US" altLang="ar-SA" sz="2000" dirty="0" smtClean="0">
                <a:cs typeface="Times New Roman" panose="02020603050405020304" pitchFamily="18" charset="0"/>
              </a:rPr>
              <a:t>types.</a:t>
            </a:r>
            <a:endParaRPr lang="en-US" altLang="ar-SA" sz="2000" dirty="0"/>
          </a:p>
        </p:txBody>
      </p:sp>
    </p:spTree>
    <p:extLst>
      <p:ext uri="{BB962C8B-B14F-4D97-AF65-F5344CB8AC3E}">
        <p14:creationId xmlns:p14="http://schemas.microsoft.com/office/powerpoint/2010/main" val="1813254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1191" y="687474"/>
            <a:ext cx="8305231" cy="1191250"/>
          </a:xfrm>
        </p:spPr>
        <p:txBody>
          <a:bodyPr/>
          <a:lstStyle/>
          <a:p>
            <a:pPr rtl="0"/>
            <a:r>
              <a:rPr lang="en-US" altLang="ar-SA"/>
              <a:t>Compatible Data Types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1" y="2228003"/>
            <a:ext cx="8305231" cy="3992493"/>
          </a:xfrm>
        </p:spPr>
        <p:txBody>
          <a:bodyPr>
            <a:normAutofit fontScale="77500" lnSpcReduction="20000"/>
          </a:bodyPr>
          <a:lstStyle/>
          <a:p>
            <a:pPr algn="l" rtl="0">
              <a:buFontTx/>
              <a:buNone/>
            </a:pPr>
            <a:r>
              <a:rPr lang="en-US" altLang="ar-SA" sz="2400" b="1">
                <a:cs typeface="Times New Roman" panose="02020603050405020304" pitchFamily="18" charset="0"/>
              </a:rPr>
              <a:t>Any type in right column can be assigned to type in left column:</a:t>
            </a:r>
          </a:p>
          <a:p>
            <a:pPr algn="l" rtl="0">
              <a:buFontTx/>
              <a:buNone/>
            </a:pPr>
            <a:endParaRPr lang="en-US" altLang="ar-SA" sz="2400" b="1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sz="2400" b="1">
                <a:cs typeface="Times New Roman" panose="02020603050405020304" pitchFamily="18" charset="0"/>
              </a:rPr>
              <a:t>Data Type</a:t>
            </a:r>
            <a:r>
              <a:rPr lang="en-US" altLang="ar-SA" sz="2400">
                <a:cs typeface="Times New Roman" panose="02020603050405020304" pitchFamily="18" charset="0"/>
              </a:rPr>
              <a:t>           </a:t>
            </a:r>
            <a:r>
              <a:rPr lang="en-US" altLang="ar-SA" sz="2400" b="1">
                <a:cs typeface="Times New Roman" panose="02020603050405020304" pitchFamily="18" charset="0"/>
              </a:rPr>
              <a:t>Compatible Data Types </a:t>
            </a:r>
            <a:endParaRPr lang="en-US" altLang="ar-SA" sz="240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sz="2400" i="1">
                <a:cs typeface="Times New Roman" panose="02020603050405020304" pitchFamily="18" charset="0"/>
              </a:rPr>
              <a:t>byte                      byte</a:t>
            </a:r>
          </a:p>
          <a:p>
            <a:pPr algn="l" rtl="0">
              <a:buFontTx/>
              <a:buNone/>
            </a:pPr>
            <a:r>
              <a:rPr lang="en-US" altLang="ar-SA" sz="2400" i="1">
                <a:cs typeface="Times New Roman" panose="02020603050405020304" pitchFamily="18" charset="0"/>
              </a:rPr>
              <a:t>short                     byte, short</a:t>
            </a:r>
          </a:p>
          <a:p>
            <a:pPr algn="l" rtl="0">
              <a:buFontTx/>
              <a:buNone/>
            </a:pPr>
            <a:r>
              <a:rPr lang="en-US" altLang="ar-SA" sz="2400" i="1">
                <a:cs typeface="Times New Roman" panose="02020603050405020304" pitchFamily="18" charset="0"/>
              </a:rPr>
              <a:t>int                         byte, short, int, char</a:t>
            </a:r>
          </a:p>
          <a:p>
            <a:pPr algn="l" rtl="0">
              <a:buFontTx/>
              <a:buNone/>
            </a:pPr>
            <a:r>
              <a:rPr lang="en-US" altLang="ar-SA" sz="2400" i="1">
                <a:cs typeface="Times New Roman" panose="02020603050405020304" pitchFamily="18" charset="0"/>
              </a:rPr>
              <a:t>long                      byte, short, int, long, char</a:t>
            </a:r>
          </a:p>
          <a:p>
            <a:pPr algn="l" rtl="0">
              <a:buFontTx/>
              <a:buNone/>
            </a:pPr>
            <a:r>
              <a:rPr lang="en-US" altLang="ar-SA" sz="2400" i="1">
                <a:cs typeface="Times New Roman" panose="02020603050405020304" pitchFamily="18" charset="0"/>
              </a:rPr>
              <a:t>float                      float, byte, short, int, long, char</a:t>
            </a:r>
          </a:p>
          <a:p>
            <a:pPr algn="l" rtl="0">
              <a:buFontTx/>
              <a:buNone/>
            </a:pPr>
            <a:r>
              <a:rPr lang="en-US" altLang="ar-SA" sz="2400" i="1">
                <a:cs typeface="Times New Roman" panose="02020603050405020304" pitchFamily="18" charset="0"/>
              </a:rPr>
              <a:t>double                  float, double, byte, short, int, long, char</a:t>
            </a:r>
          </a:p>
          <a:p>
            <a:pPr algn="l" rtl="0">
              <a:buFontTx/>
              <a:buNone/>
            </a:pPr>
            <a:r>
              <a:rPr lang="en-US" altLang="ar-SA" sz="2400" i="1">
                <a:cs typeface="Times New Roman" panose="02020603050405020304" pitchFamily="18" charset="0"/>
              </a:rPr>
              <a:t>boolean                boolean</a:t>
            </a:r>
          </a:p>
          <a:p>
            <a:pPr algn="l" rtl="0">
              <a:buFontTx/>
              <a:buNone/>
            </a:pPr>
            <a:r>
              <a:rPr lang="en-US" altLang="ar-SA" sz="2400" i="1">
                <a:cs typeface="Times New Roman" panose="02020603050405020304" pitchFamily="18" charset="0"/>
              </a:rPr>
              <a:t>char                      char</a:t>
            </a:r>
            <a:endParaRPr lang="en-US" altLang="ar-SA" sz="2400" i="1"/>
          </a:p>
        </p:txBody>
      </p:sp>
    </p:spTree>
    <p:extLst>
      <p:ext uri="{BB962C8B-B14F-4D97-AF65-F5344CB8AC3E}">
        <p14:creationId xmlns:p14="http://schemas.microsoft.com/office/powerpoint/2010/main" val="4215982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Sample Assignments</a:t>
            </a:r>
          </a:p>
        </p:txBody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This is a valid assignment: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urier New" panose="02070309020205020404" pitchFamily="49" charset="0"/>
              </a:rPr>
              <a:t> </a:t>
            </a:r>
            <a:r>
              <a:rPr lang="en-US" altLang="ar-SA" sz="2400" dirty="0">
                <a:latin typeface="Courier New" panose="02070309020205020404" pitchFamily="49" charset="0"/>
              </a:rPr>
              <a:t>    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salesTax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= .05f;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    double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taxRate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salesTax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endParaRPr lang="en-US" altLang="ar-SA" sz="2400" dirty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2000" dirty="0"/>
              <a:t>This is invalid because the </a:t>
            </a:r>
            <a:r>
              <a:rPr lang="en-US" altLang="ar-SA" sz="2000" i="1" dirty="0"/>
              <a:t>float</a:t>
            </a:r>
            <a:r>
              <a:rPr lang="en-US" altLang="ar-SA" sz="2000" dirty="0"/>
              <a:t> data type is lower in precision than the </a:t>
            </a:r>
            <a:r>
              <a:rPr lang="en-US" altLang="ar-SA" sz="2000" i="1" dirty="0"/>
              <a:t>double </a:t>
            </a:r>
            <a:r>
              <a:rPr lang="en-US" altLang="ar-SA" sz="2000" dirty="0"/>
              <a:t>data type:</a:t>
            </a:r>
          </a:p>
          <a:p>
            <a:pPr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    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taxRate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= .05;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    float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salesTax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taxRate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51987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8614F8F7-66F8-4CD4-81EA-7B8336E859A3}" type="slidenum">
              <a:rPr lang="en-US" altLang="ar-SA"/>
              <a:pPr algn="l"/>
              <a:t>2</a:t>
            </a:fld>
            <a:endParaRPr lang="en-US" altLang="ar-SA"/>
          </a:p>
        </p:txBody>
      </p:sp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Identifiers</a:t>
            </a:r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452" y="2142778"/>
            <a:ext cx="8305231" cy="3995920"/>
          </a:xfrm>
        </p:spPr>
        <p:txBody>
          <a:bodyPr>
            <a:noAutofit/>
          </a:bodyPr>
          <a:lstStyle/>
          <a:p>
            <a:pPr algn="l" rtl="0">
              <a:spcBef>
                <a:spcPts val="500"/>
              </a:spcBef>
            </a:pPr>
            <a:r>
              <a:rPr lang="en-GB" altLang="ar-SA" sz="2000" b="1" dirty="0"/>
              <a:t>identifier</a:t>
            </a:r>
            <a:r>
              <a:rPr lang="en-GB" altLang="ar-SA" sz="2000" dirty="0"/>
              <a:t>: A name given to a piece of data, method, etc.</a:t>
            </a:r>
          </a:p>
          <a:p>
            <a:pPr lvl="1" algn="l" rtl="0">
              <a:spcBef>
                <a:spcPts val="450"/>
              </a:spcBef>
            </a:pPr>
            <a:r>
              <a:rPr lang="en-GB" altLang="ar-SA" sz="1800" dirty="0"/>
              <a:t>Identifiers allow us to refer to an item later in the program.</a:t>
            </a:r>
          </a:p>
          <a:p>
            <a:pPr lvl="1" algn="l" rtl="0">
              <a:spcBef>
                <a:spcPts val="450"/>
              </a:spcBef>
            </a:pPr>
            <a:r>
              <a:rPr lang="en-GB" altLang="ar-SA" sz="1800" dirty="0"/>
              <a:t>Identifiers give names to:</a:t>
            </a:r>
          </a:p>
          <a:p>
            <a:pPr lvl="2" algn="l" rtl="0">
              <a:spcBef>
                <a:spcPts val="450"/>
              </a:spcBef>
            </a:pPr>
            <a:r>
              <a:rPr lang="en-GB" altLang="ar-SA" sz="1800" dirty="0"/>
              <a:t>classes</a:t>
            </a:r>
          </a:p>
          <a:p>
            <a:pPr lvl="2" algn="l" rtl="0">
              <a:spcBef>
                <a:spcPts val="450"/>
              </a:spcBef>
            </a:pPr>
            <a:r>
              <a:rPr lang="en-GB" altLang="ar-SA" sz="1800" dirty="0"/>
              <a:t>methods</a:t>
            </a:r>
          </a:p>
          <a:p>
            <a:pPr lvl="2" algn="l" rtl="0">
              <a:spcBef>
                <a:spcPts val="450"/>
              </a:spcBef>
            </a:pPr>
            <a:r>
              <a:rPr lang="en-GB" altLang="ar-SA" sz="1800" dirty="0"/>
              <a:t>variables, constants </a:t>
            </a:r>
            <a:endParaRPr lang="en-GB" altLang="ar-SA" dirty="0"/>
          </a:p>
          <a:p>
            <a:pPr algn="l" rtl="0">
              <a:spcBef>
                <a:spcPts val="500"/>
              </a:spcBef>
            </a:pPr>
            <a:r>
              <a:rPr lang="en-GB" altLang="ar-SA" dirty="0"/>
              <a:t>Conventions for naming in Java:</a:t>
            </a:r>
          </a:p>
          <a:p>
            <a:pPr lvl="1" algn="l" rtl="0">
              <a:spcBef>
                <a:spcPts val="500"/>
              </a:spcBef>
            </a:pPr>
            <a:r>
              <a:rPr lang="en-GB" altLang="ar-SA" sz="1800" i="1" dirty="0"/>
              <a:t>classes</a:t>
            </a:r>
            <a:r>
              <a:rPr lang="en-GB" altLang="ar-SA" sz="1800" dirty="0"/>
              <a:t>: capitalize each word (</a:t>
            </a:r>
            <a:r>
              <a:rPr lang="en-GB" altLang="ar-SA" sz="1800" dirty="0" err="1">
                <a:latin typeface="Courier New" panose="02070309020205020404" pitchFamily="49" charset="0"/>
              </a:rPr>
              <a:t>ClassName</a:t>
            </a:r>
            <a:r>
              <a:rPr lang="en-GB" altLang="ar-SA" sz="1800" dirty="0"/>
              <a:t>)</a:t>
            </a:r>
            <a:endParaRPr lang="en-GB" altLang="ar-SA" sz="1800" dirty="0">
              <a:latin typeface="Courier New" panose="02070309020205020404" pitchFamily="49" charset="0"/>
            </a:endParaRPr>
          </a:p>
          <a:p>
            <a:pPr lvl="1" algn="l" rtl="0">
              <a:spcBef>
                <a:spcPts val="500"/>
              </a:spcBef>
            </a:pPr>
            <a:r>
              <a:rPr lang="en-GB" altLang="ar-SA" sz="1800" i="1" dirty="0"/>
              <a:t>methods</a:t>
            </a:r>
            <a:r>
              <a:rPr lang="en-GB" altLang="ar-SA" sz="1800" dirty="0"/>
              <a:t>: capitalize each word after the first (</a:t>
            </a:r>
            <a:r>
              <a:rPr lang="en-GB" altLang="ar-SA" sz="1800" dirty="0" err="1">
                <a:latin typeface="Courier New" panose="02070309020205020404" pitchFamily="49" charset="0"/>
              </a:rPr>
              <a:t>methodName</a:t>
            </a:r>
            <a:r>
              <a:rPr lang="en-GB" altLang="ar-SA" sz="1800" dirty="0"/>
              <a:t>)</a:t>
            </a:r>
            <a:r>
              <a:rPr lang="en-GB" altLang="ar-SA" sz="1800" dirty="0">
                <a:latin typeface="Courier New" panose="02070309020205020404" pitchFamily="49" charset="0"/>
              </a:rPr>
              <a:t/>
            </a:r>
            <a:br>
              <a:rPr lang="en-GB" altLang="ar-SA" sz="1800" dirty="0">
                <a:latin typeface="Courier New" panose="02070309020205020404" pitchFamily="49" charset="0"/>
              </a:rPr>
            </a:br>
            <a:r>
              <a:rPr lang="en-GB" altLang="ar-SA" sz="1800" dirty="0"/>
              <a:t>(variable names follow the same convention)</a:t>
            </a:r>
            <a:endParaRPr lang="en-GB" altLang="ar-SA" sz="1800" dirty="0">
              <a:latin typeface="Courier New" panose="02070309020205020404" pitchFamily="49" charset="0"/>
            </a:endParaRPr>
          </a:p>
          <a:p>
            <a:pPr lvl="1" algn="l" rtl="0">
              <a:spcBef>
                <a:spcPts val="500"/>
              </a:spcBef>
            </a:pPr>
            <a:r>
              <a:rPr lang="en-GB" altLang="ar-SA" sz="1800" i="1" dirty="0"/>
              <a:t>constants</a:t>
            </a:r>
            <a:r>
              <a:rPr lang="en-GB" altLang="ar-SA" sz="1800" dirty="0"/>
              <a:t>: all caps, words separated by _ (</a:t>
            </a:r>
            <a:r>
              <a:rPr lang="en-GB" altLang="ar-SA" sz="1800" dirty="0">
                <a:latin typeface="Courier New" panose="02070309020205020404" pitchFamily="49" charset="0"/>
              </a:rPr>
              <a:t>CONSTANT_NAME</a:t>
            </a:r>
            <a:r>
              <a:rPr lang="en-GB" altLang="ar-SA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7423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77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i="1"/>
              <a:t>String</a:t>
            </a:r>
            <a:r>
              <a:rPr lang="en-US" altLang="ar-SA"/>
              <a:t> Literals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ar-SA" sz="2400" i="1" dirty="0"/>
              <a:t>String</a:t>
            </a:r>
            <a:r>
              <a:rPr lang="en-US" altLang="ar-SA" sz="2400" dirty="0"/>
              <a:t> is </a:t>
            </a:r>
            <a:r>
              <a:rPr lang="en-US" altLang="ar-SA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actually a class, not a basic data type</a:t>
            </a:r>
            <a:r>
              <a:rPr lang="en-US" altLang="ar-SA" sz="2400" dirty="0"/>
              <a:t>; </a:t>
            </a:r>
            <a:r>
              <a:rPr lang="en-US" altLang="ar-SA" sz="2400" i="1" dirty="0"/>
              <a:t>String</a:t>
            </a:r>
            <a:r>
              <a:rPr lang="en-US" altLang="ar-SA" sz="2400" dirty="0"/>
              <a:t> variables are objects</a:t>
            </a:r>
          </a:p>
          <a:p>
            <a:pPr algn="l" rtl="0"/>
            <a:r>
              <a:rPr lang="en-US" altLang="ar-SA" sz="2400" i="1" dirty="0"/>
              <a:t>String</a:t>
            </a:r>
            <a:r>
              <a:rPr lang="en-US" altLang="ar-SA" sz="2400" dirty="0"/>
              <a:t> literal: text contained within double quotes.</a:t>
            </a:r>
          </a:p>
          <a:p>
            <a:pPr algn="l" rtl="0"/>
            <a:r>
              <a:rPr lang="en-US" altLang="ar-SA" sz="2400" dirty="0"/>
              <a:t>Example of </a:t>
            </a:r>
            <a:r>
              <a:rPr lang="en-US" altLang="ar-SA" sz="2400" i="1" dirty="0"/>
              <a:t>String</a:t>
            </a:r>
            <a:r>
              <a:rPr lang="en-US" altLang="ar-SA" sz="2400" dirty="0"/>
              <a:t> literals:</a:t>
            </a:r>
          </a:p>
          <a:p>
            <a:pPr algn="l" rtl="0">
              <a:buFontTx/>
              <a:buNone/>
            </a:pPr>
            <a:r>
              <a:rPr lang="en-US" altLang="ar-SA" sz="2800" dirty="0">
                <a:latin typeface="Courier New" panose="02070309020205020404" pitchFamily="49" charset="0"/>
              </a:rPr>
              <a:t>    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"Hello" </a:t>
            </a:r>
            <a:endParaRPr lang="en-US" altLang="ar-SA" sz="20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"Hello world"</a:t>
            </a:r>
          </a:p>
          <a:p>
            <a:pPr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"The value of x is "</a:t>
            </a:r>
          </a:p>
          <a:p>
            <a:pPr algn="l" rtl="0">
              <a:buFontTx/>
              <a:buNone/>
            </a:pPr>
            <a:endParaRPr lang="en-US" altLang="ar-SA" sz="2000" dirty="0"/>
          </a:p>
          <a:p>
            <a:pPr algn="l" rtl="0">
              <a:buFontTx/>
              <a:buNone/>
            </a:pPr>
            <a:endParaRPr lang="en-US" altLang="ar-SA" sz="2000" dirty="0"/>
          </a:p>
        </p:txBody>
      </p:sp>
    </p:spTree>
    <p:extLst>
      <p:ext uri="{BB962C8B-B14F-4D97-AF65-F5344CB8AC3E}">
        <p14:creationId xmlns:p14="http://schemas.microsoft.com/office/powerpoint/2010/main" val="1623525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ar-SA" sz="4000" i="1"/>
              <a:t>String</a:t>
            </a:r>
            <a:r>
              <a:rPr lang="en-US" altLang="ar-SA" sz="4000"/>
              <a:t> Concatenation Operator (+)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altLang="ar-SA" sz="2200" dirty="0"/>
              <a:t>Combines </a:t>
            </a:r>
            <a:r>
              <a:rPr lang="en-US" altLang="ar-SA" sz="2200" i="1" dirty="0"/>
              <a:t>String</a:t>
            </a:r>
            <a:r>
              <a:rPr lang="en-US" altLang="ar-SA" sz="2200" dirty="0"/>
              <a:t> literals with other data types for printing</a:t>
            </a:r>
          </a:p>
          <a:p>
            <a:pPr algn="l" rtl="0">
              <a:buFontTx/>
              <a:buNone/>
            </a:pPr>
            <a:endParaRPr lang="en-US" altLang="ar-SA" dirty="0"/>
          </a:p>
          <a:p>
            <a:pPr algn="l" rtl="0"/>
            <a:r>
              <a:rPr lang="en-US" altLang="ar-SA" sz="2200" dirty="0"/>
              <a:t>Example</a:t>
            </a:r>
            <a:r>
              <a:rPr lang="en-US" altLang="ar-SA" dirty="0"/>
              <a:t>:</a:t>
            </a:r>
          </a:p>
          <a:p>
            <a:pPr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 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String hello = "Hello";</a:t>
            </a:r>
          </a:p>
          <a:p>
            <a:pPr algn="l" rtl="0">
              <a:buFontTx/>
              <a:buNone/>
            </a:pP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  String there = "there";</a:t>
            </a:r>
          </a:p>
          <a:p>
            <a:pPr algn="l" rtl="0">
              <a:buFontTx/>
              <a:buNone/>
            </a:pP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  String greeting = hello + ' ' + there;</a:t>
            </a:r>
          </a:p>
          <a:p>
            <a:pPr algn="l" rtl="0">
              <a:buFontTx/>
              <a:buNone/>
            </a:pP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ar-SA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( greeting );</a:t>
            </a:r>
          </a:p>
          <a:p>
            <a:pPr algn="l" rtl="0">
              <a:buFontTx/>
              <a:buNone/>
            </a:pPr>
            <a:r>
              <a:rPr lang="en-US" altLang="ar-SA" sz="2800" dirty="0"/>
              <a:t>Output is:</a:t>
            </a:r>
          </a:p>
          <a:p>
            <a:pPr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  Hello there</a:t>
            </a:r>
          </a:p>
          <a:p>
            <a:pPr algn="l" rtl="0">
              <a:buFontTx/>
              <a:buNone/>
            </a:pPr>
            <a:endParaRPr lang="en-US" altLang="ar-SA" sz="2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72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Common </a:t>
            </a:r>
            <a:r>
              <a:rPr lang="en-US" altLang="ar-SA" dirty="0" smtClean="0"/>
              <a:t>Error</a:t>
            </a:r>
            <a:endParaRPr lang="en-US" altLang="ar-SA" dirty="0"/>
          </a:p>
        </p:txBody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altLang="ar-SA" sz="2400" i="1" dirty="0"/>
              <a:t>String </a:t>
            </a:r>
            <a:r>
              <a:rPr lang="en-US" altLang="ar-SA" sz="2400" dirty="0"/>
              <a:t>literals must start and end on the same line. This statement:</a:t>
            </a:r>
          </a:p>
          <a:p>
            <a:pPr algn="l" rtl="0">
              <a:buFontTx/>
              <a:buNone/>
            </a:pPr>
            <a:r>
              <a:rPr lang="en-US" altLang="ar-SA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2000" dirty="0">
                <a:latin typeface="Consolas" panose="020B0609020204030204" pitchFamily="49" charset="0"/>
                <a:cs typeface="Consolas" panose="020B0609020204030204" pitchFamily="49" charset="0"/>
              </a:rPr>
              <a:t>( "Never pass a water fountain</a:t>
            </a:r>
          </a:p>
          <a:p>
            <a:pPr algn="l" rtl="0">
              <a:buFontTx/>
              <a:buNone/>
            </a:pPr>
            <a:r>
              <a:rPr lang="en-US" altLang="ar-SA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 without taking a drink" );</a:t>
            </a:r>
          </a:p>
          <a:p>
            <a:pPr algn="l" rtl="0">
              <a:buFontTx/>
              <a:buNone/>
            </a:pPr>
            <a:r>
              <a:rPr lang="en-US" altLang="ar-SA" sz="2400" dirty="0"/>
              <a:t>    generates these compiler errors:</a:t>
            </a:r>
          </a:p>
          <a:p>
            <a:pPr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      </a:t>
            </a:r>
            <a:r>
              <a:rPr lang="en-US" altLang="ar-SA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unclosed string literal</a:t>
            </a:r>
          </a:p>
          <a:p>
            <a:pPr algn="l" rtl="0">
              <a:buFontTx/>
              <a:buNone/>
            </a:pPr>
            <a:r>
              <a:rPr lang="en-US" altLang="ar-SA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      ')' expected</a:t>
            </a:r>
          </a:p>
          <a:p>
            <a:pPr algn="l" rtl="0"/>
            <a:r>
              <a:rPr lang="en-US" altLang="ar-SA" sz="2400" dirty="0"/>
              <a:t>Break long </a:t>
            </a:r>
            <a:r>
              <a:rPr lang="en-US" altLang="ar-SA" sz="2400" i="1" dirty="0"/>
              <a:t>Strings</a:t>
            </a:r>
            <a:r>
              <a:rPr lang="en-US" altLang="ar-SA" sz="2400" dirty="0"/>
              <a:t> into shorter</a:t>
            </a:r>
            <a:r>
              <a:rPr lang="en-US" altLang="ar-SA" sz="2400" i="1" dirty="0"/>
              <a:t> Strings</a:t>
            </a:r>
            <a:r>
              <a:rPr lang="en-US" altLang="ar-SA" sz="2400" dirty="0"/>
              <a:t> and use the concatenation operator:</a:t>
            </a:r>
          </a:p>
          <a:p>
            <a:pPr algn="l" rtl="0">
              <a:buFontTx/>
              <a:buNone/>
            </a:pPr>
            <a:r>
              <a:rPr lang="en-US" altLang="ar-SA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ar-SA" sz="2000" dirty="0">
                <a:latin typeface="Courier New" panose="02070309020205020404" pitchFamily="49" charset="0"/>
              </a:rPr>
              <a:t>( "Never pass a water fountain"</a:t>
            </a:r>
          </a:p>
          <a:p>
            <a:pPr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          +  " without taking a drink" );</a:t>
            </a:r>
          </a:p>
        </p:txBody>
      </p:sp>
    </p:spTree>
    <p:extLst>
      <p:ext uri="{BB962C8B-B14F-4D97-AF65-F5344CB8AC3E}">
        <p14:creationId xmlns:p14="http://schemas.microsoft.com/office/powerpoint/2010/main" val="2848145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Escape Sequences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altLang="ar-SA" b="1" dirty="0">
                <a:cs typeface="Times New Roman" panose="02020603050405020304" pitchFamily="18" charset="0"/>
              </a:rPr>
              <a:t>To include a special character in a </a:t>
            </a:r>
            <a:r>
              <a:rPr lang="en-US" altLang="ar-SA" b="1" i="1" dirty="0">
                <a:cs typeface="Times New Roman" panose="02020603050405020304" pitchFamily="18" charset="0"/>
              </a:rPr>
              <a:t>String</a:t>
            </a:r>
            <a:r>
              <a:rPr lang="en-US" altLang="ar-SA" b="1" dirty="0">
                <a:cs typeface="Times New Roman" panose="02020603050405020304" pitchFamily="18" charset="0"/>
              </a:rPr>
              <a:t>, use an escape sequence</a:t>
            </a:r>
          </a:p>
          <a:p>
            <a:pPr algn="l" rtl="0">
              <a:buFontTx/>
              <a:buNone/>
            </a:pPr>
            <a:r>
              <a:rPr lang="en-US" altLang="ar-SA" b="1" dirty="0">
                <a:cs typeface="Times New Roman" panose="02020603050405020304" pitchFamily="18" charset="0"/>
              </a:rPr>
              <a:t>Character </a:t>
            </a:r>
            <a:r>
              <a:rPr lang="en-US" altLang="ar-SA" dirty="0">
                <a:cs typeface="Times New Roman" panose="02020603050405020304" pitchFamily="18" charset="0"/>
              </a:rPr>
              <a:t>            </a:t>
            </a:r>
            <a:r>
              <a:rPr lang="en-US" altLang="ar-SA" b="1" dirty="0">
                <a:cs typeface="Times New Roman" panose="02020603050405020304" pitchFamily="18" charset="0"/>
              </a:rPr>
              <a:t>Escape Sequence</a:t>
            </a:r>
          </a:p>
          <a:p>
            <a:pPr algn="l" rtl="0">
              <a:buFontTx/>
              <a:buNone/>
            </a:pPr>
            <a:r>
              <a:rPr lang="en-US" altLang="ar-SA" dirty="0">
                <a:cs typeface="Times New Roman" panose="02020603050405020304" pitchFamily="18" charset="0"/>
              </a:rPr>
              <a:t>Newline                  \n</a:t>
            </a:r>
          </a:p>
          <a:p>
            <a:pPr algn="l" rtl="0">
              <a:buFontTx/>
              <a:buNone/>
            </a:pPr>
            <a:r>
              <a:rPr lang="en-US" altLang="ar-SA" dirty="0">
                <a:cs typeface="Times New Roman" panose="02020603050405020304" pitchFamily="18" charset="0"/>
              </a:rPr>
              <a:t>Tab                          \t</a:t>
            </a:r>
          </a:p>
          <a:p>
            <a:pPr algn="l" rtl="0">
              <a:buFontTx/>
              <a:buNone/>
            </a:pPr>
            <a:r>
              <a:rPr lang="en-US" altLang="ar-SA" dirty="0">
                <a:cs typeface="Times New Roman" panose="02020603050405020304" pitchFamily="18" charset="0"/>
              </a:rPr>
              <a:t>Double quotes         \"</a:t>
            </a:r>
          </a:p>
          <a:p>
            <a:pPr algn="l" rtl="0">
              <a:buFontTx/>
              <a:buNone/>
            </a:pPr>
            <a:r>
              <a:rPr lang="en-US" altLang="ar-SA" dirty="0">
                <a:cs typeface="Times New Roman" panose="02020603050405020304" pitchFamily="18" charset="0"/>
              </a:rPr>
              <a:t>Single quote             \'</a:t>
            </a:r>
          </a:p>
          <a:p>
            <a:pPr algn="l" rtl="0">
              <a:buFontTx/>
              <a:buNone/>
            </a:pPr>
            <a:r>
              <a:rPr lang="en-US" altLang="ar-SA" dirty="0">
                <a:cs typeface="Times New Roman" panose="02020603050405020304" pitchFamily="18" charset="0"/>
              </a:rPr>
              <a:t>Backslash                 \\</a:t>
            </a:r>
          </a:p>
          <a:p>
            <a:pPr algn="l" rtl="0">
              <a:buFontTx/>
              <a:buNone/>
            </a:pPr>
            <a:r>
              <a:rPr lang="en-US" altLang="ar-SA" dirty="0">
                <a:cs typeface="Times New Roman" panose="02020603050405020304" pitchFamily="18" charset="0"/>
              </a:rPr>
              <a:t>Backspace                \b</a:t>
            </a:r>
          </a:p>
          <a:p>
            <a:pPr algn="l" rtl="0">
              <a:buFontTx/>
              <a:buNone/>
            </a:pPr>
            <a:r>
              <a:rPr lang="en-US" altLang="ar-SA" dirty="0">
                <a:cs typeface="Times New Roman" panose="02020603050405020304" pitchFamily="18" charset="0"/>
              </a:rPr>
              <a:t>Carriage return         \r</a:t>
            </a:r>
          </a:p>
          <a:p>
            <a:pPr algn="l" rtl="0">
              <a:buFontTx/>
              <a:buNone/>
            </a:pPr>
            <a:r>
              <a:rPr lang="en-US" altLang="ar-SA" dirty="0">
                <a:cs typeface="Times New Roman" panose="02020603050405020304" pitchFamily="18" charset="0"/>
              </a:rPr>
              <a:t>Form feed                 \</a:t>
            </a:r>
            <a:r>
              <a:rPr lang="en-US" altLang="ar-SA" dirty="0" smtClean="0">
                <a:cs typeface="Times New Roman" panose="02020603050405020304" pitchFamily="18" charset="0"/>
              </a:rPr>
              <a:t>f</a:t>
            </a:r>
            <a:endParaRPr lang="en-US" altLang="ar-SA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931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78161" y="1648454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Declare a variable only once</a:t>
            </a:r>
          </a:p>
          <a:p>
            <a:pPr algn="l" rtl="0"/>
            <a:r>
              <a:rPr lang="en-US" altLang="ar-SA" sz="2000" dirty="0"/>
              <a:t>Once a variable is declared, its data type cannot be changed.</a:t>
            </a:r>
          </a:p>
          <a:p>
            <a:pPr algn="l" rtl="0">
              <a:buFontTx/>
              <a:buNone/>
            </a:pPr>
            <a:r>
              <a:rPr lang="en-US" altLang="ar-SA" sz="2000" dirty="0"/>
              <a:t> These statements: 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urier New" panose="02070309020205020404" pitchFamily="49" charset="0"/>
              </a:rPr>
              <a:t>  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twoCents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  double </a:t>
            </a:r>
            <a:r>
              <a:rPr lang="en-US" altLang="ar-SA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twoCents</a:t>
            </a:r>
            <a:r>
              <a:rPr lang="en-US" altLang="ar-SA" sz="1600" dirty="0">
                <a:latin typeface="Consolas" panose="020B0609020204030204" pitchFamily="49" charset="0"/>
                <a:cs typeface="Consolas" panose="020B0609020204030204" pitchFamily="49" charset="0"/>
              </a:rPr>
              <a:t> = .02</a:t>
            </a:r>
            <a:r>
              <a:rPr lang="en-US" altLang="ar-SA" dirty="0">
                <a:latin typeface="Courier New" panose="020703090202050204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sz="2000" dirty="0">
                <a:latin typeface="+mj-lt"/>
              </a:rPr>
              <a:t>generate this compiler error:</a:t>
            </a:r>
          </a:p>
          <a:p>
            <a:pPr algn="l" rtl="0">
              <a:buFontTx/>
              <a:buNone/>
            </a:pPr>
            <a:r>
              <a:rPr lang="en-US" altLang="ar-SA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ar-SA" sz="16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twoCents</a:t>
            </a:r>
            <a:r>
              <a:rPr lang="en-US" altLang="ar-SA" sz="16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already defined</a:t>
            </a:r>
          </a:p>
        </p:txBody>
      </p:sp>
    </p:spTree>
    <p:extLst>
      <p:ext uri="{BB962C8B-B14F-4D97-AF65-F5344CB8AC3E}">
        <p14:creationId xmlns:p14="http://schemas.microsoft.com/office/powerpoint/2010/main" val="1036055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040" y="1854516"/>
            <a:ext cx="7989752" cy="3630795"/>
          </a:xfrm>
        </p:spPr>
        <p:txBody>
          <a:bodyPr/>
          <a:lstStyle/>
          <a:p>
            <a:pPr algn="l" rtl="0"/>
            <a:r>
              <a:rPr lang="en-US" altLang="ar-SA" sz="2000" dirty="0"/>
              <a:t>Once a variable is declared, its data type cannot be changed.</a:t>
            </a:r>
          </a:p>
          <a:p>
            <a:pPr algn="l" rtl="0">
              <a:buFontTx/>
              <a:buNone/>
            </a:pPr>
            <a:r>
              <a:rPr lang="en-US" altLang="ar-SA" sz="2000" dirty="0"/>
              <a:t> These statements: </a:t>
            </a:r>
          </a:p>
          <a:p>
            <a:pPr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 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cashInHand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ar-SA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cashInHand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sz="2000" dirty="0"/>
              <a:t>generate this compiler error:</a:t>
            </a:r>
            <a:endParaRPr lang="en-US" altLang="ar-SA" sz="2000" dirty="0">
              <a:latin typeface="Courier New" panose="02070309020205020404" pitchFamily="49" charset="0"/>
            </a:endParaRPr>
          </a:p>
          <a:p>
            <a:pPr algn="l" rtl="0">
              <a:buFontTx/>
              <a:buNone/>
            </a:pPr>
            <a:r>
              <a:rPr lang="en-US" altLang="ar-SA" sz="2400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ar-SA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cashInHand</a:t>
            </a:r>
            <a:r>
              <a:rPr lang="en-US" altLang="ar-SA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already defined</a:t>
            </a:r>
            <a:endParaRPr lang="en-US" altLang="ar-SA" sz="24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44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891" y="976648"/>
            <a:ext cx="7772400" cy="720725"/>
          </a:xfrm>
        </p:spPr>
        <p:txBody>
          <a:bodyPr/>
          <a:lstStyle/>
          <a:p>
            <a:pPr rtl="0"/>
            <a:r>
              <a:rPr lang="en-US" altLang="ar-SA" dirty="0"/>
              <a:t>Constants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860" y="1851338"/>
            <a:ext cx="8432441" cy="5006662"/>
          </a:xfrm>
        </p:spPr>
        <p:txBody>
          <a:bodyPr/>
          <a:lstStyle/>
          <a:p>
            <a:pPr algn="l" rtl="0"/>
            <a:r>
              <a:rPr lang="en-US" altLang="ar-SA" sz="2000" dirty="0"/>
              <a:t>Value cannot change during program execution</a:t>
            </a:r>
          </a:p>
          <a:p>
            <a:pPr algn="l" rtl="0"/>
            <a:r>
              <a:rPr lang="en-US" altLang="ar-SA" sz="2000" dirty="0"/>
              <a:t>Syntax:</a:t>
            </a:r>
          </a:p>
          <a:p>
            <a:pPr algn="l" rtl="0">
              <a:buFontTx/>
              <a:buNone/>
            </a:pPr>
            <a:r>
              <a:rPr lang="en-US" altLang="ar-SA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dataType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constantIdentifier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ar-SA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assignedValue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r>
              <a:rPr lang="en-US" altLang="ar-SA" sz="2400" dirty="0">
                <a:cs typeface="Times New Roman" panose="02020603050405020304" pitchFamily="18" charset="0"/>
              </a:rPr>
              <a:t>Note: assigning a value when the constant is declared is optional. But a value must be assigned before the constant is used.</a:t>
            </a:r>
          </a:p>
          <a:p>
            <a:pPr algn="l" rtl="0">
              <a:buFontTx/>
              <a:buNone/>
            </a:pPr>
            <a:endParaRPr lang="en-US" altLang="ar-SA" sz="2800" dirty="0">
              <a:cs typeface="Times New Roman" panose="02020603050405020304" pitchFamily="18" charset="0"/>
            </a:endParaRPr>
          </a:p>
          <a:p>
            <a:pPr algn="l" rtl="0">
              <a:buFontTx/>
              <a:buNone/>
            </a:pPr>
            <a:endParaRPr lang="en-US" altLang="ar-SA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52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130" y="1803000"/>
            <a:ext cx="7989752" cy="3630795"/>
          </a:xfrm>
        </p:spPr>
        <p:txBody>
          <a:bodyPr/>
          <a:lstStyle/>
          <a:p>
            <a:pPr algn="l" rtl="0"/>
            <a:r>
              <a:rPr lang="en-US" altLang="ar-SA" sz="2000" dirty="0">
                <a:cs typeface="Times New Roman" panose="02020603050405020304" pitchFamily="18" charset="0"/>
              </a:rPr>
              <a:t>Use all capital letters for constants and separate words with an underscore:</a:t>
            </a:r>
          </a:p>
          <a:p>
            <a:pPr algn="l" rtl="0">
              <a:buFontTx/>
              <a:buNone/>
            </a:pPr>
            <a:r>
              <a:rPr lang="en-US" altLang="ar-SA" sz="2000" dirty="0">
                <a:cs typeface="Times New Roman" panose="02020603050405020304" pitchFamily="18" charset="0"/>
              </a:rPr>
              <a:t>   Example: </a:t>
            </a:r>
          </a:p>
          <a:p>
            <a:pPr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final double TAX_RATE = .05;</a:t>
            </a:r>
          </a:p>
          <a:p>
            <a:pPr algn="l" rtl="0"/>
            <a:r>
              <a:rPr lang="en-US" altLang="ar-SA" sz="2000" dirty="0">
                <a:cs typeface="Times New Roman" panose="02020603050405020304" pitchFamily="18" charset="0"/>
              </a:rPr>
              <a:t>Declare constants at the top of the program so their values can easily be seen</a:t>
            </a:r>
          </a:p>
          <a:p>
            <a:pPr algn="l" rtl="0"/>
            <a:r>
              <a:rPr lang="en-US" altLang="ar-SA" sz="2000" dirty="0">
                <a:cs typeface="Times New Roman" panose="02020603050405020304" pitchFamily="18" charset="0"/>
              </a:rPr>
              <a:t>Declare as a constant any data that should not change during program execution</a:t>
            </a:r>
          </a:p>
          <a:p>
            <a:pPr algn="l" rtl="0"/>
            <a:endParaRPr lang="en-US" altLang="ar-SA" dirty="0"/>
          </a:p>
        </p:txBody>
      </p:sp>
    </p:spTree>
    <p:extLst>
      <p:ext uri="{BB962C8B-B14F-4D97-AF65-F5344CB8AC3E}">
        <p14:creationId xmlns:p14="http://schemas.microsoft.com/office/powerpoint/2010/main" val="2873143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Assignment Operator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altLang="ar-SA" sz="2000" dirty="0"/>
              <a:t>  Syntax: 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       target = expression;</a:t>
            </a:r>
          </a:p>
          <a:p>
            <a:pPr algn="l" rtl="0">
              <a:buFontTx/>
              <a:buNone/>
            </a:pPr>
            <a:endParaRPr lang="en-US" altLang="ar-SA" dirty="0"/>
          </a:p>
          <a:p>
            <a:pPr algn="l" rtl="0">
              <a:buFontTx/>
              <a:buNone/>
            </a:pPr>
            <a:r>
              <a:rPr lang="en-US" altLang="ar-SA" sz="2000" dirty="0"/>
              <a:t>expression: operators and operands that evaluate to a single value</a:t>
            </a:r>
          </a:p>
          <a:p>
            <a:pPr algn="l" rtl="0">
              <a:buFontTx/>
              <a:buNone/>
            </a:pPr>
            <a:r>
              <a:rPr lang="en-US" altLang="ar-SA" sz="2000" dirty="0"/>
              <a:t>   --value is then assigned to target</a:t>
            </a:r>
          </a:p>
          <a:p>
            <a:pPr algn="l" rtl="0">
              <a:buFontTx/>
              <a:buNone/>
            </a:pPr>
            <a:r>
              <a:rPr lang="en-US" altLang="ar-SA" sz="2000" dirty="0"/>
              <a:t>	--target must be a variable (or constant) </a:t>
            </a:r>
          </a:p>
          <a:p>
            <a:pPr algn="l" rtl="0">
              <a:buFontTx/>
              <a:buNone/>
            </a:pPr>
            <a:r>
              <a:rPr lang="en-US" altLang="ar-SA" sz="2000" dirty="0"/>
              <a:t>   --value must be compatible with target's data type</a:t>
            </a:r>
          </a:p>
        </p:txBody>
      </p:sp>
    </p:spTree>
    <p:extLst>
      <p:ext uri="{BB962C8B-B14F-4D97-AF65-F5344CB8AC3E}">
        <p14:creationId xmlns:p14="http://schemas.microsoft.com/office/powerpoint/2010/main" val="2291788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Examples: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574" y="1880316"/>
            <a:ext cx="8330988" cy="4572000"/>
          </a:xfrm>
        </p:spPr>
        <p:txBody>
          <a:bodyPr>
            <a:normAutofit fontScale="92500" lnSpcReduction="20000"/>
          </a:bodyPr>
          <a:lstStyle/>
          <a:p>
            <a:pPr algn="l" rtl="0">
              <a:buFontTx/>
              <a:buNone/>
            </a:pPr>
            <a:endParaRPr lang="en-US" altLang="ar-SA" sz="2000" dirty="0">
              <a:latin typeface="Courier New" panose="02070309020205020404" pitchFamily="49" charset="0"/>
            </a:endParaRPr>
          </a:p>
          <a:p>
            <a:pPr algn="l" rtl="0">
              <a:buFontTx/>
              <a:buNone/>
            </a:pP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numPlayers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= 10; // </a:t>
            </a: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numPlayers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holds 10</a:t>
            </a:r>
          </a:p>
          <a:p>
            <a:pPr algn="l" rtl="0">
              <a:buFontTx/>
              <a:buNone/>
            </a:pP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numPlayers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= 8;      // </a:t>
            </a: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numPlayers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now holds 8</a:t>
            </a:r>
          </a:p>
          <a:p>
            <a:pPr algn="l" rtl="0">
              <a:buFontTx/>
              <a:buNone/>
            </a:pPr>
            <a:endParaRPr lang="en-US" altLang="ar-SA" sz="2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>
              <a:buFontTx/>
              <a:buNone/>
            </a:pP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legalAge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= 18;</a:t>
            </a:r>
          </a:p>
          <a:p>
            <a:pPr algn="l" rtl="0">
              <a:buFontTx/>
              <a:buNone/>
            </a:pP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voterAge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ar-SA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legalAge</a:t>
            </a:r>
            <a:r>
              <a:rPr lang="en-US" altLang="ar-SA" sz="2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algn="l" rtl="0">
              <a:buFontTx/>
              <a:buNone/>
            </a:pPr>
            <a:endParaRPr lang="en-US" altLang="ar-SA" sz="2000" dirty="0">
              <a:latin typeface="Courier New" panose="02070309020205020404" pitchFamily="49" charset="0"/>
            </a:endParaRPr>
          </a:p>
          <a:p>
            <a:pPr algn="l" rtl="0">
              <a:buFontTx/>
              <a:buNone/>
            </a:pPr>
            <a:r>
              <a:rPr lang="en-US" altLang="ar-SA" sz="2400" dirty="0"/>
              <a:t>The next statement is illegal</a:t>
            </a:r>
          </a:p>
          <a:p>
            <a:pPr algn="l" rtl="0">
              <a:buFontTx/>
              <a:buNone/>
            </a:pPr>
            <a:r>
              <a:rPr lang="en-US" altLang="ar-SA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 height = weight * 2; // weight is not defined</a:t>
            </a:r>
          </a:p>
          <a:p>
            <a:pPr algn="l" rtl="0">
              <a:buFontTx/>
              <a:buNone/>
            </a:pPr>
            <a:r>
              <a:rPr lang="en-US" altLang="ar-SA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900" dirty="0">
                <a:latin typeface="Consolas" panose="020B0609020204030204" pitchFamily="49" charset="0"/>
                <a:cs typeface="Consolas" panose="020B0609020204030204" pitchFamily="49" charset="0"/>
              </a:rPr>
              <a:t> weight = 20;</a:t>
            </a:r>
          </a:p>
          <a:p>
            <a:pPr algn="l" rtl="0">
              <a:buFontTx/>
              <a:buNone/>
            </a:pPr>
            <a:r>
              <a:rPr lang="en-US" altLang="ar-SA" sz="2400" dirty="0"/>
              <a:t>and generates the following compiler error: </a:t>
            </a:r>
          </a:p>
          <a:p>
            <a:pPr algn="l" rtl="0">
              <a:buFontTx/>
              <a:buNone/>
            </a:pPr>
            <a:r>
              <a:rPr lang="en-US" altLang="ar-SA" sz="2300" dirty="0">
                <a:solidFill>
                  <a:schemeClr val="accent2"/>
                </a:solidFill>
                <a:latin typeface="Courier New" panose="02070309020205020404" pitchFamily="49" charset="0"/>
              </a:rPr>
              <a:t>  illegal forward reference</a:t>
            </a:r>
          </a:p>
        </p:txBody>
      </p:sp>
    </p:spTree>
    <p:extLst>
      <p:ext uri="{BB962C8B-B14F-4D97-AF65-F5344CB8AC3E}">
        <p14:creationId xmlns:p14="http://schemas.microsoft.com/office/powerpoint/2010/main" val="106017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3C100335-5D6D-4991-844F-25B5415976B7}" type="slidenum">
              <a:rPr lang="en-US" altLang="ar-SA"/>
              <a:pPr algn="l"/>
              <a:t>3</a:t>
            </a:fld>
            <a:endParaRPr lang="en-US" altLang="ar-SA"/>
          </a:p>
        </p:txBody>
      </p:sp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Details about identifiers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574" y="2228003"/>
            <a:ext cx="8330988" cy="4093258"/>
          </a:xfrm>
        </p:spPr>
        <p:txBody>
          <a:bodyPr>
            <a:normAutofit fontScale="92500" lnSpcReduction="20000"/>
          </a:bodyPr>
          <a:lstStyle/>
          <a:p>
            <a:pPr marL="339725" indent="-339725" algn="l" defTabSz="449263" rtl="0">
              <a:spcBef>
                <a:spcPts val="500"/>
              </a:spcBef>
            </a:pPr>
            <a:r>
              <a:rPr lang="en-GB" altLang="ar-SA" sz="1900" dirty="0"/>
              <a:t>Java identifiers:</a:t>
            </a:r>
          </a:p>
          <a:p>
            <a:pPr marL="739775" lvl="1" indent="-282575" algn="l" defTabSz="449263" rtl="0">
              <a:spcBef>
                <a:spcPts val="450"/>
              </a:spcBef>
            </a:pPr>
            <a:r>
              <a:rPr lang="en-GB" altLang="ar-SA" sz="1900" dirty="0"/>
              <a:t>first character must a letter or </a:t>
            </a:r>
            <a:r>
              <a:rPr lang="en-GB" altLang="ar-SA" sz="1900" dirty="0">
                <a:latin typeface="Courier New" panose="02070309020205020404" pitchFamily="49" charset="0"/>
              </a:rPr>
              <a:t>_</a:t>
            </a:r>
            <a:r>
              <a:rPr lang="en-GB" altLang="ar-SA" sz="1900" dirty="0"/>
              <a:t> or </a:t>
            </a:r>
            <a:r>
              <a:rPr lang="en-GB" altLang="ar-SA" sz="1900" dirty="0">
                <a:latin typeface="Courier New" panose="02070309020205020404" pitchFamily="49" charset="0"/>
              </a:rPr>
              <a:t>$</a:t>
            </a:r>
          </a:p>
          <a:p>
            <a:pPr marL="739775" lvl="1" indent="-282575" algn="l" defTabSz="449263" rtl="0">
              <a:spcBef>
                <a:spcPts val="450"/>
              </a:spcBef>
            </a:pPr>
            <a:r>
              <a:rPr lang="en-GB" altLang="ar-SA" sz="1900" dirty="0"/>
              <a:t>following characters can be any of those or a number</a:t>
            </a:r>
          </a:p>
          <a:p>
            <a:pPr marL="739775" lvl="1" indent="-282575" algn="l" defTabSz="449263" rtl="0">
              <a:spcBef>
                <a:spcPts val="450"/>
              </a:spcBef>
            </a:pPr>
            <a:r>
              <a:rPr lang="en-GB" altLang="ar-SA" sz="1900" dirty="0"/>
              <a:t>identifiers are case-sensitive (</a:t>
            </a:r>
            <a:r>
              <a:rPr lang="en-GB" altLang="ar-SA" sz="1900" dirty="0">
                <a:latin typeface="Courier New" panose="02070309020205020404" pitchFamily="49" charset="0"/>
              </a:rPr>
              <a:t>name</a:t>
            </a:r>
            <a:r>
              <a:rPr lang="en-GB" altLang="ar-SA" sz="1900" dirty="0"/>
              <a:t> is different from </a:t>
            </a:r>
            <a:r>
              <a:rPr lang="en-GB" altLang="ar-SA" sz="1900" dirty="0">
                <a:latin typeface="Courier New" panose="02070309020205020404" pitchFamily="49" charset="0"/>
              </a:rPr>
              <a:t>Name</a:t>
            </a:r>
            <a:r>
              <a:rPr lang="en-GB" altLang="ar-SA" sz="1900" dirty="0"/>
              <a:t>)</a:t>
            </a:r>
            <a:endParaRPr lang="en-GB" altLang="ar-SA" sz="1900" dirty="0">
              <a:latin typeface="Courier New" panose="02070309020205020404" pitchFamily="49" charset="0"/>
            </a:endParaRPr>
          </a:p>
          <a:p>
            <a:pPr marL="339725" indent="-339725" algn="l" defTabSz="449263" rtl="0">
              <a:spcBef>
                <a:spcPts val="500"/>
              </a:spcBef>
              <a:buFont typeface="Wingdings" panose="05000000000000000000" pitchFamily="2" charset="2"/>
              <a:buNone/>
            </a:pPr>
            <a:endParaRPr lang="en-GB" altLang="ar-SA" dirty="0"/>
          </a:p>
          <a:p>
            <a:pPr marL="339725" indent="-339725" algn="l" defTabSz="449263" rtl="0">
              <a:spcBef>
                <a:spcPts val="500"/>
              </a:spcBef>
            </a:pPr>
            <a:r>
              <a:rPr lang="en-GB" altLang="ar-SA" dirty="0"/>
              <a:t>Example Java identifiers:</a:t>
            </a:r>
          </a:p>
          <a:p>
            <a:pPr marL="739775" lvl="1" indent="-282575" algn="l" defTabSz="449263" rtl="0">
              <a:spcBef>
                <a:spcPts val="450"/>
              </a:spcBef>
            </a:pPr>
            <a:r>
              <a:rPr lang="en-GB" altLang="ar-SA" sz="1700" dirty="0"/>
              <a:t>legal:	</a:t>
            </a:r>
            <a:r>
              <a:rPr lang="en-GB" altLang="ar-SA" sz="1700" dirty="0" smtClean="0"/>
              <a:t>	</a:t>
            </a:r>
            <a:r>
              <a:rPr lang="en-GB" altLang="ar-SA" sz="1700" dirty="0" err="1" smtClean="0">
                <a:latin typeface="Courier New" panose="02070309020205020404" pitchFamily="49" charset="0"/>
              </a:rPr>
              <a:t>susan</a:t>
            </a:r>
            <a:r>
              <a:rPr lang="en-GB" altLang="ar-SA" sz="1700" dirty="0" smtClean="0">
                <a:latin typeface="Courier New" panose="02070309020205020404" pitchFamily="49" charset="0"/>
              </a:rPr>
              <a:t>        </a:t>
            </a:r>
            <a:r>
              <a:rPr lang="en-GB" altLang="ar-SA" sz="1700" dirty="0" err="1">
                <a:latin typeface="Courier New" panose="02070309020205020404" pitchFamily="49" charset="0"/>
              </a:rPr>
              <a:t>second_place</a:t>
            </a:r>
            <a:r>
              <a:rPr lang="en-GB" altLang="ar-SA" sz="1700" dirty="0">
                <a:latin typeface="Courier New" panose="02070309020205020404" pitchFamily="49" charset="0"/>
              </a:rPr>
              <a:t>    _</a:t>
            </a:r>
            <a:r>
              <a:rPr lang="en-GB" altLang="ar-SA" sz="1700" dirty="0" err="1">
                <a:latin typeface="Courier New" panose="02070309020205020404" pitchFamily="49" charset="0"/>
              </a:rPr>
              <a:t>myName</a:t>
            </a:r>
            <a:r>
              <a:rPr lang="en-GB" altLang="ar-SA" sz="1700" dirty="0">
                <a:latin typeface="Courier New" panose="02070309020205020404" pitchFamily="49" charset="0"/>
              </a:rPr>
              <a:t/>
            </a:r>
            <a:br>
              <a:rPr lang="en-GB" altLang="ar-SA" sz="1700" dirty="0">
                <a:latin typeface="Courier New" panose="02070309020205020404" pitchFamily="49" charset="0"/>
              </a:rPr>
            </a:br>
            <a:r>
              <a:rPr lang="en-GB" altLang="ar-SA" sz="1700" dirty="0">
                <a:latin typeface="Courier New" panose="02070309020205020404" pitchFamily="49" charset="0"/>
              </a:rPr>
              <a:t>		   </a:t>
            </a:r>
            <a:r>
              <a:rPr lang="en-GB" altLang="ar-SA" sz="1700" dirty="0" err="1">
                <a:latin typeface="Courier New" panose="02070309020205020404" pitchFamily="49" charset="0"/>
              </a:rPr>
              <a:t>TheCure</a:t>
            </a:r>
            <a:r>
              <a:rPr lang="en-GB" altLang="ar-SA" sz="1700" dirty="0">
                <a:latin typeface="Courier New" panose="02070309020205020404" pitchFamily="49" charset="0"/>
              </a:rPr>
              <a:t>      ANSWER_IS_42    $variable</a:t>
            </a:r>
          </a:p>
          <a:p>
            <a:pPr marL="739775" lvl="1" indent="-282575" algn="l" defTabSz="449263" rtl="0">
              <a:spcBef>
                <a:spcPts val="450"/>
              </a:spcBef>
            </a:pPr>
            <a:endParaRPr lang="en-GB" altLang="ar-SA" sz="1700" dirty="0"/>
          </a:p>
          <a:p>
            <a:pPr marL="739775" lvl="1" indent="-282575" algn="l" defTabSz="449263" rtl="0">
              <a:spcBef>
                <a:spcPts val="450"/>
              </a:spcBef>
            </a:pPr>
            <a:r>
              <a:rPr lang="en-GB" altLang="ar-SA" sz="1700" dirty="0"/>
              <a:t>illegal:	</a:t>
            </a:r>
            <a:r>
              <a:rPr lang="en-GB" altLang="ar-SA" sz="1700" dirty="0" smtClean="0"/>
              <a:t>	</a:t>
            </a:r>
            <a:r>
              <a:rPr lang="en-GB" altLang="ar-SA" sz="1700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me+u</a:t>
            </a:r>
            <a:r>
              <a:rPr lang="en-GB" altLang="ar-SA" sz="17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     </a:t>
            </a:r>
            <a:r>
              <a:rPr lang="en-GB" altLang="ar-SA" sz="1700" dirty="0">
                <a:solidFill>
                  <a:srgbClr val="800000"/>
                </a:solidFill>
                <a:latin typeface="Courier New" panose="02070309020205020404" pitchFamily="49" charset="0"/>
              </a:rPr>
              <a:t>49er            question?</a:t>
            </a:r>
            <a:br>
              <a:rPr lang="en-GB" altLang="ar-SA" sz="17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altLang="ar-SA" sz="1700" dirty="0">
                <a:solidFill>
                  <a:srgbClr val="800000"/>
                </a:solidFill>
                <a:latin typeface="Courier New" panose="02070309020205020404" pitchFamily="49" charset="0"/>
              </a:rPr>
              <a:t>       side-swipe   hi there        </a:t>
            </a:r>
            <a:r>
              <a:rPr lang="en-GB" altLang="ar-SA" sz="1700" dirty="0" err="1">
                <a:solidFill>
                  <a:srgbClr val="800000"/>
                </a:solidFill>
                <a:latin typeface="Courier New" panose="02070309020205020404" pitchFamily="49" charset="0"/>
              </a:rPr>
              <a:t>ph.d</a:t>
            </a:r>
            <a:r>
              <a:rPr lang="en-GB" altLang="ar-SA" sz="1700" dirty="0">
                <a:solidFill>
                  <a:srgbClr val="800000"/>
                </a:solidFill>
                <a:latin typeface="Courier New" panose="02070309020205020404" pitchFamily="49" charset="0"/>
              </a:rPr>
              <a:t/>
            </a:r>
            <a:br>
              <a:rPr lang="en-GB" altLang="ar-SA" sz="17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altLang="ar-SA" sz="1700" dirty="0">
                <a:solidFill>
                  <a:srgbClr val="800000"/>
                </a:solidFill>
                <a:latin typeface="Courier New" panose="02070309020205020404" pitchFamily="49" charset="0"/>
              </a:rPr>
              <a:t>			</a:t>
            </a:r>
            <a:r>
              <a:rPr lang="en-GB" altLang="ar-SA" sz="17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jim's</a:t>
            </a:r>
            <a:r>
              <a:rPr lang="en-GB" altLang="ar-SA" sz="1700" dirty="0">
                <a:solidFill>
                  <a:srgbClr val="800000"/>
                </a:solidFill>
                <a:latin typeface="Courier New" panose="02070309020205020404" pitchFamily="49" charset="0"/>
              </a:rPr>
              <a:t>        2%milk          suzy@yahoo.com</a:t>
            </a:r>
            <a:r>
              <a:rPr lang="en-GB" altLang="ar-SA" sz="1700" dirty="0">
                <a:latin typeface="Courier New" panose="02070309020205020404" pitchFamily="49" charset="0"/>
              </a:rPr>
              <a:t/>
            </a:r>
            <a:br>
              <a:rPr lang="en-GB" altLang="ar-SA" sz="1700" dirty="0">
                <a:latin typeface="Courier New" panose="02070309020205020404" pitchFamily="49" charset="0"/>
              </a:rPr>
            </a:br>
            <a:r>
              <a:rPr lang="en-GB" altLang="ar-SA" sz="800" dirty="0">
                <a:latin typeface="Courier New" panose="02070309020205020404" pitchFamily="49" charset="0"/>
              </a:rPr>
              <a:t> </a:t>
            </a:r>
            <a:r>
              <a:rPr lang="en-GB" altLang="ar-SA" dirty="0">
                <a:latin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143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Arithmetic Operators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ar-SA"/>
              <a:t> </a:t>
            </a:r>
          </a:p>
        </p:txBody>
      </p:sp>
      <p:graphicFrame>
        <p:nvGraphicFramePr>
          <p:cNvPr id="10039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15686"/>
              </p:ext>
            </p:extLst>
          </p:nvPr>
        </p:nvGraphicFramePr>
        <p:xfrm>
          <a:off x="1395211" y="1912155"/>
          <a:ext cx="6096000" cy="475773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addition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subtraction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multiplication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modulus (remainder after  division)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719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Operator Precedence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ar-SA"/>
              <a:t> </a:t>
            </a:r>
          </a:p>
          <a:p>
            <a:pPr>
              <a:buFontTx/>
              <a:buNone/>
            </a:pPr>
            <a:endParaRPr lang="en-US" altLang="ar-SA"/>
          </a:p>
        </p:txBody>
      </p:sp>
      <p:graphicFrame>
        <p:nvGraphicFramePr>
          <p:cNvPr id="102487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54780"/>
              </p:ext>
            </p:extLst>
          </p:nvPr>
        </p:nvGraphicFramePr>
        <p:xfrm>
          <a:off x="1498242" y="2015186"/>
          <a:ext cx="6096000" cy="4592320"/>
        </p:xfrm>
        <a:graphic>
          <a:graphicData uri="http://schemas.openxmlformats.org/drawingml/2006/table">
            <a:tbl>
              <a:tblPr/>
              <a:tblGrid>
                <a:gridCol w="1447800"/>
                <a:gridCol w="1752600"/>
                <a:gridCol w="2895600"/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Order of evaluation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left -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parenthesis for explicit grouping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*  / 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left -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multiplication, division, modulus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 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left -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addition, subtraction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right -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89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Example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altLang="ar-SA" dirty="0"/>
              <a:t> </a:t>
            </a:r>
            <a:r>
              <a:rPr lang="en-US" altLang="ar-SA" dirty="0" smtClean="0"/>
              <a:t>  </a:t>
            </a:r>
            <a:endParaRPr lang="en-US" altLang="ar-SA" dirty="0"/>
          </a:p>
          <a:p>
            <a:pPr algn="l" rtl="0">
              <a:buFontTx/>
              <a:buNone/>
            </a:pPr>
            <a:r>
              <a:rPr lang="en-US" altLang="ar-SA" sz="2400" dirty="0" err="1">
                <a:latin typeface="Courier New" panose="02070309020205020404" pitchFamily="49" charset="0"/>
              </a:rPr>
              <a:t>int</a:t>
            </a:r>
            <a:r>
              <a:rPr lang="en-US" altLang="ar-SA" sz="2400" dirty="0">
                <a:latin typeface="Courier New" panose="02070309020205020404" pitchFamily="49" charset="0"/>
              </a:rPr>
              <a:t> pennies = 2 * 25 + 3 * 10 + 2 * 5;</a:t>
            </a:r>
          </a:p>
          <a:p>
            <a:pPr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           =   50   +   30   + 10</a:t>
            </a:r>
          </a:p>
          <a:p>
            <a:pPr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           =  90</a:t>
            </a:r>
          </a:p>
        </p:txBody>
      </p:sp>
    </p:spTree>
    <p:extLst>
      <p:ext uri="{BB962C8B-B14F-4D97-AF65-F5344CB8AC3E}">
        <p14:creationId xmlns:p14="http://schemas.microsoft.com/office/powerpoint/2010/main" val="932178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Another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45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algn="l" rtl="0">
                  <a:buFontTx/>
                  <a:buNone/>
                </a:pPr>
                <a:r>
                  <a:rPr lang="en-US" altLang="ar-SA" dirty="0" smtClean="0"/>
                  <a:t> </a:t>
                </a:r>
                <a:r>
                  <a:rPr lang="en-US" altLang="ar-SA" sz="2400" dirty="0" smtClean="0"/>
                  <a:t>Translate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ar-SA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ar-SA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ar-S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ar-SA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altLang="ar-SA" sz="2400" dirty="0" smtClean="0"/>
                  <a:t> into </a:t>
                </a:r>
                <a:r>
                  <a:rPr lang="en-US" altLang="ar-SA" sz="2400" dirty="0"/>
                  <a:t>Java:</a:t>
                </a:r>
              </a:p>
              <a:p>
                <a:pPr algn="l" rtl="0">
                  <a:buFontTx/>
                  <a:buNone/>
                </a:pPr>
                <a:r>
                  <a:rPr lang="en-US" altLang="ar-SA" sz="2400" dirty="0">
                    <a:latin typeface="Courier New" panose="02070309020205020404" pitchFamily="49" charset="0"/>
                  </a:rPr>
                  <a:t>      </a:t>
                </a:r>
              </a:p>
              <a:p>
                <a:pPr algn="l" rtl="0">
                  <a:buFontTx/>
                  <a:buNone/>
                </a:pPr>
                <a:r>
                  <a:rPr lang="en-US" altLang="ar-SA" sz="2400" dirty="0">
                    <a:latin typeface="Courier New" panose="02070309020205020404" pitchFamily="49" charset="0"/>
                  </a:rPr>
                  <a:t>  // incorrect!</a:t>
                </a:r>
              </a:p>
              <a:p>
                <a:pPr algn="l" rtl="0">
                  <a:buFontTx/>
                  <a:buNone/>
                </a:pPr>
                <a:r>
                  <a:rPr lang="en-US" altLang="ar-SA" sz="2400" dirty="0">
                    <a:latin typeface="Courier New" panose="02070309020205020404" pitchFamily="49" charset="0"/>
                  </a:rPr>
                  <a:t>  double result = x / 2 * y; </a:t>
                </a:r>
              </a:p>
              <a:p>
                <a:pPr algn="l" rtl="0">
                  <a:buFontTx/>
                  <a:buNone/>
                </a:pPr>
                <a:r>
                  <a:rPr lang="en-US" altLang="ar-SA" sz="2400" dirty="0"/>
                  <a:t>     =&gt; </a:t>
                </a:r>
                <a:r>
                  <a:rPr lang="en-US" altLang="ar-SA" sz="2400" u="sng" dirty="0"/>
                  <a:t> x</a:t>
                </a:r>
                <a:r>
                  <a:rPr lang="en-US" altLang="ar-SA" sz="2400" dirty="0"/>
                  <a:t>   *   y</a:t>
                </a:r>
                <a:br>
                  <a:rPr lang="en-US" altLang="ar-SA" sz="2400" dirty="0"/>
                </a:br>
                <a:r>
                  <a:rPr lang="en-US" altLang="ar-SA" sz="2400" dirty="0"/>
                  <a:t>      </a:t>
                </a:r>
                <a:r>
                  <a:rPr lang="en-US" altLang="ar-SA" sz="2400" dirty="0" smtClean="0"/>
                  <a:t>2</a:t>
                </a:r>
                <a:endParaRPr lang="en-US" altLang="ar-SA" sz="2400" dirty="0"/>
              </a:p>
              <a:p>
                <a:pPr algn="l" rtl="0">
                  <a:buFontTx/>
                  <a:buNone/>
                </a:pPr>
                <a:endParaRPr lang="en-US" altLang="ar-SA" dirty="0"/>
              </a:p>
              <a:p>
                <a:pPr algn="l" rtl="0">
                  <a:buFontTx/>
                  <a:buNone/>
                </a:pPr>
                <a:r>
                  <a:rPr lang="en-US" altLang="ar-SA" dirty="0"/>
                  <a:t>  </a:t>
                </a:r>
                <a:r>
                  <a:rPr lang="en-US" altLang="ar-SA" sz="2400" dirty="0">
                    <a:latin typeface="Courier New" panose="02070309020205020404" pitchFamily="49" charset="0"/>
                  </a:rPr>
                  <a:t> // correct</a:t>
                </a:r>
                <a:endParaRPr lang="en-US" altLang="ar-SA" dirty="0"/>
              </a:p>
              <a:p>
                <a:pPr algn="l" rtl="0">
                  <a:buFontTx/>
                  <a:buNone/>
                </a:pPr>
                <a:r>
                  <a:rPr lang="en-US" altLang="ar-SA" sz="2400" dirty="0">
                    <a:latin typeface="Courier New" panose="02070309020205020404" pitchFamily="49" charset="0"/>
                  </a:rPr>
                  <a:t>  double result = x / ( 2 * y );  </a:t>
                </a:r>
                <a:endParaRPr lang="en-US" altLang="ar-SA" dirty="0"/>
              </a:p>
              <a:p>
                <a:pPr algn="l" rtl="0">
                  <a:buFontTx/>
                  <a:buNone/>
                </a:pPr>
                <a:r>
                  <a:rPr lang="en-US" altLang="ar-SA" dirty="0"/>
                  <a:t>  </a:t>
                </a:r>
              </a:p>
            </p:txBody>
          </p:sp>
        </mc:Choice>
        <mc:Fallback>
          <p:sp>
            <p:nvSpPr>
              <p:cNvPr id="1044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76" t="-100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869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Integer Division &amp; Modulus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When dividing two integers: </a:t>
            </a:r>
          </a:p>
          <a:p>
            <a:pPr lvl="1" algn="l" rtl="0"/>
            <a:r>
              <a:rPr lang="en-US" altLang="ar-SA" sz="1800" dirty="0"/>
              <a:t>the quotient is an integer</a:t>
            </a:r>
          </a:p>
          <a:p>
            <a:pPr lvl="1" algn="l" rtl="0"/>
            <a:r>
              <a:rPr lang="en-US" altLang="ar-SA" sz="1800" dirty="0"/>
              <a:t>the remainder is truncated (discarded)</a:t>
            </a:r>
          </a:p>
          <a:p>
            <a:pPr algn="l" rtl="0"/>
            <a:r>
              <a:rPr lang="en-US" altLang="ar-SA" sz="2000" dirty="0"/>
              <a:t>To get the remainder, use the modulus operator with the same </a:t>
            </a:r>
            <a:r>
              <a:rPr lang="en-US" altLang="ar-SA" sz="2000" dirty="0" smtClean="0"/>
              <a:t>operands</a:t>
            </a:r>
            <a:endParaRPr lang="en-US" altLang="ar-SA" sz="2000" dirty="0"/>
          </a:p>
        </p:txBody>
      </p:sp>
    </p:spTree>
    <p:extLst>
      <p:ext uri="{BB962C8B-B14F-4D97-AF65-F5344CB8AC3E}">
        <p14:creationId xmlns:p14="http://schemas.microsoft.com/office/powerpoint/2010/main" val="1482296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Division by Zero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10200"/>
          </a:xfrm>
        </p:spPr>
        <p:txBody>
          <a:bodyPr/>
          <a:lstStyle/>
          <a:p>
            <a:pPr algn="l" rtl="0"/>
            <a:r>
              <a:rPr lang="en-US" altLang="ar-SA" sz="2000" dirty="0"/>
              <a:t>Integer division by 0:</a:t>
            </a:r>
          </a:p>
          <a:p>
            <a:pPr algn="l" rtl="0">
              <a:buFontTx/>
              <a:buNone/>
            </a:pPr>
            <a:r>
              <a:rPr lang="en-US" altLang="ar-SA" dirty="0"/>
              <a:t>     Example:  </a:t>
            </a:r>
            <a:r>
              <a:rPr lang="en-US" altLang="ar-SA" sz="2400" dirty="0">
                <a:latin typeface="Courier New" panose="02070309020205020404" pitchFamily="49" charset="0"/>
              </a:rPr>
              <a:t> </a:t>
            </a:r>
            <a:r>
              <a:rPr lang="en-US" altLang="ar-SA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dirty="0">
                <a:latin typeface="Consolas" panose="020B0609020204030204" pitchFamily="49" charset="0"/>
                <a:cs typeface="Consolas" panose="020B0609020204030204" pitchFamily="49" charset="0"/>
              </a:rPr>
              <a:t> result = 4 / 0; </a:t>
            </a:r>
            <a:endParaRPr lang="en-US" altLang="ar-SA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/>
            <a:r>
              <a:rPr lang="en-US" altLang="ar-SA" sz="2000" dirty="0"/>
              <a:t>No compiler error, but at run time, JVM generates </a:t>
            </a:r>
            <a:r>
              <a:rPr lang="en-US" altLang="ar-SA" sz="2000" i="1" dirty="0" err="1"/>
              <a:t>ArithmeticException</a:t>
            </a:r>
            <a:r>
              <a:rPr lang="en-US" altLang="ar-SA" sz="2000" i="1" dirty="0"/>
              <a:t> </a:t>
            </a:r>
            <a:r>
              <a:rPr lang="en-US" altLang="ar-SA" sz="2000" dirty="0"/>
              <a:t>and program stops executing</a:t>
            </a:r>
          </a:p>
          <a:p>
            <a:pPr algn="l" rtl="0"/>
            <a:r>
              <a:rPr lang="en-US" altLang="ar-SA" sz="2000" dirty="0"/>
              <a:t>Floating-point division by 0:</a:t>
            </a:r>
          </a:p>
          <a:p>
            <a:pPr lvl="1" algn="l" rtl="0"/>
            <a:r>
              <a:rPr lang="en-US" altLang="ar-SA" sz="1800" dirty="0"/>
              <a:t>If dividend is not 0, the result is </a:t>
            </a:r>
            <a:r>
              <a:rPr lang="en-US" altLang="ar-SA" sz="1800" i="1" dirty="0"/>
              <a:t>Infinity</a:t>
            </a:r>
          </a:p>
          <a:p>
            <a:pPr lvl="1" algn="l" rtl="0"/>
            <a:r>
              <a:rPr lang="en-US" altLang="ar-SA" sz="1800" dirty="0"/>
              <a:t>If dividend and divisor are both 0, the result is  </a:t>
            </a:r>
            <a:r>
              <a:rPr lang="en-US" altLang="ar-SA" sz="1800" i="1" dirty="0" err="1"/>
              <a:t>NaN</a:t>
            </a:r>
            <a:r>
              <a:rPr lang="en-US" altLang="ar-SA" sz="1800" i="1" dirty="0"/>
              <a:t> </a:t>
            </a:r>
            <a:r>
              <a:rPr lang="en-US" altLang="ar-SA" sz="1800" dirty="0"/>
              <a:t> (not a number</a:t>
            </a:r>
            <a:r>
              <a:rPr lang="en-US" altLang="ar-SA" sz="1800" dirty="0" smtClean="0"/>
              <a:t>)</a:t>
            </a:r>
            <a:endParaRPr lang="en-US" altLang="ar-SA" sz="1800" dirty="0"/>
          </a:p>
        </p:txBody>
      </p:sp>
    </p:spTree>
    <p:extLst>
      <p:ext uri="{BB962C8B-B14F-4D97-AF65-F5344CB8AC3E}">
        <p14:creationId xmlns:p14="http://schemas.microsoft.com/office/powerpoint/2010/main" val="12319276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8375" y="963769"/>
            <a:ext cx="7772400" cy="811213"/>
          </a:xfrm>
        </p:spPr>
        <p:txBody>
          <a:bodyPr/>
          <a:lstStyle/>
          <a:p>
            <a:pPr rtl="0"/>
            <a:r>
              <a:rPr lang="en-US" altLang="ar-SA" dirty="0"/>
              <a:t>Shortcut Operators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75" y="1774982"/>
            <a:ext cx="8290774" cy="4661079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++</a:t>
            </a:r>
            <a:r>
              <a:rPr lang="en-US" altLang="ar-SA" sz="2000" dirty="0"/>
              <a:t>   increment by 1     </a:t>
            </a:r>
            <a:r>
              <a:rPr lang="en-US" altLang="ar-SA" sz="2000" dirty="0">
                <a:latin typeface="Courier New" panose="02070309020205020404" pitchFamily="49" charset="0"/>
              </a:rPr>
              <a:t> --</a:t>
            </a:r>
            <a:r>
              <a:rPr lang="en-US" altLang="ar-SA" sz="2000" dirty="0"/>
              <a:t>    decrement by 1</a:t>
            </a:r>
          </a:p>
          <a:p>
            <a:pPr algn="l" rtl="0">
              <a:buFontTx/>
              <a:buNone/>
            </a:pPr>
            <a:r>
              <a:rPr lang="en-US" altLang="ar-SA" sz="2800" dirty="0"/>
              <a:t>Example:</a:t>
            </a:r>
          </a:p>
          <a:p>
            <a:pPr algn="l" rtl="0">
              <a:buFontTx/>
              <a:buNone/>
            </a:pPr>
            <a:r>
              <a:rPr lang="en-US" altLang="ar-SA" sz="2400" dirty="0">
                <a:latin typeface="Courier New" panose="02070309020205020404" pitchFamily="49" charset="0"/>
              </a:rPr>
              <a:t>  </a:t>
            </a:r>
            <a:r>
              <a:rPr lang="en-US" altLang="ar-SA" dirty="0">
                <a:latin typeface="Courier New" panose="02070309020205020404" pitchFamily="49" charset="0"/>
              </a:rPr>
              <a:t>count++;    // count = count + 1;</a:t>
            </a:r>
          </a:p>
          <a:p>
            <a:pPr algn="l" rtl="0">
              <a:buFontTx/>
              <a:buNone/>
            </a:pPr>
            <a:r>
              <a:rPr lang="en-US" altLang="ar-SA" dirty="0">
                <a:latin typeface="Courier New" panose="02070309020205020404" pitchFamily="49" charset="0"/>
              </a:rPr>
              <a:t>  count--;    // count = count - 1</a:t>
            </a:r>
            <a:r>
              <a:rPr lang="en-US" altLang="ar-SA" dirty="0" smtClean="0">
                <a:latin typeface="Courier New" panose="02070309020205020404" pitchFamily="49" charset="0"/>
              </a:rPr>
              <a:t>;</a:t>
            </a:r>
            <a:endParaRPr lang="en-US" altLang="ar-SA" sz="2400" dirty="0">
              <a:latin typeface="Courier New" panose="02070309020205020404" pitchFamily="49" charset="0"/>
            </a:endParaRPr>
          </a:p>
          <a:p>
            <a:pPr algn="l" rtl="0">
              <a:buFontTx/>
              <a:buNone/>
            </a:pPr>
            <a:r>
              <a:rPr lang="en-US" altLang="ar-SA" sz="2000" dirty="0"/>
              <a:t>Postfix version </a:t>
            </a:r>
            <a:r>
              <a:rPr lang="en-US" altLang="ar-SA" dirty="0"/>
              <a:t>(</a:t>
            </a:r>
            <a:r>
              <a:rPr lang="en-US" altLang="ar-SA" dirty="0" err="1">
                <a:latin typeface="Courier New" panose="02070309020205020404" pitchFamily="49" charset="0"/>
              </a:rPr>
              <a:t>var</a:t>
            </a:r>
            <a:r>
              <a:rPr lang="en-US" altLang="ar-SA" dirty="0">
                <a:latin typeface="Courier New" panose="02070309020205020404" pitchFamily="49" charset="0"/>
              </a:rPr>
              <a:t>++, </a:t>
            </a:r>
            <a:r>
              <a:rPr lang="en-US" altLang="ar-SA" dirty="0" err="1">
                <a:latin typeface="Courier New" panose="02070309020205020404" pitchFamily="49" charset="0"/>
              </a:rPr>
              <a:t>var</a:t>
            </a:r>
            <a:r>
              <a:rPr lang="en-US" altLang="ar-SA" dirty="0">
                <a:latin typeface="Courier New" panose="02070309020205020404" pitchFamily="49" charset="0"/>
              </a:rPr>
              <a:t>--</a:t>
            </a:r>
            <a:r>
              <a:rPr lang="en-US" altLang="ar-SA" dirty="0"/>
              <a:t>):  </a:t>
            </a:r>
            <a:r>
              <a:rPr lang="en-US" altLang="ar-SA" sz="2000" dirty="0"/>
              <a:t>use value of </a:t>
            </a:r>
            <a:r>
              <a:rPr lang="en-US" altLang="ar-SA" sz="2000" i="1" dirty="0" err="1"/>
              <a:t>var</a:t>
            </a:r>
            <a:r>
              <a:rPr lang="en-US" altLang="ar-SA" sz="2000" i="1" dirty="0"/>
              <a:t> </a:t>
            </a:r>
            <a:r>
              <a:rPr lang="en-US" altLang="ar-SA" sz="2000" dirty="0"/>
              <a:t>in expression, then increment or decrement.</a:t>
            </a:r>
          </a:p>
          <a:p>
            <a:pPr algn="l" rtl="0">
              <a:buFontTx/>
              <a:buNone/>
            </a:pPr>
            <a:r>
              <a:rPr lang="en-US" altLang="ar-SA" sz="2000" dirty="0"/>
              <a:t>Prefix version </a:t>
            </a:r>
            <a:r>
              <a:rPr lang="en-US" altLang="ar-SA" dirty="0"/>
              <a:t>(</a:t>
            </a:r>
            <a:r>
              <a:rPr lang="en-US" altLang="ar-SA" dirty="0">
                <a:latin typeface="Courier New" panose="02070309020205020404" pitchFamily="49" charset="0"/>
              </a:rPr>
              <a:t>++</a:t>
            </a:r>
            <a:r>
              <a:rPr lang="en-US" altLang="ar-SA" dirty="0" err="1">
                <a:latin typeface="Courier New" panose="02070309020205020404" pitchFamily="49" charset="0"/>
              </a:rPr>
              <a:t>var</a:t>
            </a:r>
            <a:r>
              <a:rPr lang="en-US" altLang="ar-SA" dirty="0">
                <a:latin typeface="Courier New" panose="02070309020205020404" pitchFamily="49" charset="0"/>
              </a:rPr>
              <a:t>, --</a:t>
            </a:r>
            <a:r>
              <a:rPr lang="en-US" altLang="ar-SA" dirty="0" err="1">
                <a:latin typeface="Courier New" panose="02070309020205020404" pitchFamily="49" charset="0"/>
              </a:rPr>
              <a:t>var</a:t>
            </a:r>
            <a:r>
              <a:rPr lang="en-US" altLang="ar-SA" dirty="0"/>
              <a:t>): </a:t>
            </a:r>
            <a:r>
              <a:rPr lang="en-US" altLang="ar-SA" sz="2000" dirty="0"/>
              <a:t>increment or decrement </a:t>
            </a:r>
            <a:r>
              <a:rPr lang="en-US" altLang="ar-SA" sz="2000" i="1" dirty="0" err="1"/>
              <a:t>var</a:t>
            </a:r>
            <a:r>
              <a:rPr lang="en-US" altLang="ar-SA" sz="2000" dirty="0"/>
              <a:t>, then use value in </a:t>
            </a:r>
            <a:r>
              <a:rPr lang="en-US" altLang="ar-SA" sz="2000" dirty="0" smtClean="0"/>
              <a:t>expression</a:t>
            </a:r>
            <a:endParaRPr lang="en-US" altLang="ar-SA" sz="2000" dirty="0"/>
          </a:p>
        </p:txBody>
      </p:sp>
    </p:spTree>
    <p:extLst>
      <p:ext uri="{BB962C8B-B14F-4D97-AF65-F5344CB8AC3E}">
        <p14:creationId xmlns:p14="http://schemas.microsoft.com/office/powerpoint/2010/main" val="3200293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More Shortcut Operators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ar-SA"/>
              <a:t> </a:t>
            </a:r>
          </a:p>
        </p:txBody>
      </p:sp>
      <p:graphicFrame>
        <p:nvGraphicFramePr>
          <p:cNvPr id="11062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14185"/>
              </p:ext>
            </p:extLst>
          </p:nvPr>
        </p:nvGraphicFramePr>
        <p:xfrm>
          <a:off x="1292180" y="1891047"/>
          <a:ext cx="6096000" cy="4876800"/>
        </p:xfrm>
        <a:graphic>
          <a:graphicData uri="http://schemas.openxmlformats.org/drawingml/2006/table">
            <a:tbl>
              <a:tblPr/>
              <a:tblGrid>
                <a:gridCol w="1524000"/>
                <a:gridCol w="1676400"/>
                <a:gridCol w="2895600"/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Equivalent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+=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= a + 3;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-= 10;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= a - 10;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*=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*= 4;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= a * 4;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/=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/= 7;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= a / 7;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%=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%= 10;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 = a % 10;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1002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Common Error Trap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ar-SA"/>
              <a:t>No spaces are allowed between the arithmetic operator and the equals sign</a:t>
            </a:r>
          </a:p>
          <a:p>
            <a:pPr algn="l" rtl="0"/>
            <a:r>
              <a:rPr lang="en-US" altLang="ar-SA"/>
              <a:t>Note that the correct sequence is +=, not =+</a:t>
            </a:r>
          </a:p>
          <a:p>
            <a:pPr algn="l" rtl="0">
              <a:buFontTx/>
              <a:buNone/>
            </a:pPr>
            <a:r>
              <a:rPr lang="en-US" altLang="ar-SA"/>
              <a:t>  Example: add 2 to a</a:t>
            </a:r>
          </a:p>
          <a:p>
            <a:pPr algn="l" rtl="0">
              <a:buFontTx/>
              <a:buNone/>
            </a:pPr>
            <a:r>
              <a:rPr lang="en-US" altLang="ar-SA" sz="2000">
                <a:latin typeface="Courier New" panose="02070309020205020404" pitchFamily="49" charset="0"/>
              </a:rPr>
              <a:t>     // incorrect</a:t>
            </a:r>
          </a:p>
          <a:p>
            <a:pPr algn="l" rtl="0">
              <a:buFontTx/>
              <a:buNone/>
            </a:pPr>
            <a:r>
              <a:rPr lang="en-US" altLang="ar-SA" sz="2000">
                <a:latin typeface="Courier New" panose="02070309020205020404" pitchFamily="49" charset="0"/>
              </a:rPr>
              <a:t>     a =+ 2; //   a = +2; assigns 2 to 2</a:t>
            </a:r>
          </a:p>
          <a:p>
            <a:pPr algn="l" rtl="0">
              <a:buFontTx/>
              <a:buNone/>
            </a:pPr>
            <a:endParaRPr lang="en-US" altLang="ar-SA" sz="2000">
              <a:latin typeface="Courier New" panose="02070309020205020404" pitchFamily="49" charset="0"/>
            </a:endParaRPr>
          </a:p>
          <a:p>
            <a:pPr algn="l" rtl="0">
              <a:buFontTx/>
              <a:buNone/>
            </a:pPr>
            <a:r>
              <a:rPr lang="en-US" altLang="ar-SA" sz="2000">
                <a:latin typeface="Courier New" panose="02070309020205020404" pitchFamily="49" charset="0"/>
              </a:rPr>
              <a:t>    // correct</a:t>
            </a:r>
          </a:p>
          <a:p>
            <a:pPr algn="l" rtl="0">
              <a:buFontTx/>
              <a:buNone/>
            </a:pPr>
            <a:r>
              <a:rPr lang="en-US" altLang="ar-SA" sz="2000">
                <a:latin typeface="Courier New" panose="02070309020205020404" pitchFamily="49" charset="0"/>
              </a:rPr>
              <a:t>    a += 2;   // a = a + 2;</a:t>
            </a:r>
          </a:p>
        </p:txBody>
      </p:sp>
    </p:spTree>
    <p:extLst>
      <p:ext uri="{BB962C8B-B14F-4D97-AF65-F5344CB8AC3E}">
        <p14:creationId xmlns:p14="http://schemas.microsoft.com/office/powerpoint/2010/main" val="16652670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03" y="764748"/>
            <a:ext cx="7989752" cy="1083329"/>
          </a:xfrm>
        </p:spPr>
        <p:txBody>
          <a:bodyPr/>
          <a:lstStyle/>
          <a:p>
            <a:pPr rtl="0"/>
            <a:r>
              <a:rPr lang="en-US" altLang="ar-SA"/>
              <a:t>Operator Precedence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03" y="2305277"/>
            <a:ext cx="7989752" cy="3630795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altLang="ar-SA"/>
              <a:t> </a:t>
            </a:r>
          </a:p>
        </p:txBody>
      </p:sp>
      <p:graphicFrame>
        <p:nvGraphicFramePr>
          <p:cNvPr id="11171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009503"/>
              </p:ext>
            </p:extLst>
          </p:nvPr>
        </p:nvGraphicFramePr>
        <p:xfrm>
          <a:off x="452403" y="1951108"/>
          <a:ext cx="8124422" cy="4791393"/>
        </p:xfrm>
        <a:graphic>
          <a:graphicData uri="http://schemas.openxmlformats.org/drawingml/2006/table">
            <a:tbl>
              <a:tblPr/>
              <a:tblGrid>
                <a:gridCol w="2010166"/>
                <a:gridCol w="1675139"/>
                <a:gridCol w="4439117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Order of evaluation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(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left -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parenthesis for explicit grouping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++ 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right -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preincrement, predecrement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++ 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right -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postincrement, postdecrement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*  / 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left -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multiplication, division, modulus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+ 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left -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addition or </a:t>
                      </a:r>
                      <a:r>
                        <a:rPr kumimoji="0" lang="en-US" altLang="ar-S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String</a:t>
                      </a: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concatenation, subtraction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= += -= *= /= %=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right -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8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DBC59C5C-FBA4-438A-97F7-CE165B46F0A1}" type="slidenum">
              <a:rPr lang="en-US" altLang="ar-SA"/>
              <a:pPr algn="l"/>
              <a:t>4</a:t>
            </a:fld>
            <a:endParaRPr lang="en-US" altLang="ar-SA"/>
          </a:p>
        </p:txBody>
      </p:sp>
      <p:sp>
        <p:nvSpPr>
          <p:cNvPr id="135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altLang="ar-SA"/>
              <a:t>Comments</a:t>
            </a:r>
            <a:endParaRPr lang="en-US" altLang="ar-SA"/>
          </a:p>
        </p:txBody>
      </p:sp>
      <p:sp>
        <p:nvSpPr>
          <p:cNvPr id="135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4826" y="1955280"/>
            <a:ext cx="8627202" cy="4625823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GB" altLang="ar-SA" sz="2600" b="1" dirty="0"/>
              <a:t>comment</a:t>
            </a:r>
            <a:r>
              <a:rPr lang="en-GB" altLang="ar-SA" sz="2600" dirty="0"/>
              <a:t>: A note written in the source code by the programmer to make the code easier to understand.</a:t>
            </a:r>
          </a:p>
          <a:p>
            <a:pPr lvl="1" algn="l" rtl="0"/>
            <a:r>
              <a:rPr lang="en-GB" altLang="ar-SA" sz="2600" dirty="0"/>
              <a:t>Comments are not executed when your program runs.</a:t>
            </a:r>
          </a:p>
          <a:p>
            <a:pPr lvl="1" algn="l" rtl="0"/>
            <a:r>
              <a:rPr lang="en-GB" altLang="ar-SA" sz="2600" dirty="0"/>
              <a:t>Most Java editors show your comments with a special </a:t>
            </a:r>
            <a:r>
              <a:rPr lang="en-GB" altLang="ar-SA" sz="2600" dirty="0" err="1"/>
              <a:t>color</a:t>
            </a:r>
            <a:r>
              <a:rPr lang="en-GB" altLang="ar-SA" sz="2600" dirty="0"/>
              <a:t>.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GB" altLang="ar-SA" sz="1200" dirty="0"/>
          </a:p>
          <a:p>
            <a:pPr algn="l" rtl="0"/>
            <a:r>
              <a:rPr lang="en-GB" altLang="ar-SA" dirty="0"/>
              <a:t>Comment, general syntax: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GB" altLang="ar-SA" sz="2000" dirty="0"/>
              <a:t>	</a:t>
            </a:r>
            <a:r>
              <a:rPr lang="en-GB" altLang="ar-SA" sz="2000" dirty="0">
                <a:latin typeface="Courier New" panose="02070309020205020404" pitchFamily="49" charset="0"/>
              </a:rPr>
              <a:t>/* </a:t>
            </a:r>
            <a:r>
              <a:rPr lang="en-GB" altLang="ar-SA" sz="2000" b="1" i="1" dirty="0"/>
              <a:t>&lt;comment text; may span multiple lines&gt;</a:t>
            </a:r>
            <a:r>
              <a:rPr lang="en-GB" altLang="ar-SA" sz="2000" dirty="0"/>
              <a:t> </a:t>
            </a:r>
            <a:r>
              <a:rPr lang="en-GB" altLang="ar-SA" sz="2000" dirty="0">
                <a:latin typeface="Courier New" panose="02070309020205020404" pitchFamily="49" charset="0"/>
              </a:rPr>
              <a:t>*/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GB" altLang="ar-SA" sz="2000" dirty="0"/>
              <a:t>		or,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GB" altLang="ar-SA" sz="2000" dirty="0"/>
              <a:t>	</a:t>
            </a:r>
            <a:r>
              <a:rPr lang="en-GB" altLang="ar-SA" sz="2000" dirty="0">
                <a:latin typeface="Courier New" panose="02070309020205020404" pitchFamily="49" charset="0"/>
              </a:rPr>
              <a:t>// </a:t>
            </a:r>
            <a:r>
              <a:rPr lang="en-GB" altLang="ar-SA" sz="2000" b="1" i="1" dirty="0"/>
              <a:t>&lt;comment text, on one line&gt;</a:t>
            </a:r>
          </a:p>
          <a:p>
            <a:pPr lvl="1" algn="l" rtl="0"/>
            <a:endParaRPr lang="en-GB" altLang="ar-SA" sz="1000" dirty="0"/>
          </a:p>
          <a:p>
            <a:pPr algn="l" rtl="0"/>
            <a:r>
              <a:rPr lang="en-GB" altLang="ar-SA" sz="2300" dirty="0"/>
              <a:t>Examples:</a:t>
            </a:r>
          </a:p>
          <a:p>
            <a:pPr lvl="1" algn="l" rtl="0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ar-SA" sz="2100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A comment goes here. */</a:t>
            </a:r>
          </a:p>
          <a:p>
            <a:pPr lvl="1" algn="l" rtl="0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ar-SA" sz="2100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It can even span</a:t>
            </a:r>
          </a:p>
          <a:p>
            <a:pPr lvl="1" algn="l" rtl="0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ar-SA" sz="2100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multiple lines. */</a:t>
            </a:r>
          </a:p>
          <a:p>
            <a:pPr lvl="1" algn="l" rtl="0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ar-SA" sz="2100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This is a one-line comment.</a:t>
            </a:r>
            <a:endParaRPr lang="en-US" altLang="ar-SA" sz="2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22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3B58CFE8-9FB9-4336-86C6-42403D10EDB8}" type="slidenum">
              <a:rPr lang="en-US" altLang="ar-SA"/>
              <a:pPr algn="l"/>
              <a:t>5</a:t>
            </a:fld>
            <a:endParaRPr lang="en-US" altLang="ar-SA"/>
          </a:p>
        </p:txBody>
      </p:sp>
      <p:sp>
        <p:nvSpPr>
          <p:cNvPr id="136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altLang="ar-SA"/>
              <a:t>Using comments</a:t>
            </a:r>
            <a:endParaRPr lang="en-US" altLang="ar-SA"/>
          </a:p>
        </p:txBody>
      </p:sp>
      <p:sp>
        <p:nvSpPr>
          <p:cNvPr id="136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4664" y="2163650"/>
            <a:ext cx="8562808" cy="2779571"/>
          </a:xfrm>
        </p:spPr>
        <p:txBody>
          <a:bodyPr>
            <a:noAutofit/>
          </a:bodyPr>
          <a:lstStyle/>
          <a:p>
            <a:pPr algn="l" rtl="0">
              <a:lnSpc>
                <a:spcPct val="110000"/>
              </a:lnSpc>
            </a:pPr>
            <a:r>
              <a:rPr lang="en-GB" altLang="ar-SA" sz="2000" dirty="0"/>
              <a:t>Where to place comments:</a:t>
            </a:r>
          </a:p>
          <a:p>
            <a:pPr lvl="1" algn="l" rtl="0">
              <a:lnSpc>
                <a:spcPct val="110000"/>
              </a:lnSpc>
            </a:pPr>
            <a:r>
              <a:rPr lang="en-GB" altLang="ar-SA" sz="1800" dirty="0"/>
              <a:t>at the top of each file (also called a "comment header"),</a:t>
            </a:r>
            <a:br>
              <a:rPr lang="en-GB" altLang="ar-SA" sz="1800" dirty="0"/>
            </a:br>
            <a:r>
              <a:rPr lang="en-GB" altLang="ar-SA" sz="1800" dirty="0"/>
              <a:t>naming the author and explaining what the program does</a:t>
            </a:r>
          </a:p>
          <a:p>
            <a:pPr lvl="1" algn="l" rtl="0">
              <a:lnSpc>
                <a:spcPct val="110000"/>
              </a:lnSpc>
            </a:pPr>
            <a:r>
              <a:rPr lang="en-GB" altLang="ar-SA" sz="1800" dirty="0"/>
              <a:t>at the start of every method, describing its </a:t>
            </a:r>
            <a:r>
              <a:rPr lang="en-GB" altLang="ar-SA" sz="1800" dirty="0" smtClean="0"/>
              <a:t>behaviour</a:t>
            </a:r>
            <a:endParaRPr lang="en-GB" altLang="ar-SA" sz="1800" dirty="0"/>
          </a:p>
          <a:p>
            <a:pPr lvl="1" algn="l" rtl="0">
              <a:lnSpc>
                <a:spcPct val="110000"/>
              </a:lnSpc>
            </a:pPr>
            <a:r>
              <a:rPr lang="en-GB" altLang="ar-SA" sz="1800" dirty="0"/>
              <a:t>inside methods, to explain complex pieces of code</a:t>
            </a:r>
            <a:br>
              <a:rPr lang="en-GB" altLang="ar-SA" sz="1800" dirty="0"/>
            </a:br>
            <a:r>
              <a:rPr lang="en-GB" altLang="ar-SA" sz="1800" dirty="0"/>
              <a:t>(more useful later)</a:t>
            </a:r>
          </a:p>
          <a:p>
            <a:pPr algn="l" rtl="0">
              <a:lnSpc>
                <a:spcPct val="110000"/>
              </a:lnSpc>
            </a:pPr>
            <a:endParaRPr lang="en-GB" altLang="ar-SA" sz="900" dirty="0"/>
          </a:p>
        </p:txBody>
      </p:sp>
    </p:spTree>
    <p:extLst>
      <p:ext uri="{BB962C8B-B14F-4D97-AF65-F5344CB8AC3E}">
        <p14:creationId xmlns:p14="http://schemas.microsoft.com/office/powerpoint/2010/main" val="579037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65A85FD-5A6B-4AEA-B33D-90CBE4E36577}" type="slidenum">
              <a:rPr lang="en-US" altLang="ar-SA"/>
              <a:pPr algn="l"/>
              <a:t>6</a:t>
            </a:fld>
            <a:endParaRPr lang="en-US" altLang="ar-SA"/>
          </a:p>
        </p:txBody>
      </p:sp>
      <p:sp>
        <p:nvSpPr>
          <p:cNvPr id="13639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54113" y="687388"/>
            <a:ext cx="7989887" cy="1082675"/>
          </a:xfrm>
        </p:spPr>
        <p:txBody>
          <a:bodyPr/>
          <a:lstStyle/>
          <a:p>
            <a:pPr rtl="0"/>
            <a:r>
              <a:rPr lang="en-GB" altLang="ar-SA"/>
              <a:t>Comments example</a:t>
            </a:r>
            <a:endParaRPr lang="en-US" altLang="ar-SA"/>
          </a:p>
        </p:txBody>
      </p:sp>
      <p:sp>
        <p:nvSpPr>
          <p:cNvPr id="13639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96863" y="1770063"/>
            <a:ext cx="8847137" cy="3630612"/>
          </a:xfrm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b="1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Suzy Student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b="1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CS 101, Fall 2019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b="1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This program prints lyrics from my </a:t>
            </a:r>
            <a:r>
              <a:rPr lang="en-GB" altLang="ar-SA" sz="1400" b="1" dirty="0" err="1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favorite</a:t>
            </a:r>
            <a:r>
              <a:rPr lang="en-GB" altLang="ar-SA" sz="1400" b="1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song! */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GB" altLang="ar-SA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MyFavoriteSong</a:t>
            </a: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b="1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/* Runs the overall program to print the song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b="1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on the console. */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main(String[] </a:t>
            </a:r>
            <a:r>
              <a:rPr lang="en-GB" altLang="ar-SA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sing</a:t>
            </a:r>
            <a:r>
              <a:rPr lang="en-GB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GB" altLang="ar-SA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b="1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Separate the two verses with a blank line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GB" altLang="ar-SA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endParaRPr lang="en-GB" altLang="ar-SA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sing();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GB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GB" altLang="ar-SA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b="1" dirty="0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Displays the first verse of the theme song.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sing() {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GB" altLang="ar-SA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("Now this is the story all about how");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GB" altLang="ar-SA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("My life got flipped turned upside-down");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algn="l" rtl="0">
              <a:lnSpc>
                <a:spcPct val="80000"/>
              </a:lnSpc>
              <a:spcBef>
                <a:spcPts val="400"/>
              </a:spcBef>
              <a:buFont typeface="Wingdings" panose="05000000000000000000" pitchFamily="2" charset="2"/>
              <a:buNone/>
            </a:pPr>
            <a:r>
              <a:rPr lang="en-GB" altLang="ar-SA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ar-SA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/>
              <a:t>Data Types, Variables, and Constants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76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dirty="0"/>
              <a:t>Data Types, Variables, and Constants</a:t>
            </a:r>
          </a:p>
        </p:txBody>
      </p:sp>
      <p:sp>
        <p:nvSpPr>
          <p:cNvPr id="96259" name="Rectangle 1027"/>
          <p:cNvSpPr>
            <a:spLocks noGrp="1" noChangeArrowheads="1"/>
          </p:cNvSpPr>
          <p:nvPr>
            <p:ph idx="1"/>
          </p:nvPr>
        </p:nvSpPr>
        <p:spPr>
          <a:xfrm>
            <a:off x="581192" y="2086336"/>
            <a:ext cx="7989752" cy="3630795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endParaRPr lang="en-US" altLang="ar-SA" dirty="0">
              <a:solidFill>
                <a:schemeClr val="tx2"/>
              </a:solidFill>
            </a:endParaRPr>
          </a:p>
          <a:p>
            <a:pPr algn="l" rtl="0"/>
            <a:r>
              <a:rPr lang="en-US" altLang="ar-SA" dirty="0">
                <a:solidFill>
                  <a:schemeClr val="tx2"/>
                </a:solidFill>
              </a:rPr>
              <a:t>Declaring Variables</a:t>
            </a:r>
          </a:p>
          <a:p>
            <a:pPr algn="l" rtl="0"/>
            <a:r>
              <a:rPr lang="en-US" altLang="ar-SA" dirty="0">
                <a:solidFill>
                  <a:schemeClr val="tx2"/>
                </a:solidFill>
              </a:rPr>
              <a:t>Primitive Data Types</a:t>
            </a:r>
          </a:p>
          <a:p>
            <a:pPr algn="l" rtl="0"/>
            <a:r>
              <a:rPr lang="en-US" altLang="ar-SA" dirty="0">
                <a:solidFill>
                  <a:schemeClr val="tx2"/>
                </a:solidFill>
              </a:rPr>
              <a:t>Initial Values and Literals</a:t>
            </a:r>
          </a:p>
          <a:p>
            <a:pPr algn="l" rtl="0"/>
            <a:r>
              <a:rPr lang="en-US" altLang="ar-SA" dirty="0">
                <a:solidFill>
                  <a:schemeClr val="tx2"/>
                </a:solidFill>
              </a:rPr>
              <a:t>String Literals and Escape Sequences</a:t>
            </a:r>
          </a:p>
          <a:p>
            <a:pPr algn="l" rtl="0"/>
            <a:r>
              <a:rPr lang="en-US" altLang="ar-SA" dirty="0">
                <a:solidFill>
                  <a:schemeClr val="tx2"/>
                </a:solidFill>
              </a:rPr>
              <a:t>Constants</a:t>
            </a:r>
          </a:p>
          <a:p>
            <a:pPr algn="l" rtl="0"/>
            <a:endParaRPr lang="en-US" altLang="ar-S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5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Data Types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799"/>
            <a:ext cx="7885144" cy="5643093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For all data, assign a name (identifier) and a data type </a:t>
            </a:r>
          </a:p>
          <a:p>
            <a:pPr algn="l" rtl="0"/>
            <a:r>
              <a:rPr lang="en-US" altLang="ar-SA" sz="2000" dirty="0"/>
              <a:t>Data type tells compiler:</a:t>
            </a:r>
          </a:p>
          <a:p>
            <a:pPr lvl="1" algn="l" rtl="0"/>
            <a:r>
              <a:rPr lang="en-US" altLang="ar-SA" sz="1800" dirty="0"/>
              <a:t>How much memory to allocate</a:t>
            </a:r>
          </a:p>
          <a:p>
            <a:pPr lvl="1" algn="l" rtl="0"/>
            <a:r>
              <a:rPr lang="en-US" altLang="ar-SA" sz="1800" dirty="0"/>
              <a:t>Format in which to store data</a:t>
            </a:r>
          </a:p>
          <a:p>
            <a:pPr lvl="1" algn="l" rtl="0"/>
            <a:r>
              <a:rPr lang="en-US" altLang="ar-SA" sz="1800" dirty="0"/>
              <a:t>Types of operations you will perform on data</a:t>
            </a:r>
          </a:p>
          <a:p>
            <a:pPr algn="l" rtl="0"/>
            <a:r>
              <a:rPr lang="en-US" altLang="ar-SA" sz="2000" dirty="0" smtClean="0"/>
              <a:t>Java </a:t>
            </a:r>
            <a:r>
              <a:rPr lang="en-US" altLang="ar-SA" sz="2000" dirty="0"/>
              <a:t>"primitive data types"</a:t>
            </a:r>
          </a:p>
          <a:p>
            <a:pPr lvl="1" algn="l" rtl="0">
              <a:buFontTx/>
              <a:buNone/>
            </a:pPr>
            <a:r>
              <a:rPr lang="en-US" altLang="ar-SA" sz="1800" dirty="0"/>
              <a:t> </a:t>
            </a:r>
            <a:r>
              <a:rPr lang="en-US" altLang="ar-SA" sz="1800" i="1" dirty="0"/>
              <a:t>byte, short, </a:t>
            </a:r>
            <a:r>
              <a:rPr lang="en-US" altLang="ar-SA" sz="1800" i="1" dirty="0" err="1"/>
              <a:t>int</a:t>
            </a:r>
            <a:r>
              <a:rPr lang="en-US" altLang="ar-SA" sz="1800" i="1" dirty="0"/>
              <a:t>, long, float, double, char, </a:t>
            </a:r>
            <a:r>
              <a:rPr lang="en-US" altLang="ar-SA" sz="1800" i="1" dirty="0" err="1"/>
              <a:t>boolean</a:t>
            </a:r>
            <a:endParaRPr lang="en-US" altLang="ar-SA" sz="1800" i="1" dirty="0"/>
          </a:p>
        </p:txBody>
      </p:sp>
    </p:spTree>
    <p:extLst>
      <p:ext uri="{BB962C8B-B14F-4D97-AF65-F5344CB8AC3E}">
        <p14:creationId xmlns:p14="http://schemas.microsoft.com/office/powerpoint/2010/main" val="38951544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148</TotalTime>
  <Words>1724</Words>
  <Application>Microsoft Office PowerPoint</Application>
  <PresentationFormat>On-screen Show (4:3)</PresentationFormat>
  <Paragraphs>378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Calibri</vt:lpstr>
      <vt:lpstr>Cambria Math</vt:lpstr>
      <vt:lpstr>Consolas</vt:lpstr>
      <vt:lpstr>Courier New</vt:lpstr>
      <vt:lpstr>Gill Sans MT</vt:lpstr>
      <vt:lpstr>Majalla UI</vt:lpstr>
      <vt:lpstr>Times New Roman</vt:lpstr>
      <vt:lpstr>Wingdings</vt:lpstr>
      <vt:lpstr>Wingdings 2</vt:lpstr>
      <vt:lpstr>Dividend</vt:lpstr>
      <vt:lpstr>Chapter 4</vt:lpstr>
      <vt:lpstr>Identifiers</vt:lpstr>
      <vt:lpstr>Details about identifiers</vt:lpstr>
      <vt:lpstr>Comments</vt:lpstr>
      <vt:lpstr>Using comments</vt:lpstr>
      <vt:lpstr>Comments example</vt:lpstr>
      <vt:lpstr>Data Types, Variables, and Constants</vt:lpstr>
      <vt:lpstr>Data Types, Variables, and Constants</vt:lpstr>
      <vt:lpstr>Data Types</vt:lpstr>
      <vt:lpstr>Declaring Variables</vt:lpstr>
      <vt:lpstr>PowerPoint Presentation</vt:lpstr>
      <vt:lpstr>1) Integer Types - Whole Numbers</vt:lpstr>
      <vt:lpstr>2) Floating-Point Data Types</vt:lpstr>
      <vt:lpstr>3) char Data Type</vt:lpstr>
      <vt:lpstr>4) boolean Data Type</vt:lpstr>
      <vt:lpstr>Assigning Values to Variables</vt:lpstr>
      <vt:lpstr>Assigning the Values of Other Variables</vt:lpstr>
      <vt:lpstr>Compatible Data Types</vt:lpstr>
      <vt:lpstr>Sample Assignments</vt:lpstr>
      <vt:lpstr>String Literals</vt:lpstr>
      <vt:lpstr>String Concatenation Operator (+)</vt:lpstr>
      <vt:lpstr>Common Error</vt:lpstr>
      <vt:lpstr>Escape Sequences</vt:lpstr>
      <vt:lpstr>PowerPoint Presentation</vt:lpstr>
      <vt:lpstr>PowerPoint Presentation</vt:lpstr>
      <vt:lpstr>Constants</vt:lpstr>
      <vt:lpstr>PowerPoint Presentation</vt:lpstr>
      <vt:lpstr>Assignment Operator</vt:lpstr>
      <vt:lpstr>Examples:</vt:lpstr>
      <vt:lpstr>Arithmetic Operators</vt:lpstr>
      <vt:lpstr>Operator Precedence</vt:lpstr>
      <vt:lpstr>Example</vt:lpstr>
      <vt:lpstr>Another Example</vt:lpstr>
      <vt:lpstr>Integer Division &amp; Modulus</vt:lpstr>
      <vt:lpstr>Division by Zero</vt:lpstr>
      <vt:lpstr>Shortcut Operators</vt:lpstr>
      <vt:lpstr>More Shortcut Operators</vt:lpstr>
      <vt:lpstr>Common Error Trap</vt:lpstr>
      <vt:lpstr>Operator Precedence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Aseel</dc:creator>
  <cp:lastModifiedBy>Aseel</cp:lastModifiedBy>
  <cp:revision>67</cp:revision>
  <dcterms:created xsi:type="dcterms:W3CDTF">2014-09-11T17:18:36Z</dcterms:created>
  <dcterms:modified xsi:type="dcterms:W3CDTF">2014-09-11T19:47:31Z</dcterms:modified>
</cp:coreProperties>
</file>