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36"/>
  </p:notes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9" r:id="rId32"/>
    <p:sldId id="300" r:id="rId33"/>
    <p:sldId id="301" r:id="rId34"/>
    <p:sldId id="302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9662418-EA40-4DFF-A938-577B3BD76B70}" type="datetimeFigureOut">
              <a:rPr lang="ar-SA" smtClean="0"/>
              <a:pPr/>
              <a:t>24/11/1436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1CA845-120F-47EF-A1C1-5D14AD0AAE2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8224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764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181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800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122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4834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546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935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825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322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1984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156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68327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581192" y="3258355"/>
            <a:ext cx="610294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Data </a:t>
            </a:r>
            <a:r>
              <a:rPr lang="en-US" sz="3600" dirty="0" smtClean="0">
                <a:solidFill>
                  <a:schemeClr val="bg1"/>
                </a:solidFill>
              </a:rPr>
              <a:t>types </a:t>
            </a:r>
            <a:endParaRPr lang="ar-SA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95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Assigning the Values of Other Variables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variable2 = variable1;</a:t>
            </a:r>
          </a:p>
          <a:p>
            <a:pPr algn="l" rtl="0"/>
            <a:r>
              <a:rPr lang="en-US" altLang="ar-SA" sz="2000" dirty="0"/>
              <a:t>Rules:</a:t>
            </a:r>
          </a:p>
          <a:p>
            <a:pPr lvl="1" algn="l" rtl="0">
              <a:buFontTx/>
              <a:buNone/>
            </a:pPr>
            <a:r>
              <a:rPr lang="en-US" altLang="ar-SA" sz="2000" i="1" dirty="0"/>
              <a:t>1. variable1</a:t>
            </a:r>
            <a:r>
              <a:rPr lang="en-US" altLang="ar-SA" sz="2000" dirty="0"/>
              <a:t> needs to be defined before this statement appears in the source code</a:t>
            </a:r>
          </a:p>
          <a:p>
            <a:pPr algn="l" rtl="0">
              <a:buFontTx/>
              <a:buNone/>
            </a:pPr>
            <a:r>
              <a:rPr lang="en-US" altLang="ar-SA" sz="2000" i="1" dirty="0">
                <a:cs typeface="Times New Roman" panose="02020603050405020304" pitchFamily="18" charset="0"/>
              </a:rPr>
              <a:t>     2. variable1 </a:t>
            </a:r>
            <a:r>
              <a:rPr lang="en-US" altLang="ar-SA" sz="2000" dirty="0">
                <a:cs typeface="Times New Roman" panose="02020603050405020304" pitchFamily="18" charset="0"/>
              </a:rPr>
              <a:t>and</a:t>
            </a:r>
            <a:r>
              <a:rPr lang="en-US" altLang="ar-SA" sz="2000" i="1" dirty="0">
                <a:cs typeface="Times New Roman" panose="02020603050405020304" pitchFamily="18" charset="0"/>
              </a:rPr>
              <a:t> variable2 </a:t>
            </a:r>
            <a:r>
              <a:rPr lang="en-US" altLang="ar-SA" sz="2000" dirty="0">
                <a:cs typeface="Times New Roman" panose="02020603050405020304" pitchFamily="18" charset="0"/>
              </a:rPr>
              <a:t>need to be compatible data </a:t>
            </a:r>
            <a:r>
              <a:rPr lang="en-US" altLang="ar-SA" sz="2000" dirty="0" smtClean="0">
                <a:cs typeface="Times New Roman" panose="02020603050405020304" pitchFamily="18" charset="0"/>
              </a:rPr>
              <a:t>types.</a:t>
            </a:r>
            <a:endParaRPr lang="en-US" alt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18132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1" y="687474"/>
            <a:ext cx="8305231" cy="1191250"/>
          </a:xfrm>
        </p:spPr>
        <p:txBody>
          <a:bodyPr/>
          <a:lstStyle/>
          <a:p>
            <a:pPr rtl="0"/>
            <a:r>
              <a:rPr lang="en-US" altLang="ar-SA"/>
              <a:t>Compatible Data Types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1" y="2228003"/>
            <a:ext cx="8305231" cy="3992493"/>
          </a:xfrm>
        </p:spPr>
        <p:txBody>
          <a:bodyPr>
            <a:normAutofit fontScale="77500" lnSpcReduction="20000"/>
          </a:bodyPr>
          <a:lstStyle/>
          <a:p>
            <a:pPr algn="l" rtl="0">
              <a:buFontTx/>
              <a:buNone/>
            </a:pPr>
            <a:r>
              <a:rPr lang="en-US" altLang="ar-SA" sz="2400" b="1" dirty="0">
                <a:cs typeface="Times New Roman" panose="02020603050405020304" pitchFamily="18" charset="0"/>
              </a:rPr>
              <a:t>Any type in right column can be assigned to type in left column:</a:t>
            </a:r>
          </a:p>
          <a:p>
            <a:pPr algn="l" rtl="0">
              <a:buFontTx/>
              <a:buNone/>
            </a:pPr>
            <a:endParaRPr lang="en-US" altLang="ar-SA" sz="2400" b="1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b="1" dirty="0">
                <a:cs typeface="Times New Roman" panose="02020603050405020304" pitchFamily="18" charset="0"/>
              </a:rPr>
              <a:t>Data Type</a:t>
            </a:r>
            <a:r>
              <a:rPr lang="en-US" altLang="ar-SA" sz="2400" dirty="0">
                <a:cs typeface="Times New Roman" panose="02020603050405020304" pitchFamily="18" charset="0"/>
              </a:rPr>
              <a:t>           </a:t>
            </a:r>
            <a:r>
              <a:rPr lang="en-US" altLang="ar-SA" sz="2400" b="1" dirty="0">
                <a:cs typeface="Times New Roman" panose="02020603050405020304" pitchFamily="18" charset="0"/>
              </a:rPr>
              <a:t>Compatible Data Types </a:t>
            </a:r>
            <a:endParaRPr lang="en-US" altLang="ar-SA" sz="24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i="1" dirty="0">
                <a:cs typeface="Times New Roman" panose="02020603050405020304" pitchFamily="18" charset="0"/>
              </a:rPr>
              <a:t>byte                     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byte</a:t>
            </a:r>
            <a:endParaRPr lang="en-US" altLang="ar-SA" sz="2400" i="1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i="1" dirty="0">
                <a:cs typeface="Times New Roman" panose="02020603050405020304" pitchFamily="18" charset="0"/>
              </a:rPr>
              <a:t>short                     byte, short</a:t>
            </a:r>
          </a:p>
          <a:p>
            <a:pPr algn="l" rtl="0">
              <a:buFontTx/>
              <a:buNone/>
            </a:pPr>
            <a:r>
              <a:rPr lang="en-US" altLang="ar-SA" sz="24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int</a:t>
            </a:r>
            <a:r>
              <a:rPr lang="en-US" altLang="ar-SA" sz="2400" i="1" dirty="0">
                <a:cs typeface="Times New Roman" panose="02020603050405020304" pitchFamily="18" charset="0"/>
              </a:rPr>
              <a:t>                         byte, short,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int</a:t>
            </a:r>
            <a:r>
              <a:rPr lang="en-US" altLang="ar-SA" sz="2400" i="1" dirty="0">
                <a:cs typeface="Times New Roman" panose="02020603050405020304" pitchFamily="18" charset="0"/>
              </a:rPr>
              <a:t>, char</a:t>
            </a:r>
          </a:p>
          <a:p>
            <a:pPr algn="l" rtl="0">
              <a:buFontTx/>
              <a:buNone/>
            </a:pPr>
            <a:r>
              <a:rPr lang="en-US" altLang="ar-SA" sz="2400" i="1" dirty="0">
                <a:cs typeface="Times New Roman" panose="02020603050405020304" pitchFamily="18" charset="0"/>
              </a:rPr>
              <a:t>long                      byte, short,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int</a:t>
            </a:r>
            <a:r>
              <a:rPr lang="en-US" altLang="ar-SA" sz="2400" i="1" dirty="0">
                <a:cs typeface="Times New Roman" panose="02020603050405020304" pitchFamily="18" charset="0"/>
              </a:rPr>
              <a:t>, long, char</a:t>
            </a:r>
          </a:p>
          <a:p>
            <a:pPr algn="l" rtl="0">
              <a:buFontTx/>
              <a:buNone/>
            </a:pPr>
            <a:r>
              <a:rPr lang="en-US" altLang="ar-SA" sz="2400" i="1" dirty="0">
                <a:solidFill>
                  <a:srgbClr val="FF0000"/>
                </a:solidFill>
                <a:cs typeface="Times New Roman" panose="02020603050405020304" pitchFamily="18" charset="0"/>
              </a:rPr>
              <a:t>float</a:t>
            </a:r>
            <a:r>
              <a:rPr lang="en-US" altLang="ar-SA" sz="2400" i="1" dirty="0">
                <a:cs typeface="Times New Roman" panose="02020603050405020304" pitchFamily="18" charset="0"/>
              </a:rPr>
              <a:t>                     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float</a:t>
            </a:r>
            <a:r>
              <a:rPr lang="en-US" altLang="ar-SA" sz="2400" i="1" dirty="0">
                <a:cs typeface="Times New Roman" panose="02020603050405020304" pitchFamily="18" charset="0"/>
              </a:rPr>
              <a:t>, byte, short,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int</a:t>
            </a:r>
            <a:r>
              <a:rPr lang="en-US" altLang="ar-SA" sz="2400" i="1" dirty="0">
                <a:cs typeface="Times New Roman" panose="02020603050405020304" pitchFamily="18" charset="0"/>
              </a:rPr>
              <a:t>, long, char</a:t>
            </a:r>
          </a:p>
          <a:p>
            <a:pPr algn="l" rtl="0">
              <a:buFontTx/>
              <a:buNone/>
            </a:pPr>
            <a:r>
              <a:rPr lang="en-US" altLang="ar-SA" sz="2400" i="1" dirty="0">
                <a:solidFill>
                  <a:srgbClr val="FF0000"/>
                </a:solidFill>
                <a:cs typeface="Times New Roman" panose="02020603050405020304" pitchFamily="18" charset="0"/>
              </a:rPr>
              <a:t>double</a:t>
            </a:r>
            <a:r>
              <a:rPr lang="en-US" altLang="ar-SA" sz="2400" i="1" dirty="0">
                <a:cs typeface="Times New Roman" panose="02020603050405020304" pitchFamily="18" charset="0"/>
              </a:rPr>
              <a:t>                  float, double, byte, short,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int</a:t>
            </a:r>
            <a:r>
              <a:rPr lang="en-US" altLang="ar-SA" sz="2400" i="1" dirty="0">
                <a:cs typeface="Times New Roman" panose="02020603050405020304" pitchFamily="18" charset="0"/>
              </a:rPr>
              <a:t>, long, char</a:t>
            </a:r>
          </a:p>
          <a:p>
            <a:pPr algn="l" rtl="0">
              <a:buFontTx/>
              <a:buNone/>
            </a:pPr>
            <a:r>
              <a:rPr lang="en-US" altLang="ar-SA" sz="24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boolean</a:t>
            </a:r>
            <a:r>
              <a:rPr lang="en-US" altLang="ar-SA" sz="2400" i="1" dirty="0">
                <a:cs typeface="Times New Roman" panose="02020603050405020304" pitchFamily="18" charset="0"/>
              </a:rPr>
              <a:t>               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boolean</a:t>
            </a:r>
            <a:endParaRPr lang="en-US" altLang="ar-SA" sz="2400" i="1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400" i="1" dirty="0">
                <a:solidFill>
                  <a:srgbClr val="FF0000"/>
                </a:solidFill>
                <a:cs typeface="Times New Roman" panose="02020603050405020304" pitchFamily="18" charset="0"/>
              </a:rPr>
              <a:t>char</a:t>
            </a:r>
            <a:r>
              <a:rPr lang="en-US" altLang="ar-SA" sz="2400" i="1" dirty="0">
                <a:cs typeface="Times New Roman" panose="02020603050405020304" pitchFamily="18" charset="0"/>
              </a:rPr>
              <a:t>                      </a:t>
            </a:r>
            <a:r>
              <a:rPr lang="en-US" altLang="ar-SA" sz="2400" i="1" dirty="0" err="1">
                <a:cs typeface="Times New Roman" panose="02020603050405020304" pitchFamily="18" charset="0"/>
              </a:rPr>
              <a:t>char</a:t>
            </a:r>
            <a:endParaRPr lang="en-US" altLang="ar-SA" sz="2400" i="1" dirty="0"/>
          </a:p>
        </p:txBody>
      </p:sp>
    </p:spTree>
    <p:extLst>
      <p:ext uri="{BB962C8B-B14F-4D97-AF65-F5344CB8AC3E}">
        <p14:creationId xmlns="" xmlns:p14="http://schemas.microsoft.com/office/powerpoint/2010/main" val="42159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Sample Assignments</a:t>
            </a:r>
          </a:p>
        </p:txBody>
      </p:sp>
      <p:sp>
        <p:nvSpPr>
          <p:cNvPr id="1187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This is a valid assignment: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sz="2400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.</a:t>
            </a:r>
            <a:r>
              <a:rPr lang="en-US" altLang="ar-SA" dirty="0" smtClean="0">
                <a:latin typeface="Consolas" panose="020B0609020204030204" pitchFamily="49" charset="0"/>
                <a:cs typeface="Consolas" panose="020B0609020204030204" pitchFamily="49" charset="0"/>
              </a:rPr>
              <a:t>05;</a:t>
            </a:r>
            <a:endParaRPr lang="en-US" altLang="ar-S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000" dirty="0"/>
              <a:t>This is invalid because the </a:t>
            </a:r>
            <a:r>
              <a:rPr lang="en-US" altLang="ar-SA" sz="2000" i="1" dirty="0"/>
              <a:t>float</a:t>
            </a:r>
            <a:r>
              <a:rPr lang="en-US" altLang="ar-SA" sz="2000" dirty="0"/>
              <a:t> data type is lower in precision than the </a:t>
            </a:r>
            <a:r>
              <a:rPr lang="en-US" altLang="ar-SA" sz="2000" i="1" dirty="0"/>
              <a:t>double </a:t>
            </a:r>
            <a:r>
              <a:rPr lang="en-US" altLang="ar-SA" sz="2000" dirty="0"/>
              <a:t>data type: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</a:t>
            </a:r>
            <a:endParaRPr lang="en-US" altLang="ar-SA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taxRate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</p:txBody>
      </p:sp>
    </p:spTree>
    <p:extLst>
      <p:ext uri="{BB962C8B-B14F-4D97-AF65-F5344CB8AC3E}">
        <p14:creationId xmlns="" xmlns:p14="http://schemas.microsoft.com/office/powerpoint/2010/main" val="2519875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/>
              <a:t>String</a:t>
            </a:r>
            <a:r>
              <a:rPr lang="en-US" altLang="ar-SA"/>
              <a:t> Literals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is </a:t>
            </a:r>
            <a:r>
              <a:rPr lang="en-US" altLang="ar-SA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actually a class, not a basic data type</a:t>
            </a:r>
            <a:r>
              <a:rPr lang="en-US" altLang="ar-SA" sz="2400" dirty="0"/>
              <a:t>;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variables are objects</a:t>
            </a:r>
          </a:p>
          <a:p>
            <a:pPr algn="l" rtl="0"/>
            <a:r>
              <a:rPr lang="en-US" altLang="ar-SA" sz="2400" i="1" dirty="0"/>
              <a:t>String</a:t>
            </a:r>
            <a:r>
              <a:rPr lang="en-US" altLang="ar-SA" sz="2400" dirty="0"/>
              <a:t> literal: text contained within double quotes.</a:t>
            </a:r>
          </a:p>
          <a:p>
            <a:pPr algn="l" rtl="0"/>
            <a:r>
              <a:rPr lang="en-US" altLang="ar-SA" sz="2400" dirty="0"/>
              <a:t>Example of </a:t>
            </a:r>
            <a:r>
              <a:rPr lang="en-US" altLang="ar-SA" sz="2400" i="1" dirty="0"/>
              <a:t>String</a:t>
            </a:r>
            <a:r>
              <a:rPr lang="en-US" altLang="ar-SA" sz="2400" dirty="0"/>
              <a:t> literals:</a:t>
            </a:r>
          </a:p>
          <a:p>
            <a:pPr algn="l" rtl="0">
              <a:buFontTx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  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"Hello" </a:t>
            </a:r>
            <a:endParaRPr lang="en-US" altLang="ar-SA" sz="20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"Hello world"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"The value of x is "</a:t>
            </a:r>
          </a:p>
          <a:p>
            <a:pPr algn="l" rtl="0">
              <a:buFontTx/>
              <a:buNone/>
            </a:pPr>
            <a:endParaRPr lang="en-US" altLang="ar-SA" sz="2000" dirty="0"/>
          </a:p>
          <a:p>
            <a:pPr algn="l" rtl="0">
              <a:buFontTx/>
              <a:buNone/>
            </a:pPr>
            <a:endParaRPr lang="en-US" alt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1623525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altLang="ar-SA" sz="4000" i="1"/>
              <a:t>String</a:t>
            </a:r>
            <a:r>
              <a:rPr lang="en-US" altLang="ar-SA" sz="4000"/>
              <a:t> Concatenation Operator (+)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altLang="ar-SA" sz="2200" dirty="0"/>
              <a:t>Combines </a:t>
            </a:r>
            <a:r>
              <a:rPr lang="en-US" altLang="ar-SA" sz="2200" i="1" dirty="0"/>
              <a:t>String</a:t>
            </a:r>
            <a:r>
              <a:rPr lang="en-US" altLang="ar-SA" sz="2200" dirty="0"/>
              <a:t> literals with other data types for printing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/>
            <a:r>
              <a:rPr lang="en-US" altLang="ar-SA" sz="2200" dirty="0"/>
              <a:t>Example</a:t>
            </a:r>
            <a:r>
              <a:rPr lang="en-US" altLang="ar-SA" dirty="0"/>
              <a:t>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= "Hello";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= "there";</a:t>
            </a: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String greeting =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 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+ ' ' +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t;</a:t>
            </a:r>
            <a:endParaRPr lang="en-US" altLang="ar-SA" sz="19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 greeting );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Output is: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Hello there</a:t>
            </a:r>
          </a:p>
          <a:p>
            <a:pPr algn="l" rtl="0">
              <a:buFontTx/>
              <a:buNone/>
            </a:pPr>
            <a:endParaRPr lang="en-US" altLang="ar-SA" sz="2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1272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Common </a:t>
            </a:r>
            <a:r>
              <a:rPr lang="en-US" altLang="ar-SA" dirty="0" smtClean="0"/>
              <a:t>Error</a:t>
            </a:r>
            <a:endParaRPr lang="en-US" altLang="ar-SA" dirty="0"/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altLang="ar-SA" sz="2400" i="1" dirty="0"/>
              <a:t>String </a:t>
            </a:r>
            <a:r>
              <a:rPr lang="en-US" altLang="ar-SA" sz="2400" dirty="0"/>
              <a:t>literals must start and end on the same line. This statement: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( "Never pass a water fountain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         without taking a drink" );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    generates these compiler errors: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</a:t>
            </a: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unclosed string literal</a:t>
            </a:r>
          </a:p>
          <a:p>
            <a:pPr algn="l" rtl="0">
              <a:buFontTx/>
              <a:buNone/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      ')' expected</a:t>
            </a:r>
          </a:p>
          <a:p>
            <a:pPr algn="l" rtl="0"/>
            <a:r>
              <a:rPr lang="en-US" altLang="ar-SA" sz="2400" dirty="0"/>
              <a:t>Break long </a:t>
            </a:r>
            <a:r>
              <a:rPr lang="en-US" altLang="ar-SA" sz="2400" i="1" dirty="0"/>
              <a:t>Strings</a:t>
            </a:r>
            <a:r>
              <a:rPr lang="en-US" altLang="ar-SA" sz="2400" dirty="0"/>
              <a:t> into shorter</a:t>
            </a:r>
            <a:r>
              <a:rPr lang="en-US" altLang="ar-SA" sz="2400" i="1" dirty="0"/>
              <a:t> Strings</a:t>
            </a:r>
            <a:r>
              <a:rPr lang="en-US" altLang="ar-SA" sz="2400" dirty="0"/>
              <a:t> and use the concatenation operator:</a:t>
            </a:r>
          </a:p>
          <a:p>
            <a:pPr algn="l" rtl="0">
              <a:buFontTx/>
              <a:buNone/>
            </a:pP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 "Never pass a water fountain"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   +  " without taking a drink" );</a:t>
            </a:r>
          </a:p>
        </p:txBody>
      </p:sp>
    </p:spTree>
    <p:extLst>
      <p:ext uri="{BB962C8B-B14F-4D97-AF65-F5344CB8AC3E}">
        <p14:creationId xmlns="" xmlns:p14="http://schemas.microsoft.com/office/powerpoint/2010/main" val="2848145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Escape Sequences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altLang="ar-SA" b="1" dirty="0">
                <a:cs typeface="Times New Roman" panose="02020603050405020304" pitchFamily="18" charset="0"/>
              </a:rPr>
              <a:t>To include a special character in a </a:t>
            </a:r>
            <a:r>
              <a:rPr lang="en-US" altLang="ar-SA" b="1" i="1" dirty="0">
                <a:cs typeface="Times New Roman" panose="02020603050405020304" pitchFamily="18" charset="0"/>
              </a:rPr>
              <a:t>String</a:t>
            </a:r>
            <a:r>
              <a:rPr lang="en-US" altLang="ar-SA" b="1" dirty="0">
                <a:cs typeface="Times New Roman" panose="02020603050405020304" pitchFamily="18" charset="0"/>
              </a:rPr>
              <a:t>, use an escape sequence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Character </a:t>
            </a:r>
            <a:r>
              <a:rPr lang="en-US" altLang="ar-SA" dirty="0">
                <a:cs typeface="Times New Roman" panose="02020603050405020304" pitchFamily="18" charset="0"/>
              </a:rPr>
              <a:t>            </a:t>
            </a:r>
            <a:r>
              <a:rPr lang="en-US" altLang="ar-SA" b="1" dirty="0">
                <a:cs typeface="Times New Roman" panose="02020603050405020304" pitchFamily="18" charset="0"/>
              </a:rPr>
              <a:t>Escape Sequence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Newline                  \n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Tab                          \t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Double quotes         \"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Single quote             \'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Backslash                 \\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Backspace                \b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Carriage return         \r</a:t>
            </a:r>
          </a:p>
          <a:p>
            <a:pPr algn="l" rtl="0">
              <a:buFontTx/>
              <a:buNone/>
            </a:pPr>
            <a:r>
              <a:rPr lang="en-US" altLang="ar-SA" dirty="0">
                <a:cs typeface="Times New Roman" panose="02020603050405020304" pitchFamily="18" charset="0"/>
              </a:rPr>
              <a:t>Form feed                 \</a:t>
            </a:r>
            <a:r>
              <a:rPr lang="en-US" altLang="ar-SA" dirty="0" smtClean="0">
                <a:cs typeface="Times New Roman" panose="02020603050405020304" pitchFamily="18" charset="0"/>
              </a:rPr>
              <a:t>f</a:t>
            </a:r>
            <a:endParaRPr lang="en-US" altLang="ar-SA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931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3466" y="1383759"/>
            <a:ext cx="3985555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Declare a variable only once</a:t>
            </a:r>
          </a:p>
          <a:p>
            <a:pPr algn="l" rtl="0">
              <a:buNone/>
            </a:pPr>
            <a:r>
              <a:rPr lang="en-US" altLang="ar-SA" sz="2000" dirty="0" smtClean="0"/>
              <a:t>These </a:t>
            </a:r>
            <a:r>
              <a:rPr lang="en-US" altLang="ar-SA" sz="2000" dirty="0"/>
              <a:t>statements: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double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= .02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+mj-lt"/>
              </a:rPr>
              <a:t>generate this compiler error:</a:t>
            </a:r>
          </a:p>
          <a:p>
            <a:pPr algn="l" rtl="0">
              <a:buFontTx/>
              <a:buNone/>
            </a:pPr>
            <a:r>
              <a:rPr lang="en-US" altLang="ar-SA" dirty="0">
                <a:solidFill>
                  <a:schemeClr val="accent2"/>
                </a:solidFill>
                <a:latin typeface="Courier New" panose="02070309020205020404" pitchFamily="49" charset="0"/>
              </a:rPr>
              <a:t>  </a:t>
            </a:r>
            <a:r>
              <a:rPr lang="en-US" altLang="ar-SA" sz="16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twoCents</a:t>
            </a:r>
            <a:r>
              <a:rPr lang="en-US" altLang="ar-SA" sz="16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is already defined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46472" y="1878580"/>
            <a:ext cx="3431255" cy="3630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kumimoji="0" lang="en-US" altLang="ar-SA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Once a variable is declared, its data type cannot be changed.</a:t>
            </a:r>
          </a:p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None/>
              <a:tabLst/>
              <a:defRPr/>
            </a:pPr>
            <a:r>
              <a:rPr kumimoji="0" lang="en-US" altLang="ar-SA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These statements: </a:t>
            </a:r>
          </a:p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None/>
              <a:tabLst/>
              <a:defRPr/>
            </a:pPr>
            <a:r>
              <a:rPr kumimoji="0" lang="en-US" altLang="ar-SA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+mn-cs"/>
              </a:rPr>
              <a:t>  </a:t>
            </a:r>
            <a:r>
              <a:rPr kumimoji="0" lang="en-US" altLang="ar-SA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double cashInHand;</a:t>
            </a:r>
          </a:p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None/>
              <a:tabLst/>
              <a:defRPr/>
            </a:pPr>
            <a:r>
              <a:rPr kumimoji="0" lang="en-US" altLang="ar-SA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  int cashInHand;</a:t>
            </a:r>
          </a:p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None/>
              <a:tabLst/>
              <a:defRPr/>
            </a:pPr>
            <a:r>
              <a:rPr kumimoji="0" lang="en-US" altLang="ar-SA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generate this compiler error:</a:t>
            </a:r>
            <a:endParaRPr kumimoji="0" lang="en-US" altLang="ar-SA" sz="2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urier New" panose="02070309020205020404" pitchFamily="49" charset="0"/>
              <a:ea typeface="+mn-ea"/>
              <a:cs typeface="+mn-cs"/>
            </a:endParaRPr>
          </a:p>
          <a:p>
            <a:pPr marL="306000" marR="0" lvl="0" indent="-3060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None/>
              <a:tabLst/>
              <a:defRPr/>
            </a:pPr>
            <a:r>
              <a:rPr kumimoji="0" lang="en-US" altLang="ar-SA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+mn-cs"/>
              </a:rPr>
              <a:t>  </a:t>
            </a:r>
            <a:r>
              <a:rPr kumimoji="0" lang="en-US" altLang="ar-SA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cashInHand is already defined</a:t>
            </a:r>
            <a:endParaRPr kumimoji="0" lang="en-US" altLang="ar-SA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6055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9891" y="976648"/>
            <a:ext cx="7772400" cy="720725"/>
          </a:xfrm>
        </p:spPr>
        <p:txBody>
          <a:bodyPr/>
          <a:lstStyle/>
          <a:p>
            <a:pPr rtl="0"/>
            <a:r>
              <a:rPr lang="en-US" altLang="ar-SA" dirty="0"/>
              <a:t>Constants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860" y="1851338"/>
            <a:ext cx="8432441" cy="5006662"/>
          </a:xfrm>
        </p:spPr>
        <p:txBody>
          <a:bodyPr/>
          <a:lstStyle/>
          <a:p>
            <a:pPr algn="l" rtl="0"/>
            <a:r>
              <a:rPr lang="en-US" altLang="ar-SA" sz="2000" dirty="0"/>
              <a:t>Value cannot change during program execution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final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constantIdentifier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smtClean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altLang="ar-SA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assignedValue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Note: assigning a value when the constant is declared is optional. But a value must be assigned before the constant is used.</a:t>
            </a: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endParaRPr lang="en-US" altLang="ar-SA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5452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5130" y="1803000"/>
            <a:ext cx="7989752" cy="3630795"/>
          </a:xfrm>
        </p:spPr>
        <p:txBody>
          <a:bodyPr/>
          <a:lstStyle/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Use all capital letters for constants and separate words with an underscore: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cs typeface="Times New Roman" panose="02020603050405020304" pitchFamily="18" charset="0"/>
              </a:rPr>
              <a:t>   Example: 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final double TAX_RATE = .05;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constants at the top of the program so their values can easily be seen</a:t>
            </a:r>
          </a:p>
          <a:p>
            <a:pPr algn="l" rtl="0"/>
            <a:r>
              <a:rPr lang="en-US" altLang="ar-SA" sz="2000" dirty="0">
                <a:cs typeface="Times New Roman" panose="02020603050405020304" pitchFamily="18" charset="0"/>
              </a:rPr>
              <a:t>Declare as a constant any data that should not change during program execution</a:t>
            </a:r>
          </a:p>
          <a:p>
            <a:pPr algn="l" rtl="0"/>
            <a:endParaRPr lang="en-US" altLang="ar-SA" dirty="0"/>
          </a:p>
        </p:txBody>
      </p:sp>
    </p:spTree>
    <p:extLst>
      <p:ext uri="{BB962C8B-B14F-4D97-AF65-F5344CB8AC3E}">
        <p14:creationId xmlns="" xmlns:p14="http://schemas.microsoft.com/office/powerpoint/2010/main" val="2873143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Data Types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799"/>
            <a:ext cx="7885144" cy="5643093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For all data, assign a name (identifier) and a data type </a:t>
            </a:r>
          </a:p>
          <a:p>
            <a:pPr algn="l" rtl="0"/>
            <a:r>
              <a:rPr lang="en-US" altLang="ar-SA" sz="2000" dirty="0"/>
              <a:t>Data type tells compiler:</a:t>
            </a:r>
          </a:p>
          <a:p>
            <a:pPr lvl="1" algn="l" rtl="0"/>
            <a:r>
              <a:rPr lang="en-US" altLang="ar-SA" sz="1800" dirty="0"/>
              <a:t>How much memory to allocate</a:t>
            </a:r>
          </a:p>
          <a:p>
            <a:pPr lvl="1" algn="l" rtl="0"/>
            <a:r>
              <a:rPr lang="en-US" altLang="ar-SA" sz="1800" dirty="0"/>
              <a:t>Format in which to store data</a:t>
            </a:r>
          </a:p>
          <a:p>
            <a:pPr lvl="1" algn="l" rtl="0"/>
            <a:r>
              <a:rPr lang="en-US" altLang="ar-SA" sz="1800" dirty="0"/>
              <a:t>Types of operations you will perform on data</a:t>
            </a:r>
          </a:p>
          <a:p>
            <a:pPr algn="l" rtl="0"/>
            <a:r>
              <a:rPr lang="en-US" altLang="ar-SA" sz="2000" dirty="0" smtClean="0"/>
              <a:t>Java </a:t>
            </a:r>
            <a:r>
              <a:rPr lang="en-US" altLang="ar-SA" sz="2000" dirty="0"/>
              <a:t>"primitive data types"</a:t>
            </a:r>
          </a:p>
          <a:p>
            <a:pPr lvl="1" algn="l" rtl="0">
              <a:buFontTx/>
              <a:buNone/>
            </a:pPr>
            <a:r>
              <a:rPr lang="en-US" altLang="ar-SA" sz="1800" dirty="0"/>
              <a:t> </a:t>
            </a:r>
            <a:r>
              <a:rPr lang="en-US" altLang="ar-SA" sz="1800" i="1" dirty="0"/>
              <a:t>byte, short, </a:t>
            </a:r>
            <a:r>
              <a:rPr lang="en-US" altLang="ar-SA" sz="1800" i="1" dirty="0" err="1"/>
              <a:t>int</a:t>
            </a:r>
            <a:r>
              <a:rPr lang="en-US" altLang="ar-SA" sz="1800" i="1" dirty="0"/>
              <a:t>, long, float, double, char, </a:t>
            </a:r>
            <a:r>
              <a:rPr lang="en-US" altLang="ar-SA" sz="1800" i="1" dirty="0" err="1"/>
              <a:t>boolean</a:t>
            </a:r>
            <a:endParaRPr lang="en-US" altLang="ar-SA" sz="1800" i="1" dirty="0"/>
          </a:p>
        </p:txBody>
      </p:sp>
    </p:spTree>
    <p:extLst>
      <p:ext uri="{BB962C8B-B14F-4D97-AF65-F5344CB8AC3E}">
        <p14:creationId xmlns="" xmlns:p14="http://schemas.microsoft.com/office/powerpoint/2010/main" val="38951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Assignment Operator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sz="2000" dirty="0"/>
              <a:t>  Syntax: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   target = expression;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sz="2000" dirty="0"/>
              <a:t>expression: operators and operands that evaluate to a single value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is then assigned to target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	--target must be a variable (or constant) 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 --value must be compatible with target's data type</a:t>
            </a:r>
          </a:p>
        </p:txBody>
      </p:sp>
    </p:spTree>
    <p:extLst>
      <p:ext uri="{BB962C8B-B14F-4D97-AF65-F5344CB8AC3E}">
        <p14:creationId xmlns="" xmlns:p14="http://schemas.microsoft.com/office/powerpoint/2010/main" val="2291788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Examples: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574" y="1880316"/>
            <a:ext cx="8330988" cy="4572000"/>
          </a:xfrm>
        </p:spPr>
        <p:txBody>
          <a:bodyPr>
            <a:normAutofit fontScale="92500" lnSpcReduction="20000"/>
          </a:bodyPr>
          <a:lstStyle/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10;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holds 10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8;      //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now holds 8</a:t>
            </a:r>
          </a:p>
          <a:p>
            <a:pPr algn="l" rtl="0">
              <a:buFontTx/>
              <a:buNone/>
            </a:pP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18;</a:t>
            </a:r>
          </a:p>
          <a:p>
            <a:pPr algn="l" rtl="0">
              <a:buFontTx/>
              <a:buNone/>
            </a:pP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voterAge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sz="2100" dirty="0" err="1">
                <a:latin typeface="Consolas" panose="020B0609020204030204" pitchFamily="49" charset="0"/>
                <a:cs typeface="Consolas" panose="020B0609020204030204" pitchFamily="49" charset="0"/>
              </a:rPr>
              <a:t>legalAge</a:t>
            </a:r>
            <a:r>
              <a:rPr lang="en-US" altLang="ar-SA" sz="21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endParaRPr lang="en-US" altLang="ar-SA" sz="20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/>
              <a:t>The next statement is illegal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height = weight * 2; // weight is not defined</a:t>
            </a:r>
          </a:p>
          <a:p>
            <a:pPr algn="l" rtl="0">
              <a:buFontTx/>
              <a:buNone/>
            </a:pP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weight = 20;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and generates the following compiler error: </a:t>
            </a:r>
          </a:p>
          <a:p>
            <a:pPr algn="l" rtl="0">
              <a:buFontTx/>
              <a:buNone/>
            </a:pPr>
            <a:r>
              <a:rPr lang="en-US" altLang="ar-SA" sz="2300" dirty="0">
                <a:solidFill>
                  <a:schemeClr val="accent2"/>
                </a:solidFill>
                <a:latin typeface="Courier New" panose="02070309020205020404" pitchFamily="49" charset="0"/>
              </a:rPr>
              <a:t>  illegal forward reference</a:t>
            </a:r>
          </a:p>
        </p:txBody>
      </p:sp>
    </p:spTree>
    <p:extLst>
      <p:ext uri="{BB962C8B-B14F-4D97-AF65-F5344CB8AC3E}">
        <p14:creationId xmlns="" xmlns:p14="http://schemas.microsoft.com/office/powerpoint/2010/main" val="1060173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Arithmetic Operators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00390" name="Group 3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3515686"/>
              </p:ext>
            </p:extLst>
          </p:nvPr>
        </p:nvGraphicFramePr>
        <p:xfrm>
          <a:off x="1395211" y="1912155"/>
          <a:ext cx="6096000" cy="4757739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modulus (remainder after  division)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81719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Operator Precedence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  <a:p>
            <a:pPr>
              <a:buFontTx/>
              <a:buNone/>
            </a:pPr>
            <a:endParaRPr lang="en-US" altLang="ar-SA"/>
          </a:p>
        </p:txBody>
      </p:sp>
      <p:graphicFrame>
        <p:nvGraphicFramePr>
          <p:cNvPr id="102487" name="Group 8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70354780"/>
              </p:ext>
            </p:extLst>
          </p:nvPr>
        </p:nvGraphicFramePr>
        <p:xfrm>
          <a:off x="1498242" y="2015186"/>
          <a:ext cx="6096000" cy="4592320"/>
        </p:xfrm>
        <a:graphic>
          <a:graphicData uri="http://schemas.openxmlformats.org/drawingml/2006/table">
            <a:tbl>
              <a:tblPr/>
              <a:tblGrid>
                <a:gridCol w="1447800"/>
                <a:gridCol w="1752600"/>
                <a:gridCol w="2895600"/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46689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Example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altLang="ar-SA" dirty="0"/>
              <a:t> </a:t>
            </a:r>
            <a:r>
              <a:rPr lang="en-US" altLang="ar-SA" dirty="0" smtClean="0"/>
              <a:t>  </a:t>
            </a: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sz="2400" dirty="0" err="1">
                <a:latin typeface="Courier New" panose="02070309020205020404" pitchFamily="49" charset="0"/>
              </a:rPr>
              <a:t>int</a:t>
            </a:r>
            <a:r>
              <a:rPr lang="en-US" altLang="ar-SA" sz="2400" dirty="0">
                <a:latin typeface="Courier New" panose="02070309020205020404" pitchFamily="49" charset="0"/>
              </a:rPr>
              <a:t> pennies = 2 * 25 + 3 * 10 + 2 * 5</a:t>
            </a:r>
            <a:r>
              <a:rPr lang="en-US" altLang="ar-SA" sz="2400" dirty="0" smtClean="0">
                <a:latin typeface="Courier New" panose="020703090202050204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2400" dirty="0" smtClean="0">
                <a:latin typeface="Courier New" panose="02070309020205020404" pitchFamily="49" charset="0"/>
              </a:rPr>
              <a:t>						= 50     + </a:t>
            </a:r>
            <a:r>
              <a:rPr lang="en-US" altLang="ar-SA" sz="2400" dirty="0" smtClean="0">
                <a:latin typeface="Courier New" panose="02070309020205020404" pitchFamily="49" charset="0"/>
              </a:rPr>
              <a:t>3 * 10 + 2 * 5</a:t>
            </a:r>
            <a:r>
              <a:rPr lang="en-US" altLang="ar-SA" sz="2400" dirty="0" smtClean="0">
                <a:latin typeface="Courier New" panose="02070309020205020404" pitchFamily="49" charset="0"/>
              </a:rPr>
              <a:t>;</a:t>
            </a: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 50   +   30   + </a:t>
            </a:r>
            <a:r>
              <a:rPr lang="en-US" altLang="ar-SA" sz="2400" dirty="0" smtClean="0">
                <a:latin typeface="Courier New" panose="02070309020205020404" pitchFamily="49" charset="0"/>
              </a:rPr>
              <a:t>2 * 5;</a:t>
            </a:r>
            <a:endParaRPr lang="en-US" altLang="ar-SA" sz="2400" dirty="0" smtClean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 smtClean="0">
                <a:latin typeface="Courier New" panose="02070309020205020404" pitchFamily="49" charset="0"/>
              </a:rPr>
              <a:t>						=   </a:t>
            </a:r>
            <a:r>
              <a:rPr lang="en-US" altLang="ar-SA" sz="2400" dirty="0" smtClean="0">
                <a:latin typeface="Courier New" panose="02070309020205020404" pitchFamily="49" charset="0"/>
              </a:rPr>
              <a:t>50   +   30   + </a:t>
            </a:r>
            <a:r>
              <a:rPr lang="en-US" altLang="ar-SA" sz="2400" dirty="0" smtClean="0">
                <a:latin typeface="Courier New" panose="02070309020205020404" pitchFamily="49" charset="0"/>
              </a:rPr>
              <a:t>10</a:t>
            </a:r>
          </a:p>
          <a:p>
            <a:pPr algn="l" rtl="0">
              <a:buFontTx/>
              <a:buNone/>
            </a:pPr>
            <a:r>
              <a:rPr lang="en-US" altLang="ar-SA" sz="2400" dirty="0" smtClean="0">
                <a:latin typeface="Courier New" panose="02070309020205020404" pitchFamily="49" charset="0"/>
              </a:rPr>
              <a:t>	</a:t>
            </a:r>
            <a:r>
              <a:rPr lang="en-US" altLang="ar-SA" sz="2400" dirty="0" smtClean="0">
                <a:latin typeface="Courier New" panose="02070309020205020404" pitchFamily="49" charset="0"/>
              </a:rPr>
              <a:t>					=   80   +   10</a:t>
            </a: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          =  90</a:t>
            </a:r>
          </a:p>
        </p:txBody>
      </p:sp>
    </p:spTree>
    <p:extLst>
      <p:ext uri="{BB962C8B-B14F-4D97-AF65-F5344CB8AC3E}">
        <p14:creationId xmlns="" xmlns:p14="http://schemas.microsoft.com/office/powerpoint/2010/main" val="932178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Another Example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445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algn="l" rtl="0">
                  <a:buFontTx/>
                  <a:buNone/>
                </a:pPr>
                <a:r>
                  <a:rPr lang="en-US" altLang="ar-SA" dirty="0" smtClean="0"/>
                  <a:t> </a:t>
                </a:r>
                <a:r>
                  <a:rPr lang="en-US" altLang="ar-SA" sz="2400" dirty="0" smtClean="0"/>
                  <a:t>Translate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ar-SA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ar-SA" sz="24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ar-SA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ar-SA" sz="2400" dirty="0" smtClean="0"/>
                  <a:t> into </a:t>
                </a:r>
                <a:r>
                  <a:rPr lang="en-US" altLang="ar-SA" sz="2400" dirty="0"/>
                  <a:t>Java: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   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// incorrect!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2 * y; </a:t>
                </a:r>
              </a:p>
              <a:p>
                <a:pPr algn="l" rtl="0">
                  <a:buFontTx/>
                  <a:buNone/>
                </a:pPr>
                <a:r>
                  <a:rPr lang="en-US" altLang="ar-SA" sz="2400" dirty="0"/>
                  <a:t>     =&gt; </a:t>
                </a:r>
                <a:r>
                  <a:rPr lang="en-US" altLang="ar-SA" sz="2400" u="sng" dirty="0"/>
                  <a:t> x</a:t>
                </a:r>
                <a:r>
                  <a:rPr lang="en-US" altLang="ar-SA" sz="2400" dirty="0"/>
                  <a:t>   *   y</a:t>
                </a:r>
                <a:br>
                  <a:rPr lang="en-US" altLang="ar-SA" sz="2400" dirty="0"/>
                </a:br>
                <a:r>
                  <a:rPr lang="en-US" altLang="ar-SA" sz="2400" dirty="0"/>
                  <a:t>      </a:t>
                </a:r>
                <a:r>
                  <a:rPr lang="en-US" altLang="ar-SA" sz="2400" dirty="0" smtClean="0"/>
                  <a:t>2</a:t>
                </a:r>
                <a:endParaRPr lang="en-US" altLang="ar-SA" sz="2400" dirty="0"/>
              </a:p>
              <a:p>
                <a:pPr algn="l" rtl="0">
                  <a:buFontTx/>
                  <a:buNone/>
                </a:pP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  <a:r>
                  <a:rPr lang="en-US" altLang="ar-SA" sz="2400" dirty="0">
                    <a:latin typeface="Courier New" panose="02070309020205020404" pitchFamily="49" charset="0"/>
                  </a:rPr>
                  <a:t> // correct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sz="2400" dirty="0">
                    <a:latin typeface="Courier New" panose="02070309020205020404" pitchFamily="49" charset="0"/>
                  </a:rPr>
                  <a:t>  double result = x / ( 2 * y );  </a:t>
                </a:r>
                <a:endParaRPr lang="en-US" altLang="ar-SA" dirty="0"/>
              </a:p>
              <a:p>
                <a:pPr algn="l" rtl="0">
                  <a:buFontTx/>
                  <a:buNone/>
                </a:pPr>
                <a:r>
                  <a:rPr lang="en-US" altLang="ar-SA" dirty="0"/>
                  <a:t>  </a:t>
                </a:r>
              </a:p>
            </p:txBody>
          </p:sp>
        </mc:Choice>
        <mc:Fallback>
          <p:sp>
            <p:nvSpPr>
              <p:cNvPr id="1044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0">
                <a:blip r:embed="rId2"/>
                <a:stretch>
                  <a:fillRect l="-76" t="-100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966869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Integer Division &amp; Modulus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When dividing two integers: </a:t>
            </a:r>
          </a:p>
          <a:p>
            <a:pPr lvl="1" algn="l" rtl="0"/>
            <a:r>
              <a:rPr lang="en-US" altLang="ar-SA" sz="1800" dirty="0"/>
              <a:t>the quotient is an integer</a:t>
            </a:r>
          </a:p>
          <a:p>
            <a:pPr lvl="1" algn="l" rtl="0"/>
            <a:r>
              <a:rPr lang="en-US" altLang="ar-SA" sz="1800" dirty="0"/>
              <a:t>the remainder is truncated (discarded)</a:t>
            </a:r>
          </a:p>
          <a:p>
            <a:pPr algn="l" rtl="0"/>
            <a:r>
              <a:rPr lang="en-US" altLang="ar-SA" sz="2000" dirty="0"/>
              <a:t>To get the remainder, use the modulus operator with the same </a:t>
            </a:r>
            <a:r>
              <a:rPr lang="en-US" altLang="ar-SA" sz="2000" dirty="0" smtClean="0"/>
              <a:t>operands</a:t>
            </a:r>
            <a:endParaRPr lang="en-US" alt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1482296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Division by Zero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410200"/>
          </a:xfrm>
        </p:spPr>
        <p:txBody>
          <a:bodyPr/>
          <a:lstStyle/>
          <a:p>
            <a:pPr algn="l" rtl="0"/>
            <a:r>
              <a:rPr lang="en-US" altLang="ar-SA" sz="2000" dirty="0"/>
              <a:t>Integer division by 0:</a:t>
            </a:r>
          </a:p>
          <a:p>
            <a:pPr algn="l" rtl="0">
              <a:buFontTx/>
              <a:buNone/>
            </a:pPr>
            <a:r>
              <a:rPr lang="en-US" altLang="ar-SA" dirty="0"/>
              <a:t>     Example:  </a:t>
            </a: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result = 4 / 0; </a:t>
            </a:r>
            <a:endParaRPr lang="en-US" altLang="ar-SA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/>
            <a:r>
              <a:rPr lang="en-US" altLang="ar-SA" sz="2000" dirty="0"/>
              <a:t>No compiler error, but at run time, JVM generates </a:t>
            </a:r>
            <a:r>
              <a:rPr lang="en-US" altLang="ar-SA" sz="2000" i="1" dirty="0" err="1"/>
              <a:t>ArithmeticException</a:t>
            </a:r>
            <a:r>
              <a:rPr lang="en-US" altLang="ar-SA" sz="2000" i="1" dirty="0"/>
              <a:t> </a:t>
            </a:r>
            <a:r>
              <a:rPr lang="en-US" altLang="ar-SA" sz="2000" dirty="0"/>
              <a:t>and program stops executing</a:t>
            </a:r>
          </a:p>
          <a:p>
            <a:pPr algn="l" rtl="0"/>
            <a:r>
              <a:rPr lang="en-US" altLang="ar-SA" sz="2000" dirty="0"/>
              <a:t>Floating-point division by 0:</a:t>
            </a:r>
          </a:p>
          <a:p>
            <a:pPr lvl="1" algn="l" rtl="0"/>
            <a:r>
              <a:rPr lang="en-US" altLang="ar-SA" sz="1800" dirty="0"/>
              <a:t>If dividend is not 0, the result is </a:t>
            </a:r>
            <a:r>
              <a:rPr lang="en-US" altLang="ar-SA" sz="1800" i="1" dirty="0"/>
              <a:t>Infinity</a:t>
            </a:r>
          </a:p>
          <a:p>
            <a:pPr lvl="1" algn="l" rtl="0"/>
            <a:r>
              <a:rPr lang="en-US" altLang="ar-SA" sz="1800" dirty="0"/>
              <a:t>If dividend and divisor are both 0, the result is  </a:t>
            </a:r>
            <a:r>
              <a:rPr lang="en-US" altLang="ar-SA" sz="1800" i="1" dirty="0" err="1"/>
              <a:t>NaN</a:t>
            </a:r>
            <a:r>
              <a:rPr lang="en-US" altLang="ar-SA" sz="1800" i="1" dirty="0"/>
              <a:t> </a:t>
            </a:r>
            <a:r>
              <a:rPr lang="en-US" altLang="ar-SA" sz="1800" dirty="0"/>
              <a:t> (not a number</a:t>
            </a:r>
            <a:r>
              <a:rPr lang="en-US" altLang="ar-SA" sz="1800" dirty="0" smtClean="0"/>
              <a:t>)</a:t>
            </a:r>
            <a:endParaRPr lang="en-US" altLang="ar-SA" sz="1800" dirty="0"/>
          </a:p>
        </p:txBody>
      </p:sp>
    </p:spTree>
    <p:extLst>
      <p:ext uri="{BB962C8B-B14F-4D97-AF65-F5344CB8AC3E}">
        <p14:creationId xmlns="" xmlns:p14="http://schemas.microsoft.com/office/powerpoint/2010/main" val="12319276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375" y="963769"/>
            <a:ext cx="7772400" cy="811213"/>
          </a:xfrm>
        </p:spPr>
        <p:txBody>
          <a:bodyPr/>
          <a:lstStyle/>
          <a:p>
            <a:pPr rtl="0"/>
            <a:r>
              <a:rPr lang="en-US" altLang="ar-SA" dirty="0"/>
              <a:t>Shortcut Operators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75" y="1774982"/>
            <a:ext cx="8290774" cy="4661079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++</a:t>
            </a:r>
            <a:r>
              <a:rPr lang="en-US" altLang="ar-SA" sz="2000" dirty="0"/>
              <a:t>   increment by 1     </a:t>
            </a:r>
            <a:r>
              <a:rPr lang="en-US" altLang="ar-SA" sz="2000" dirty="0">
                <a:latin typeface="Courier New" panose="02070309020205020404" pitchFamily="49" charset="0"/>
              </a:rPr>
              <a:t> --</a:t>
            </a:r>
            <a:r>
              <a:rPr lang="en-US" altLang="ar-SA" sz="2000" dirty="0"/>
              <a:t>    decrement by 1</a:t>
            </a:r>
          </a:p>
          <a:p>
            <a:pPr algn="l" rtl="0">
              <a:buFontTx/>
              <a:buNone/>
            </a:pPr>
            <a:r>
              <a:rPr lang="en-US" altLang="ar-SA" sz="2800" dirty="0"/>
              <a:t>Example:</a:t>
            </a:r>
          </a:p>
          <a:p>
            <a:pPr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dirty="0">
                <a:latin typeface="Courier New" panose="02070309020205020404" pitchFamily="49" charset="0"/>
              </a:rPr>
              <a:t>count++;    // count = count + 1;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count--;    // count = count - 1</a:t>
            </a:r>
            <a:r>
              <a:rPr lang="en-US" altLang="ar-SA" dirty="0" smtClean="0">
                <a:latin typeface="Courier New" panose="02070309020205020404" pitchFamily="49" charset="0"/>
              </a:rPr>
              <a:t>;</a:t>
            </a:r>
            <a:endParaRPr lang="en-US" altLang="ar-SA" sz="2400" dirty="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 dirty="0"/>
              <a:t>Postfix version </a:t>
            </a:r>
            <a:r>
              <a:rPr lang="en-US" altLang="ar-SA" dirty="0"/>
              <a:t>(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++, 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--</a:t>
            </a:r>
            <a:r>
              <a:rPr lang="en-US" altLang="ar-SA" dirty="0"/>
              <a:t>):  </a:t>
            </a:r>
            <a:r>
              <a:rPr lang="en-US" altLang="ar-SA" sz="2000" dirty="0"/>
              <a:t>use value of </a:t>
            </a:r>
            <a:r>
              <a:rPr lang="en-US" altLang="ar-SA" sz="2000" i="1" dirty="0" err="1"/>
              <a:t>var</a:t>
            </a:r>
            <a:r>
              <a:rPr lang="en-US" altLang="ar-SA" sz="2000" i="1" dirty="0"/>
              <a:t> </a:t>
            </a:r>
            <a:r>
              <a:rPr lang="en-US" altLang="ar-SA" sz="2000" dirty="0"/>
              <a:t>in expression, then increment or decrement.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Prefix version </a:t>
            </a:r>
            <a:r>
              <a:rPr lang="en-US" altLang="ar-SA" dirty="0"/>
              <a:t>(</a:t>
            </a:r>
            <a:r>
              <a:rPr lang="en-US" altLang="ar-SA" dirty="0">
                <a:latin typeface="Courier New" panose="02070309020205020404" pitchFamily="49" charset="0"/>
              </a:rPr>
              <a:t>++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>
                <a:latin typeface="Courier New" panose="02070309020205020404" pitchFamily="49" charset="0"/>
              </a:rPr>
              <a:t>, --</a:t>
            </a:r>
            <a:r>
              <a:rPr lang="en-US" altLang="ar-SA" dirty="0" err="1">
                <a:latin typeface="Courier New" panose="02070309020205020404" pitchFamily="49" charset="0"/>
              </a:rPr>
              <a:t>var</a:t>
            </a:r>
            <a:r>
              <a:rPr lang="en-US" altLang="ar-SA" dirty="0"/>
              <a:t>): </a:t>
            </a:r>
            <a:r>
              <a:rPr lang="en-US" altLang="ar-SA" sz="2000" dirty="0"/>
              <a:t>increment or decrement </a:t>
            </a:r>
            <a:r>
              <a:rPr lang="en-US" altLang="ar-SA" sz="2000" i="1" dirty="0" err="1"/>
              <a:t>var</a:t>
            </a:r>
            <a:r>
              <a:rPr lang="en-US" altLang="ar-SA" sz="2000" dirty="0"/>
              <a:t>, then use value in </a:t>
            </a:r>
            <a:r>
              <a:rPr lang="en-US" altLang="ar-SA" sz="2000" dirty="0" smtClean="0"/>
              <a:t>expression</a:t>
            </a:r>
            <a:endParaRPr lang="en-US" alt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32002936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More Shortcut Operators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0628" name="Group 3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81114185"/>
              </p:ext>
            </p:extLst>
          </p:nvPr>
        </p:nvGraphicFramePr>
        <p:xfrm>
          <a:off x="1292180" y="1891047"/>
          <a:ext cx="6096000" cy="4876800"/>
        </p:xfrm>
        <a:graphic>
          <a:graphicData uri="http://schemas.openxmlformats.org/drawingml/2006/table">
            <a:tbl>
              <a:tblPr/>
              <a:tblGrid>
                <a:gridCol w="1524000"/>
                <a:gridCol w="1676400"/>
                <a:gridCol w="2895600"/>
              </a:tblGrid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+=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+=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+ 3;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-=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- 10;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*=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* 4;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/=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/ 7;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%=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 = a % 10;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7510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Declaring Variables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707" y="1770802"/>
            <a:ext cx="7772400" cy="473465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Variables hold one value at a time, but that value can change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identifier;</a:t>
            </a:r>
          </a:p>
          <a:p>
            <a:pPr algn="l" rtl="0">
              <a:buFontTx/>
              <a:buNone/>
            </a:pPr>
            <a:r>
              <a:rPr lang="en-US" altLang="ar-SA" sz="2000" dirty="0"/>
              <a:t>  or</a:t>
            </a:r>
          </a:p>
          <a:p>
            <a:pPr algn="l" rtl="0">
              <a:buFontTx/>
              <a:buNone/>
            </a:pPr>
            <a:r>
              <a:rPr lang="en-US" altLang="ar-SA" sz="20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20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 identifier1, identifier2, …;</a:t>
            </a:r>
          </a:p>
          <a:p>
            <a:pPr algn="l" rtl="0"/>
            <a:r>
              <a:rPr lang="en-US" altLang="ar-SA" sz="2000" dirty="0"/>
              <a:t>Naming </a:t>
            </a:r>
            <a:r>
              <a:rPr lang="en-US" altLang="ar-SA" sz="2000" b="1" dirty="0"/>
              <a:t>convention</a:t>
            </a:r>
            <a:r>
              <a:rPr lang="en-US" altLang="ar-SA" sz="2000" dirty="0"/>
              <a:t> for variable names:</a:t>
            </a:r>
          </a:p>
          <a:p>
            <a:pPr lvl="1" algn="l" rtl="0"/>
            <a:r>
              <a:rPr lang="en-US" altLang="ar-SA" sz="2000" dirty="0"/>
              <a:t>first letter is lowercase </a:t>
            </a:r>
          </a:p>
          <a:p>
            <a:pPr lvl="1" algn="l" rtl="0"/>
            <a:r>
              <a:rPr lang="en-US" altLang="ar-SA" sz="2000" dirty="0"/>
              <a:t>embedded words begin with uppercase letter</a:t>
            </a:r>
          </a:p>
          <a:p>
            <a:pPr algn="l" rtl="0"/>
            <a:endParaRPr lang="en-US" alt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360798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Common Error Trap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/>
              <a:t>No spaces are allowed between the arithmetic operator and the equals sign</a:t>
            </a:r>
          </a:p>
          <a:p>
            <a:pPr algn="l" rtl="0"/>
            <a:r>
              <a:rPr lang="en-US" altLang="ar-SA"/>
              <a:t>Note that the correct sequence is +=, not =+</a:t>
            </a:r>
          </a:p>
          <a:p>
            <a:pPr algn="l" rtl="0">
              <a:buFontTx/>
              <a:buNone/>
            </a:pPr>
            <a:r>
              <a:rPr lang="en-US" altLang="ar-SA"/>
              <a:t>  Example: add 2 to a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// incorrect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 a =+ 2; //   a = +2; assigns 2 to 2</a:t>
            </a:r>
          </a:p>
          <a:p>
            <a:pPr algn="l" rtl="0">
              <a:buFontTx/>
              <a:buNone/>
            </a:pPr>
            <a:endParaRPr lang="en-US" altLang="ar-SA" sz="2000">
              <a:latin typeface="Courier New" panose="02070309020205020404" pitchFamily="49" charset="0"/>
            </a:endParaRP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// correct</a:t>
            </a:r>
          </a:p>
          <a:p>
            <a:pPr algn="l" rtl="0">
              <a:buFontTx/>
              <a:buNone/>
            </a:pPr>
            <a:r>
              <a:rPr lang="en-US" altLang="ar-SA" sz="2000">
                <a:latin typeface="Courier New" panose="02070309020205020404" pitchFamily="49" charset="0"/>
              </a:rPr>
              <a:t>    a += 2;   // a = a + 2;</a:t>
            </a:r>
          </a:p>
        </p:txBody>
      </p:sp>
    </p:spTree>
    <p:extLst>
      <p:ext uri="{BB962C8B-B14F-4D97-AF65-F5344CB8AC3E}">
        <p14:creationId xmlns="" xmlns:p14="http://schemas.microsoft.com/office/powerpoint/2010/main" val="16652670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03" y="764748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Operator Precedence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03" y="2305277"/>
            <a:ext cx="7989752" cy="363079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altLang="ar-SA"/>
              <a:t> </a:t>
            </a:r>
          </a:p>
        </p:txBody>
      </p:sp>
      <p:graphicFrame>
        <p:nvGraphicFramePr>
          <p:cNvPr id="111712" name="Group 9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009503"/>
              </p:ext>
            </p:extLst>
          </p:nvPr>
        </p:nvGraphicFramePr>
        <p:xfrm>
          <a:off x="452403" y="1951108"/>
          <a:ext cx="8124422" cy="4791393"/>
        </p:xfrm>
        <a:graphic>
          <a:graphicData uri="http://schemas.openxmlformats.org/drawingml/2006/table">
            <a:tbl>
              <a:tblPr/>
              <a:tblGrid>
                <a:gridCol w="2010166"/>
                <a:gridCol w="1675139"/>
                <a:gridCol w="4439117"/>
              </a:tblGrid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Order of 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 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parenthesis for explicit grouping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preincrement, predecrement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++ --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postincrement, postdecrement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*  / 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multiplication, division, modulus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+ 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left - 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addition or </a:t>
                      </a:r>
                      <a:r>
                        <a:rPr kumimoji="0" lang="en-US" altLang="ar-SA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String</a:t>
                      </a: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concatenation, subtraction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= += -= *= /= %=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right - 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assignment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958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888" y="1854516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Names of variables should be meaningful and reflect the data they will store</a:t>
            </a:r>
          </a:p>
          <a:p>
            <a:pPr lvl="1" algn="l" rtl="0"/>
            <a:r>
              <a:rPr lang="en-US" altLang="ar-SA" sz="1800" dirty="0"/>
              <a:t>This makes the logic of the program clearer</a:t>
            </a:r>
          </a:p>
          <a:p>
            <a:pPr algn="l" rtl="0"/>
            <a:r>
              <a:rPr lang="en-US" altLang="ar-SA" sz="2000" dirty="0"/>
              <a:t>Don't skimp on characters, but avoid extremely long names</a:t>
            </a:r>
          </a:p>
          <a:p>
            <a:pPr algn="l" rtl="0"/>
            <a:r>
              <a:rPr lang="en-US" altLang="ar-SA" sz="2000" dirty="0"/>
              <a:t>Avoid names similar to Java keywords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88" y="1269741"/>
            <a:ext cx="426290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dirty="0">
                <a:solidFill>
                  <a:schemeClr val="bg1"/>
                </a:solidFill>
              </a:rPr>
              <a:t>Declaring Variables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757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1) Integer </a:t>
            </a:r>
            <a:r>
              <a:rPr lang="en-US" altLang="ar-SA" dirty="0"/>
              <a:t>Types - Whole Numbers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003" y="1996225"/>
            <a:ext cx="8564451" cy="4378817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altLang="ar-SA" sz="1400" b="1" dirty="0">
                <a:cs typeface="Times New Roman" panose="02020603050405020304" pitchFamily="18" charset="0"/>
              </a:rPr>
              <a:t> Type</a:t>
            </a:r>
            <a:r>
              <a:rPr lang="en-US" altLang="ar-SA" sz="1400" dirty="0">
                <a:cs typeface="Times New Roman" panose="02020603050405020304" pitchFamily="18" charset="0"/>
              </a:rPr>
              <a:t>     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Size </a:t>
            </a:r>
            <a:r>
              <a:rPr lang="en-US" altLang="ar-SA" sz="1400" b="1" dirty="0">
                <a:cs typeface="Times New Roman" panose="02020603050405020304" pitchFamily="18" charset="0"/>
              </a:rPr>
              <a:t>in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Bytes</a:t>
            </a:r>
            <a:r>
              <a:rPr lang="en-US" altLang="ar-SA" sz="1400" dirty="0" smtClean="0">
                <a:cs typeface="Times New Roman" panose="02020603050405020304" pitchFamily="18" charset="0"/>
              </a:rPr>
              <a:t> 			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Minimum </a:t>
            </a:r>
            <a:r>
              <a:rPr lang="en-US" altLang="ar-SA" sz="1400" b="1" dirty="0">
                <a:cs typeface="Times New Roman" panose="02020603050405020304" pitchFamily="18" charset="0"/>
              </a:rPr>
              <a:t>Value                       Maximum </a:t>
            </a:r>
            <a:r>
              <a:rPr lang="en-US" altLang="ar-SA" sz="1400" b="1" dirty="0" smtClean="0">
                <a:cs typeface="Times New Roman" panose="02020603050405020304" pitchFamily="18" charset="0"/>
              </a:rPr>
              <a:t>Value</a:t>
            </a:r>
            <a:r>
              <a:rPr lang="en-US" altLang="ar-SA" sz="1400" dirty="0" smtClean="0">
                <a:cs typeface="Times New Roman" panose="02020603050405020304" pitchFamily="18" charset="0"/>
              </a:rPr>
              <a:t> </a:t>
            </a:r>
          </a:p>
          <a:p>
            <a:pPr algn="l" rtl="0">
              <a:buFontTx/>
              <a:buNone/>
            </a:pPr>
            <a:r>
              <a:rPr lang="en-US" altLang="ar-SA" sz="1600" i="1" dirty="0" smtClean="0">
                <a:cs typeface="Times New Roman" panose="02020603050405020304" pitchFamily="18" charset="0"/>
              </a:rPr>
              <a:t>byte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            1                                    -128                                  127</a:t>
            </a:r>
          </a:p>
          <a:p>
            <a:pPr algn="l" rtl="0">
              <a:buFontTx/>
              <a:buNone/>
            </a:pPr>
            <a:r>
              <a:rPr lang="en-US" altLang="ar-SA" sz="1600" i="1" dirty="0" smtClean="0">
                <a:cs typeface="Times New Roman" panose="02020603050405020304" pitchFamily="18" charset="0"/>
              </a:rPr>
              <a:t>short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           </a:t>
            </a:r>
            <a:r>
              <a:rPr lang="en-US" altLang="ar-SA" sz="1600" dirty="0">
                <a:cs typeface="Times New Roman" panose="02020603050405020304" pitchFamily="18" charset="0"/>
              </a:rPr>
              <a:t>2     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      </a:t>
            </a:r>
            <a:r>
              <a:rPr lang="en-US" altLang="ar-SA" sz="1600" dirty="0">
                <a:cs typeface="Times New Roman" panose="02020603050405020304" pitchFamily="18" charset="0"/>
              </a:rPr>
              <a:t>-32,768      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 32,767</a:t>
            </a:r>
            <a:endParaRPr lang="en-US" altLang="ar-SA" sz="16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1600" b="1" i="1" dirty="0" err="1">
                <a:solidFill>
                  <a:schemeClr val="accent2"/>
                </a:solidFill>
                <a:cs typeface="Times New Roman" panose="02020603050405020304" pitchFamily="18" charset="0"/>
              </a:rPr>
              <a:t>int</a:t>
            </a:r>
            <a:r>
              <a:rPr lang="en-US" altLang="ar-SA" sz="1600" b="1" i="1" dirty="0">
                <a:solidFill>
                  <a:schemeClr val="accent2"/>
                </a:solidFill>
                <a:cs typeface="Times New Roman" panose="02020603050405020304" pitchFamily="18" charset="0"/>
              </a:rPr>
              <a:t>   </a:t>
            </a:r>
            <a:r>
              <a:rPr lang="en-US" altLang="ar-SA" sz="1600" dirty="0">
                <a:cs typeface="Times New Roman" panose="02020603050405020304" pitchFamily="18" charset="0"/>
              </a:rPr>
              <a:t>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4                 	     </a:t>
            </a:r>
            <a:r>
              <a:rPr lang="en-US" altLang="ar-SA" sz="1600" dirty="0">
                <a:cs typeface="Times New Roman" panose="02020603050405020304" pitchFamily="18" charset="0"/>
              </a:rPr>
              <a:t>-2, 147, 483, 648               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2</a:t>
            </a:r>
            <a:r>
              <a:rPr lang="en-US" altLang="ar-SA" sz="1600" dirty="0">
                <a:cs typeface="Times New Roman" panose="02020603050405020304" pitchFamily="18" charset="0"/>
              </a:rPr>
              <a:t>, 147, 483, 647</a:t>
            </a:r>
          </a:p>
          <a:p>
            <a:pPr algn="l" rtl="0">
              <a:buFontTx/>
              <a:buNone/>
            </a:pPr>
            <a:r>
              <a:rPr lang="en-US" altLang="ar-SA" sz="1600" i="1" dirty="0">
                <a:cs typeface="Times New Roman" panose="02020603050405020304" pitchFamily="18" charset="0"/>
              </a:rPr>
              <a:t>long</a:t>
            </a:r>
            <a:r>
              <a:rPr lang="en-US" altLang="ar-SA" sz="1600" dirty="0">
                <a:cs typeface="Times New Roman" panose="02020603050405020304" pitchFamily="18" charset="0"/>
              </a:rPr>
              <a:t>            8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	  </a:t>
            </a:r>
            <a:r>
              <a:rPr lang="en-US" altLang="ar-SA" sz="1600" dirty="0">
                <a:cs typeface="Times New Roman" panose="02020603050405020304" pitchFamily="18" charset="0"/>
              </a:rPr>
              <a:t>-9,223,372,036,854,775,808    </a:t>
            </a:r>
            <a:r>
              <a:rPr lang="en-US" altLang="ar-SA" sz="1600" dirty="0" smtClean="0">
                <a:cs typeface="Times New Roman" panose="02020603050405020304" pitchFamily="18" charset="0"/>
              </a:rPr>
              <a:t>		9,223,372,036,854,775,807</a:t>
            </a:r>
            <a:endParaRPr lang="en-US" altLang="ar-SA" sz="16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endParaRPr lang="en-US" altLang="ar-SA" sz="1400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sz="1600" b="1" dirty="0">
                <a:cs typeface="Times New Roman" panose="02020603050405020304" pitchFamily="18" charset="0"/>
              </a:rPr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testGrade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numPlayers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highScore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diceRoll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short 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xCoordinate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yCoordinate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byte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ageInYears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  long </a:t>
            </a:r>
            <a:r>
              <a:rPr lang="en-US" altLang="ar-SA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cityPopulation</a:t>
            </a:r>
            <a:r>
              <a:rPr lang="en-US" altLang="ar-SA" sz="16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="" xmlns:p14="http://schemas.microsoft.com/office/powerpoint/2010/main" val="24511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2) Floating-Point </a:t>
            </a:r>
            <a:r>
              <a:rPr lang="en-US" altLang="ar-SA" dirty="0"/>
              <a:t>Data Types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altLang="ar-SA" dirty="0"/>
              <a:t>Numbers with fractional parts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 </a:t>
            </a:r>
            <a:r>
              <a:rPr lang="en-US" altLang="ar-SA" b="1" dirty="0" smtClean="0">
                <a:cs typeface="Times New Roman" panose="02020603050405020304" pitchFamily="18" charset="0"/>
              </a:rPr>
              <a:t>	Minimum </a:t>
            </a:r>
            <a:r>
              <a:rPr lang="en-US" altLang="ar-SA" b="1" dirty="0">
                <a:cs typeface="Times New Roman" panose="02020603050405020304" pitchFamily="18" charset="0"/>
              </a:rPr>
              <a:t>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float </a:t>
            </a:r>
            <a:r>
              <a:rPr lang="en-US" altLang="ar-SA" dirty="0"/>
              <a:t>        4               </a:t>
            </a:r>
            <a:r>
              <a:rPr lang="en-US" altLang="ar-SA" dirty="0" smtClean="0"/>
              <a:t>	1.4E-45                           </a:t>
            </a:r>
            <a:r>
              <a:rPr lang="en-US" altLang="ar-SA" dirty="0"/>
              <a:t>3.4028235E38</a:t>
            </a:r>
          </a:p>
          <a:p>
            <a:pPr algn="l" rtl="0">
              <a:buFontTx/>
              <a:buNone/>
            </a:pPr>
            <a:r>
              <a:rPr lang="en-US" altLang="ar-SA" i="1" dirty="0"/>
              <a:t>double</a:t>
            </a:r>
            <a:r>
              <a:rPr lang="en-US" altLang="ar-SA" dirty="0"/>
              <a:t>     8               </a:t>
            </a:r>
            <a:r>
              <a:rPr lang="en-US" altLang="ar-SA" dirty="0" smtClean="0"/>
              <a:t>	  </a:t>
            </a:r>
            <a:r>
              <a:rPr lang="en-US" altLang="ar-SA" dirty="0"/>
              <a:t>4.9E-324      </a:t>
            </a:r>
            <a:r>
              <a:rPr lang="en-US" altLang="ar-SA" dirty="0">
                <a:cs typeface="Times New Roman" panose="02020603050405020304" pitchFamily="18" charset="0"/>
              </a:rPr>
              <a:t>1.7976931348623157E308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  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float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salesTax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interestRate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double paycheck,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sumSalaries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="" xmlns:p14="http://schemas.microsoft.com/office/powerpoint/2010/main" val="104916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i="1" dirty="0" smtClean="0"/>
              <a:t>3) char</a:t>
            </a:r>
            <a:r>
              <a:rPr lang="en-US" altLang="ar-SA" dirty="0" smtClean="0"/>
              <a:t> </a:t>
            </a:r>
            <a:r>
              <a:rPr lang="en-US" altLang="ar-SA" dirty="0"/>
              <a:t>Data Type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12093"/>
            <a:ext cx="7989752" cy="363079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sz="2000" dirty="0"/>
              <a:t>One Unicode character (16 bits - 2 bytes)</a:t>
            </a: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Type</a:t>
            </a:r>
            <a:r>
              <a:rPr lang="en-US" altLang="ar-SA" dirty="0">
                <a:cs typeface="Times New Roman" panose="02020603050405020304" pitchFamily="18" charset="0"/>
              </a:rPr>
              <a:t>      </a:t>
            </a:r>
            <a:r>
              <a:rPr lang="en-US" altLang="ar-SA" b="1" dirty="0">
                <a:cs typeface="Times New Roman" panose="02020603050405020304" pitchFamily="18" charset="0"/>
              </a:rPr>
              <a:t>Size        </a:t>
            </a:r>
            <a:r>
              <a:rPr lang="en-US" altLang="ar-SA" b="1" dirty="0" smtClean="0">
                <a:cs typeface="Times New Roman" panose="02020603050405020304" pitchFamily="18" charset="0"/>
              </a:rPr>
              <a:t>	 </a:t>
            </a:r>
            <a:r>
              <a:rPr lang="en-US" altLang="ar-SA" b="1" dirty="0">
                <a:cs typeface="Times New Roman" panose="02020603050405020304" pitchFamily="18" charset="0"/>
              </a:rPr>
              <a:t>Minimum Value         Maximum Value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b="1" dirty="0">
                <a:cs typeface="Times New Roman" panose="02020603050405020304" pitchFamily="18" charset="0"/>
              </a:rPr>
              <a:t>               in Bytes</a:t>
            </a:r>
            <a:endParaRPr lang="en-US" altLang="ar-SA" dirty="0">
              <a:cs typeface="Times New Roman" panose="02020603050405020304" pitchFamily="18" charset="0"/>
            </a:endParaRPr>
          </a:p>
          <a:p>
            <a:pPr algn="l" rtl="0">
              <a:buFontTx/>
              <a:buNone/>
            </a:pPr>
            <a:r>
              <a:rPr lang="en-US" altLang="ar-SA" i="1" dirty="0"/>
              <a:t>char</a:t>
            </a:r>
            <a:r>
              <a:rPr lang="en-US" altLang="ar-SA" dirty="0"/>
              <a:t>        2              </a:t>
            </a:r>
            <a:r>
              <a:rPr lang="en-US" altLang="ar-SA" dirty="0" smtClean="0"/>
              <a:t>	character                         </a:t>
            </a:r>
            <a:r>
              <a:rPr lang="en-US" altLang="ar-SA" dirty="0" err="1"/>
              <a:t>character</a:t>
            </a:r>
            <a:r>
              <a:rPr lang="en-US" altLang="ar-SA" dirty="0"/>
              <a:t> </a:t>
            </a:r>
          </a:p>
          <a:p>
            <a:pPr algn="l" rtl="0">
              <a:buFontTx/>
              <a:buNone/>
            </a:pPr>
            <a:r>
              <a:rPr lang="en-US" altLang="ar-SA" dirty="0"/>
              <a:t>                              </a:t>
            </a:r>
            <a:r>
              <a:rPr lang="en-US" altLang="ar-SA" dirty="0" smtClean="0"/>
              <a:t>	encoded </a:t>
            </a:r>
            <a:r>
              <a:rPr lang="en-US" altLang="ar-SA" dirty="0"/>
              <a:t>as 0                  encoded as FFFF</a:t>
            </a:r>
          </a:p>
          <a:p>
            <a:pPr algn="l" rtl="0">
              <a:buFontTx/>
              <a:buNone/>
            </a:pPr>
            <a:endParaRPr lang="en-US" altLang="ar-SA" dirty="0"/>
          </a:p>
          <a:p>
            <a:pPr algn="l" rtl="0">
              <a:buFontTx/>
              <a:buNone/>
            </a:pPr>
            <a:r>
              <a:rPr lang="en-US" altLang="ar-SA" dirty="0"/>
              <a:t>Example declarations: 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char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finalGrade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char newline, tab,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doubleQuotes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r>
              <a:rPr lang="en-US" altLang="ar-SA" dirty="0">
                <a:latin typeface="Courier New" panose="02070309020205020404" pitchFamily="49" charset="0"/>
              </a:rPr>
              <a:t> </a:t>
            </a:r>
            <a:r>
              <a:rPr lang="en-US" altLang="ar-SA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31746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/>
              <a:t>4) </a:t>
            </a:r>
            <a:r>
              <a:rPr lang="en-US" altLang="ar-SA" dirty="0" err="1" smtClean="0"/>
              <a:t>boolean</a:t>
            </a:r>
            <a:r>
              <a:rPr lang="en-US" altLang="ar-SA" dirty="0" smtClean="0"/>
              <a:t> </a:t>
            </a:r>
            <a:r>
              <a:rPr lang="en-US" altLang="ar-SA" dirty="0"/>
              <a:t>Data Type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ar-SA" sz="2400" dirty="0"/>
              <a:t>Two values only: 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false</a:t>
            </a:r>
          </a:p>
          <a:p>
            <a:pPr algn="l" rtl="0"/>
            <a:r>
              <a:rPr lang="en-US" altLang="ar-SA" sz="2000" dirty="0"/>
              <a:t>Used for decision making or as "flag" variables</a:t>
            </a:r>
          </a:p>
          <a:p>
            <a:pPr algn="l" rtl="0"/>
            <a:r>
              <a:rPr lang="en-US" altLang="ar-SA" sz="2000" dirty="0"/>
              <a:t>Example declarations:</a:t>
            </a:r>
          </a:p>
          <a:p>
            <a:pPr lvl="1" algn="l" rtl="0">
              <a:buFontTx/>
              <a:buNone/>
            </a:pPr>
            <a:r>
              <a:rPr lang="en-US" altLang="ar-SA" sz="2400" dirty="0">
                <a:latin typeface="Courier New" panose="020703090202050204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isEmpty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altLang="ar-SA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boolean</a:t>
            </a:r>
            <a:r>
              <a:rPr lang="en-US" altLang="ar-SA" sz="1800" dirty="0">
                <a:latin typeface="Consolas" panose="020B0609020204030204" pitchFamily="49" charset="0"/>
                <a:cs typeface="Consolas" panose="020B0609020204030204" pitchFamily="49" charset="0"/>
              </a:rPr>
              <a:t> passed, failed;</a:t>
            </a:r>
          </a:p>
        </p:txBody>
      </p:sp>
    </p:spTree>
    <p:extLst>
      <p:ext uri="{BB962C8B-B14F-4D97-AF65-F5344CB8AC3E}">
        <p14:creationId xmlns="" xmlns:p14="http://schemas.microsoft.com/office/powerpoint/2010/main" val="35734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Assigning Values to Variables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944668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Assignment operator    = </a:t>
            </a:r>
          </a:p>
          <a:p>
            <a:pPr lvl="1" algn="l" rtl="0"/>
            <a:r>
              <a:rPr lang="en-US" altLang="ar-SA" sz="1800" dirty="0"/>
              <a:t>Value on the right of the operator is assigned to the variable on the left</a:t>
            </a:r>
          </a:p>
          <a:p>
            <a:pPr lvl="1" algn="l" rtl="0"/>
            <a:r>
              <a:rPr lang="en-US" altLang="ar-SA" sz="1800" dirty="0"/>
              <a:t>Value on the right can be a literal (text representing a specific value), another variable, or an </a:t>
            </a:r>
            <a:r>
              <a:rPr lang="en-US" altLang="ar-SA" sz="1800" b="1" dirty="0"/>
              <a:t>expression</a:t>
            </a:r>
            <a:r>
              <a:rPr lang="en-US" altLang="ar-SA" sz="1800" dirty="0"/>
              <a:t> (explained later)</a:t>
            </a:r>
          </a:p>
          <a:p>
            <a:pPr algn="l" rtl="0"/>
            <a:r>
              <a:rPr lang="en-US" altLang="ar-SA" sz="2000" dirty="0"/>
              <a:t>Syntax: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variableName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initialValue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1" algn="l" rtl="0">
              <a:buFontTx/>
              <a:buNone/>
            </a:pPr>
            <a:r>
              <a:rPr lang="en-US" altLang="ar-SA" dirty="0"/>
              <a:t>Or</a:t>
            </a:r>
          </a:p>
          <a:p>
            <a:pPr lvl="1" algn="l" rtl="0">
              <a:buFontTx/>
              <a:buNone/>
            </a:pPr>
            <a:r>
              <a:rPr lang="en-US" altLang="ar-SA" dirty="0" err="1">
                <a:latin typeface="Consolas" panose="020B0609020204030204" pitchFamily="49" charset="0"/>
                <a:cs typeface="Consolas" panose="020B0609020204030204" pitchFamily="49" charset="0"/>
              </a:rPr>
              <a:t>dataType</a:t>
            </a: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variable1 = initialValue1, </a:t>
            </a:r>
          </a:p>
          <a:p>
            <a:pPr lvl="1" algn="l" rtl="0">
              <a:buFontTx/>
              <a:buNone/>
            </a:pPr>
            <a:r>
              <a:rPr lang="en-US" altLang="ar-SA" dirty="0">
                <a:latin typeface="Consolas" panose="020B0609020204030204" pitchFamily="49" charset="0"/>
                <a:cs typeface="Consolas" panose="020B0609020204030204" pitchFamily="49" charset="0"/>
              </a:rPr>
              <a:t>         variable2 = initialValue2, …;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6874" y="3777916"/>
            <a:ext cx="2815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ar-SA" sz="1600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num1 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,num2= 5;</a:t>
            </a:r>
          </a:p>
          <a:p>
            <a:r>
              <a:rPr lang="en-US" altLang="ar-SA" sz="1600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altLang="ar-SA" sz="1600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nt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num3 = num1;</a:t>
            </a:r>
          </a:p>
          <a:p>
            <a:r>
              <a:rPr lang="en-US" altLang="ar-SA" sz="1600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altLang="ar-SA" sz="1600" dirty="0" err="1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nt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sum=num1+num2+num3;</a:t>
            </a:r>
            <a:endParaRPr lang="en-GB" altLang="ar-SA" sz="1600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6232" y="5566610"/>
            <a:ext cx="3673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float salary= 0.0</a:t>
            </a:r>
            <a:r>
              <a:rPr lang="en-GB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altLang="ar-SA" sz="1600" dirty="0" smtClean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Rate = 1.5;</a:t>
            </a:r>
          </a:p>
        </p:txBody>
      </p:sp>
    </p:spTree>
    <p:extLst>
      <p:ext uri="{BB962C8B-B14F-4D97-AF65-F5344CB8AC3E}">
        <p14:creationId xmlns="" xmlns:p14="http://schemas.microsoft.com/office/powerpoint/2010/main" val="24015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F00D75-DE53-4E84-A5D5-4B3C54A9F99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99E64CB-1246-4946-9A5E-4DEC44FAD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939107-3A4D-45CE-B453-106E2B916F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199</TotalTime>
  <Words>1392</Words>
  <Application>Microsoft Office PowerPoint</Application>
  <PresentationFormat>On-screen Show (4:3)</PresentationFormat>
  <Paragraphs>299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Dividend</vt:lpstr>
      <vt:lpstr>Chapter 4</vt:lpstr>
      <vt:lpstr>Data Types</vt:lpstr>
      <vt:lpstr>Declaring Variables</vt:lpstr>
      <vt:lpstr>Slide 4</vt:lpstr>
      <vt:lpstr>1) Integer Types - Whole Numbers</vt:lpstr>
      <vt:lpstr>2) Floating-Point Data Types</vt:lpstr>
      <vt:lpstr>3) char Data Type</vt:lpstr>
      <vt:lpstr>4) boolean Data Type</vt:lpstr>
      <vt:lpstr>Assigning Values to Variables</vt:lpstr>
      <vt:lpstr>Assigning the Values of Other Variables</vt:lpstr>
      <vt:lpstr>Compatible Data Types</vt:lpstr>
      <vt:lpstr>Sample Assignments</vt:lpstr>
      <vt:lpstr>String Literals</vt:lpstr>
      <vt:lpstr>String Concatenation Operator (+)</vt:lpstr>
      <vt:lpstr>Common Error</vt:lpstr>
      <vt:lpstr>Escape Sequences</vt:lpstr>
      <vt:lpstr>Slide 17</vt:lpstr>
      <vt:lpstr>Constants</vt:lpstr>
      <vt:lpstr>Slide 19</vt:lpstr>
      <vt:lpstr>Assignment Operator</vt:lpstr>
      <vt:lpstr>Examples:</vt:lpstr>
      <vt:lpstr>Arithmetic Operators</vt:lpstr>
      <vt:lpstr>Operator Precedence</vt:lpstr>
      <vt:lpstr>Example</vt:lpstr>
      <vt:lpstr>Another Example</vt:lpstr>
      <vt:lpstr>Integer Division &amp; Modulus</vt:lpstr>
      <vt:lpstr>Division by Zero</vt:lpstr>
      <vt:lpstr>Shortcut Operators</vt:lpstr>
      <vt:lpstr>More Shortcut Operators</vt:lpstr>
      <vt:lpstr>Common Error Trap</vt:lpstr>
      <vt:lpstr>Operator Precedence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Aseel</dc:creator>
  <cp:lastModifiedBy>Nouf</cp:lastModifiedBy>
  <cp:revision>74</cp:revision>
  <dcterms:created xsi:type="dcterms:W3CDTF">2014-09-11T17:18:36Z</dcterms:created>
  <dcterms:modified xsi:type="dcterms:W3CDTF">2015-09-07T14:18:10Z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