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9"/>
  </p:notesMasterIdLst>
  <p:sldIdLst>
    <p:sldId id="270" r:id="rId2"/>
    <p:sldId id="256" r:id="rId3"/>
    <p:sldId id="257" r:id="rId4"/>
    <p:sldId id="266" r:id="rId5"/>
    <p:sldId id="258" r:id="rId6"/>
    <p:sldId id="265" r:id="rId7"/>
    <p:sldId id="267" r:id="rId8"/>
    <p:sldId id="268" r:id="rId9"/>
    <p:sldId id="259" r:id="rId10"/>
    <p:sldId id="260" r:id="rId11"/>
    <p:sldId id="261" r:id="rId12"/>
    <p:sldId id="269" r:id="rId13"/>
    <p:sldId id="262" r:id="rId14"/>
    <p:sldId id="263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1E68F4F-F6E9-4612-AC7A-8ED8FF6BF1F7}" type="datetimeFigureOut">
              <a:rPr lang="ar-SA" smtClean="0"/>
              <a:t>11/23/1435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60C4C78-6DCA-4080-83AF-F51F9E1CBB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439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DB3E57F-4810-49B0-858C-A7608BC42AE7}" type="slidenum">
              <a:rPr lang="ar-SA" altLang="ar-SA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altLang="ar-S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394245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CC15198-B7AA-4BD1-A10C-35C43135A75B}" type="slidenum">
              <a:rPr lang="ar-SA" altLang="ar-SA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14</a:t>
            </a:fld>
            <a:endParaRPr lang="en-US" altLang="ar-S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68411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04E2062-5687-4F46-AFDF-07634AFB32AB}" type="slidenum">
              <a:rPr lang="ar-SA" altLang="ar-SA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15</a:t>
            </a:fld>
            <a:endParaRPr lang="en-US" altLang="ar-S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59144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7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DC882AF-B0B2-49FA-B3C5-A448ED818EB7}" type="slidenum">
              <a:rPr lang="en-US" altLang="ar-SA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ar-SA" sz="1200">
              <a:latin typeface="Times New Roman" panose="02020603050405020304" pitchFamily="18" charset="0"/>
            </a:endParaRPr>
          </a:p>
        </p:txBody>
      </p:sp>
      <p:sp>
        <p:nvSpPr>
          <p:cNvPr id="772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9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1DD79C2-FA8B-43B5-965C-3725E72FA0A8}" type="slidenum">
              <a:rPr lang="ar-SA" altLang="ar-SA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3</a:t>
            </a:fld>
            <a:endParaRPr lang="en-US" altLang="ar-S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209737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2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2BBEF9D-8203-4CC8-967E-728B42080D34}" type="slidenum">
              <a:rPr lang="ar-SA" altLang="ar-SA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altLang="ar-S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3928055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812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42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000D661-C55A-42AD-AC32-CA1FBEE536D8}" type="slidenum">
              <a:rPr lang="ar-SA" altLang="ar-SA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9</a:t>
            </a:fld>
            <a:endParaRPr lang="en-US" altLang="ar-S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3005787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94BBF7C-FBDD-49BF-8806-104E3E426939}" type="slidenum">
              <a:rPr lang="ar-SA" altLang="ar-SA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10</a:t>
            </a:fld>
            <a:endParaRPr lang="en-US" altLang="ar-S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173426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F30A99B-7C58-46F0-8935-B48A9E9D3DC8}" type="slidenum">
              <a:rPr lang="ar-SA" altLang="ar-SA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13</a:t>
            </a:fld>
            <a:endParaRPr lang="en-US" altLang="ar-SA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357460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F8E74C-6C57-4BF6-BAB1-741C8BB8E5AC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32D4-6916-4CED-BAB4-877A28EF61AE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5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6FD041E-68A2-4F9B-9AF1-69156FB1A480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9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9CCB-6CE8-4750-9B30-A9F8A7A4DBB9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7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68B9B3-1640-407B-81AB-98895598A408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6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94C5-396F-40AF-8193-E3CAE85692A7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6EBD-1761-4C27-84FE-AA6FB45C6025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530-14A2-4B2F-BC0B-13DCECA428F0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457F-EB67-4004-8BDF-5CD84D4A8957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9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A7F34B-D1CF-46BA-BDD9-93617422F6BA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457A-14D4-4FA6-8B20-D912F6B43BCB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B63E800-5A1A-432E-893F-479C0DF9C7BB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424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Chapter 6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GC 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192" y="3219718"/>
            <a:ext cx="32824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Strings</a:t>
            </a:r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2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 txBox="1">
            <a:spLocks noGrp="1"/>
          </p:cNvSpPr>
          <p:nvPr/>
        </p:nvSpPr>
        <p:spPr bwMode="auto">
          <a:xfrm>
            <a:off x="1714500" y="5715000"/>
            <a:ext cx="5257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sz="1050">
                <a:latin typeface="Times New Roman" panose="02020603050405020304" pitchFamily="18" charset="0"/>
              </a:rPr>
              <a:t>Java Programming: From Problem Analysis to Program Design, Second Edition</a:t>
            </a:r>
          </a:p>
        </p:txBody>
      </p:sp>
      <p:sp>
        <p:nvSpPr>
          <p:cNvPr id="50179" name="Slide Number Placeholder 4"/>
          <p:cNvSpPr txBox="1">
            <a:spLocks noGrp="1"/>
          </p:cNvSpPr>
          <p:nvPr/>
        </p:nvSpPr>
        <p:spPr bwMode="auto">
          <a:xfrm>
            <a:off x="6972300" y="5715000"/>
            <a:ext cx="914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8EE35D1-24FE-43F5-803E-3E71598A56F9}" type="slidenum">
              <a:rPr lang="ar-SA" altLang="ar-SA" sz="105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10</a:t>
            </a:fld>
            <a:endParaRPr lang="en-US" altLang="ar-SA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dirty="0" smtClean="0"/>
              <a:t>Some Commonly Used String Methods</a:t>
            </a:r>
          </a:p>
        </p:txBody>
      </p:sp>
      <p:sp>
        <p:nvSpPr>
          <p:cNvPr id="501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1070D1F-EF8D-453D-A1A3-6B06786FC531}" type="slidenum">
              <a:rPr lang="en-US" altLang="ar-SA">
                <a:solidFill>
                  <a:schemeClr val="accent2"/>
                </a:solidFill>
              </a:rPr>
              <a:pPr/>
              <a:t>10</a:t>
            </a:fld>
            <a:endParaRPr lang="en-US" altLang="ar-SA">
              <a:solidFill>
                <a:schemeClr val="accent2"/>
              </a:solidFill>
            </a:endParaRPr>
          </a:p>
        </p:txBody>
      </p:sp>
      <p:pic>
        <p:nvPicPr>
          <p:cNvPr id="5018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486025"/>
            <a:ext cx="6286500" cy="93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81" y="3584972"/>
            <a:ext cx="6286500" cy="78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579144"/>
            <a:ext cx="6286500" cy="96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1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dirty="0" smtClean="0"/>
              <a:t>Example</a:t>
            </a:r>
            <a:endParaRPr lang="ar-SA" altLang="ar-SA" dirty="0" smtClean="0"/>
          </a:p>
        </p:txBody>
      </p:sp>
      <p:sp>
        <p:nvSpPr>
          <p:cNvPr id="5222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B19599F-2DAF-4DC5-947F-B011561333CF}" type="slidenum">
              <a:rPr lang="en-US" altLang="ar-SA">
                <a:solidFill>
                  <a:schemeClr val="accent2"/>
                </a:solidFill>
              </a:rPr>
              <a:pPr/>
              <a:t>11</a:t>
            </a:fld>
            <a:endParaRPr lang="en-US" altLang="ar-SA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2264" y="4447488"/>
            <a:ext cx="28575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hangingPunct="1">
              <a:defRPr/>
            </a:pPr>
            <a:r>
              <a:rPr lang="en-US" dirty="0"/>
              <a:t>programming with Java is fun</a:t>
            </a:r>
          </a:p>
          <a:p>
            <a:pPr algn="ctr" eaLnBrk="1" hangingPunct="1">
              <a:defRPr/>
            </a:pPr>
            <a:r>
              <a:rPr lang="en-US" dirty="0"/>
              <a:t>18</a:t>
            </a:r>
          </a:p>
          <a:p>
            <a:pPr algn="ctr" eaLnBrk="1" hangingPunct="1">
              <a:defRPr/>
            </a:pPr>
            <a:r>
              <a:rPr lang="en-US" dirty="0"/>
              <a:t>12</a:t>
            </a:r>
          </a:p>
          <a:p>
            <a:pPr algn="ctr" eaLnBrk="1" hangingPunct="1">
              <a:defRPr/>
            </a:pPr>
            <a:r>
              <a:rPr lang="en-US" dirty="0"/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2580" y="1918952"/>
            <a:ext cx="745686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=new String("programming with Java is fun");</a:t>
            </a:r>
          </a:p>
          <a:p>
            <a:pPr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mystr.indexOf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('a',10));</a:t>
            </a:r>
          </a:p>
          <a:p>
            <a:pPr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mystr.indexOf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("with"));</a:t>
            </a:r>
          </a:p>
          <a:p>
            <a:pPr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mystr.indexOf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"));</a:t>
            </a:r>
            <a:endParaRPr lang="ar-SA" dirty="0">
              <a:latin typeface="Consolas" panose="020B0609020204030204" pitchFamily="49" charset="0"/>
            </a:endParaRPr>
          </a:p>
          <a:p>
            <a:endParaRPr lang="ar-S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7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smtClean="0"/>
              <a:t>Modifying strings</a:t>
            </a:r>
          </a:p>
        </p:txBody>
      </p:sp>
      <p:sp>
        <p:nvSpPr>
          <p:cNvPr id="722947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altLang="ar-SA" dirty="0" smtClean="0"/>
              <a:t>Methods like </a:t>
            </a:r>
            <a:r>
              <a:rPr lang="en-US" altLang="ar-SA" dirty="0" smtClean="0">
                <a:latin typeface="Courier New" panose="02070309020205020404" pitchFamily="49" charset="0"/>
              </a:rPr>
              <a:t>substring</a:t>
            </a:r>
            <a:r>
              <a:rPr lang="en-US" altLang="ar-SA" dirty="0" smtClean="0"/>
              <a:t>, </a:t>
            </a:r>
            <a:r>
              <a:rPr lang="en-US" altLang="ar-SA" dirty="0" err="1" smtClean="0">
                <a:latin typeface="Courier New" panose="02070309020205020404" pitchFamily="49" charset="0"/>
              </a:rPr>
              <a:t>toLowerCase</a:t>
            </a:r>
            <a:r>
              <a:rPr lang="en-US" altLang="ar-SA" dirty="0" smtClean="0"/>
              <a:t>, etc. create/return</a:t>
            </a:r>
            <a:br>
              <a:rPr lang="en-US" altLang="ar-SA" dirty="0" smtClean="0"/>
            </a:br>
            <a:r>
              <a:rPr lang="en-US" altLang="ar-SA" dirty="0" smtClean="0"/>
              <a:t>a new string, rather than modifying the current string.</a:t>
            </a:r>
          </a:p>
          <a:p>
            <a:pPr lvl="1" algn="l" rtl="0">
              <a:buFont typeface="Wingdings 2" panose="05020102010507070707" pitchFamily="18" charset="2"/>
              <a:buNone/>
            </a:pPr>
            <a:endParaRPr lang="en-US" altLang="ar-SA" sz="800" dirty="0" smtClean="0">
              <a:latin typeface="Courier New" panose="02070309020205020404" pitchFamily="49" charset="0"/>
            </a:endParaRP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String s = "</a:t>
            </a:r>
            <a:r>
              <a:rPr lang="en-US" altLang="ar-SA" dirty="0" err="1" smtClean="0">
                <a:latin typeface="Courier New" panose="02070309020205020404" pitchFamily="49" charset="0"/>
              </a:rPr>
              <a:t>lil</a:t>
            </a:r>
            <a:r>
              <a:rPr lang="en-US" altLang="ar-SA" dirty="0" smtClean="0">
                <a:latin typeface="Courier New" panose="02070309020205020404" pitchFamily="49" charset="0"/>
              </a:rPr>
              <a:t> bow wow";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s.toUpperCase</a:t>
            </a:r>
            <a:r>
              <a:rPr lang="en-US" altLang="ar-SA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();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latin typeface="Courier New" panose="02070309020205020404" pitchFamily="49" charset="0"/>
              </a:rPr>
              <a:t>(s);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</a:t>
            </a:r>
            <a:r>
              <a:rPr lang="en-US" altLang="ar-SA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lil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bow wow</a:t>
            </a:r>
          </a:p>
          <a:p>
            <a:pPr lvl="1" algn="l" rtl="0">
              <a:buFont typeface="Wingdings 2" panose="05020102010507070707" pitchFamily="18" charset="2"/>
              <a:buNone/>
            </a:pPr>
            <a:endParaRPr lang="en-US" altLang="ar-SA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algn="l" rtl="0"/>
            <a:r>
              <a:rPr lang="en-US" altLang="ar-SA" dirty="0" smtClean="0"/>
              <a:t>To modify a variable, you must reassign it:</a:t>
            </a:r>
          </a:p>
          <a:p>
            <a:pPr lvl="1" algn="l" rtl="0">
              <a:buFont typeface="Wingdings 2" panose="05020102010507070707" pitchFamily="18" charset="2"/>
              <a:buNone/>
            </a:pPr>
            <a:endParaRPr lang="en-US" altLang="ar-SA" sz="800" dirty="0" smtClean="0">
              <a:latin typeface="Courier New" panose="02070309020205020404" pitchFamily="49" charset="0"/>
            </a:endParaRP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String s = "</a:t>
            </a:r>
            <a:r>
              <a:rPr lang="en-US" altLang="ar-SA" dirty="0" err="1" smtClean="0">
                <a:latin typeface="Courier New" panose="02070309020205020404" pitchFamily="49" charset="0"/>
              </a:rPr>
              <a:t>lil</a:t>
            </a:r>
            <a:r>
              <a:rPr lang="en-US" altLang="ar-SA" dirty="0" smtClean="0">
                <a:latin typeface="Courier New" panose="02070309020205020404" pitchFamily="49" charset="0"/>
              </a:rPr>
              <a:t> bow wow";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 = </a:t>
            </a:r>
            <a:r>
              <a:rPr lang="en-US" altLang="ar-SA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s.toUpperCase</a:t>
            </a:r>
            <a:r>
              <a:rPr lang="en-US" altLang="ar-SA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();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latin typeface="Courier New" panose="02070309020205020404" pitchFamily="49" charset="0"/>
              </a:rPr>
              <a:t>(s);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LIL BOW WOW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8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 txBox="1">
            <a:spLocks noGrp="1"/>
          </p:cNvSpPr>
          <p:nvPr/>
        </p:nvSpPr>
        <p:spPr bwMode="auto">
          <a:xfrm>
            <a:off x="1714500" y="5715000"/>
            <a:ext cx="5257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sz="1050">
                <a:latin typeface="Times New Roman" panose="02020603050405020304" pitchFamily="18" charset="0"/>
              </a:rPr>
              <a:t>Java Programming: From Problem Analysis to Program Design, Second Edition</a:t>
            </a:r>
          </a:p>
        </p:txBody>
      </p:sp>
      <p:sp>
        <p:nvSpPr>
          <p:cNvPr id="53251" name="Slide Number Placeholder 4"/>
          <p:cNvSpPr txBox="1">
            <a:spLocks noGrp="1"/>
          </p:cNvSpPr>
          <p:nvPr/>
        </p:nvSpPr>
        <p:spPr bwMode="auto">
          <a:xfrm>
            <a:off x="6972300" y="5715000"/>
            <a:ext cx="914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1D80E9D-B20E-41AB-93E6-DF428FA8FAA0}" type="slidenum">
              <a:rPr lang="ar-SA" altLang="ar-SA" sz="105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13</a:t>
            </a:fld>
            <a:endParaRPr lang="en-US" altLang="ar-SA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8770" y="1372792"/>
            <a:ext cx="6136481" cy="8120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ar-SA" dirty="0" smtClean="0"/>
              <a:t>Some Commonly Used String Methods</a:t>
            </a:r>
          </a:p>
        </p:txBody>
      </p:sp>
      <p:graphicFrame>
        <p:nvGraphicFramePr>
          <p:cNvPr id="53253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224975"/>
              </p:ext>
            </p:extLst>
          </p:nvPr>
        </p:nvGraphicFramePr>
        <p:xfrm>
          <a:off x="647864" y="2184798"/>
          <a:ext cx="7923080" cy="3152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Bitmap Image" r:id="rId4" imgW="7733333" imgH="3076190" progId="PBrush">
                  <p:embed/>
                </p:oleObj>
              </mc:Choice>
              <mc:Fallback>
                <p:oleObj name="Bitmap Image" r:id="rId4" imgW="7733333" imgH="3076190" progId="PBrush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64" y="2184798"/>
                        <a:ext cx="7923080" cy="3152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8C9D597-2BE8-406A-AACD-272C8D1B0751}" type="slidenum">
              <a:rPr lang="en-US" altLang="ar-SA">
                <a:solidFill>
                  <a:schemeClr val="accent2"/>
                </a:solidFill>
              </a:rPr>
              <a:pPr/>
              <a:t>13</a:t>
            </a:fld>
            <a:endParaRPr lang="en-US" altLang="ar-S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z="2700" dirty="0"/>
              <a:t>Examples on string methods</a:t>
            </a:r>
          </a:p>
        </p:txBody>
      </p:sp>
      <p:sp>
        <p:nvSpPr>
          <p:cNvPr id="284677" name="Rectangle 3"/>
          <p:cNvSpPr>
            <a:spLocks noGrp="1" noChangeArrowheads="1"/>
          </p:cNvSpPr>
          <p:nvPr>
            <p:ph idx="1"/>
          </p:nvPr>
        </p:nvSpPr>
        <p:spPr>
          <a:xfrm>
            <a:off x="1578769" y="2527697"/>
            <a:ext cx="5992416" cy="2724150"/>
          </a:xfrm>
        </p:spPr>
        <p:txBody>
          <a:bodyPr rtlCol="0">
            <a:normAutofit fontScale="92500" lnSpcReduction="10000"/>
          </a:bodyPr>
          <a:lstStyle/>
          <a:p>
            <a:pPr algn="l" rtl="0"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String s1 , s2 , s3 ;</a:t>
            </a:r>
          </a:p>
          <a:p>
            <a:pPr algn="l" rtl="0"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s1 = “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abcdefeg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” ;</a:t>
            </a:r>
          </a:p>
          <a:p>
            <a:pPr algn="l" rtl="0">
              <a:buNone/>
              <a:defRPr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 s1.length() );   // 8</a:t>
            </a:r>
          </a:p>
          <a:p>
            <a:pPr algn="l" rtl="0">
              <a:buNone/>
              <a:defRPr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(s1.charAt(3));    //d</a:t>
            </a:r>
          </a:p>
          <a:p>
            <a:pPr algn="l" rtl="0">
              <a:buNone/>
              <a:defRPr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(s1.indexOf(‘e’));  //4</a:t>
            </a:r>
          </a:p>
          <a:p>
            <a:pPr algn="l" rtl="0">
              <a:buNone/>
              <a:defRPr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(s1.indexOf(“cd”)); //2</a:t>
            </a:r>
          </a:p>
          <a:p>
            <a:pPr algn="l" rtl="0">
              <a:buNone/>
              <a:defRPr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(s1.toUpperCase()); //ABCDEFEG</a:t>
            </a:r>
          </a:p>
          <a:p>
            <a:pPr algn="l" rtl="0">
              <a:buNone/>
              <a:defRPr/>
            </a:pPr>
            <a:endParaRPr lang="en-US" sz="1800" dirty="0"/>
          </a:p>
        </p:txBody>
      </p:sp>
      <p:sp>
        <p:nvSpPr>
          <p:cNvPr id="553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9AB0D2E-25CD-4A82-BD7C-DB53BFE94CF5}" type="slidenum">
              <a:rPr lang="en-US" altLang="ar-SA">
                <a:solidFill>
                  <a:schemeClr val="accent2"/>
                </a:solidFill>
              </a:rPr>
              <a:pPr/>
              <a:t>14</a:t>
            </a:fld>
            <a:endParaRPr lang="en-US" altLang="ar-S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4"/>
          <p:cNvSpPr txBox="1">
            <a:spLocks noGrp="1"/>
          </p:cNvSpPr>
          <p:nvPr/>
        </p:nvSpPr>
        <p:spPr bwMode="auto">
          <a:xfrm>
            <a:off x="6972300" y="5715000"/>
            <a:ext cx="914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2FBB50E-D98B-4AEA-92CB-81F42D5379D1}" type="slidenum">
              <a:rPr lang="ar-SA" altLang="ar-SA" sz="105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15</a:t>
            </a:fld>
            <a:endParaRPr lang="en-US" altLang="ar-SA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z="2400" dirty="0"/>
              <a:t>Examples on string methods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>
          <a:xfrm>
            <a:off x="1171977" y="2253803"/>
            <a:ext cx="6399208" cy="2998044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500" dirty="0">
                <a:latin typeface="Consolas" panose="020B0609020204030204" pitchFamily="49" charset="0"/>
                <a:cs typeface="Consolas" panose="020B0609020204030204" pitchFamily="49" charset="0"/>
              </a:rPr>
              <a:t>(s1.substring(1 , 4)); //</a:t>
            </a: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bcd</a:t>
            </a:r>
            <a:endParaRPr lang="en-US" altLang="ar-SA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500" dirty="0">
                <a:latin typeface="Consolas" panose="020B0609020204030204" pitchFamily="49" charset="0"/>
                <a:cs typeface="Consolas" panose="020B0609020204030204" pitchFamily="49" charset="0"/>
              </a:rPr>
              <a:t>(s1 + “xyz”); // </a:t>
            </a: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abcdefegxyz</a:t>
            </a:r>
            <a:endParaRPr lang="en-US" altLang="ar-SA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500" dirty="0">
                <a:latin typeface="Consolas" panose="020B0609020204030204" pitchFamily="49" charset="0"/>
                <a:cs typeface="Consolas" panose="020B0609020204030204" pitchFamily="49" charset="0"/>
              </a:rPr>
              <a:t>( s1.replace(‘d’ ,’D’)); // </a:t>
            </a: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abcDefeg</a:t>
            </a:r>
            <a:endParaRPr lang="en-US" altLang="ar-SA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500" dirty="0">
                <a:latin typeface="Consolas" panose="020B0609020204030204" pitchFamily="49" charset="0"/>
                <a:cs typeface="Consolas" panose="020B0609020204030204" pitchFamily="49" charset="0"/>
              </a:rPr>
              <a:t>(s1.charAt(4) );  // e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500" dirty="0">
                <a:latin typeface="Consolas" panose="020B0609020204030204" pitchFamily="49" charset="0"/>
                <a:cs typeface="Consolas" panose="020B0609020204030204" pitchFamily="49" charset="0"/>
              </a:rPr>
              <a:t>(s1.indexOf(‘b’));  // 1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500" dirty="0">
                <a:latin typeface="Consolas" panose="020B0609020204030204" pitchFamily="49" charset="0"/>
                <a:cs typeface="Consolas" panose="020B0609020204030204" pitchFamily="49" charset="0"/>
              </a:rPr>
              <a:t>(s1.indexOf(‘e’,5));  // 6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73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2BBDF90-6972-44DC-869E-916BEE9462D0}" type="slidenum">
              <a:rPr lang="en-US" altLang="ar-SA">
                <a:solidFill>
                  <a:schemeClr val="accent2"/>
                </a:solidFill>
              </a:rPr>
              <a:pPr/>
              <a:t>15</a:t>
            </a:fld>
            <a:endParaRPr lang="en-US" altLang="ar-S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smtClean="0">
                <a:latin typeface="Courier New" panose="02070309020205020404" pitchFamily="49" charset="0"/>
              </a:rPr>
              <a:t>char</a:t>
            </a:r>
            <a:r>
              <a:rPr lang="en-US" altLang="ar-SA" smtClean="0"/>
              <a:t> vs. </a:t>
            </a:r>
            <a:r>
              <a:rPr lang="en-US" altLang="ar-SA" smtClean="0"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755715" name="Rectangle 3"/>
          <p:cNvSpPr>
            <a:spLocks noGrp="1"/>
          </p:cNvSpPr>
          <p:nvPr>
            <p:ph type="body" idx="1"/>
          </p:nvPr>
        </p:nvSpPr>
        <p:spPr>
          <a:xfrm>
            <a:off x="474968" y="2021941"/>
            <a:ext cx="8202200" cy="4134160"/>
          </a:xfrm>
        </p:spPr>
        <p:txBody>
          <a:bodyPr>
            <a:normAutofit/>
          </a:bodyPr>
          <a:lstStyle/>
          <a:p>
            <a:pPr algn="l" rtl="0"/>
            <a:r>
              <a:rPr lang="en-US" altLang="ar-SA" dirty="0" smtClean="0"/>
              <a:t>All </a:t>
            </a:r>
            <a:r>
              <a:rPr lang="en-US" altLang="ar-SA" dirty="0" smtClean="0">
                <a:latin typeface="Courier New" panose="02070309020205020404" pitchFamily="49" charset="0"/>
              </a:rPr>
              <a:t>char</a:t>
            </a:r>
            <a:r>
              <a:rPr lang="en-US" altLang="ar-SA" dirty="0" smtClean="0"/>
              <a:t> values are assigned numbers internally by the computer, called </a:t>
            </a:r>
            <a:r>
              <a:rPr lang="en-US" altLang="ar-SA" i="1" dirty="0" smtClean="0"/>
              <a:t>ASCII </a:t>
            </a:r>
            <a:r>
              <a:rPr lang="en-US" altLang="ar-SA" dirty="0" smtClean="0"/>
              <a:t>values.</a:t>
            </a:r>
          </a:p>
          <a:p>
            <a:pPr lvl="1" algn="l" rtl="0"/>
            <a:endParaRPr lang="en-US" altLang="ar-SA" dirty="0" smtClean="0"/>
          </a:p>
          <a:p>
            <a:pPr lvl="1" algn="l" rtl="0"/>
            <a:r>
              <a:rPr lang="en-US" altLang="ar-SA" dirty="0" smtClean="0"/>
              <a:t>Examples:</a:t>
            </a: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'A'</a:t>
            </a:r>
            <a:r>
              <a:rPr lang="en-US" altLang="ar-SA" dirty="0" smtClean="0"/>
              <a:t>  is  65,	</a:t>
            </a:r>
            <a:r>
              <a:rPr lang="en-US" altLang="ar-SA" dirty="0" smtClean="0">
                <a:latin typeface="Courier New" panose="02070309020205020404" pitchFamily="49" charset="0"/>
              </a:rPr>
              <a:t>'B'</a:t>
            </a:r>
            <a:r>
              <a:rPr lang="en-US" altLang="ar-SA" dirty="0" smtClean="0"/>
              <a:t>  is  66,	</a:t>
            </a:r>
            <a:r>
              <a:rPr lang="en-US" altLang="ar-SA" dirty="0" smtClean="0">
                <a:latin typeface="Courier New" panose="02070309020205020404" pitchFamily="49" charset="0"/>
              </a:rPr>
              <a:t>' '</a:t>
            </a:r>
            <a:r>
              <a:rPr lang="en-US" altLang="ar-SA" dirty="0" smtClean="0"/>
              <a:t>  is  32</a:t>
            </a: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dirty="0" smtClean="0"/>
              <a:t>	</a:t>
            </a:r>
            <a:r>
              <a:rPr lang="en-US" altLang="ar-SA" dirty="0" smtClean="0">
                <a:latin typeface="Courier New" panose="02070309020205020404" pitchFamily="49" charset="0"/>
              </a:rPr>
              <a:t>'a'</a:t>
            </a:r>
            <a:r>
              <a:rPr lang="en-US" altLang="ar-SA" dirty="0" smtClean="0"/>
              <a:t>  is  97,	</a:t>
            </a:r>
            <a:r>
              <a:rPr lang="en-US" altLang="ar-SA" dirty="0" smtClean="0">
                <a:latin typeface="Courier New" panose="02070309020205020404" pitchFamily="49" charset="0"/>
              </a:rPr>
              <a:t>'b'</a:t>
            </a:r>
            <a:r>
              <a:rPr lang="en-US" altLang="ar-SA" dirty="0" smtClean="0"/>
              <a:t>  is  98,	</a:t>
            </a:r>
            <a:r>
              <a:rPr lang="en-US" altLang="ar-SA" dirty="0" smtClean="0">
                <a:latin typeface="Courier New" panose="02070309020205020404" pitchFamily="49" charset="0"/>
              </a:rPr>
              <a:t>'*'</a:t>
            </a:r>
            <a:r>
              <a:rPr lang="en-US" altLang="ar-SA" dirty="0" smtClean="0"/>
              <a:t>  is  42</a:t>
            </a:r>
          </a:p>
          <a:p>
            <a:pPr lvl="1" algn="l" rtl="0"/>
            <a:endParaRPr lang="en-US" altLang="ar-SA" dirty="0" smtClean="0"/>
          </a:p>
          <a:p>
            <a:pPr lvl="1" algn="l" rtl="0"/>
            <a:r>
              <a:rPr lang="en-US" altLang="ar-SA" dirty="0" smtClean="0"/>
              <a:t>Mixing </a:t>
            </a:r>
            <a:r>
              <a:rPr lang="en-US" altLang="ar-SA" dirty="0" smtClean="0">
                <a:latin typeface="Courier New" panose="02070309020205020404" pitchFamily="49" charset="0"/>
              </a:rPr>
              <a:t>char</a:t>
            </a:r>
            <a:r>
              <a:rPr lang="en-US" altLang="ar-SA" dirty="0" smtClean="0"/>
              <a:t> and </a:t>
            </a:r>
            <a:r>
              <a:rPr lang="en-US" altLang="ar-SA" dirty="0" err="1" smtClean="0">
                <a:latin typeface="Courier New" panose="02070309020205020404" pitchFamily="49" charset="0"/>
              </a:rPr>
              <a:t>int</a:t>
            </a:r>
            <a:r>
              <a:rPr lang="en-US" altLang="ar-SA" dirty="0" smtClean="0"/>
              <a:t> causes automatic conversion to </a:t>
            </a:r>
            <a:r>
              <a:rPr lang="en-US" altLang="ar-SA" dirty="0" smtClean="0">
                <a:latin typeface="Courier New" panose="02070309020205020404" pitchFamily="49" charset="0"/>
              </a:rPr>
              <a:t>int</a:t>
            </a:r>
            <a:r>
              <a:rPr lang="en-US" altLang="ar-SA" dirty="0" smtClean="0"/>
              <a:t>.</a:t>
            </a: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dirty="0" smtClean="0"/>
              <a:t>	</a:t>
            </a:r>
            <a:r>
              <a:rPr lang="en-US" altLang="ar-SA" dirty="0" smtClean="0">
                <a:latin typeface="Courier New" panose="02070309020205020404" pitchFamily="49" charset="0"/>
              </a:rPr>
              <a:t>'a' + 10  </a:t>
            </a:r>
            <a:r>
              <a:rPr lang="en-US" altLang="ar-SA" dirty="0" smtClean="0"/>
              <a:t>is 107,		</a:t>
            </a:r>
            <a:r>
              <a:rPr lang="en-US" altLang="ar-SA" dirty="0" smtClean="0">
                <a:latin typeface="Courier New" panose="02070309020205020404" pitchFamily="49" charset="0"/>
              </a:rPr>
              <a:t>'A' + 'A'  </a:t>
            </a:r>
            <a:r>
              <a:rPr lang="en-US" altLang="ar-SA" dirty="0" smtClean="0"/>
              <a:t>is </a:t>
            </a:r>
            <a:r>
              <a:rPr lang="en-US" altLang="ar-SA" dirty="0" smtClean="0"/>
              <a:t>130</a:t>
            </a:r>
            <a:endParaRPr lang="en-US" altLang="ar-SA" dirty="0" smtClean="0"/>
          </a:p>
        </p:txBody>
      </p:sp>
    </p:spTree>
    <p:extLst>
      <p:ext uri="{BB962C8B-B14F-4D97-AF65-F5344CB8AC3E}">
        <p14:creationId xmlns:p14="http://schemas.microsoft.com/office/powerpoint/2010/main" val="1966184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ar-SA" dirty="0" smtClean="0"/>
              <a:t> vs. </a:t>
            </a: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74968" y="2073457"/>
            <a:ext cx="8321302" cy="4288706"/>
          </a:xfrm>
        </p:spPr>
        <p:txBody>
          <a:bodyPr>
            <a:normAutofit lnSpcReduction="10000"/>
          </a:bodyPr>
          <a:lstStyle/>
          <a:p>
            <a:pPr marL="374650" indent="-285750" algn="l" rtl="0"/>
            <a:r>
              <a:rPr lang="en-US" altLang="ar-SA" dirty="0" smtClean="0">
                <a:latin typeface="Courier New" panose="02070309020205020404" pitchFamily="49" charset="0"/>
              </a:rPr>
              <a:t>"h"</a:t>
            </a:r>
            <a:r>
              <a:rPr lang="en-US" altLang="ar-SA" dirty="0" smtClean="0"/>
              <a:t> is a </a:t>
            </a:r>
            <a:r>
              <a:rPr lang="en-US" altLang="ar-SA" dirty="0" smtClean="0">
                <a:latin typeface="Courier New" panose="02070309020205020404" pitchFamily="49" charset="0"/>
              </a:rPr>
              <a:t>String</a:t>
            </a:r>
            <a:r>
              <a:rPr lang="en-US" altLang="ar-SA" dirty="0" smtClean="0"/>
              <a:t/>
            </a:r>
            <a:br>
              <a:rPr lang="en-US" altLang="ar-SA" dirty="0" smtClean="0"/>
            </a:br>
            <a:r>
              <a:rPr lang="en-US" altLang="ar-SA" dirty="0" smtClean="0">
                <a:latin typeface="Courier New" panose="02070309020205020404" pitchFamily="49" charset="0"/>
              </a:rPr>
              <a:t>'h'</a:t>
            </a:r>
            <a:r>
              <a:rPr lang="en-US" altLang="ar-SA" dirty="0" smtClean="0"/>
              <a:t> is a </a:t>
            </a:r>
            <a:r>
              <a:rPr lang="en-US" altLang="ar-SA" dirty="0" smtClean="0">
                <a:latin typeface="Courier New" panose="02070309020205020404" pitchFamily="49" charset="0"/>
              </a:rPr>
              <a:t>char</a:t>
            </a:r>
            <a:r>
              <a:rPr lang="en-US" altLang="ar-SA" dirty="0" smtClean="0"/>
              <a:t>	(the two behave differently)</a:t>
            </a:r>
          </a:p>
          <a:p>
            <a:pPr marL="742950" lvl="1" indent="-285750" algn="l" rtl="0">
              <a:buFont typeface="Wingdings 2" panose="05020102010507070707" pitchFamily="18" charset="2"/>
              <a:buNone/>
            </a:pPr>
            <a:endParaRPr lang="en-US" altLang="ar-SA" sz="1200" dirty="0" smtClean="0"/>
          </a:p>
          <a:p>
            <a:pPr marL="374650" indent="-285750" algn="l" rtl="0"/>
            <a:r>
              <a:rPr lang="en-US" altLang="ar-SA" dirty="0" smtClean="0">
                <a:latin typeface="Courier New" panose="02070309020205020404" pitchFamily="49" charset="0"/>
              </a:rPr>
              <a:t>String</a:t>
            </a:r>
            <a:r>
              <a:rPr lang="en-US" altLang="ar-SA" dirty="0" smtClean="0"/>
              <a:t> is an object; it contains methods</a:t>
            </a:r>
          </a:p>
          <a:p>
            <a:pPr marL="742950" lvl="1" indent="-285750" algn="l" rtl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ar-SA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 algn="l" rtl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 = "h";</a:t>
            </a:r>
          </a:p>
          <a:p>
            <a:pPr marL="742950" lvl="1" indent="-285750" algn="l" rtl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altLang="ar-S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s.toUpperCase</a:t>
            </a: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'H'</a:t>
            </a:r>
          </a:p>
          <a:p>
            <a:pPr marL="742950" lvl="1" indent="-285750" algn="l" rtl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ar-S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ar-S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1</a:t>
            </a:r>
          </a:p>
          <a:p>
            <a:pPr marL="742950" lvl="1" indent="-285750" algn="l" rtl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first = </a:t>
            </a:r>
            <a:r>
              <a:rPr lang="en-US" altLang="ar-S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'H'</a:t>
            </a:r>
          </a:p>
          <a:p>
            <a:pPr marL="742950" lvl="1" indent="-285750" algn="l" rtl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ar-SA" sz="12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4650" indent="-285750" algn="l" rtl="0"/>
            <a:r>
              <a:rPr lang="en-US" altLang="ar-SA" dirty="0" smtClean="0">
                <a:latin typeface="Courier New" panose="02070309020205020404" pitchFamily="49" charset="0"/>
              </a:rPr>
              <a:t>char</a:t>
            </a:r>
            <a:r>
              <a:rPr lang="en-US" altLang="ar-SA" dirty="0" smtClean="0"/>
              <a:t> is primitive; you can't call methods on it</a:t>
            </a:r>
          </a:p>
          <a:p>
            <a:pPr marL="742950" lvl="1" indent="-285750" algn="l" rtl="0">
              <a:buFont typeface="Wingdings 2" panose="05020102010507070707" pitchFamily="18" charset="2"/>
              <a:buNone/>
            </a:pPr>
            <a:endParaRPr lang="en-US" altLang="ar-SA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c = 'h';</a:t>
            </a:r>
          </a:p>
          <a:p>
            <a:pPr marL="742950" lvl="1" indent="-285750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altLang="ar-SA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c.toUpperCase</a:t>
            </a:r>
            <a:r>
              <a:rPr lang="en-US" altLang="ar-SA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altLang="ar-SA" sz="1600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ERROR: "cannot be dereferenced"</a:t>
            </a:r>
            <a:endParaRPr lang="en-US" altLang="ar-SA" sz="1800" dirty="0" smtClean="0">
              <a:solidFill>
                <a:srgbClr val="800000"/>
              </a:solidFill>
            </a:endParaRPr>
          </a:p>
          <a:p>
            <a:pPr marL="742950" lvl="1" indent="-285750" algn="l" rtl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ar-SA" sz="12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90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dirty="0" smtClean="0">
                <a:latin typeface="+mn-lt"/>
              </a:rPr>
              <a:t>The class 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81192" y="2047741"/>
            <a:ext cx="7191209" cy="3204106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1800" dirty="0"/>
              <a:t>Contains operations to manipulate strings.</a:t>
            </a:r>
          </a:p>
          <a:p>
            <a:pPr algn="l" rtl="0"/>
            <a:r>
              <a:rPr lang="en-US" altLang="ar-SA" sz="1800" dirty="0"/>
              <a:t>String:</a:t>
            </a:r>
          </a:p>
          <a:p>
            <a:pPr lvl="1" algn="l" rtl="0"/>
            <a:r>
              <a:rPr lang="en-US" altLang="ar-SA" sz="1500" dirty="0"/>
              <a:t>Sequence of zero or more characters.</a:t>
            </a:r>
          </a:p>
          <a:p>
            <a:pPr lvl="1" algn="l" rtl="0"/>
            <a:r>
              <a:rPr lang="en-US" altLang="ar-SA" sz="1500" dirty="0"/>
              <a:t>Enclosed in double quotation marks.</a:t>
            </a:r>
          </a:p>
          <a:p>
            <a:pPr lvl="1" algn="l" rtl="0"/>
            <a:r>
              <a:rPr lang="en-US" altLang="ar-SA" sz="1500" dirty="0"/>
              <a:t>Is processed as a single unit .</a:t>
            </a:r>
          </a:p>
          <a:p>
            <a:pPr lvl="1" algn="l" rtl="0"/>
            <a:r>
              <a:rPr lang="en-US" altLang="ar-SA" sz="1500" dirty="0"/>
              <a:t>Null or empty strings have no characters. “ “</a:t>
            </a:r>
          </a:p>
          <a:p>
            <a:pPr lvl="1" algn="l" rtl="0"/>
            <a:r>
              <a:rPr lang="en-US" altLang="ar-SA" sz="1500" dirty="0"/>
              <a:t>Every character has a relative position , the first character is in position 0 .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348BDA3-B824-4C65-BD4E-2DBC3406B048}" type="slidenum">
              <a:rPr lang="ar-SA" altLang="ar-SA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altLang="ar-SA" sz="105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 txBox="1">
            <a:spLocks noGrp="1"/>
          </p:cNvSpPr>
          <p:nvPr/>
        </p:nvSpPr>
        <p:spPr bwMode="auto">
          <a:xfrm>
            <a:off x="1714500" y="5715000"/>
            <a:ext cx="5257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sz="1050">
                <a:latin typeface="Times New Roman" panose="02020603050405020304" pitchFamily="18" charset="0"/>
              </a:rPr>
              <a:t>Java Programming: From Problem Analysis to Program Design, Second Edition</a:t>
            </a:r>
          </a:p>
        </p:txBody>
      </p:sp>
      <p:sp>
        <p:nvSpPr>
          <p:cNvPr id="44035" name="Slide Number Placeholder 4"/>
          <p:cNvSpPr txBox="1">
            <a:spLocks noGrp="1"/>
          </p:cNvSpPr>
          <p:nvPr/>
        </p:nvSpPr>
        <p:spPr bwMode="auto">
          <a:xfrm>
            <a:off x="6972300" y="5715000"/>
            <a:ext cx="914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220DC01-0E45-4A1A-9D61-04EF8780E561}" type="slidenum">
              <a:rPr lang="ar-SA" altLang="ar-SA" sz="105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3</a:t>
            </a:fld>
            <a:endParaRPr lang="en-US" altLang="ar-SA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z="2400" dirty="0">
                <a:latin typeface="+mn-lt"/>
              </a:rPr>
              <a:t>The class String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348524" y="1931831"/>
            <a:ext cx="8112896" cy="3954619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1600" dirty="0"/>
              <a:t>Java system automatically makes the class </a:t>
            </a:r>
            <a:r>
              <a:rPr lang="en-US" altLang="ar-SA" sz="1600" b="1" dirty="0"/>
              <a:t>String </a:t>
            </a:r>
            <a:r>
              <a:rPr lang="en-US" altLang="ar-SA" sz="1600" dirty="0"/>
              <a:t>available (</a:t>
            </a:r>
            <a:r>
              <a:rPr lang="en-US" altLang="ar-SA" sz="1600" dirty="0" err="1"/>
              <a:t>i.e</a:t>
            </a:r>
            <a:r>
              <a:rPr lang="en-US" altLang="ar-SA" sz="1600" dirty="0"/>
              <a:t> </a:t>
            </a:r>
            <a:r>
              <a:rPr lang="en-US" altLang="ar-SA" sz="1600" dirty="0">
                <a:solidFill>
                  <a:srgbClr val="FF0000"/>
                </a:solidFill>
              </a:rPr>
              <a:t>no need to import this class </a:t>
            </a:r>
            <a:r>
              <a:rPr lang="en-US" altLang="ar-SA" sz="1600" dirty="0"/>
              <a:t>)</a:t>
            </a:r>
            <a:endParaRPr lang="ar-SA" altLang="ar-SA" sz="1600" dirty="0">
              <a:cs typeface="Times New Roman" panose="02020603050405020304" pitchFamily="18" charset="0"/>
            </a:endParaRPr>
          </a:p>
          <a:p>
            <a:pPr algn="l" rtl="0"/>
            <a:r>
              <a:rPr lang="en-US" altLang="ar-SA" sz="1500" b="1" dirty="0">
                <a:cs typeface="Times New Roman" panose="02020603050405020304" pitchFamily="18" charset="0"/>
              </a:rPr>
              <a:t>Example :</a:t>
            </a:r>
          </a:p>
          <a:p>
            <a:pPr lvl="1" algn="l" rtl="0">
              <a:buNone/>
            </a:pPr>
            <a:r>
              <a:rPr lang="en-US" altLang="ar-SA" sz="1500" dirty="0" smtClean="0">
                <a:cs typeface="Times New Roman" panose="02020603050405020304" pitchFamily="18" charset="0"/>
              </a:rPr>
              <a:t>	</a:t>
            </a:r>
            <a:r>
              <a:rPr lang="en-US" altLang="ar-SA" dirty="0">
                <a:latin typeface="Courier New" panose="02070309020205020404" pitchFamily="49" charset="0"/>
              </a:rPr>
              <a:t>String </a:t>
            </a:r>
            <a:r>
              <a:rPr lang="en-US" altLang="ar-SA" b="1" dirty="0"/>
              <a:t>name</a:t>
            </a:r>
            <a:r>
              <a:rPr lang="en-US" altLang="ar-SA" dirty="0">
                <a:latin typeface="Courier New" panose="02070309020205020404" pitchFamily="49" charset="0"/>
              </a:rPr>
              <a:t> = "</a:t>
            </a:r>
            <a:r>
              <a:rPr lang="en-US" altLang="ar-SA" b="1" dirty="0"/>
              <a:t>text</a:t>
            </a:r>
            <a:r>
              <a:rPr lang="en-US" altLang="ar-SA" dirty="0">
                <a:latin typeface="Courier New" panose="02070309020205020404" pitchFamily="49" charset="0"/>
              </a:rPr>
              <a:t>";</a:t>
            </a:r>
          </a:p>
          <a:p>
            <a:pPr lvl="1" algn="l" rtl="0">
              <a:buNone/>
            </a:pPr>
            <a:r>
              <a:rPr lang="en-US" altLang="ar-SA" dirty="0">
                <a:latin typeface="Courier New" panose="02070309020205020404" pitchFamily="49" charset="0"/>
              </a:rPr>
              <a:t>	String </a:t>
            </a:r>
            <a:r>
              <a:rPr lang="en-US" altLang="ar-SA" b="1" dirty="0"/>
              <a:t>name</a:t>
            </a:r>
            <a:r>
              <a:rPr lang="en-US" altLang="ar-SA" dirty="0">
                <a:latin typeface="Courier New" panose="02070309020205020404" pitchFamily="49" charset="0"/>
              </a:rPr>
              <a:t> = </a:t>
            </a:r>
            <a:r>
              <a:rPr lang="en-US" altLang="ar-SA" b="1" dirty="0"/>
              <a:t>expression</a:t>
            </a:r>
            <a:r>
              <a:rPr lang="en-US" altLang="ar-SA" dirty="0">
                <a:latin typeface="Courier New" panose="02070309020205020404" pitchFamily="49" charset="0"/>
              </a:rPr>
              <a:t>;</a:t>
            </a:r>
            <a:endParaRPr lang="en-US" altLang="ar-SA" dirty="0"/>
          </a:p>
          <a:p>
            <a:pPr lvl="1" algn="l" rtl="0"/>
            <a:endParaRPr lang="en-US" altLang="ar-SA" dirty="0"/>
          </a:p>
          <a:p>
            <a:pPr lvl="1" algn="l" rtl="0"/>
            <a:r>
              <a:rPr lang="en-US" altLang="ar-SA" dirty="0" smtClean="0"/>
              <a:t>Examples</a:t>
            </a:r>
            <a:r>
              <a:rPr lang="en-US" altLang="ar-SA" dirty="0"/>
              <a:t>:</a:t>
            </a:r>
            <a:br>
              <a:rPr lang="en-US" altLang="ar-SA" dirty="0"/>
            </a:br>
            <a:r>
              <a:rPr lang="en-US" altLang="ar-SA" sz="800" dirty="0"/>
              <a:t/>
            </a:r>
            <a:br>
              <a:rPr lang="en-US" altLang="ar-SA" sz="800" dirty="0"/>
            </a:br>
            <a:r>
              <a:rPr lang="en-US" altLang="ar-SA" b="1" dirty="0">
                <a:latin typeface="Courier New" panose="02070309020205020404" pitchFamily="49" charset="0"/>
              </a:rPr>
              <a:t>String name = "Marla Singer";</a:t>
            </a:r>
            <a:br>
              <a:rPr lang="en-US" altLang="ar-SA" b="1" dirty="0">
                <a:latin typeface="Courier New" panose="02070309020205020404" pitchFamily="49" charset="0"/>
              </a:rPr>
            </a:br>
            <a:r>
              <a:rPr lang="en-US" altLang="ar-SA" sz="800" dirty="0">
                <a:latin typeface="Courier New" panose="02070309020205020404" pitchFamily="49" charset="0"/>
              </a:rPr>
              <a:t/>
            </a:r>
            <a:br>
              <a:rPr lang="en-US" altLang="ar-SA" sz="800" dirty="0">
                <a:latin typeface="Courier New" panose="02070309020205020404" pitchFamily="49" charset="0"/>
              </a:rPr>
            </a:br>
            <a:r>
              <a:rPr lang="en-US" altLang="ar-SA" dirty="0" err="1">
                <a:latin typeface="Courier New" panose="02070309020205020404" pitchFamily="49" charset="0"/>
              </a:rPr>
              <a:t>int</a:t>
            </a:r>
            <a:r>
              <a:rPr lang="en-US" altLang="ar-SA" dirty="0">
                <a:latin typeface="Courier New" panose="02070309020205020404" pitchFamily="49" charset="0"/>
              </a:rPr>
              <a:t> x = 3;</a:t>
            </a:r>
            <a:br>
              <a:rPr lang="en-US" altLang="ar-SA" dirty="0">
                <a:latin typeface="Courier New" panose="02070309020205020404" pitchFamily="49" charset="0"/>
              </a:rPr>
            </a:br>
            <a:r>
              <a:rPr lang="en-US" altLang="ar-SA" dirty="0" err="1">
                <a:latin typeface="Courier New" panose="02070309020205020404" pitchFamily="49" charset="0"/>
              </a:rPr>
              <a:t>int</a:t>
            </a:r>
            <a:r>
              <a:rPr lang="en-US" altLang="ar-SA" dirty="0">
                <a:latin typeface="Courier New" panose="02070309020205020404" pitchFamily="49" charset="0"/>
              </a:rPr>
              <a:t> y = 5;</a:t>
            </a:r>
            <a:br>
              <a:rPr lang="en-US" altLang="ar-SA" dirty="0">
                <a:latin typeface="Courier New" panose="02070309020205020404" pitchFamily="49" charset="0"/>
              </a:rPr>
            </a:br>
            <a:r>
              <a:rPr lang="en-US" altLang="ar-SA" b="1" dirty="0">
                <a:latin typeface="Courier New" panose="02070309020205020404" pitchFamily="49" charset="0"/>
              </a:rPr>
              <a:t>String point = "(" + x + ", " + y + ")";</a:t>
            </a:r>
          </a:p>
        </p:txBody>
      </p:sp>
      <p:sp>
        <p:nvSpPr>
          <p:cNvPr id="440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91ED3E0-552C-4C76-B47E-CA40A6BB60EC}" type="slidenum">
              <a:rPr lang="en-US" altLang="ar-SA">
                <a:solidFill>
                  <a:schemeClr val="accent2"/>
                </a:solidFill>
              </a:rPr>
              <a:pPr/>
              <a:t>3</a:t>
            </a:fld>
            <a:endParaRPr lang="en-US" altLang="ar-S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Indexes</a:t>
            </a:r>
          </a:p>
        </p:txBody>
      </p:sp>
      <p:sp>
        <p:nvSpPr>
          <p:cNvPr id="71680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 rtl="0"/>
            <a:r>
              <a:rPr lang="en-US" altLang="ar-SA" dirty="0" smtClean="0"/>
              <a:t>Characters of a string are numbered with 0-based </a:t>
            </a:r>
            <a:r>
              <a:rPr lang="en-US" altLang="ar-SA" i="1" dirty="0" smtClean="0"/>
              <a:t>indexes</a:t>
            </a:r>
            <a:r>
              <a:rPr lang="en-US" altLang="ar-SA" dirty="0" smtClean="0"/>
              <a:t>:</a:t>
            </a:r>
          </a:p>
          <a:p>
            <a:pPr marL="742950" lvl="1" indent="-285750" algn="l" rtl="0">
              <a:buFont typeface="Wingdings 2" panose="05020102010507070707" pitchFamily="18" charset="2"/>
              <a:buNone/>
            </a:pPr>
            <a:endParaRPr lang="en-US" altLang="ar-SA" sz="800" dirty="0" smtClean="0">
              <a:latin typeface="Courier New" panose="02070309020205020404" pitchFamily="49" charset="0"/>
            </a:endParaRPr>
          </a:p>
          <a:p>
            <a:pPr marL="742950" lvl="1" indent="-285750" algn="l" rtl="0"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String name = "P. </a:t>
            </a:r>
            <a:r>
              <a:rPr lang="en-US" altLang="ar-SA" dirty="0" err="1" smtClean="0">
                <a:latin typeface="Courier New" panose="02070309020205020404" pitchFamily="49" charset="0"/>
              </a:rPr>
              <a:t>Diddy</a:t>
            </a:r>
            <a:r>
              <a:rPr lang="en-US" altLang="ar-SA" dirty="0" smtClean="0">
                <a:latin typeface="Courier New" panose="02070309020205020404" pitchFamily="49" charset="0"/>
              </a:rPr>
              <a:t>";</a:t>
            </a:r>
          </a:p>
          <a:p>
            <a:pPr marL="742950" lvl="1" indent="-285750" algn="l" rtl="0"/>
            <a:endParaRPr lang="en-US" altLang="ar-SA" dirty="0" smtClean="0">
              <a:latin typeface="Courier New" panose="02070309020205020404" pitchFamily="49" charset="0"/>
            </a:endParaRPr>
          </a:p>
          <a:p>
            <a:pPr marL="742950" lvl="1" indent="-285750" algn="l" rtl="0"/>
            <a:endParaRPr lang="en-US" altLang="ar-SA" dirty="0" smtClean="0">
              <a:latin typeface="Courier New" panose="02070309020205020404" pitchFamily="49" charset="0"/>
            </a:endParaRPr>
          </a:p>
          <a:p>
            <a:pPr marL="742950" lvl="1" indent="-285750" algn="l" rtl="0"/>
            <a:endParaRPr lang="en-US" altLang="ar-SA" dirty="0" smtClean="0"/>
          </a:p>
          <a:p>
            <a:pPr marL="742950" lvl="1" indent="-285750" algn="l" rtl="0"/>
            <a:endParaRPr lang="en-US" altLang="ar-SA" dirty="0" smtClean="0"/>
          </a:p>
          <a:p>
            <a:pPr marL="742950" lvl="1" indent="-285750" algn="l" rtl="0"/>
            <a:r>
              <a:rPr lang="en-US" altLang="ar-SA" dirty="0" smtClean="0"/>
              <a:t>The first character's index is always 0</a:t>
            </a:r>
          </a:p>
          <a:p>
            <a:pPr marL="742950" lvl="1" indent="-285750" algn="l" rtl="0"/>
            <a:r>
              <a:rPr lang="en-US" altLang="ar-SA" dirty="0" smtClean="0"/>
              <a:t>The last character's index is 1 less than the string's length</a:t>
            </a:r>
          </a:p>
        </p:txBody>
      </p:sp>
      <p:graphicFrame>
        <p:nvGraphicFramePr>
          <p:cNvPr id="3655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24055"/>
              </p:ext>
            </p:extLst>
          </p:nvPr>
        </p:nvGraphicFramePr>
        <p:xfrm>
          <a:off x="1255333" y="3618316"/>
          <a:ext cx="6375400" cy="906463"/>
        </p:xfrm>
        <a:graphic>
          <a:graphicData uri="http://schemas.openxmlformats.org/drawingml/2006/table">
            <a:tbl>
              <a:tblPr/>
              <a:tblGrid>
                <a:gridCol w="1219200"/>
                <a:gridCol w="644525"/>
                <a:gridCol w="646113"/>
                <a:gridCol w="642937"/>
                <a:gridCol w="644525"/>
                <a:gridCol w="644525"/>
                <a:gridCol w="644525"/>
                <a:gridCol w="644525"/>
                <a:gridCol w="644525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2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z="2700" dirty="0">
                <a:latin typeface="+mn-lt"/>
              </a:rPr>
              <a:t>The class String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708338" y="2021983"/>
            <a:ext cx="6862847" cy="3229864"/>
          </a:xfrm>
        </p:spPr>
        <p:txBody>
          <a:bodyPr rtlCol="0">
            <a:normAutofit/>
          </a:bodyPr>
          <a:lstStyle/>
          <a:p>
            <a:pPr algn="l" rtl="0">
              <a:buNone/>
              <a:defRPr/>
            </a:pPr>
            <a:r>
              <a:rPr lang="en-US" sz="2100" dirty="0"/>
              <a:t>	</a:t>
            </a:r>
          </a:p>
          <a:p>
            <a:pPr algn="l" rtl="0">
              <a:defRPr/>
            </a:pPr>
            <a:r>
              <a:rPr lang="en-US" sz="2100" dirty="0"/>
              <a:t>Length of the string  is the number of characters in it .</a:t>
            </a:r>
          </a:p>
          <a:p>
            <a:pPr algn="l" rtl="0">
              <a:defRPr/>
            </a:pPr>
            <a:r>
              <a:rPr lang="en-US" sz="2100" dirty="0"/>
              <a:t>When determining the length of  a  string , </a:t>
            </a:r>
            <a:r>
              <a:rPr lang="en-US" sz="2100" dirty="0">
                <a:solidFill>
                  <a:srgbClr val="FF0000"/>
                </a:solidFill>
              </a:rPr>
              <a:t>blanks count .</a:t>
            </a:r>
          </a:p>
          <a:p>
            <a:pPr algn="l" rtl="0">
              <a:defRPr/>
            </a:pPr>
            <a:r>
              <a:rPr lang="en-US" sz="2100" dirty="0"/>
              <a:t>Example :</a:t>
            </a:r>
          </a:p>
          <a:p>
            <a:pPr lvl="1" algn="l" rtl="0">
              <a:defRPr/>
            </a:pPr>
            <a:r>
              <a:rPr lang="en-US" sz="1800" dirty="0"/>
              <a:t>“ “ </a:t>
            </a:r>
            <a:r>
              <a:rPr lang="en-US" sz="1800" dirty="0">
                <a:sym typeface="Wingdings" pitchFamily="2" charset="2"/>
              </a:rPr>
              <a:t> has length = 0 </a:t>
            </a:r>
          </a:p>
          <a:p>
            <a:pPr lvl="1" algn="l" rtl="0">
              <a:defRPr/>
            </a:pPr>
            <a:r>
              <a:rPr lang="en-US" sz="1800" dirty="0">
                <a:sym typeface="Wingdings" pitchFamily="2" charset="2"/>
              </a:rPr>
              <a:t>“</a:t>
            </a:r>
            <a:r>
              <a:rPr lang="en-US" sz="1800" dirty="0" err="1">
                <a:sym typeface="Wingdings" pitchFamily="2" charset="2"/>
              </a:rPr>
              <a:t>abc</a:t>
            </a:r>
            <a:r>
              <a:rPr lang="en-US" sz="1800" dirty="0">
                <a:sym typeface="Wingdings" pitchFamily="2" charset="2"/>
              </a:rPr>
              <a:t>”    has length = 3  , position of a = 0 ,b= 1 , c= 2</a:t>
            </a:r>
          </a:p>
          <a:p>
            <a:pPr lvl="1" algn="l" rtl="0">
              <a:defRPr/>
            </a:pPr>
            <a:r>
              <a:rPr lang="en-US" sz="1800" dirty="0">
                <a:sym typeface="Wingdings" pitchFamily="2" charset="2"/>
              </a:rPr>
              <a:t>“a  boy”  has length = 5  </a:t>
            </a:r>
          </a:p>
          <a:p>
            <a:pPr lvl="1" algn="l" rtl="0">
              <a:buNone/>
              <a:defRPr/>
            </a:pPr>
            <a:endParaRPr lang="en-US" sz="1800" dirty="0"/>
          </a:p>
          <a:p>
            <a:pPr algn="l" rtl="0">
              <a:defRPr/>
            </a:pPr>
            <a:endParaRPr lang="en-US" sz="2100" dirty="0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C1A54E7-0C99-4D8C-A1E2-D865E53C93D9}" type="slidenum">
              <a:rPr lang="ar-SA" altLang="ar-SA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altLang="ar-SA" sz="105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7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457200" y="685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SA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400800"/>
            <a:ext cx="510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 sz="1600" i="1" dirty="0"/>
              <a:t>CSM-Java Programming-I		    Lesson-1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String Operations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81192" y="2228003"/>
            <a:ext cx="8240836" cy="3760673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400" dirty="0"/>
              <a:t>The </a:t>
            </a:r>
            <a:r>
              <a:rPr lang="en-US" altLang="ar-SA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length() </a:t>
            </a:r>
            <a:r>
              <a:rPr lang="en-US" altLang="ar-SA" sz="2400" dirty="0"/>
              <a:t>method returns the length of the string. </a:t>
            </a:r>
          </a:p>
          <a:p>
            <a:pPr algn="l" rtl="0">
              <a:buFontTx/>
              <a:buNone/>
            </a:pPr>
            <a:r>
              <a:rPr lang="en-US" altLang="ar-SA" sz="2400" dirty="0"/>
              <a:t>	</a:t>
            </a:r>
            <a:r>
              <a:rPr lang="en-US" altLang="ar-SA" sz="2400" dirty="0" err="1"/>
              <a:t>Eg</a:t>
            </a:r>
            <a:r>
              <a:rPr lang="en-US" altLang="ar-SA" sz="2400" dirty="0"/>
              <a:t>: </a:t>
            </a:r>
            <a:endParaRPr lang="en-US" altLang="ar-SA" sz="2400" dirty="0" smtClean="0"/>
          </a:p>
          <a:p>
            <a:pPr algn="l" rtl="0">
              <a:buFontTx/>
              <a:buNone/>
            </a:pPr>
            <a:r>
              <a:rPr lang="en-US" altLang="ar-SA" sz="1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altLang="ar-SA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Hello”.length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()); // prints 5</a:t>
            </a:r>
          </a:p>
          <a:p>
            <a:pPr algn="l" rtl="0"/>
            <a:r>
              <a:rPr lang="en-US" altLang="ar-SA" sz="2400" dirty="0"/>
              <a:t>The + operator is used to </a:t>
            </a:r>
            <a:r>
              <a:rPr lang="en-US" altLang="ar-SA" sz="2400" dirty="0">
                <a:solidFill>
                  <a:schemeClr val="accent2"/>
                </a:solidFill>
              </a:rPr>
              <a:t>concatenate</a:t>
            </a:r>
            <a:r>
              <a:rPr lang="en-US" altLang="ar-SA" sz="2400" dirty="0"/>
              <a:t> two or more strings.</a:t>
            </a:r>
          </a:p>
          <a:p>
            <a:pPr algn="l" rtl="0">
              <a:buFontTx/>
              <a:buNone/>
            </a:pPr>
            <a:r>
              <a:rPr lang="en-US" altLang="ar-SA" sz="2400" dirty="0"/>
              <a:t>	</a:t>
            </a:r>
            <a:r>
              <a:rPr lang="en-US" altLang="ar-SA" sz="2400" dirty="0" err="1"/>
              <a:t>Eg</a:t>
            </a:r>
            <a:r>
              <a:rPr lang="en-US" altLang="ar-SA" sz="2400" dirty="0"/>
              <a:t>: </a:t>
            </a:r>
            <a:endParaRPr lang="en-US" altLang="ar-SA" sz="2400" dirty="0" smtClean="0"/>
          </a:p>
          <a:p>
            <a:pPr algn="l" rtl="0">
              <a:buFontTx/>
              <a:buNone/>
            </a:pPr>
            <a:r>
              <a:rPr lang="en-US" altLang="ar-SA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ar-SA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ar-SA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altLang="ar-SA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myname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 = “Harry”</a:t>
            </a:r>
          </a:p>
          <a:p>
            <a:pPr algn="l" rtl="0">
              <a:buFontTx/>
              <a:buNone/>
            </a:pPr>
            <a:r>
              <a:rPr lang="en-US" altLang="ar-SA" sz="1900" dirty="0"/>
              <a:t>		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altLang="ar-SA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 = “My name is” + </a:t>
            </a:r>
            <a:r>
              <a:rPr lang="en-US" altLang="ar-SA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myname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altLang="ar-SA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“.”;</a:t>
            </a:r>
            <a:endParaRPr lang="en-US" altLang="ar-SA" sz="19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5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>
                <a:latin typeface="Courier New" panose="02070309020205020404" pitchFamily="49" charset="0"/>
              </a:rPr>
              <a:t>String</a:t>
            </a:r>
            <a:r>
              <a:rPr lang="en-US" altLang="ar-SA" smtClean="0"/>
              <a:t> methods</a:t>
            </a:r>
          </a:p>
        </p:txBody>
      </p:sp>
      <p:sp>
        <p:nvSpPr>
          <p:cNvPr id="718851" name="Rectangle 3"/>
          <p:cNvSpPr>
            <a:spLocks noGrp="1"/>
          </p:cNvSpPr>
          <p:nvPr>
            <p:ph idx="1"/>
          </p:nvPr>
        </p:nvSpPr>
        <p:spPr>
          <a:xfrm>
            <a:off x="169067" y="2570382"/>
            <a:ext cx="7989752" cy="3630795"/>
          </a:xfrm>
        </p:spPr>
        <p:txBody>
          <a:bodyPr>
            <a:noAutofit/>
          </a:bodyPr>
          <a:lstStyle/>
          <a:p>
            <a:pPr lvl="1" algn="l" rtl="0">
              <a:buFont typeface="Wingdings 2" panose="05020102010507070707" pitchFamily="18" charset="2"/>
              <a:buNone/>
            </a:pPr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1400" dirty="0" smtClean="0"/>
          </a:p>
          <a:p>
            <a:pPr lvl="1" algn="l" rtl="0"/>
            <a:endParaRPr lang="en-US" altLang="ar-SA" sz="700" dirty="0" smtClean="0"/>
          </a:p>
          <a:p>
            <a:pPr algn="l" rtl="0"/>
            <a:r>
              <a:rPr lang="en-US" altLang="ar-SA" sz="2000" dirty="0" smtClean="0"/>
              <a:t>These methods are called using the dot notation:</a:t>
            </a:r>
          </a:p>
          <a:p>
            <a:pPr lvl="1" algn="l" rtl="0">
              <a:buFont typeface="Wingdings 2" panose="05020102010507070707" pitchFamily="18" charset="2"/>
              <a:buNone/>
            </a:pPr>
            <a:endParaRPr lang="en-US" altLang="ar-SA" sz="900" dirty="0" smtClean="0">
              <a:latin typeface="Courier New" panose="02070309020205020404" pitchFamily="49" charset="0"/>
            </a:endParaRP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sz="1800" dirty="0" smtClean="0">
                <a:latin typeface="Courier New" panose="02070309020205020404" pitchFamily="49" charset="0"/>
              </a:rPr>
              <a:t>String gangsta = "Dr. Dre";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sz="18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sz="1800" dirty="0" smtClean="0">
                <a:latin typeface="Courier New" panose="02070309020205020404" pitchFamily="49" charset="0"/>
              </a:rPr>
              <a:t>(</a:t>
            </a:r>
            <a:r>
              <a:rPr lang="en-US" altLang="ar-SA" sz="1800" b="1" dirty="0" err="1" smtClean="0">
                <a:latin typeface="Courier New" panose="02070309020205020404" pitchFamily="49" charset="0"/>
              </a:rPr>
              <a:t>gangsta.length</a:t>
            </a:r>
            <a:r>
              <a:rPr lang="en-US" altLang="ar-SA" sz="1800" b="1" dirty="0" smtClean="0">
                <a:latin typeface="Courier New" panose="02070309020205020404" pitchFamily="49" charset="0"/>
              </a:rPr>
              <a:t>()</a:t>
            </a:r>
            <a:r>
              <a:rPr lang="en-US" altLang="ar-SA" sz="1800" dirty="0" smtClean="0">
                <a:latin typeface="Courier New" panose="02070309020205020404" pitchFamily="49" charset="0"/>
              </a:rPr>
              <a:t>);   </a:t>
            </a:r>
            <a:r>
              <a:rPr lang="en-US" altLang="ar-SA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7</a:t>
            </a:r>
          </a:p>
        </p:txBody>
      </p:sp>
      <p:graphicFrame>
        <p:nvGraphicFramePr>
          <p:cNvPr id="71887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83133"/>
              </p:ext>
            </p:extLst>
          </p:nvPr>
        </p:nvGraphicFramePr>
        <p:xfrm>
          <a:off x="181946" y="2002665"/>
          <a:ext cx="8839200" cy="3128518"/>
        </p:xfrm>
        <a:graphic>
          <a:graphicData uri="http://schemas.openxmlformats.org/drawingml/2006/table">
            <a:tbl>
              <a:tblPr/>
              <a:tblGrid>
                <a:gridCol w="3695700"/>
                <a:gridCol w="5143500"/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indexOf(</a:t>
                      </a:r>
                      <a:r>
                        <a:rPr kumimoji="0" lang="en-US" alt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str</a:t>
                      </a: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 where the start of the given string appears in this string (-1 if it is not there)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length()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number of characters in this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substring(</a:t>
                      </a:r>
                      <a:r>
                        <a:rPr kumimoji="0" lang="en-US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index1</a:t>
                      </a: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index2</a:t>
                      </a: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substring(</a:t>
                      </a:r>
                      <a:r>
                        <a:rPr kumimoji="0" lang="en-US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index1</a:t>
                      </a: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the characters in this string from </a:t>
                      </a:r>
                      <a:r>
                        <a:rPr kumimoji="0" lang="en-US" altLang="ar-S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index1</a:t>
                      </a: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(inclusive) to </a:t>
                      </a:r>
                      <a:r>
                        <a:rPr kumimoji="0" lang="en-US" altLang="ar-S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index2</a:t>
                      </a: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altLang="ar-SA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exclusive</a:t>
                      </a: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kumimoji="0" lang="en-US" altLang="ar-S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index2</a:t>
                      </a: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toUpperCase</a:t>
                      </a: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3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smtClean="0">
                <a:latin typeface="Courier New" panose="02070309020205020404" pitchFamily="49" charset="0"/>
              </a:rPr>
              <a:t>String</a:t>
            </a:r>
            <a:r>
              <a:rPr lang="en-US" altLang="ar-SA" smtClean="0"/>
              <a:t> method examples</a:t>
            </a:r>
          </a:p>
        </p:txBody>
      </p:sp>
      <p:sp>
        <p:nvSpPr>
          <p:cNvPr id="369667" name="Rectangle 3"/>
          <p:cNvSpPr>
            <a:spLocks noGrp="1"/>
          </p:cNvSpPr>
          <p:nvPr>
            <p:ph idx="1"/>
          </p:nvPr>
        </p:nvSpPr>
        <p:spPr>
          <a:xfrm>
            <a:off x="149804" y="1970426"/>
            <a:ext cx="8421140" cy="4481890"/>
          </a:xfrm>
        </p:spPr>
        <p:txBody>
          <a:bodyPr>
            <a:noAutofit/>
          </a:bodyPr>
          <a:lstStyle/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String s1 = "Stuart </a:t>
            </a:r>
            <a:r>
              <a:rPr lang="en-US" altLang="ar-SA" dirty="0" err="1" smtClean="0">
                <a:latin typeface="Courier New" panose="02070309020205020404" pitchFamily="49" charset="0"/>
              </a:rPr>
              <a:t>Reges</a:t>
            </a:r>
            <a:r>
              <a:rPr lang="en-US" altLang="ar-SA" dirty="0" smtClean="0">
                <a:latin typeface="Courier New" panose="02070309020205020404" pitchFamily="49" charset="0"/>
              </a:rPr>
              <a:t>";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String s2 = "Marty </a:t>
            </a:r>
            <a:r>
              <a:rPr lang="en-US" altLang="ar-SA" dirty="0" err="1" smtClean="0">
                <a:latin typeface="Courier New" panose="02070309020205020404" pitchFamily="49" charset="0"/>
              </a:rPr>
              <a:t>Stepp</a:t>
            </a:r>
            <a:r>
              <a:rPr lang="en-US" altLang="ar-SA" dirty="0" smtClean="0">
                <a:latin typeface="Courier New" panose="02070309020205020404" pitchFamily="49" charset="0"/>
              </a:rPr>
              <a:t>";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latin typeface="Courier New" panose="02070309020205020404" pitchFamily="49" charset="0"/>
              </a:rPr>
              <a:t>(</a:t>
            </a:r>
            <a:r>
              <a:rPr lang="en-US" altLang="ar-SA" b="1" dirty="0" smtClean="0">
                <a:latin typeface="Courier New" panose="02070309020205020404" pitchFamily="49" charset="0"/>
              </a:rPr>
              <a:t>s1.length()</a:t>
            </a:r>
            <a:r>
              <a:rPr lang="en-US" altLang="ar-SA" dirty="0" smtClean="0">
                <a:latin typeface="Courier New" panose="02070309020205020404" pitchFamily="49" charset="0"/>
              </a:rPr>
              <a:t>);      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12</a:t>
            </a:r>
            <a:endParaRPr lang="en-US" altLang="ar-SA" b="1" dirty="0" smtClean="0">
              <a:latin typeface="Courier New" panose="02070309020205020404" pitchFamily="49" charset="0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latin typeface="Courier New" panose="02070309020205020404" pitchFamily="49" charset="0"/>
              </a:rPr>
              <a:t>(</a:t>
            </a:r>
            <a:r>
              <a:rPr lang="en-US" altLang="ar-SA" b="1" dirty="0" smtClean="0">
                <a:latin typeface="Courier New" panose="02070309020205020404" pitchFamily="49" charset="0"/>
              </a:rPr>
              <a:t>s1.indexOf("e")</a:t>
            </a:r>
            <a:r>
              <a:rPr lang="en-US" altLang="ar-SA" dirty="0" smtClean="0">
                <a:latin typeface="Courier New" panose="02070309020205020404" pitchFamily="49" charset="0"/>
              </a:rPr>
              <a:t>);  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8</a:t>
            </a:r>
            <a:endParaRPr lang="en-US" altLang="ar-SA" b="1" dirty="0" smtClean="0">
              <a:latin typeface="Courier New" panose="02070309020205020404" pitchFamily="49" charset="0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latin typeface="Courier New" panose="02070309020205020404" pitchFamily="49" charset="0"/>
              </a:rPr>
              <a:t>(</a:t>
            </a:r>
            <a:r>
              <a:rPr lang="en-US" altLang="ar-SA" b="1" dirty="0" smtClean="0">
                <a:latin typeface="Courier New" panose="02070309020205020404" pitchFamily="49" charset="0"/>
              </a:rPr>
              <a:t>s1.substring(7, 10)</a:t>
            </a:r>
            <a:r>
              <a:rPr lang="en-US" altLang="ar-SA" dirty="0" smtClean="0">
                <a:latin typeface="Courier New" panose="02070309020205020404" pitchFamily="49" charset="0"/>
              </a:rPr>
              <a:t>)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"</a:t>
            </a:r>
            <a:r>
              <a:rPr lang="en-US" altLang="ar-SA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Reg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</a:t>
            </a:r>
            <a:endParaRPr lang="en-US" altLang="ar-SA" b="1" dirty="0" smtClean="0">
              <a:latin typeface="Courier New" panose="02070309020205020404" pitchFamily="49" charset="0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ar-SA" b="1" dirty="0" smtClean="0">
              <a:latin typeface="Courier New" panose="02070309020205020404" pitchFamily="49" charset="0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String s3 = </a:t>
            </a:r>
            <a:r>
              <a:rPr lang="en-US" altLang="ar-SA" b="1" dirty="0" smtClean="0">
                <a:latin typeface="Courier New" panose="02070309020205020404" pitchFamily="49" charset="0"/>
              </a:rPr>
              <a:t>s2.substring(2, 8);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latin typeface="Courier New" panose="02070309020205020404" pitchFamily="49" charset="0"/>
              </a:rPr>
              <a:t>(</a:t>
            </a:r>
            <a:r>
              <a:rPr lang="en-US" altLang="ar-SA" b="1" dirty="0" smtClean="0">
                <a:latin typeface="Courier New" panose="02070309020205020404" pitchFamily="49" charset="0"/>
              </a:rPr>
              <a:t>s3.toLowerCase()</a:t>
            </a:r>
            <a:r>
              <a:rPr lang="en-US" altLang="ar-SA" dirty="0" smtClean="0">
                <a:latin typeface="Courier New" panose="02070309020205020404" pitchFamily="49" charset="0"/>
              </a:rPr>
              <a:t>); 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"</a:t>
            </a:r>
            <a:r>
              <a:rPr lang="en-US" altLang="ar-SA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rty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altLang="ar-SA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st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ar-SA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</a:pPr>
            <a:r>
              <a:rPr lang="en-US" altLang="ar-SA" sz="1600" dirty="0" smtClean="0"/>
              <a:t>Given the following string:</a:t>
            </a:r>
            <a:endParaRPr lang="en-US" altLang="ar-SA" sz="16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//       index 0123456789012345678901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String book = "Building Java Programs";</a:t>
            </a:r>
          </a:p>
          <a:p>
            <a:pPr lvl="1" algn="l" rtl="0"/>
            <a:r>
              <a:rPr lang="en-US" altLang="ar-SA" dirty="0" smtClean="0"/>
              <a:t>How would you extract the word </a:t>
            </a:r>
            <a:r>
              <a:rPr lang="en-US" altLang="ar-SA" dirty="0" smtClean="0">
                <a:latin typeface="Courier New" panose="02070309020205020404" pitchFamily="49" charset="0"/>
              </a:rPr>
              <a:t>"Java"</a:t>
            </a:r>
            <a:r>
              <a:rPr lang="en-US" altLang="ar-SA" dirty="0" smtClean="0"/>
              <a:t> ?</a:t>
            </a:r>
          </a:p>
          <a:p>
            <a:pPr lvl="1" algn="l" rtl="0"/>
            <a:r>
              <a:rPr lang="en-US" altLang="ar-SA" dirty="0" smtClean="0"/>
              <a:t>How would you extract the first word from any string?</a:t>
            </a:r>
            <a:endParaRPr lang="en-US" altLang="ar-SA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44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 txBox="1">
            <a:spLocks noGrp="1"/>
          </p:cNvSpPr>
          <p:nvPr/>
        </p:nvSpPr>
        <p:spPr bwMode="auto">
          <a:xfrm>
            <a:off x="1714500" y="5715000"/>
            <a:ext cx="5257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SA" sz="1050">
                <a:latin typeface="Times New Roman" panose="02020603050405020304" pitchFamily="18" charset="0"/>
              </a:rPr>
              <a:t>Java Programming: From Problem Analysis to Program Design, Second Edition</a:t>
            </a:r>
          </a:p>
        </p:txBody>
      </p:sp>
      <p:sp>
        <p:nvSpPr>
          <p:cNvPr id="48131" name="Slide Number Placeholder 4"/>
          <p:cNvSpPr txBox="1">
            <a:spLocks noGrp="1"/>
          </p:cNvSpPr>
          <p:nvPr/>
        </p:nvSpPr>
        <p:spPr bwMode="auto">
          <a:xfrm>
            <a:off x="6972300" y="5715000"/>
            <a:ext cx="914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9C75FE8-BB4C-49ED-84AE-6FBBEA9BA8F7}" type="slidenum">
              <a:rPr lang="ar-SA" altLang="ar-SA" sz="105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9</a:t>
            </a:fld>
            <a:endParaRPr lang="en-US" altLang="ar-SA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74406" y="967159"/>
            <a:ext cx="6250781" cy="812006"/>
          </a:xfrm>
        </p:spPr>
        <p:txBody>
          <a:bodyPr/>
          <a:lstStyle/>
          <a:p>
            <a:pPr>
              <a:defRPr/>
            </a:pPr>
            <a:r>
              <a:rPr lang="en-US" altLang="ar-SA" sz="2400" dirty="0"/>
              <a:t>Some Commonly Used String Methods</a:t>
            </a:r>
          </a:p>
        </p:txBody>
      </p:sp>
      <p:sp>
        <p:nvSpPr>
          <p:cNvPr id="481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8859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288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5717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914650" indent="-17145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5D0EF6F-E216-4AC8-A8F6-A228032C5A4D}" type="slidenum">
              <a:rPr lang="en-US" altLang="ar-SA">
                <a:solidFill>
                  <a:schemeClr val="accent2"/>
                </a:solidFill>
              </a:rPr>
              <a:pPr/>
              <a:t>9</a:t>
            </a:fld>
            <a:endParaRPr lang="en-US" altLang="ar-SA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24924" y="4243378"/>
            <a:ext cx="3440269" cy="1333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hangingPunct="1">
              <a:defRPr/>
            </a:pPr>
            <a:r>
              <a:rPr lang="en-US" dirty="0"/>
              <a:t>programming with Java is fun</a:t>
            </a:r>
          </a:p>
          <a:p>
            <a:pPr algn="ctr" eaLnBrk="1" hangingPunct="1">
              <a:defRPr/>
            </a:pPr>
            <a:r>
              <a:rPr lang="en-US" dirty="0"/>
              <a:t>g</a:t>
            </a:r>
          </a:p>
          <a:p>
            <a:pPr algn="ctr" eaLnBrk="1" hangingPunct="1">
              <a:defRPr/>
            </a:pPr>
            <a:r>
              <a:rPr lang="en-US" dirty="0"/>
              <a:t>17</a:t>
            </a:r>
          </a:p>
          <a:p>
            <a:pPr algn="ctr" eaLnBrk="1" hangingPunct="1">
              <a:defRPr/>
            </a:pPr>
            <a:r>
              <a:rPr lang="en-US" dirty="0"/>
              <a:t>-1</a:t>
            </a:r>
            <a:endParaRPr lang="ar-SA" dirty="0"/>
          </a:p>
        </p:txBody>
      </p:sp>
      <p:sp>
        <p:nvSpPr>
          <p:cNvPr id="2" name="TextBox 1"/>
          <p:cNvSpPr txBox="1"/>
          <p:nvPr/>
        </p:nvSpPr>
        <p:spPr>
          <a:xfrm>
            <a:off x="618187" y="2189408"/>
            <a:ext cx="770156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=new String("programming with Java is fun");</a:t>
            </a:r>
          </a:p>
          <a:p>
            <a:pPr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mystr.charAt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(3));</a:t>
            </a:r>
          </a:p>
          <a:p>
            <a:pPr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mystr.indexOf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('J'));</a:t>
            </a:r>
          </a:p>
          <a:p>
            <a:pPr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mystr.indexOf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(‘j'));</a:t>
            </a:r>
          </a:p>
          <a:p>
            <a:endParaRPr lang="ar-S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25</TotalTime>
  <Words>535</Words>
  <Application>Microsoft Office PowerPoint</Application>
  <PresentationFormat>On-screen Show (4:3)</PresentationFormat>
  <Paragraphs>214</Paragraphs>
  <Slides>17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Consolas</vt:lpstr>
      <vt:lpstr>Courier New</vt:lpstr>
      <vt:lpstr>Gill Sans MT</vt:lpstr>
      <vt:lpstr>Majalla UI</vt:lpstr>
      <vt:lpstr>Times New Roman</vt:lpstr>
      <vt:lpstr>Verdana</vt:lpstr>
      <vt:lpstr>Wingdings</vt:lpstr>
      <vt:lpstr>Wingdings 2</vt:lpstr>
      <vt:lpstr>Dividend</vt:lpstr>
      <vt:lpstr>Bitmap Image</vt:lpstr>
      <vt:lpstr>Chapter 6 </vt:lpstr>
      <vt:lpstr>The class String</vt:lpstr>
      <vt:lpstr>The class String</vt:lpstr>
      <vt:lpstr>Indexes</vt:lpstr>
      <vt:lpstr>The class String</vt:lpstr>
      <vt:lpstr>String Operations</vt:lpstr>
      <vt:lpstr>String methods</vt:lpstr>
      <vt:lpstr>String method examples</vt:lpstr>
      <vt:lpstr>Some Commonly Used String Methods</vt:lpstr>
      <vt:lpstr>Some Commonly Used String Methods</vt:lpstr>
      <vt:lpstr>Example</vt:lpstr>
      <vt:lpstr>Modifying strings</vt:lpstr>
      <vt:lpstr>Some Commonly Used String Methods</vt:lpstr>
      <vt:lpstr>Examples on string methods</vt:lpstr>
      <vt:lpstr>Examples on string methods</vt:lpstr>
      <vt:lpstr>char vs. int</vt:lpstr>
      <vt:lpstr>char vs. String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class String</dc:title>
  <dc:creator>Aseel</dc:creator>
  <cp:lastModifiedBy>Aseel</cp:lastModifiedBy>
  <cp:revision>24</cp:revision>
  <dcterms:created xsi:type="dcterms:W3CDTF">2014-09-17T14:19:57Z</dcterms:created>
  <dcterms:modified xsi:type="dcterms:W3CDTF">2014-09-17T14:47:51Z</dcterms:modified>
</cp:coreProperties>
</file>