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48" r:id="rId4"/>
  </p:sldMasterIdLst>
  <p:notesMasterIdLst>
    <p:notesMasterId r:id="rId49"/>
  </p:notesMasterIdLst>
  <p:handoutMasterIdLst>
    <p:handoutMasterId r:id="rId50"/>
  </p:handoutMasterIdLst>
  <p:sldIdLst>
    <p:sldId id="256" r:id="rId5"/>
    <p:sldId id="429" r:id="rId6"/>
    <p:sldId id="430" r:id="rId7"/>
    <p:sldId id="392" r:id="rId8"/>
    <p:sldId id="431" r:id="rId9"/>
    <p:sldId id="432" r:id="rId10"/>
    <p:sldId id="433" r:id="rId11"/>
    <p:sldId id="460" r:id="rId12"/>
    <p:sldId id="434" r:id="rId13"/>
    <p:sldId id="435" r:id="rId14"/>
    <p:sldId id="436" r:id="rId15"/>
    <p:sldId id="437" r:id="rId16"/>
    <p:sldId id="438" r:id="rId17"/>
    <p:sldId id="439" r:id="rId18"/>
    <p:sldId id="440" r:id="rId19"/>
    <p:sldId id="441" r:id="rId20"/>
    <p:sldId id="442" r:id="rId21"/>
    <p:sldId id="443" r:id="rId22"/>
    <p:sldId id="444" r:id="rId23"/>
    <p:sldId id="446" r:id="rId24"/>
    <p:sldId id="447" r:id="rId25"/>
    <p:sldId id="448" r:id="rId26"/>
    <p:sldId id="449" r:id="rId27"/>
    <p:sldId id="450" r:id="rId28"/>
    <p:sldId id="452" r:id="rId29"/>
    <p:sldId id="453" r:id="rId30"/>
    <p:sldId id="454" r:id="rId31"/>
    <p:sldId id="394" r:id="rId32"/>
    <p:sldId id="456" r:id="rId33"/>
    <p:sldId id="455" r:id="rId34"/>
    <p:sldId id="457" r:id="rId35"/>
    <p:sldId id="395" r:id="rId36"/>
    <p:sldId id="397" r:id="rId37"/>
    <p:sldId id="398" r:id="rId38"/>
    <p:sldId id="458" r:id="rId39"/>
    <p:sldId id="399" r:id="rId40"/>
    <p:sldId id="400" r:id="rId41"/>
    <p:sldId id="401" r:id="rId42"/>
    <p:sldId id="459" r:id="rId43"/>
    <p:sldId id="402" r:id="rId44"/>
    <p:sldId id="403" r:id="rId45"/>
    <p:sldId id="404" r:id="rId46"/>
    <p:sldId id="405" r:id="rId47"/>
    <p:sldId id="406" r:id="rId4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C0000"/>
    <a:srgbClr val="B5B5FF"/>
    <a:srgbClr val="333399"/>
    <a:srgbClr val="666699"/>
    <a:srgbClr val="003399"/>
    <a:srgbClr val="339933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8396" autoAdjust="0"/>
  </p:normalViewPr>
  <p:slideViewPr>
    <p:cSldViewPr>
      <p:cViewPr varScale="1">
        <p:scale>
          <a:sx n="77" d="100"/>
          <a:sy n="77" d="100"/>
        </p:scale>
        <p:origin x="-10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fld id="{855B24CC-1319-4DF0-B9D3-19EF55F47D84}" type="datetimeFigureOut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7EF5F4AB-51DF-4E13-AAEE-68A59D28B997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08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01BB7448-8EDB-4F00-A0A9-C132CC6355F2}" type="slidenum">
              <a:rPr lang="ar-SA" altLang="ar-SA"/>
              <a:pPr/>
              <a:t>‹#›</a:t>
            </a:fld>
            <a:endParaRPr lang="en-US" alt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1623F9-F479-46BD-871F-FAC8EAFD51F0}" type="slidenum">
              <a:rPr lang="ar-SA" altLang="ar-SA"/>
              <a:pPr/>
              <a:t>1</a:t>
            </a:fld>
            <a:endParaRPr lang="en-US" altLang="ar-SA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alt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AA999A-9FBB-45D5-90D4-5E9B12E7A6ED}" type="slidenum">
              <a:rPr lang="ar-SA" altLang="ar-SA"/>
              <a:pPr/>
              <a:t>14</a:t>
            </a:fld>
            <a:endParaRPr lang="en-US" altLang="ar-SA"/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alt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F25C57-47DB-4B92-AC47-794A942D2B52}" type="slidenum">
              <a:rPr lang="ar-SA" altLang="ar-SA"/>
              <a:pPr/>
              <a:t>15</a:t>
            </a:fld>
            <a:endParaRPr lang="en-US" altLang="ar-SA"/>
          </a:p>
        </p:txBody>
      </p:sp>
      <p:sp>
        <p:nvSpPr>
          <p:cNvPr id="409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alt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B2A506-470C-440B-A7AA-FBFA4972CF4A}" type="slidenum">
              <a:rPr lang="ar-SA" altLang="ar-SA"/>
              <a:pPr/>
              <a:t>20</a:t>
            </a:fld>
            <a:endParaRPr lang="en-US" altLang="ar-SA"/>
          </a:p>
        </p:txBody>
      </p:sp>
      <p:sp>
        <p:nvSpPr>
          <p:cNvPr id="471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alt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66F58D-E69C-4E9A-AD6F-1B2292A619D7}" type="slidenum">
              <a:rPr lang="ar-SA" altLang="ar-SA"/>
              <a:pPr/>
              <a:t>22</a:t>
            </a:fld>
            <a:endParaRPr lang="en-US" altLang="ar-SA"/>
          </a:p>
        </p:txBody>
      </p:sp>
      <p:sp>
        <p:nvSpPr>
          <p:cNvPr id="501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alt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CAD76E-2DB8-42EF-8417-C576E87A4C42}" type="slidenum">
              <a:rPr lang="ar-SA" altLang="ar-SA"/>
              <a:pPr/>
              <a:t>24</a:t>
            </a:fld>
            <a:endParaRPr lang="en-US" altLang="ar-SA"/>
          </a:p>
        </p:txBody>
      </p:sp>
      <p:sp>
        <p:nvSpPr>
          <p:cNvPr id="532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alt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38575C-7FF7-4840-B310-8322718B369C}" type="slidenum">
              <a:rPr lang="ar-SA" altLang="ar-SA"/>
              <a:pPr/>
              <a:t>25</a:t>
            </a:fld>
            <a:endParaRPr lang="en-US" altLang="ar-SA"/>
          </a:p>
        </p:txBody>
      </p:sp>
      <p:sp>
        <p:nvSpPr>
          <p:cNvPr id="552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alt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E0D889-6051-4CFA-8132-3CA633B7211E}" type="slidenum">
              <a:rPr lang="ar-SA" altLang="ar-SA"/>
              <a:pPr/>
              <a:t>30</a:t>
            </a:fld>
            <a:endParaRPr lang="en-US" altLang="ar-SA"/>
          </a:p>
        </p:txBody>
      </p:sp>
      <p:sp>
        <p:nvSpPr>
          <p:cNvPr id="604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alt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altLang="ar-SA" smtClean="0">
              <a:cs typeface="Arial" pitchFamily="34" charset="0"/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EBABC9-A45A-4393-A2A1-83968B077C48}" type="slidenum">
              <a:rPr lang="ar-SA" altLang="ar-SA"/>
              <a:pPr/>
              <a:t>37</a:t>
            </a:fld>
            <a:endParaRPr lang="en-US" alt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20E8EF-CD34-4D32-9D52-E9F16B1D4D50}" type="slidenum">
              <a:rPr lang="ar-SA" altLang="ar-SA"/>
              <a:pPr/>
              <a:t>2</a:t>
            </a:fld>
            <a:endParaRPr lang="en-US" altLang="ar-SA"/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alt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1255B9-7D10-48D9-A779-16895D8CEC5D}" type="slidenum">
              <a:rPr lang="ar-SA" altLang="ar-SA"/>
              <a:pPr/>
              <a:t>3</a:t>
            </a:fld>
            <a:endParaRPr lang="en-US" altLang="ar-SA"/>
          </a:p>
        </p:txBody>
      </p:sp>
      <p:sp>
        <p:nvSpPr>
          <p:cNvPr id="215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alt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BDC722-74DC-4FE0-BB75-24FA7CDD1D2B}" type="slidenum">
              <a:rPr lang="ar-SA" altLang="ar-SA"/>
              <a:pPr/>
              <a:t>5</a:t>
            </a:fld>
            <a:endParaRPr lang="en-US" altLang="ar-SA"/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alt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C7B9A3-40B9-4421-A994-7B1609566626}" type="slidenum">
              <a:rPr lang="ar-SA" altLang="ar-SA"/>
              <a:pPr/>
              <a:t>6</a:t>
            </a:fld>
            <a:endParaRPr lang="en-US" altLang="ar-SA"/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alt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0331BE-492C-4793-BBD9-639E35A1C05A}" type="slidenum">
              <a:rPr lang="ar-SA" altLang="ar-SA"/>
              <a:pPr/>
              <a:t>7</a:t>
            </a:fld>
            <a:endParaRPr lang="en-US" altLang="ar-SA"/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alt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3B0775-F116-4734-A03B-BEAB4F0F60BD}" type="slidenum">
              <a:rPr lang="ar-SA" altLang="ar-SA"/>
              <a:pPr/>
              <a:t>9</a:t>
            </a:fld>
            <a:endParaRPr lang="en-US" altLang="ar-SA"/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alt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4BA1C9-9678-416E-8D9F-33169E4C9341}" type="slidenum">
              <a:rPr lang="ar-SA" altLang="ar-SA"/>
              <a:pPr/>
              <a:t>10</a:t>
            </a:fld>
            <a:endParaRPr lang="en-US" altLang="ar-SA"/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alt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86BBBC-7638-45E7-8BAF-1E890D3AF36B}" type="slidenum">
              <a:rPr lang="ar-SA" altLang="ar-SA"/>
              <a:pPr/>
              <a:t>13</a:t>
            </a:fld>
            <a:endParaRPr lang="en-US" altLang="ar-SA"/>
          </a:p>
        </p:txBody>
      </p:sp>
      <p:sp>
        <p:nvSpPr>
          <p:cNvPr id="368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alt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7675" y="3086100"/>
            <a:ext cx="8240713" cy="33051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/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C50424D3-69D6-4141-89E8-9D8A9CDDD027}" type="datetime1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Java Programming: From Problem Analysis to Program Design, D.S. Malik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F296B"/>
                </a:solidFill>
              </a:defRPr>
            </a:lvl1pPr>
          </a:lstStyle>
          <a:p>
            <a:fld id="{14603D39-AF60-47E7-896A-6FBB19D7E7BB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spect="1"/>
          </p:cNvSpPr>
          <p:nvPr/>
        </p:nvSpPr>
        <p:spPr>
          <a:xfrm>
            <a:off x="447675" y="600075"/>
            <a:ext cx="8239125" cy="12588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729D9-6DD7-4F6B-8411-63D75C10A754}" type="datetime1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Java Programming: From Problem Analysis to Program Design, D.S. Malik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6FEC8-1D1F-4C84-A868-BD59A7D7FA43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spect="1"/>
          </p:cNvSpPr>
          <p:nvPr/>
        </p:nvSpPr>
        <p:spPr>
          <a:xfrm>
            <a:off x="6629400" y="600075"/>
            <a:ext cx="2057400" cy="5816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88" y="5956300"/>
            <a:ext cx="947737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C65C925E-FD52-43AD-ABFB-7FC372B2D41A}" type="datetime1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025" y="5951538"/>
            <a:ext cx="59229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Java Programming: From Problem Analysis to Program Design, D.S. Malik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F296B"/>
                </a:solidFill>
              </a:defRPr>
            </a:lvl1pPr>
          </a:lstStyle>
          <a:p>
            <a:fld id="{FA15F79D-C9A8-4ECA-AB6D-A75327103B93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4580B-2C2B-4F42-8EF2-86A236746E9D}" type="datetime1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Java Programming: From Problem Analysis to Program Design, D.S. Malik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63505B0-5D63-4FFD-8558-CE8E79EDA9C2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B50EA46-A252-42B4-B54E-7A5182E4998D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85800" y="6477000"/>
            <a:ext cx="7086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ar-SA"/>
              <a:t>Java Programming: From Problem Analysis to Program Design, Second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772400" y="6477000"/>
            <a:ext cx="1371600" cy="228600"/>
          </a:xfrm>
        </p:spPr>
        <p:txBody>
          <a:bodyPr/>
          <a:lstStyle>
            <a:lvl1pPr>
              <a:defRPr/>
            </a:lvl1pPr>
          </a:lstStyle>
          <a:p>
            <a:fld id="{271AEA48-15EB-44F9-A05D-0C5D121777FA}" type="slidenum">
              <a:rPr lang="ar-SA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spect="1"/>
          </p:cNvSpPr>
          <p:nvPr/>
        </p:nvSpPr>
        <p:spPr>
          <a:xfrm>
            <a:off x="447675" y="600075"/>
            <a:ext cx="8239125" cy="12588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917AC-37C2-4F7B-9107-36F117FDC70E}" type="datetime1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Java Programming: From Problem Analysis to Program Design, D.S. Malik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4546F-FBC3-4DEB-B74D-1F063DE509F0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spect="1"/>
          </p:cNvSpPr>
          <p:nvPr/>
        </p:nvSpPr>
        <p:spPr>
          <a:xfrm>
            <a:off x="452438" y="5141913"/>
            <a:ext cx="8239125" cy="12588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/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728ADD51-2DF8-41AB-92D2-FD88D0690DB9}" type="datetime1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Java Programming: From Problem Analysis to Program Design, D.S. Malik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F296B"/>
                </a:solidFill>
              </a:defRPr>
            </a:lvl1pPr>
          </a:lstStyle>
          <a:p>
            <a:fld id="{3231014A-2994-4164-BDC0-16978C2EE766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spect="1"/>
          </p:cNvSpPr>
          <p:nvPr/>
        </p:nvSpPr>
        <p:spPr>
          <a:xfrm>
            <a:off x="447675" y="600075"/>
            <a:ext cx="8239125" cy="12588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D57BF-F8BD-4C47-A720-9EF4B34DDD39}" type="datetime1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Java Programming: From Problem Analysis to Program Design, D.S. Malik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6CDFEB-C2CB-4706-8356-64DB3C8ED009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7675" y="600075"/>
            <a:ext cx="8239125" cy="12588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49F25-74EE-4739-850D-27B144EA3811}" type="datetime1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Java Programming: From Problem Analysis to Program Design, D.S. Malik</a:t>
            </a: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D29419-1E12-4716-9C41-CA6422FB567E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spect="1"/>
          </p:cNvSpPr>
          <p:nvPr/>
        </p:nvSpPr>
        <p:spPr>
          <a:xfrm>
            <a:off x="447675" y="600075"/>
            <a:ext cx="8239125" cy="12588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4C055-9931-4118-BD4E-58CE7DDFC76F}" type="datetime1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Java Programming: From Problem Analysis to Program Design, D.S. Malik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C9FA4-B94A-4DC2-9CFE-333879E560DB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231C9-CD86-403E-A56F-EB62C610DA43}" type="datetime1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Java Programming: From Problem Analysis to Program Design, D.S. Malik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B2F60-5381-42CB-94BB-F4657A05F873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spect="1"/>
          </p:cNvSpPr>
          <p:nvPr/>
        </p:nvSpPr>
        <p:spPr>
          <a:xfrm>
            <a:off x="452438" y="5141913"/>
            <a:ext cx="8239125" cy="12747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1DFD6F0E-2F68-4611-A44F-FFC3F26F4631}" type="datetime1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Java Programming: From Problem Analysis to Program Design, D.S. Malik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F296B"/>
                </a:solidFill>
              </a:defRPr>
            </a:lvl1pPr>
          </a:lstStyle>
          <a:p>
            <a:fld id="{0C3550D4-F329-4D0C-B6DC-4F7894927034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/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9AEC1-325F-437A-8B4D-E337604E627B}" type="datetime1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Java Programming: From Problem Analysis to Program Design, D.S. Malik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FEC1CD-ED14-4DA8-8B8F-E0E0CC604F7A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025" y="687388"/>
            <a:ext cx="7989888" cy="10826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81025" y="2227263"/>
            <a:ext cx="7989888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text styles</a:t>
            </a:r>
          </a:p>
          <a:p>
            <a:pPr lvl="1"/>
            <a:r>
              <a:rPr lang="en-US" altLang="ar-SA" smtClean="0"/>
              <a:t>Second level</a:t>
            </a:r>
          </a:p>
          <a:p>
            <a:pPr lvl="2"/>
            <a:r>
              <a:rPr lang="en-US" altLang="ar-SA" smtClean="0"/>
              <a:t>Third level</a:t>
            </a:r>
          </a:p>
          <a:p>
            <a:pPr lvl="3"/>
            <a:r>
              <a:rPr lang="en-US" altLang="ar-SA" smtClean="0"/>
              <a:t>Fourth level</a:t>
            </a:r>
          </a:p>
          <a:p>
            <a:pPr lvl="4"/>
            <a:r>
              <a:rPr lang="en-US" altLang="ar-SA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425" y="59563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9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EDEF9674-2DEC-43D3-95F6-90E1D66B885D}" type="datetime1">
              <a:rPr lang="en-US"/>
              <a:pPr>
                <a:defRPr/>
              </a:pPr>
              <a:t>10/10/2015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025" y="5951538"/>
            <a:ext cx="4870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 cap="all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en-US"/>
              <a:t>Java Programming: From Problem Analysis to Program Design, D.S. Malik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975" y="5956300"/>
            <a:ext cx="76993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chemeClr val="accent2"/>
                </a:solidFill>
              </a:defRPr>
            </a:lvl1pPr>
          </a:lstStyle>
          <a:p>
            <a:fld id="{A93217BF-481C-4CD4-91CA-4059CADEB7DF}" type="slidenum">
              <a:rPr lang="en-US" altLang="ar-SA"/>
              <a:pPr/>
              <a:t>‹#›</a:t>
            </a:fld>
            <a:endParaRPr lang="en-US" altLang="ar-SA"/>
          </a:p>
        </p:txBody>
      </p:sp>
      <p:sp>
        <p:nvSpPr>
          <p:cNvPr id="9" name="Rectangle 8"/>
          <p:cNvSpPr/>
          <p:nvPr/>
        </p:nvSpPr>
        <p:spPr>
          <a:xfrm>
            <a:off x="447675" y="441325"/>
            <a:ext cx="2720975" cy="107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5350" y="441325"/>
            <a:ext cx="2711450" cy="10795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275" y="441325"/>
            <a:ext cx="2711450" cy="10795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  <p:sldLayoutId id="2147483928" r:id="rId2"/>
    <p:sldLayoutId id="2147483929" r:id="rId3"/>
    <p:sldLayoutId id="2147483930" r:id="rId4"/>
    <p:sldLayoutId id="2147483931" r:id="rId5"/>
    <p:sldLayoutId id="2147483932" r:id="rId6"/>
    <p:sldLayoutId id="2147483925" r:id="rId7"/>
    <p:sldLayoutId id="2147483933" r:id="rId8"/>
    <p:sldLayoutId id="2147483926" r:id="rId9"/>
    <p:sldLayoutId id="2147483934" r:id="rId10"/>
    <p:sldLayoutId id="2147483935" r:id="rId11"/>
    <p:sldLayoutId id="2147483936" r:id="rId12"/>
    <p:sldLayoutId id="2147483937" r:id="rId13"/>
    <p:sldLayoutId id="2147483938" r:id="rId14"/>
  </p:sldLayoutIdLst>
  <p:hf sldNum="0" hdr="0" ftr="0" dt="0"/>
  <p:txStyles>
    <p:titleStyle>
      <a:lvl1pPr algn="l" defTabSz="457200" rtl="1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1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Gill Sans MT" panose="020B0502020104020203" pitchFamily="34" charset="0"/>
        </a:defRPr>
      </a:lvl2pPr>
      <a:lvl3pPr algn="l" defTabSz="457200" rtl="1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Gill Sans MT" panose="020B0502020104020203" pitchFamily="34" charset="0"/>
        </a:defRPr>
      </a:lvl3pPr>
      <a:lvl4pPr algn="l" defTabSz="457200" rtl="1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Gill Sans MT" panose="020B0502020104020203" pitchFamily="34" charset="0"/>
        </a:defRPr>
      </a:lvl4pPr>
      <a:lvl5pPr algn="l" defTabSz="457200" rtl="1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Gill Sans MT" panose="020B0502020104020203" pitchFamily="34" charset="0"/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4800" indent="-304800" algn="r" defTabSz="457200" rtl="1" eaLnBrk="0" fontAlgn="base" hangingPunct="0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itchFamily="18" charset="2"/>
        <a:buChar char=""/>
        <a:defRPr kern="1200">
          <a:solidFill>
            <a:schemeClr val="tx2"/>
          </a:solidFill>
          <a:latin typeface="+mn-lt"/>
          <a:ea typeface="+mn-ea"/>
          <a:cs typeface="+mn-cs"/>
        </a:defRPr>
      </a:lvl1pPr>
      <a:lvl2pPr marL="628650" indent="-304800" algn="r" defTabSz="457200" rtl="1" eaLnBrk="0" fontAlgn="base" hangingPunct="0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898525" indent="-269875" algn="r" defTabSz="457200" rtl="1" eaLnBrk="0" fontAlgn="base" hangingPunct="0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1425" indent="-233363" algn="r" defTabSz="457200" rtl="1" eaLnBrk="0" fontAlgn="base" hangingPunct="0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1788" indent="-233363" algn="r" defTabSz="457200" rtl="1" eaLnBrk="0" fontAlgn="base" hangingPunct="0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200400"/>
            <a:ext cx="7924800" cy="1143000"/>
          </a:xfrm>
        </p:spPr>
        <p:txBody>
          <a:bodyPr anchor="t"/>
          <a:lstStyle/>
          <a:p>
            <a:pPr rtl="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ar-SA" sz="5400" dirty="0" smtClean="0">
                <a:solidFill>
                  <a:schemeClr val="bg1"/>
                </a:solidFill>
                <a:ea typeface="MS PGothic" panose="020B0600070205080204" pitchFamily="34" charset="-128"/>
              </a:rPr>
              <a:t>Control 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1025" y="5951538"/>
            <a:ext cx="4870450" cy="365125"/>
          </a:xfrm>
        </p:spPr>
        <p:txBody>
          <a:bodyPr/>
          <a:lstStyle/>
          <a:p>
            <a:pPr algn="l"/>
            <a:fld id="{0142633B-1298-4B8A-B5D9-ED28D6E27D37}" type="slidenum">
              <a:rPr lang="ar-SA" altLang="ar-SA"/>
              <a:pPr algn="l"/>
              <a:t>10</a:t>
            </a:fld>
            <a:endParaRPr lang="en-US" altLang="ar-SA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altLang="ar-SA"/>
              <a:t>Comparing Strings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025" y="2227263"/>
            <a:ext cx="8334375" cy="3632200"/>
          </a:xfrm>
        </p:spPr>
        <p:txBody>
          <a:bodyPr/>
          <a:lstStyle/>
          <a:p>
            <a:pPr algn="l" rtl="0" eaLnBrk="1" hangingPunct="1"/>
            <a:r>
              <a:rPr lang="en-US" altLang="ar-SA" sz="2000" smtClean="0">
                <a:ea typeface="Majalla UI"/>
              </a:rPr>
              <a:t>Strings are compared character by character, using the collating sequence, until one of three conditions is met:</a:t>
            </a:r>
          </a:p>
          <a:p>
            <a:pPr lvl="1" algn="l" rtl="0" eaLnBrk="1" hangingPunct="1">
              <a:buFont typeface="Wingdings" pitchFamily="2" charset="2"/>
              <a:buNone/>
            </a:pPr>
            <a:r>
              <a:rPr lang="en-US" altLang="ar-SA" sz="1800" smtClean="0">
                <a:ea typeface="Majalla UI"/>
              </a:rPr>
              <a:t>	1.  A mismatch is found.</a:t>
            </a:r>
          </a:p>
          <a:p>
            <a:pPr lvl="1" algn="l" rtl="0" eaLnBrk="1" hangingPunct="1">
              <a:buFont typeface="Wingdings" pitchFamily="2" charset="2"/>
              <a:buNone/>
            </a:pPr>
            <a:r>
              <a:rPr lang="en-US" altLang="ar-SA" sz="1800" smtClean="0">
                <a:ea typeface="Majalla UI"/>
              </a:rPr>
              <a:t>	2.  One string is exhausted.</a:t>
            </a:r>
          </a:p>
          <a:p>
            <a:pPr lvl="1" algn="l" rtl="0" eaLnBrk="1" hangingPunct="1">
              <a:buFont typeface="Wingdings" pitchFamily="2" charset="2"/>
              <a:buNone/>
            </a:pPr>
            <a:r>
              <a:rPr lang="en-US" altLang="ar-SA" sz="1800" smtClean="0">
                <a:ea typeface="Majalla UI"/>
              </a:rPr>
              <a:t>	3.  The last characters have been compared and</a:t>
            </a:r>
          </a:p>
          <a:p>
            <a:pPr lvl="1" algn="l" rtl="0" eaLnBrk="1" hangingPunct="1">
              <a:buFont typeface="Wingdings" pitchFamily="2" charset="2"/>
              <a:buNone/>
            </a:pPr>
            <a:r>
              <a:rPr lang="en-US" altLang="ar-SA" sz="1800" smtClean="0">
                <a:ea typeface="Majalla UI"/>
              </a:rPr>
              <a:t>		    are equal.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1025" y="5951538"/>
            <a:ext cx="4870450" cy="365125"/>
          </a:xfrm>
        </p:spPr>
        <p:txBody>
          <a:bodyPr/>
          <a:lstStyle/>
          <a:p>
            <a:pPr algn="l"/>
            <a:fld id="{DBC4E29D-7FD3-4044-8D15-5AA19403BFB0}" type="slidenum">
              <a:rPr lang="ar-SA" altLang="ar-SA"/>
              <a:pPr algn="l"/>
              <a:t>11</a:t>
            </a:fld>
            <a:endParaRPr lang="en-US" altLang="ar-SA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pPr algn="l" rtl="0" eaLnBrk="1" hangingPunct="1">
              <a:buFont typeface="Wingdings" panose="05000000000000000000" pitchFamily="2" charset="2"/>
              <a:buNone/>
              <a:defRPr/>
            </a:pPr>
            <a:r>
              <a:rPr lang="en-US" altLang="ar-SA" dirty="0"/>
              <a:t>For example,</a:t>
            </a:r>
          </a:p>
          <a:p>
            <a:pPr lvl="1" algn="l" rtl="0" eaLnBrk="1" hangingPunct="1">
              <a:defRPr/>
            </a:pPr>
            <a:r>
              <a:rPr lang="en-US" altLang="ar-SA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“Air” &lt; “Big” </a:t>
            </a:r>
            <a:r>
              <a:rPr lang="en-US" altLang="ar-SA" sz="2400" dirty="0">
                <a:solidFill>
                  <a:srgbClr val="3399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because ‘A’ &lt; ‘B’</a:t>
            </a:r>
          </a:p>
          <a:p>
            <a:pPr lvl="1" algn="l" rtl="0" eaLnBrk="1" hangingPunct="1">
              <a:defRPr/>
            </a:pPr>
            <a:r>
              <a:rPr lang="en-US" altLang="ar-SA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“Air” &lt; “An” </a:t>
            </a:r>
            <a:r>
              <a:rPr lang="en-US" altLang="ar-SA" sz="2400" dirty="0">
                <a:solidFill>
                  <a:srgbClr val="3399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because ‘</a:t>
            </a:r>
            <a:r>
              <a:rPr lang="en-US" altLang="ar-SA" sz="2400" dirty="0" err="1">
                <a:solidFill>
                  <a:srgbClr val="3399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ar-SA" sz="2400" dirty="0">
                <a:solidFill>
                  <a:srgbClr val="3399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’ &lt; ‘n’</a:t>
            </a:r>
          </a:p>
          <a:p>
            <a:pPr lvl="1" algn="l" rtl="0" eaLnBrk="1" hangingPunct="1">
              <a:defRPr/>
            </a:pPr>
            <a:r>
              <a:rPr lang="en-US" altLang="ar-SA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“Hello” &lt; “hello” </a:t>
            </a:r>
            <a:r>
              <a:rPr lang="en-US" altLang="ar-SA" sz="2400" dirty="0">
                <a:solidFill>
                  <a:srgbClr val="3399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because ‘H’ &lt; ‘h’</a:t>
            </a:r>
          </a:p>
          <a:p>
            <a:pPr marL="323850" lvl="1" indent="0" algn="l" rtl="0" eaLnBrk="1" hangingPunct="1">
              <a:buFont typeface="Wingdings 2" pitchFamily="18" charset="2"/>
              <a:buNone/>
              <a:defRPr/>
            </a:pPr>
            <a:r>
              <a:rPr lang="en-US" altLang="ar-SA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altLang="ar-SA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altLang="ar-SA"/>
              <a:t>Comparing Strings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1025" y="5951538"/>
            <a:ext cx="4870450" cy="365125"/>
          </a:xfrm>
        </p:spPr>
        <p:txBody>
          <a:bodyPr/>
          <a:lstStyle/>
          <a:p>
            <a:pPr algn="l"/>
            <a:fld id="{A6A33EE6-E670-4BFB-B984-7DCE224BD6B1}" type="slidenum">
              <a:rPr lang="ar-SA" altLang="ar-SA"/>
              <a:pPr algn="l"/>
              <a:t>12</a:t>
            </a:fld>
            <a:endParaRPr lang="en-US" altLang="ar-SA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025" y="2227263"/>
            <a:ext cx="7989888" cy="3632200"/>
          </a:xfrm>
        </p:spPr>
        <p:txBody>
          <a:bodyPr/>
          <a:lstStyle/>
          <a:p>
            <a:pPr algn="l" rtl="0" eaLnBrk="1" hangingPunct="1"/>
            <a:r>
              <a:rPr lang="en-US" altLang="ar-SA" sz="2400" smtClean="0">
                <a:ea typeface="Majalla UI"/>
              </a:rPr>
              <a:t>Strings </a:t>
            </a:r>
            <a:r>
              <a:rPr lang="en-US" altLang="ar-SA" sz="2400" smtClean="0">
                <a:solidFill>
                  <a:schemeClr val="accent2"/>
                </a:solidFill>
                <a:ea typeface="Majalla UI"/>
              </a:rPr>
              <a:t>can not </a:t>
            </a:r>
            <a:r>
              <a:rPr lang="en-US" altLang="ar-SA" sz="2400" smtClean="0">
                <a:ea typeface="Majalla UI"/>
              </a:rPr>
              <a:t>be compared with the usual &lt;, &lt;=, &gt;, or &gt;= operators, </a:t>
            </a:r>
          </a:p>
          <a:p>
            <a:pPr algn="l" rtl="0" eaLnBrk="1" hangingPunct="1"/>
            <a:r>
              <a:rPr lang="en-US" altLang="ar-SA" sz="2400" smtClean="0">
                <a:ea typeface="Majalla UI"/>
              </a:rPr>
              <a:t>and the == and != operators don't compare the characters in the strings. </a:t>
            </a:r>
          </a:p>
        </p:txBody>
      </p:sp>
      <p:sp>
        <p:nvSpPr>
          <p:cNvPr id="2447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altLang="ar-SA"/>
              <a:t>Comparing Strings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1025" y="5951538"/>
            <a:ext cx="4870450" cy="365125"/>
          </a:xfrm>
        </p:spPr>
        <p:txBody>
          <a:bodyPr/>
          <a:lstStyle/>
          <a:p>
            <a:pPr algn="l"/>
            <a:fld id="{8B09DB73-BDB9-4A20-B9FC-849C8C061CBE}" type="slidenum">
              <a:rPr lang="ar-SA" altLang="ar-SA"/>
              <a:pPr algn="l"/>
              <a:t>13</a:t>
            </a:fld>
            <a:endParaRPr lang="en-US" altLang="ar-SA"/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altLang="ar-SA"/>
              <a:t>Comparing Strings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025" y="2227263"/>
            <a:ext cx="7989888" cy="3632200"/>
          </a:xfrm>
        </p:spPr>
        <p:txBody>
          <a:bodyPr/>
          <a:lstStyle/>
          <a:p>
            <a:pPr algn="l" rtl="0" eaLnBrk="1" hangingPunct="1"/>
            <a:r>
              <a:rPr lang="en-US" altLang="ar-SA" sz="2800" smtClean="0">
                <a:ea typeface="Majalla UI"/>
              </a:rPr>
              <a:t>class String </a:t>
            </a:r>
          </a:p>
          <a:p>
            <a:pPr lvl="1" algn="l" rtl="0" eaLnBrk="1" hangingPunct="1"/>
            <a:r>
              <a:rPr lang="en-US" altLang="ar-SA" sz="2400" smtClean="0">
                <a:ea typeface="Majalla UI"/>
              </a:rPr>
              <a:t>Method </a:t>
            </a:r>
            <a:r>
              <a:rPr lang="en-US" altLang="ar-SA" sz="2400" smtClean="0">
                <a:latin typeface="Courier New" pitchFamily="49" charset="0"/>
                <a:ea typeface="Majalla UI"/>
              </a:rPr>
              <a:t>compareTo  (&lt;0 , 0 , &gt;0)</a:t>
            </a:r>
          </a:p>
          <a:p>
            <a:pPr lvl="1" algn="l" rtl="0" eaLnBrk="1" hangingPunct="1">
              <a:buFont typeface="Wingdings" pitchFamily="2" charset="2"/>
              <a:buNone/>
            </a:pPr>
            <a:endParaRPr lang="en-US" altLang="ar-SA" sz="1800" smtClean="0">
              <a:latin typeface="Courier New" pitchFamily="49" charset="0"/>
              <a:ea typeface="Majalla UI"/>
            </a:endParaRPr>
          </a:p>
          <a:p>
            <a:pPr algn="l" rtl="0" eaLnBrk="1" hangingPunct="1"/>
            <a:r>
              <a:rPr lang="en-US" altLang="ar-SA" sz="2000" smtClean="0">
                <a:ea typeface="Majalla UI"/>
              </a:rPr>
              <a:t>Given string </a:t>
            </a:r>
            <a:r>
              <a:rPr lang="en-US" altLang="ar-SA" sz="2000" smtClean="0">
                <a:latin typeface="Courier New" pitchFamily="49" charset="0"/>
                <a:ea typeface="Majalla UI"/>
              </a:rPr>
              <a:t>str1</a:t>
            </a:r>
            <a:r>
              <a:rPr lang="en-US" altLang="ar-SA" sz="2000" smtClean="0">
                <a:ea typeface="Majalla UI"/>
              </a:rPr>
              <a:t> and </a:t>
            </a:r>
            <a:r>
              <a:rPr lang="en-US" altLang="ar-SA" sz="2000" smtClean="0">
                <a:latin typeface="Courier New" pitchFamily="49" charset="0"/>
                <a:ea typeface="Majalla UI"/>
              </a:rPr>
              <a:t>str2</a:t>
            </a:r>
          </a:p>
          <a:p>
            <a:pPr lvl="1" algn="l" rtl="0" eaLnBrk="1" hangingPunct="1">
              <a:buFont typeface="Wingdings" pitchFamily="2" charset="2"/>
              <a:buNone/>
            </a:pPr>
            <a:r>
              <a:rPr lang="en-US" altLang="ar-SA" sz="1800" smtClean="0">
                <a:cs typeface="Times New Roman" pitchFamily="18" charset="0"/>
              </a:rPr>
              <a:t>	</a:t>
            </a:r>
            <a:endParaRPr lang="en-US" altLang="ar-SA" sz="2800" smtClean="0">
              <a:ea typeface="Majalla UI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2863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ar-SA" altLang="ar-SA"/>
          </a:p>
        </p:txBody>
      </p:sp>
      <p:graphicFrame>
        <p:nvGraphicFramePr>
          <p:cNvPr id="35846" name="Object 4"/>
          <p:cNvGraphicFramePr>
            <a:graphicFrameLocks noChangeAspect="1"/>
          </p:cNvGraphicFramePr>
          <p:nvPr/>
        </p:nvGraphicFramePr>
        <p:xfrm>
          <a:off x="762000" y="4267200"/>
          <a:ext cx="8001000" cy="1611313"/>
        </p:xfrm>
        <a:graphic>
          <a:graphicData uri="http://schemas.openxmlformats.org/presentationml/2006/ole">
            <p:oleObj spid="_x0000_s35846" name="Equation" r:id="rId4" imgW="3784600" imgH="71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altLang="ar-SA" sz="4000"/>
              <a:t>Comparing Strings</a:t>
            </a:r>
          </a:p>
        </p:txBody>
      </p:sp>
      <p:pic>
        <p:nvPicPr>
          <p:cNvPr id="37891" name="Picture 4" descr="Tbl04-03a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66800" y="4343400"/>
            <a:ext cx="6773863" cy="2362200"/>
          </a:xfrm>
          <a:noFill/>
        </p:spPr>
      </p:pic>
      <p:sp>
        <p:nvSpPr>
          <p:cNvPr id="3789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algn="l"/>
            <a:fld id="{D4ED62CB-2D00-4600-A8A9-CEC4E8808CB3}" type="slidenum">
              <a:rPr lang="ar-SA" altLang="ar-SA"/>
              <a:pPr algn="l"/>
              <a:t>14</a:t>
            </a:fld>
            <a:endParaRPr lang="en-US" altLang="ar-SA"/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81025" y="2133600"/>
            <a:ext cx="5029200" cy="1981200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sz="2000" smtClean="0">
                <a:latin typeface="Courier New" pitchFamily="49" charset="0"/>
                <a:ea typeface="Majalla UI"/>
              </a:rPr>
              <a:t>String str1 = "Hello";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000" smtClean="0">
                <a:latin typeface="Courier New" pitchFamily="49" charset="0"/>
                <a:ea typeface="Majalla UI"/>
              </a:rPr>
              <a:t>String str2 = "Hi";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000" smtClean="0">
                <a:latin typeface="Courier New" pitchFamily="49" charset="0"/>
                <a:ea typeface="Majalla UI"/>
              </a:rPr>
              <a:t>String str3 = "Air";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000" smtClean="0">
                <a:latin typeface="Courier New" pitchFamily="49" charset="0"/>
                <a:ea typeface="Majalla UI"/>
              </a:rPr>
              <a:t>String str4 = "Bill";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000" smtClean="0">
                <a:latin typeface="Courier New" pitchFamily="49" charset="0"/>
                <a:ea typeface="Majalla UI"/>
              </a:rPr>
              <a:t>String str5 = "Bigger";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AF05C36-A68F-4B70-A327-2B933EAB0328}" type="slidenum">
              <a:rPr lang="ar-SA" altLang="ar-SA"/>
              <a:pPr/>
              <a:t>15</a:t>
            </a:fld>
            <a:endParaRPr lang="en-US" altLang="ar-SA"/>
          </a:p>
        </p:txBody>
      </p:sp>
      <p:pic>
        <p:nvPicPr>
          <p:cNvPr id="39939" name="Picture 7" descr="Tbl04-03b"/>
          <p:cNvPicPr>
            <a:picLocks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9600" y="685800"/>
            <a:ext cx="7696200" cy="5981700"/>
          </a:xfrm>
          <a:noFill/>
        </p:spPr>
      </p:pic>
      <p:sp>
        <p:nvSpPr>
          <p:cNvPr id="148490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76200"/>
            <a:ext cx="7772400" cy="457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ar-SA" sz="4000"/>
              <a:t>Comparing Strings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CFBB133-1311-429E-924E-B07825835CF9}" type="slidenum">
              <a:rPr lang="ar-SA" altLang="ar-SA"/>
              <a:pPr/>
              <a:t>16</a:t>
            </a:fld>
            <a:endParaRPr lang="en-US" altLang="ar-SA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447800"/>
            <a:ext cx="8991600" cy="4114800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public class Example4_2 {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 public static void main(String[] </a:t>
            </a:r>
            <a:r>
              <a:rPr lang="en-US" altLang="ar-SA" sz="1400" dirty="0" err="1" smtClean="0"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  String str1 = "Hello";                                   //Line 1</a:t>
            </a:r>
            <a:br>
              <a:rPr lang="en-US" altLang="ar-SA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String str2 = "Hi";                                      //Line 2</a:t>
            </a:r>
            <a:br>
              <a:rPr lang="en-US" altLang="ar-SA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String str3 = "Air";                                     //Line 3</a:t>
            </a:r>
            <a:br>
              <a:rPr lang="en-US" altLang="ar-SA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String str4 = "Bill";                                    //Line 4</a:t>
            </a:r>
            <a:br>
              <a:rPr lang="en-US" altLang="ar-SA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String str5 = "Bigger";                                  //Line 5</a:t>
            </a:r>
            <a:br>
              <a:rPr lang="en-US" altLang="ar-SA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br>
              <a:rPr lang="en-US" altLang="ar-SA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ar-SA" sz="1400" dirty="0" err="1" smtClean="0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("Line 6: " + "str1.compareTo(str2) evaluates to " </a:t>
            </a:r>
            <a:br>
              <a:rPr lang="en-US" altLang="ar-SA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                     +  str1.compareTo(str2));             //Line 6</a:t>
            </a:r>
            <a:br>
              <a:rPr lang="en-US" altLang="ar-SA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  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altLang="ar-SA" sz="1400" dirty="0" err="1" smtClean="0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("Line 7: " + "str1.compareTo(\"Hen\") evaluates to " </a:t>
            </a:r>
            <a:br>
              <a:rPr lang="en-US" altLang="ar-SA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                     +  str1.compareTo("Hen"));            //Line 7</a:t>
            </a:r>
            <a:br>
              <a:rPr lang="en-US" altLang="ar-SA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altLang="ar-SA" sz="1400" dirty="0" err="1" smtClean="0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("Line 8: " +   "str4.compareTo(str3) evaluates to "</a:t>
            </a:r>
            <a:br>
              <a:rPr lang="en-US" altLang="ar-SA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                     + str4.compareTo(str3));              //Line 8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    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altLang="ar-SA" sz="1400" dirty="0" err="1" smtClean="0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("Line 9: " +"str1.compareTo(\"hello\") evaluates to "</a:t>
            </a:r>
            <a:br>
              <a:rPr lang="en-US" altLang="ar-SA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                     + str1.compareTo("hello"));           //Line 9</a:t>
            </a:r>
            <a:br>
              <a:rPr lang="en-US" altLang="ar-SA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altLang="ar-SA" sz="1400" dirty="0" err="1" smtClean="0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("Line 10: " + "str2.compareTo(\"Hi\") evaluates to " </a:t>
            </a:r>
            <a:br>
              <a:rPr lang="en-US" altLang="ar-SA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                     + str2.compareTo("Hi"));              //Line 10</a:t>
            </a:r>
            <a:br>
              <a:rPr lang="en-US" altLang="ar-SA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altLang="ar-SA" sz="1400" dirty="0" err="1" smtClean="0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("Line 11: " + "str4.compareTo(\"Billy\") evaluates to " </a:t>
            </a:r>
            <a:br>
              <a:rPr lang="en-US" altLang="ar-SA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                     +  str4.compareTo("Billy"));          //Line 11</a:t>
            </a:r>
            <a:br>
              <a:rPr lang="en-US" altLang="ar-SA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altLang="ar-SA" sz="1400" dirty="0" err="1" smtClean="0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("Line 12: " + "str5.compareTo(\"Big\") evaluates to "</a:t>
            </a:r>
            <a:br>
              <a:rPr lang="en-US" altLang="ar-SA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                     + str5.compareTo("Big"));             //Line 12</a:t>
            </a:r>
            <a:br>
              <a:rPr lang="en-US" altLang="ar-SA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</a:t>
            </a:r>
            <a:br>
              <a:rPr lang="en-US" altLang="ar-SA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  }</a:t>
            </a:r>
            <a:br>
              <a:rPr lang="en-US" altLang="ar-SA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1025" y="5951538"/>
            <a:ext cx="4870450" cy="365125"/>
          </a:xfrm>
        </p:spPr>
        <p:txBody>
          <a:bodyPr/>
          <a:lstStyle/>
          <a:p>
            <a:pPr algn="l"/>
            <a:fld id="{A6E70B59-86F1-450A-A7E3-06EE1FB81540}" type="slidenum">
              <a:rPr lang="ar-SA" altLang="ar-SA"/>
              <a:pPr algn="l"/>
              <a:t>17</a:t>
            </a:fld>
            <a:endParaRPr lang="en-US" altLang="ar-SA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590800"/>
            <a:ext cx="7772400" cy="4114800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</a:pPr>
            <a:endParaRPr lang="en-US" altLang="ar-SA" sz="2400" smtClean="0">
              <a:ea typeface="Majalla UI"/>
            </a:endParaRPr>
          </a:p>
          <a:p>
            <a:pPr algn="l" rtl="0" eaLnBrk="1" hangingPunct="1">
              <a:lnSpc>
                <a:spcPct val="80000"/>
              </a:lnSpc>
            </a:pPr>
            <a:endParaRPr lang="en-US" altLang="ar-SA" sz="2400" smtClean="0">
              <a:ea typeface="Majalla UI"/>
            </a:endParaRPr>
          </a:p>
          <a:p>
            <a:pPr algn="l" rtl="0" eaLnBrk="1" hangingPunct="1">
              <a:lnSpc>
                <a:spcPct val="80000"/>
              </a:lnSpc>
            </a:pPr>
            <a:endParaRPr lang="en-US" altLang="ar-SA" sz="2400" smtClean="0">
              <a:ea typeface="Majalla UI"/>
            </a:endParaRPr>
          </a:p>
          <a:p>
            <a:pPr algn="l" rtl="0" eaLnBrk="1" hangingPunct="1">
              <a:lnSpc>
                <a:spcPct val="80000"/>
              </a:lnSpc>
            </a:pPr>
            <a:r>
              <a:rPr lang="en-US" altLang="ar-SA" sz="2400" smtClean="0">
                <a:ea typeface="Majalla UI"/>
              </a:rPr>
              <a:t>Values such as </a:t>
            </a:r>
            <a:r>
              <a:rPr lang="en-US" altLang="ar-SA" sz="2400" b="1" smtClean="0">
                <a:latin typeface="Courier New" pitchFamily="49" charset="0"/>
                <a:cs typeface="Courier New" pitchFamily="49" charset="0"/>
              </a:rPr>
              <a:t>-4, -2, 1</a:t>
            </a:r>
            <a:r>
              <a:rPr lang="en-US" altLang="ar-SA" sz="2400" smtClean="0">
                <a:ea typeface="Majalla UI"/>
              </a:rPr>
              <a:t> and so on, are differences of the collating sequence of the first unmatched characters of the string.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altLang="ar-SA" sz="2400" smtClean="0">
                <a:ea typeface="Majalla UI"/>
              </a:rPr>
              <a:t>For example: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400" smtClean="0">
                <a:ea typeface="Majalla UI"/>
              </a:rPr>
              <a:t>       in line 6: where, </a:t>
            </a:r>
            <a:r>
              <a:rPr lang="en-US" altLang="ar-SA" sz="2400" smtClean="0">
                <a:latin typeface="Courier New" pitchFamily="49" charset="0"/>
                <a:cs typeface="Courier New" pitchFamily="49" charset="0"/>
              </a:rPr>
              <a:t>str1= “Hello”, str2=“Hi”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altLang="ar-SA" sz="2000" b="1" smtClean="0">
                <a:latin typeface="Courier New" pitchFamily="49" charset="0"/>
                <a:cs typeface="Courier New" pitchFamily="49" charset="0"/>
              </a:rPr>
              <a:t>‘e’ </a:t>
            </a:r>
            <a:r>
              <a:rPr lang="en-US" altLang="ar-SA" sz="2000" b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 101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altLang="ar-SA" sz="2000" b="1" smtClean="0">
                <a:latin typeface="Courier New" pitchFamily="49" charset="0"/>
                <a:cs typeface="Courier New" pitchFamily="49" charset="0"/>
              </a:rPr>
              <a:t>‘i’ </a:t>
            </a:r>
            <a:r>
              <a:rPr lang="en-US" altLang="ar-SA" sz="2000" b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105 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altLang="ar-SA" sz="2000" b="1" smtClean="0">
                <a:latin typeface="Courier New" pitchFamily="49" charset="0"/>
                <a:cs typeface="Courier New" pitchFamily="49" charset="0"/>
              </a:rPr>
              <a:t>101 – 105 </a:t>
            </a:r>
            <a:r>
              <a:rPr lang="en-US" altLang="ar-SA" sz="2000" b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 -4</a:t>
            </a:r>
            <a:endParaRPr lang="en-US" altLang="ar-SA" sz="2000" b="1" smtClean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3012" name="Picture 5" descr="ex4_2"/>
          <p:cNvPicPr>
            <a:picLocks noChangeAspect="1" noChangeArrowheads="1"/>
          </p:cNvPicPr>
          <p:nvPr/>
        </p:nvPicPr>
        <p:blipFill>
          <a:blip r:embed="rId2" cstate="print"/>
          <a:srcRect b="13077"/>
          <a:stretch>
            <a:fillRect/>
          </a:stretch>
        </p:blipFill>
        <p:spPr bwMode="auto">
          <a:xfrm>
            <a:off x="838200" y="1905000"/>
            <a:ext cx="6557963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835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altLang="ar-SA"/>
              <a:t>Comparing Strings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1025" y="5951538"/>
            <a:ext cx="4870450" cy="365125"/>
          </a:xfrm>
        </p:spPr>
        <p:txBody>
          <a:bodyPr/>
          <a:lstStyle/>
          <a:p>
            <a:pPr algn="l"/>
            <a:fld id="{FAC8172C-6946-4ABA-9539-D91395E1BD5D}" type="slidenum">
              <a:rPr lang="ar-SA" altLang="ar-SA" sz="2000"/>
              <a:pPr algn="l"/>
              <a:t>18</a:t>
            </a:fld>
            <a:endParaRPr lang="en-US" altLang="ar-SA" sz="200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025" y="2227263"/>
            <a:ext cx="8410575" cy="3632200"/>
          </a:xfrm>
        </p:spPr>
        <p:txBody>
          <a:bodyPr/>
          <a:lstStyle/>
          <a:p>
            <a:pPr algn="l" rtl="0" eaLnBrk="1" hangingPunct="1"/>
            <a:r>
              <a:rPr lang="en-US" altLang="ar-SA" sz="2000" smtClean="0">
                <a:ea typeface="Majalla UI"/>
              </a:rPr>
              <a:t>In addition to the method </a:t>
            </a:r>
            <a:r>
              <a:rPr lang="en-US" altLang="ar-SA" sz="2000" smtClean="0">
                <a:latin typeface="Courier New" pitchFamily="49" charset="0"/>
                <a:cs typeface="Courier New" pitchFamily="49" charset="0"/>
              </a:rPr>
              <a:t>compareTo</a:t>
            </a:r>
            <a:r>
              <a:rPr lang="en-US" altLang="ar-SA" sz="2000" smtClean="0">
                <a:ea typeface="Majalla UI"/>
              </a:rPr>
              <a:t>, you can use the method </a:t>
            </a:r>
            <a:r>
              <a:rPr lang="en-US" altLang="ar-SA" sz="2000" smtClean="0">
                <a:latin typeface="Courier New" pitchFamily="49" charset="0"/>
                <a:cs typeface="Courier New" pitchFamily="49" charset="0"/>
              </a:rPr>
              <a:t>equals</a:t>
            </a:r>
            <a:r>
              <a:rPr lang="en-US" altLang="ar-SA" sz="2000" smtClean="0">
                <a:ea typeface="Majalla UI"/>
              </a:rPr>
              <a:t> of the </a:t>
            </a:r>
            <a:r>
              <a:rPr lang="en-US" altLang="ar-SA" sz="2000" smtClean="0"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altLang="ar-SA" sz="2000" smtClean="0">
                <a:ea typeface="Majalla UI"/>
              </a:rPr>
              <a:t> </a:t>
            </a:r>
            <a:r>
              <a:rPr lang="en-US" altLang="ar-SA" sz="2000" smtClean="0"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altLang="ar-SA" sz="2000" smtClean="0">
                <a:ea typeface="Majalla UI"/>
              </a:rPr>
              <a:t>. </a:t>
            </a:r>
          </a:p>
          <a:p>
            <a:pPr algn="l" rtl="0" eaLnBrk="1" hangingPunct="1"/>
            <a:r>
              <a:rPr lang="en-US" altLang="ar-SA" sz="2000" smtClean="0">
                <a:ea typeface="Majalla UI"/>
              </a:rPr>
              <a:t>Returns </a:t>
            </a:r>
            <a:r>
              <a:rPr lang="en-US" altLang="ar-SA" sz="2000" smtClean="0"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altLang="ar-SA" sz="2000" smtClean="0">
                <a:ea typeface="Majalla UI"/>
              </a:rPr>
              <a:t> or </a:t>
            </a:r>
            <a:r>
              <a:rPr lang="en-US" altLang="ar-SA" sz="2000" smtClean="0">
                <a:latin typeface="Courier New" pitchFamily="49" charset="0"/>
                <a:cs typeface="Courier New" pitchFamily="49" charset="0"/>
              </a:rPr>
              <a:t>false</a:t>
            </a:r>
            <a:r>
              <a:rPr lang="en-US" altLang="ar-SA" sz="2000" smtClean="0">
                <a:ea typeface="Majalla UI"/>
              </a:rPr>
              <a:t>.</a:t>
            </a:r>
          </a:p>
          <a:p>
            <a:pPr algn="l" rtl="0" eaLnBrk="1" hangingPunct="1"/>
            <a:r>
              <a:rPr lang="en-US" altLang="ar-SA" sz="2000" smtClean="0">
                <a:ea typeface="Majalla UI"/>
              </a:rPr>
              <a:t>Example: </a:t>
            </a:r>
            <a:r>
              <a:rPr lang="en-US" altLang="ar-SA" sz="2000" b="1" smtClean="0">
                <a:latin typeface="Courier New" pitchFamily="49" charset="0"/>
                <a:cs typeface="Courier New" pitchFamily="49" charset="0"/>
              </a:rPr>
              <a:t>str1 = “Hello”, str2= “Hi”</a:t>
            </a:r>
          </a:p>
          <a:p>
            <a:pPr lvl="1" algn="l" rtl="0" eaLnBrk="1" hangingPunct="1">
              <a:buFont typeface="Wingdings" pitchFamily="2" charset="2"/>
              <a:buNone/>
            </a:pPr>
            <a:r>
              <a:rPr lang="en-US" altLang="ar-SA" sz="2000" smtClean="0">
                <a:latin typeface="Courier New" pitchFamily="49" charset="0"/>
                <a:cs typeface="Courier New" pitchFamily="49" charset="0"/>
              </a:rPr>
              <a:t>str1.equals(“Hello”);   </a:t>
            </a:r>
            <a:r>
              <a:rPr lang="en-US" altLang="ar-SA" sz="2000" smtClean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// returns true</a:t>
            </a:r>
          </a:p>
          <a:p>
            <a:pPr lvl="1" algn="l" rtl="0" eaLnBrk="1" hangingPunct="1">
              <a:buFont typeface="Wingdings" pitchFamily="2" charset="2"/>
              <a:buNone/>
            </a:pPr>
            <a:r>
              <a:rPr lang="en-US" altLang="ar-SA" sz="2000" smtClean="0">
                <a:latin typeface="Courier New" pitchFamily="49" charset="0"/>
                <a:cs typeface="Courier New" pitchFamily="49" charset="0"/>
              </a:rPr>
              <a:t>str1.equals(str2);     </a:t>
            </a:r>
            <a:r>
              <a:rPr lang="en-US" altLang="ar-SA" sz="2000" smtClean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//returns false</a:t>
            </a:r>
          </a:p>
        </p:txBody>
      </p:sp>
      <p:sp>
        <p:nvSpPr>
          <p:cNvPr id="2263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altLang="ar-SA" sz="2000"/>
              <a:t>Comparing Strings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1025" y="5951538"/>
            <a:ext cx="5156200" cy="365125"/>
          </a:xfrm>
        </p:spPr>
        <p:txBody>
          <a:bodyPr/>
          <a:lstStyle/>
          <a:p>
            <a:pPr algn="l"/>
            <a:fld id="{BB01E00C-BF65-431D-98DC-52B5301AB226}" type="slidenum">
              <a:rPr lang="ar-SA" altLang="ar-SA"/>
              <a:pPr algn="l"/>
              <a:t>19</a:t>
            </a:fld>
            <a:endParaRPr lang="en-US" altLang="ar-SA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1752600"/>
          </a:xfrm>
        </p:spPr>
        <p:txBody>
          <a:bodyPr/>
          <a:lstStyle/>
          <a:p>
            <a:pPr algn="l" rtl="0" eaLnBrk="1" hangingPunct="1"/>
            <a:r>
              <a:rPr lang="en-US" altLang="ar-SA" sz="2400" smtClean="0">
                <a:ea typeface="Majalla UI"/>
              </a:rPr>
              <a:t>You should use one of the following tests to compare the contents of two strings:</a:t>
            </a:r>
          </a:p>
          <a:p>
            <a:pPr lvl="1" algn="l" rtl="0" eaLnBrk="1" hangingPunct="1"/>
            <a:r>
              <a:rPr lang="en-US" altLang="ar-SA" sz="2400" smtClean="0">
                <a:latin typeface="Courier New" pitchFamily="49" charset="0"/>
                <a:cs typeface="Courier New" pitchFamily="49" charset="0"/>
              </a:rPr>
              <a:t>string1.equals(string2)</a:t>
            </a:r>
          </a:p>
          <a:p>
            <a:pPr lvl="1" algn="l" rtl="0" eaLnBrk="1" hangingPunct="1"/>
            <a:r>
              <a:rPr lang="en-US" altLang="ar-SA" sz="2400" smtClean="0">
                <a:latin typeface="Courier New" pitchFamily="49" charset="0"/>
                <a:cs typeface="Courier New" pitchFamily="49" charset="0"/>
              </a:rPr>
              <a:t>string1.compareTo(string2)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685800" y="4383088"/>
            <a:ext cx="8001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en-US" altLang="ar-SA" sz="2400" b="1"/>
              <a:t>  Here's the </a:t>
            </a:r>
            <a:r>
              <a:rPr lang="en-US" altLang="ar-SA" sz="2400" b="1">
                <a:solidFill>
                  <a:schemeClr val="accent2"/>
                </a:solidFill>
              </a:rPr>
              <a:t>wrong</a:t>
            </a:r>
            <a:r>
              <a:rPr lang="en-US" altLang="ar-SA" sz="2400" b="1"/>
              <a:t> way to do it:</a:t>
            </a:r>
            <a:endParaRPr lang="en-US" altLang="ar-SA" sz="2400"/>
          </a:p>
          <a:p>
            <a:r>
              <a:rPr lang="en-US" altLang="ar-SA" sz="2400"/>
              <a:t>   </a:t>
            </a:r>
            <a:r>
              <a:rPr lang="en-US" altLang="ar-SA" sz="2400">
                <a:latin typeface="Courier New" pitchFamily="49" charset="0"/>
                <a:cs typeface="Courier New" pitchFamily="49" charset="0"/>
              </a:rPr>
              <a:t>string1 == string2</a:t>
            </a:r>
          </a:p>
        </p:txBody>
      </p:sp>
      <p:sp>
        <p:nvSpPr>
          <p:cNvPr id="242693" name="Rectangle 5"/>
          <p:cNvSpPr>
            <a:spLocks noGrp="1" noChangeArrowheads="1"/>
          </p:cNvSpPr>
          <p:nvPr>
            <p:ph type="title"/>
          </p:nvPr>
        </p:nvSpPr>
        <p:spPr>
          <a:xfrm>
            <a:off x="581025" y="687388"/>
            <a:ext cx="8459788" cy="1082675"/>
          </a:xfrm>
        </p:spPr>
        <p:txBody>
          <a:bodyPr/>
          <a:lstStyle/>
          <a:p>
            <a:pPr rtl="0" eaLnBrk="1" hangingPunct="1">
              <a:defRPr/>
            </a:pPr>
            <a:r>
              <a:rPr lang="en-US" altLang="ar-SA"/>
              <a:t>Comparing Strings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1025" y="5951538"/>
            <a:ext cx="4870450" cy="365125"/>
          </a:xfrm>
        </p:spPr>
        <p:txBody>
          <a:bodyPr/>
          <a:lstStyle/>
          <a:p>
            <a:pPr algn="l"/>
            <a:fld id="{E3204E13-1697-4F7A-8F7D-E550B9773143}" type="slidenum">
              <a:rPr lang="ar-SA" altLang="ar-SA"/>
              <a:pPr algn="l"/>
              <a:t>2</a:t>
            </a:fld>
            <a:endParaRPr lang="en-US" altLang="ar-SA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altLang="ar-SA"/>
              <a:t>Chapter Objectives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025" y="2227263"/>
            <a:ext cx="7989888" cy="3632200"/>
          </a:xfrm>
        </p:spPr>
        <p:txBody>
          <a:bodyPr/>
          <a:lstStyle/>
          <a:p>
            <a:pPr algn="l" rtl="0" eaLnBrk="1" hangingPunct="1"/>
            <a:r>
              <a:rPr lang="en-US" altLang="ar-SA" smtClean="0">
                <a:ea typeface="Majalla UI"/>
              </a:rPr>
              <a:t>Learn about control structures.</a:t>
            </a:r>
          </a:p>
          <a:p>
            <a:pPr algn="l" rtl="0" eaLnBrk="1" hangingPunct="1"/>
            <a:r>
              <a:rPr lang="en-US" altLang="ar-SA" smtClean="0">
                <a:ea typeface="Majalla UI"/>
              </a:rPr>
              <a:t>Examine relational and logical operators.</a:t>
            </a:r>
          </a:p>
          <a:p>
            <a:pPr algn="l" rtl="0" eaLnBrk="1" hangingPunct="1"/>
            <a:r>
              <a:rPr lang="en-US" altLang="ar-SA" smtClean="0">
                <a:ea typeface="Majalla UI"/>
              </a:rPr>
              <a:t>Explore how to form and evaluate logical (Boolean) expressions.</a:t>
            </a:r>
          </a:p>
          <a:p>
            <a:pPr algn="l" rtl="0" eaLnBrk="1" hangingPunct="1"/>
            <a:r>
              <a:rPr lang="en-US" altLang="ar-SA" smtClean="0">
                <a:ea typeface="Majalla UI"/>
              </a:rPr>
              <a:t>Learn how to use the selection control structures </a:t>
            </a:r>
            <a:r>
              <a:rPr lang="en-US" altLang="ar-SA" smtClean="0">
                <a:solidFill>
                  <a:schemeClr val="accent2"/>
                </a:solidFill>
                <a:latin typeface="Courier New" pitchFamily="49" charset="0"/>
                <a:ea typeface="Majalla UI"/>
              </a:rPr>
              <a:t>if</a:t>
            </a:r>
            <a:r>
              <a:rPr lang="en-US" altLang="ar-SA" smtClean="0">
                <a:ea typeface="Majalla UI"/>
              </a:rPr>
              <a:t>, </a:t>
            </a:r>
            <a:r>
              <a:rPr lang="en-US" altLang="ar-SA" smtClean="0">
                <a:solidFill>
                  <a:schemeClr val="accent2"/>
                </a:solidFill>
                <a:latin typeface="Courier New" pitchFamily="49" charset="0"/>
                <a:ea typeface="Majalla UI"/>
              </a:rPr>
              <a:t>if</a:t>
            </a:r>
            <a:r>
              <a:rPr lang="en-US" altLang="ar-SA" smtClean="0">
                <a:ea typeface="Majalla UI"/>
              </a:rPr>
              <a:t>…</a:t>
            </a:r>
            <a:r>
              <a:rPr lang="en-US" altLang="ar-SA" smtClean="0">
                <a:solidFill>
                  <a:schemeClr val="accent2"/>
                </a:solidFill>
                <a:latin typeface="Courier New" pitchFamily="49" charset="0"/>
                <a:ea typeface="Majalla UI"/>
              </a:rPr>
              <a:t>else</a:t>
            </a:r>
            <a:r>
              <a:rPr lang="en-US" altLang="ar-SA" smtClean="0">
                <a:ea typeface="Majalla UI"/>
              </a:rPr>
              <a:t>, and </a:t>
            </a:r>
            <a:r>
              <a:rPr lang="en-US" altLang="ar-SA" smtClean="0">
                <a:solidFill>
                  <a:schemeClr val="accent2"/>
                </a:solidFill>
                <a:latin typeface="Courier New" pitchFamily="49" charset="0"/>
                <a:ea typeface="Majalla UI"/>
              </a:rPr>
              <a:t>switch</a:t>
            </a:r>
            <a:r>
              <a:rPr lang="en-US" altLang="ar-SA" smtClean="0">
                <a:ea typeface="Majalla UI"/>
              </a:rPr>
              <a:t> in a program.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1025" y="5951538"/>
            <a:ext cx="4870450" cy="365125"/>
          </a:xfrm>
        </p:spPr>
        <p:txBody>
          <a:bodyPr/>
          <a:lstStyle/>
          <a:p>
            <a:pPr algn="l"/>
            <a:fld id="{19924736-38D4-45BB-8610-E4CFE5733D19}" type="slidenum">
              <a:rPr lang="ar-SA" altLang="ar-SA"/>
              <a:pPr algn="l"/>
              <a:t>20</a:t>
            </a:fld>
            <a:endParaRPr lang="en-US" altLang="ar-SA"/>
          </a:p>
        </p:txBody>
      </p:sp>
      <p:pic>
        <p:nvPicPr>
          <p:cNvPr id="46083" name="Picture 16" descr="Tbl04-04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 r="46729"/>
          <a:stretch>
            <a:fillRect/>
          </a:stretch>
        </p:blipFill>
        <p:spPr>
          <a:xfrm>
            <a:off x="1676400" y="2171700"/>
            <a:ext cx="5410200" cy="2133600"/>
          </a:xfrm>
          <a:noFill/>
        </p:spPr>
      </p:pic>
      <p:sp>
        <p:nvSpPr>
          <p:cNvPr id="117781" name="Rectangle 21"/>
          <p:cNvSpPr>
            <a:spLocks noGrp="1" noChangeArrowheads="1"/>
          </p:cNvSpPr>
          <p:nvPr>
            <p:ph type="title"/>
          </p:nvPr>
        </p:nvSpPr>
        <p:spPr>
          <a:xfrm>
            <a:off x="581025" y="1295400"/>
            <a:ext cx="7772400" cy="457200"/>
          </a:xfrm>
        </p:spPr>
        <p:txBody>
          <a:bodyPr>
            <a:normAutofit fontScale="90000"/>
          </a:bodyPr>
          <a:lstStyle/>
          <a:p>
            <a:pPr rtl="0" eaLnBrk="1" hangingPunct="1">
              <a:defRPr/>
            </a:pPr>
            <a:r>
              <a:rPr lang="en-US" altLang="ar-SA" dirty="0"/>
              <a:t>Logical (Boolean) Operators</a:t>
            </a:r>
          </a:p>
        </p:txBody>
      </p:sp>
      <p:sp>
        <p:nvSpPr>
          <p:cNvPr id="46085" name="Rectangle 23"/>
          <p:cNvSpPr>
            <a:spLocks noChangeArrowheads="1"/>
          </p:cNvSpPr>
          <p:nvPr/>
        </p:nvSpPr>
        <p:spPr bwMode="auto">
          <a:xfrm>
            <a:off x="1066800" y="4792663"/>
            <a:ext cx="7620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r>
              <a:rPr lang="en-US" altLang="ar-SA" sz="2800">
                <a:cs typeface="Times New Roman" pitchFamily="18" charset="0"/>
                <a:sym typeface="Wingdings" pitchFamily="2" charset="2"/>
              </a:rPr>
              <a:t> </a:t>
            </a:r>
            <a:r>
              <a:rPr lang="en-US" altLang="ar-SA" sz="2800" b="1">
                <a:latin typeface="Courier New" pitchFamily="49" charset="0"/>
                <a:cs typeface="Courier New" pitchFamily="49" charset="0"/>
                <a:sym typeface="Wingdings" pitchFamily="2" charset="2"/>
              </a:rPr>
              <a:t> !  </a:t>
            </a:r>
            <a:r>
              <a:rPr lang="en-US" altLang="ar-SA" sz="2800">
                <a:cs typeface="Times New Roman" pitchFamily="18" charset="0"/>
                <a:sym typeface="Wingdings" pitchFamily="2" charset="2"/>
              </a:rPr>
              <a:t> is unary operator.</a:t>
            </a:r>
          </a:p>
          <a:p>
            <a:pPr>
              <a:buFontTx/>
              <a:buChar char="•"/>
            </a:pPr>
            <a:r>
              <a:rPr lang="en-US" altLang="ar-SA" sz="2800">
                <a:cs typeface="Times New Roman" pitchFamily="18" charset="0"/>
                <a:sym typeface="Wingdings" pitchFamily="2" charset="2"/>
              </a:rPr>
              <a:t>  </a:t>
            </a:r>
            <a:r>
              <a:rPr lang="en-US" altLang="ar-SA" sz="2800" b="1">
                <a:latin typeface="Courier New" pitchFamily="49" charset="0"/>
                <a:cs typeface="Courier New" pitchFamily="49" charset="0"/>
                <a:sym typeface="Wingdings" pitchFamily="2" charset="2"/>
              </a:rPr>
              <a:t>&amp;&amp;  </a:t>
            </a:r>
            <a:r>
              <a:rPr lang="en-US" altLang="ar-SA" sz="2800">
                <a:cs typeface="Times New Roman" pitchFamily="18" charset="0"/>
                <a:sym typeface="Wingdings" pitchFamily="2" charset="2"/>
              </a:rPr>
              <a:t> is binary </a:t>
            </a:r>
            <a:r>
              <a:rPr lang="en-US" altLang="ar-SA" sz="2800">
                <a:sym typeface="Wingdings" pitchFamily="2" charset="2"/>
              </a:rPr>
              <a:t>operator. </a:t>
            </a:r>
            <a:endParaRPr lang="en-US" altLang="ar-SA" sz="2800">
              <a:cs typeface="Times New Roman" pitchFamily="18" charset="0"/>
              <a:sym typeface="Wingdings" pitchFamily="2" charset="2"/>
            </a:endParaRPr>
          </a:p>
          <a:p>
            <a:pPr>
              <a:buFontTx/>
              <a:buChar char="•"/>
            </a:pPr>
            <a:r>
              <a:rPr lang="en-US" altLang="ar-SA" sz="2800">
                <a:cs typeface="Times New Roman" pitchFamily="18" charset="0"/>
                <a:sym typeface="Wingdings" pitchFamily="2" charset="2"/>
              </a:rPr>
              <a:t>  </a:t>
            </a:r>
            <a:r>
              <a:rPr lang="en-US" altLang="ar-SA" sz="2800" b="1">
                <a:latin typeface="Courier New" pitchFamily="49" charset="0"/>
                <a:cs typeface="Courier New" pitchFamily="49" charset="0"/>
                <a:sym typeface="Wingdings" pitchFamily="2" charset="2"/>
              </a:rPr>
              <a:t>||  </a:t>
            </a:r>
            <a:r>
              <a:rPr lang="en-US" altLang="ar-SA" sz="2800">
                <a:cs typeface="Times New Roman" pitchFamily="18" charset="0"/>
                <a:sym typeface="Wingdings" pitchFamily="2" charset="2"/>
              </a:rPr>
              <a:t>is binary </a:t>
            </a:r>
            <a:r>
              <a:rPr lang="en-US" altLang="ar-SA" sz="2800">
                <a:sym typeface="Wingdings" pitchFamily="2" charset="2"/>
              </a:rPr>
              <a:t>operator. </a:t>
            </a:r>
            <a:endParaRPr lang="en-US" altLang="ar-SA" sz="2800">
              <a:cs typeface="Times New Roman" pitchFamily="18" charset="0"/>
              <a:sym typeface="Wingdings" pitchFamily="2" charset="2"/>
            </a:endParaRPr>
          </a:p>
          <a:p>
            <a:pPr>
              <a:buFontTx/>
              <a:buChar char="•"/>
            </a:pPr>
            <a:endParaRPr lang="en-US" altLang="ar-SA" sz="280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1025" y="5951538"/>
            <a:ext cx="4870450" cy="365125"/>
          </a:xfrm>
        </p:spPr>
        <p:txBody>
          <a:bodyPr/>
          <a:lstStyle/>
          <a:p>
            <a:pPr algn="l"/>
            <a:fld id="{ACF8B77B-BF52-4418-B183-3F15924A4538}" type="slidenum">
              <a:rPr lang="ar-SA" altLang="ar-SA"/>
              <a:pPr algn="l"/>
              <a:t>21</a:t>
            </a:fld>
            <a:endParaRPr lang="en-US" altLang="ar-SA"/>
          </a:p>
        </p:txBody>
      </p:sp>
      <p:pic>
        <p:nvPicPr>
          <p:cNvPr id="48131" name="Picture 4" descr="Tbl04-05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 r="47664"/>
          <a:stretch>
            <a:fillRect/>
          </a:stretch>
        </p:blipFill>
        <p:spPr>
          <a:xfrm>
            <a:off x="349250" y="2057400"/>
            <a:ext cx="7575550" cy="2362200"/>
          </a:xfrm>
          <a:noFill/>
        </p:spPr>
      </p:pic>
      <p:sp>
        <p:nvSpPr>
          <p:cNvPr id="48132" name="Rectangle 5"/>
          <p:cNvSpPr>
            <a:spLocks noChangeArrowheads="1"/>
          </p:cNvSpPr>
          <p:nvPr/>
        </p:nvSpPr>
        <p:spPr bwMode="auto">
          <a:xfrm>
            <a:off x="549275" y="4792663"/>
            <a:ext cx="7620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ar-SA" sz="2400" dirty="0"/>
              <a:t>Example:</a:t>
            </a:r>
          </a:p>
          <a:p>
            <a:endParaRPr lang="en-US" altLang="ar-SA" sz="2400" dirty="0"/>
          </a:p>
          <a:p>
            <a:r>
              <a:rPr lang="en-US" altLang="ar-SA" sz="24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!</a:t>
            </a:r>
            <a:r>
              <a:rPr lang="en-US" altLang="ar-SA" sz="2400" dirty="0">
                <a:latin typeface="Courier New" pitchFamily="49" charset="0"/>
                <a:cs typeface="Courier New" pitchFamily="49" charset="0"/>
              </a:rPr>
              <a:t>(‘A’ &gt; ‘B’) </a:t>
            </a:r>
            <a:r>
              <a:rPr lang="en-US" altLang="ar-SA" sz="2400" dirty="0">
                <a:cs typeface="Times New Roman" pitchFamily="18" charset="0"/>
              </a:rPr>
              <a:t>is</a:t>
            </a:r>
            <a:r>
              <a:rPr lang="en-US" altLang="ar-SA" sz="2400" dirty="0">
                <a:latin typeface="Courier New" pitchFamily="49" charset="0"/>
                <a:cs typeface="Courier New" pitchFamily="49" charset="0"/>
              </a:rPr>
              <a:t> true.</a:t>
            </a:r>
          </a:p>
          <a:p>
            <a:r>
              <a:rPr lang="en-US" altLang="ar-SA" sz="2400" dirty="0"/>
              <a:t>  Because </a:t>
            </a:r>
            <a:r>
              <a:rPr lang="en-US" altLang="ar-SA" sz="2400" dirty="0">
                <a:latin typeface="Courier New" pitchFamily="49" charset="0"/>
                <a:cs typeface="Courier New" pitchFamily="49" charset="0"/>
              </a:rPr>
              <a:t>‘A’ &gt; ‘B’</a:t>
            </a:r>
            <a:r>
              <a:rPr lang="en-US" altLang="ar-SA" sz="2400" dirty="0"/>
              <a:t> is </a:t>
            </a:r>
            <a:r>
              <a:rPr lang="en-US" altLang="ar-SA" sz="2400" dirty="0">
                <a:latin typeface="Courier New" pitchFamily="49" charset="0"/>
                <a:cs typeface="Courier New" pitchFamily="49" charset="0"/>
              </a:rPr>
              <a:t>false</a:t>
            </a:r>
            <a:r>
              <a:rPr lang="en-US" altLang="ar-SA" sz="2400" dirty="0"/>
              <a:t> </a:t>
            </a:r>
            <a:r>
              <a:rPr lang="en-US" altLang="ar-SA" sz="2400" dirty="0">
                <a:sym typeface="Wingdings" pitchFamily="2" charset="2"/>
              </a:rPr>
              <a:t> </a:t>
            </a:r>
            <a:r>
              <a:rPr lang="en-US" altLang="ar-SA" sz="2400" dirty="0">
                <a:latin typeface="Courier New" pitchFamily="49" charset="0"/>
                <a:cs typeface="Courier New" pitchFamily="49" charset="0"/>
                <a:sym typeface="Wingdings" pitchFamily="2" charset="2"/>
              </a:rPr>
              <a:t>!(‘A’ &gt; ‘B’)</a:t>
            </a:r>
            <a:r>
              <a:rPr lang="en-US" altLang="ar-SA" sz="2400" dirty="0">
                <a:sym typeface="Wingdings" pitchFamily="2" charset="2"/>
              </a:rPr>
              <a:t> is </a:t>
            </a:r>
            <a:r>
              <a:rPr lang="en-US" altLang="ar-SA" sz="2400" dirty="0">
                <a:latin typeface="Courier New" pitchFamily="49" charset="0"/>
                <a:cs typeface="Courier New" pitchFamily="49" charset="0"/>
                <a:sym typeface="Wingdings" pitchFamily="2" charset="2"/>
              </a:rPr>
              <a:t>true</a:t>
            </a:r>
          </a:p>
          <a:p>
            <a:endParaRPr lang="en-US" altLang="ar-SA" sz="2400" dirty="0"/>
          </a:p>
        </p:txBody>
      </p:sp>
      <p:sp>
        <p:nvSpPr>
          <p:cNvPr id="22938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ar-SA"/>
              <a:t>Logical (Boolean) Operators</a:t>
            </a:r>
          </a:p>
        </p:txBody>
      </p:sp>
      <p:sp>
        <p:nvSpPr>
          <p:cNvPr id="229383" name="Rectangle 7"/>
          <p:cNvSpPr>
            <a:spLocks noChangeArrowheads="1"/>
          </p:cNvSpPr>
          <p:nvPr/>
        </p:nvSpPr>
        <p:spPr bwMode="auto">
          <a:xfrm>
            <a:off x="6858000" y="1524000"/>
            <a:ext cx="1905000" cy="990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ar-SA" b="1"/>
              <a:t>This is called the </a:t>
            </a:r>
          </a:p>
          <a:p>
            <a:r>
              <a:rPr lang="en-US" altLang="ar-SA" b="1" u="sng"/>
              <a:t>truth table</a:t>
            </a:r>
            <a:r>
              <a:rPr lang="en-US" altLang="ar-SA" b="1"/>
              <a:t> for the</a:t>
            </a:r>
          </a:p>
          <a:p>
            <a:r>
              <a:rPr lang="en-US" altLang="ar-SA" b="1"/>
              <a:t> operator  </a:t>
            </a:r>
            <a:r>
              <a:rPr lang="en-US" altLang="ar-SA" b="1">
                <a:latin typeface="Courier New" pitchFamily="49" charset="0"/>
                <a:cs typeface="Courier New" pitchFamily="49" charset="0"/>
              </a:rPr>
              <a:t>!</a:t>
            </a:r>
          </a:p>
        </p:txBody>
      </p:sp>
      <p:sp>
        <p:nvSpPr>
          <p:cNvPr id="229384" name="Line 8"/>
          <p:cNvSpPr>
            <a:spLocks noChangeShapeType="1"/>
          </p:cNvSpPr>
          <p:nvPr/>
        </p:nvSpPr>
        <p:spPr bwMode="auto">
          <a:xfrm flipH="1">
            <a:off x="6172200" y="1981200"/>
            <a:ext cx="68580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9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29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3" grpId="0" animBg="1"/>
      <p:bldP spid="22938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1025" y="5951538"/>
            <a:ext cx="4870450" cy="365125"/>
          </a:xfrm>
        </p:spPr>
        <p:txBody>
          <a:bodyPr/>
          <a:lstStyle/>
          <a:p>
            <a:pPr algn="l"/>
            <a:fld id="{173F72E8-887F-4EBE-AEB1-36DDA01D159D}" type="slidenum">
              <a:rPr lang="ar-SA" altLang="ar-SA"/>
              <a:pPr algn="l"/>
              <a:t>22</a:t>
            </a:fld>
            <a:endParaRPr lang="en-US" altLang="ar-SA"/>
          </a:p>
        </p:txBody>
      </p:sp>
      <p:pic>
        <p:nvPicPr>
          <p:cNvPr id="49155" name="Picture 7" descr="Tbl04-06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 r="18182"/>
          <a:stretch>
            <a:fillRect/>
          </a:stretch>
        </p:blipFill>
        <p:spPr>
          <a:xfrm>
            <a:off x="914400" y="1905000"/>
            <a:ext cx="6858000" cy="1900238"/>
          </a:xfrm>
          <a:noFill/>
        </p:spPr>
      </p:pic>
      <p:pic>
        <p:nvPicPr>
          <p:cNvPr id="49156" name="Picture 9" descr="Tbl04-07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 r="18018"/>
          <a:stretch>
            <a:fillRect/>
          </a:stretch>
        </p:blipFill>
        <p:spPr>
          <a:xfrm>
            <a:off x="914400" y="4262438"/>
            <a:ext cx="6934200" cy="1927225"/>
          </a:xfrm>
          <a:noFill/>
        </p:spPr>
      </p:pic>
      <p:sp>
        <p:nvSpPr>
          <p:cNvPr id="162830" name="Rectangle 1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ar-SA"/>
              <a:t>Logical (Boolean) Operators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1025" y="5951538"/>
            <a:ext cx="4802188" cy="365125"/>
          </a:xfrm>
        </p:spPr>
        <p:txBody>
          <a:bodyPr/>
          <a:lstStyle/>
          <a:p>
            <a:pPr algn="l"/>
            <a:fld id="{CDFFC30B-866E-4CEC-8C86-E03BBDDB11D1}" type="slidenum">
              <a:rPr lang="ar-SA" altLang="ar-SA"/>
              <a:pPr algn="l"/>
              <a:t>23</a:t>
            </a:fld>
            <a:endParaRPr lang="en-US" altLang="ar-SA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025" y="2227263"/>
            <a:ext cx="7877175" cy="3632200"/>
          </a:xfrm>
        </p:spPr>
        <p:txBody>
          <a:bodyPr/>
          <a:lstStyle/>
          <a:p>
            <a:pPr algn="l" rtl="0" eaLnBrk="1" hangingPunct="1"/>
            <a:endParaRPr lang="ar-SA" altLang="ar-SA" smtClean="0">
              <a:ea typeface="Majalla UI"/>
            </a:endParaRPr>
          </a:p>
        </p:txBody>
      </p:sp>
      <p:pic>
        <p:nvPicPr>
          <p:cNvPr id="51204" name="Picture 4" descr="logicalE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62188"/>
            <a:ext cx="8113713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0405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687388"/>
            <a:ext cx="8686800" cy="1082675"/>
          </a:xfrm>
        </p:spPr>
        <p:txBody>
          <a:bodyPr/>
          <a:lstStyle/>
          <a:p>
            <a:pPr rtl="0" eaLnBrk="1" hangingPunct="1">
              <a:defRPr/>
            </a:pPr>
            <a:r>
              <a:rPr lang="en-US" altLang="ar-SA"/>
              <a:t>Logical (Boolean) Operators</a:t>
            </a:r>
            <a:br>
              <a:rPr lang="en-US" altLang="ar-SA"/>
            </a:br>
            <a:r>
              <a:rPr lang="en-US" altLang="ar-SA"/>
              <a:t>Examples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1025" y="5951538"/>
            <a:ext cx="4870450" cy="365125"/>
          </a:xfrm>
        </p:spPr>
        <p:txBody>
          <a:bodyPr/>
          <a:lstStyle/>
          <a:p>
            <a:pPr algn="l"/>
            <a:fld id="{8E3C800E-35D9-41CF-8EB5-6CF1586083A5}" type="slidenum">
              <a:rPr lang="ar-SA" altLang="ar-SA"/>
              <a:pPr algn="l"/>
              <a:t>24</a:t>
            </a:fld>
            <a:endParaRPr lang="en-US" altLang="ar-SA"/>
          </a:p>
        </p:txBody>
      </p:sp>
      <p:pic>
        <p:nvPicPr>
          <p:cNvPr id="120839" name="Picture 7" descr="Tbl04-08"/>
          <p:cNvPicPr>
            <a:picLocks noChangeAspect="1" noChangeArrowheads="1"/>
          </p:cNvPicPr>
          <p:nvPr>
            <p:ph idx="1"/>
          </p:nvPr>
        </p:nvPicPr>
        <p:blipFill>
          <a:blip r:embed="rId3" cstate="print"/>
          <a:srcRect t="8759" r="38052"/>
          <a:stretch>
            <a:fillRect/>
          </a:stretch>
        </p:blipFill>
        <p:spPr>
          <a:xfrm>
            <a:off x="990600" y="3276600"/>
            <a:ext cx="6629400" cy="3497263"/>
          </a:xfrm>
          <a:noFill/>
        </p:spPr>
      </p:pic>
      <p:sp>
        <p:nvSpPr>
          <p:cNvPr id="120842" name="Rectangle 10"/>
          <p:cNvSpPr>
            <a:spLocks noGrp="1" noChangeArrowheads="1"/>
          </p:cNvSpPr>
          <p:nvPr>
            <p:ph type="title"/>
          </p:nvPr>
        </p:nvSpPr>
        <p:spPr>
          <a:xfrm>
            <a:off x="571500" y="677863"/>
            <a:ext cx="7772400" cy="457200"/>
          </a:xfrm>
        </p:spPr>
        <p:txBody>
          <a:bodyPr>
            <a:normAutofit fontScale="90000"/>
          </a:bodyPr>
          <a:lstStyle/>
          <a:p>
            <a:pPr rtl="0" eaLnBrk="1" hangingPunct="1">
              <a:defRPr/>
            </a:pPr>
            <a:r>
              <a:rPr lang="en-US" altLang="ar-SA"/>
              <a:t>Order of Precedence</a:t>
            </a:r>
          </a:p>
        </p:txBody>
      </p:sp>
      <p:sp>
        <p:nvSpPr>
          <p:cNvPr id="52229" name="Rectangle 11"/>
          <p:cNvSpPr>
            <a:spLocks noChangeArrowheads="1"/>
          </p:cNvSpPr>
          <p:nvPr/>
        </p:nvSpPr>
        <p:spPr bwMode="auto">
          <a:xfrm>
            <a:off x="419100" y="18288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666699"/>
              </a:buClr>
              <a:buFont typeface="Wingdings" pitchFamily="2" charset="2"/>
              <a:buNone/>
            </a:pPr>
            <a:r>
              <a:rPr lang="en-US" altLang="ar-SA" sz="32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11 + 5 &lt;= 9 || 6 &lt; 15 &amp;&amp; 7 &gt;= 8</a:t>
            </a:r>
          </a:p>
          <a:p>
            <a:pPr marL="342900" indent="-342900">
              <a:spcBef>
                <a:spcPct val="20000"/>
              </a:spcBef>
              <a:buClr>
                <a:srgbClr val="666699"/>
              </a:buClr>
              <a:buFont typeface="Wingdings" pitchFamily="2" charset="2"/>
              <a:buNone/>
            </a:pPr>
            <a:r>
              <a:rPr lang="en-US" altLang="ar-SA" sz="2400">
                <a:solidFill>
                  <a:srgbClr val="003399"/>
                </a:solidFill>
                <a:latin typeface="Times New Roman" pitchFamily="18" charset="0"/>
              </a:rPr>
              <a:t>which to solve first:</a:t>
            </a:r>
          </a:p>
          <a:p>
            <a:pPr marL="342900" indent="-342900">
              <a:spcBef>
                <a:spcPct val="20000"/>
              </a:spcBef>
              <a:buClr>
                <a:srgbClr val="666699"/>
              </a:buClr>
              <a:buFont typeface="Wingdings" pitchFamily="2" charset="2"/>
              <a:buNone/>
            </a:pPr>
            <a:r>
              <a:rPr lang="en-US" altLang="ar-SA" sz="2400">
                <a:solidFill>
                  <a:srgbClr val="003399"/>
                </a:solidFill>
                <a:latin typeface="Times New Roman" pitchFamily="18" charset="0"/>
              </a:rPr>
              <a:t>     arithmetic, relational or logical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0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altLang="ar-SA"/>
              <a:t>Precedence Rules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528888"/>
            <a:ext cx="8534400" cy="3630612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sz="2400" b="1" u="sng" smtClean="0">
                <a:ea typeface="Majalla UI"/>
              </a:rPr>
              <a:t>Example 4_6</a:t>
            </a:r>
            <a:r>
              <a:rPr lang="en-US" altLang="ar-SA" sz="2400" smtClean="0">
                <a:ea typeface="Majalla UI"/>
              </a:rPr>
              <a:t>: Evaluate the following expression:</a:t>
            </a:r>
          </a:p>
          <a:p>
            <a:pPr algn="l" rtl="0" eaLnBrk="1" hangingPunct="1">
              <a:buFont typeface="Wingdings" pitchFamily="2" charset="2"/>
              <a:buNone/>
            </a:pPr>
            <a:endParaRPr lang="en-US" altLang="ar-SA" sz="2400" smtClean="0">
              <a:ea typeface="Majalla UI"/>
            </a:endParaRP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800" b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ar-SA" sz="2400" b="1" smtClean="0">
                <a:latin typeface="Courier New" pitchFamily="49" charset="0"/>
                <a:cs typeface="Courier New" pitchFamily="49" charset="0"/>
              </a:rPr>
              <a:t>(17 &lt; 4*3+5)||(8*2 == 4*4) &amp;&amp; !(3+3 == 6)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400" b="1" smtClean="0">
                <a:latin typeface="Courier New" pitchFamily="49" charset="0"/>
                <a:cs typeface="Courier New" pitchFamily="49" charset="0"/>
              </a:rPr>
              <a:t> = (17 &lt; 12+5)||(16 == 16) &amp;&amp; !(6 == 6)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400" b="1" smtClean="0">
                <a:latin typeface="Courier New" pitchFamily="49" charset="0"/>
                <a:cs typeface="Courier New" pitchFamily="49" charset="0"/>
              </a:rPr>
              <a:t> = (17 &lt; 17) || true &amp;&amp; ! (true)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400" b="1" smtClean="0">
                <a:latin typeface="Courier New" pitchFamily="49" charset="0"/>
                <a:cs typeface="Courier New" pitchFamily="49" charset="0"/>
              </a:rPr>
              <a:t> = false || true &amp;&amp; false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400" b="1" smtClean="0">
                <a:latin typeface="Courier New" pitchFamily="49" charset="0"/>
                <a:cs typeface="Courier New" pitchFamily="49" charset="0"/>
              </a:rPr>
              <a:t> = false || false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400" b="1" smtClean="0">
                <a:latin typeface="Courier New" pitchFamily="49" charset="0"/>
                <a:cs typeface="Courier New" pitchFamily="49" charset="0"/>
              </a:rPr>
              <a:t> = false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400" b="1" smtClean="0"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  <p:sp>
        <p:nvSpPr>
          <p:cNvPr id="5427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algn="l"/>
            <a:fld id="{61C15206-2A96-46E8-ACD6-848485900DFD}" type="slidenum">
              <a:rPr lang="ar-SA" altLang="ar-SA"/>
              <a:pPr algn="l"/>
              <a:t>25</a:t>
            </a:fld>
            <a:endParaRPr lang="en-US" alt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1025" y="5951538"/>
            <a:ext cx="4870450" cy="365125"/>
          </a:xfrm>
        </p:spPr>
        <p:txBody>
          <a:bodyPr/>
          <a:lstStyle/>
          <a:p>
            <a:pPr algn="l"/>
            <a:fld id="{12C53D92-3CEC-480F-8EC7-756EC484CB5B}" type="slidenum">
              <a:rPr lang="ar-SA" altLang="ar-SA"/>
              <a:pPr algn="l"/>
              <a:t>26</a:t>
            </a:fld>
            <a:endParaRPr lang="en-US" altLang="ar-SA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113713" cy="4724400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400" b="1" u="sng" smtClean="0">
                <a:ea typeface="Majalla UI"/>
              </a:rPr>
              <a:t>Example</a:t>
            </a:r>
            <a:r>
              <a:rPr lang="en-US" altLang="ar-SA" sz="2400" smtClean="0">
                <a:ea typeface="Majalla UI"/>
              </a:rPr>
              <a:t>: suppose the following declarations: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400" smtClean="0">
                <a:latin typeface="Courier New" pitchFamily="49" charset="0"/>
                <a:cs typeface="Courier New" pitchFamily="49" charset="0"/>
              </a:rPr>
              <a:t>  boolean found = true;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400" smtClean="0">
                <a:latin typeface="Courier New" pitchFamily="49" charset="0"/>
                <a:cs typeface="Courier New" pitchFamily="49" charset="0"/>
              </a:rPr>
              <a:t>  boolean flag =false;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400" smtClean="0">
                <a:latin typeface="Courier New" pitchFamily="49" charset="0"/>
                <a:cs typeface="Courier New" pitchFamily="49" charset="0"/>
              </a:rPr>
              <a:t>  double x =5.2;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400" smtClean="0">
              <a:ea typeface="Majalla UI"/>
            </a:endParaRP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400" smtClean="0">
                <a:ea typeface="Majalla UI"/>
              </a:rPr>
              <a:t>Evaluate: 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400" smtClean="0">
                <a:ea typeface="Majalla UI"/>
              </a:rPr>
              <a:t>		</a:t>
            </a:r>
            <a:r>
              <a:rPr lang="en-US" altLang="ar-SA" sz="2400" smtClean="0">
                <a:latin typeface="Courier New" pitchFamily="49" charset="0"/>
                <a:cs typeface="Courier New" pitchFamily="49" charset="0"/>
              </a:rPr>
              <a:t>!found  </a:t>
            </a:r>
            <a:r>
              <a:rPr lang="en-US" altLang="ar-SA" sz="240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 false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40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		x &gt; 4.0  true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40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		flag &amp;&amp; found  false</a:t>
            </a:r>
            <a:endParaRPr lang="en-US" altLang="ar-SA" sz="2400" smtClean="0">
              <a:ea typeface="Majalla UI"/>
            </a:endParaRPr>
          </a:p>
          <a:p>
            <a:pPr algn="l" rtl="0" eaLnBrk="1" hangingPunct="1">
              <a:lnSpc>
                <a:spcPct val="90000"/>
              </a:lnSpc>
            </a:pPr>
            <a:endParaRPr lang="en-US" altLang="ar-SA" smtClean="0">
              <a:ea typeface="Majalla UI"/>
            </a:endParaRPr>
          </a:p>
        </p:txBody>
      </p:sp>
      <p:sp>
        <p:nvSpPr>
          <p:cNvPr id="2334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altLang="ar-SA"/>
              <a:t>Precedence Rules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1025" y="5951538"/>
            <a:ext cx="4870450" cy="365125"/>
          </a:xfrm>
        </p:spPr>
        <p:txBody>
          <a:bodyPr/>
          <a:lstStyle/>
          <a:p>
            <a:pPr algn="l"/>
            <a:fld id="{49BBE3C7-5204-4685-9619-E1BED766FA27}" type="slidenum">
              <a:rPr lang="ar-SA" altLang="ar-SA"/>
              <a:pPr algn="l"/>
              <a:t>27</a:t>
            </a:fld>
            <a:endParaRPr lang="en-US" altLang="ar-SA"/>
          </a:p>
        </p:txBody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534400" cy="4876800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altLang="ar-SA" sz="2400" dirty="0"/>
              <a:t>Suppose:</a:t>
            </a:r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altLang="ar-SA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ar-SA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age = 25; </a:t>
            </a:r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altLang="ar-SA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char grade=‘B</a:t>
            </a:r>
            <a:r>
              <a:rPr lang="en-US" altLang="ar-SA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’;</a:t>
            </a:r>
            <a:endParaRPr lang="en-US" altLang="ar-SA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l" rtl="0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en-US" altLang="ar-SA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(age &gt;= 21) || ( 3 + 8 == 5)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algn="l" rtl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altLang="ar-SA" sz="2400" dirty="0"/>
              <a:t>     Because </a:t>
            </a:r>
            <a:r>
              <a:rPr lang="en-US" altLang="ar-SA" sz="2400" b="1" dirty="0">
                <a:cs typeface="Courier New" panose="02070309020205020404" pitchFamily="49" charset="0"/>
              </a:rPr>
              <a:t>(25 &gt;= 21)</a:t>
            </a:r>
            <a:r>
              <a:rPr lang="en-US" altLang="ar-SA" sz="2400" dirty="0"/>
              <a:t> is </a:t>
            </a:r>
            <a:r>
              <a:rPr lang="en-US" altLang="ar-SA" sz="2400" b="1" dirty="0">
                <a:cs typeface="Courier New" panose="02070309020205020404" pitchFamily="49" charset="0"/>
              </a:rPr>
              <a:t>true</a:t>
            </a:r>
            <a:r>
              <a:rPr lang="en-US" altLang="ar-SA" sz="2400" dirty="0"/>
              <a:t> and the operator used is </a:t>
            </a:r>
            <a:r>
              <a:rPr lang="en-US" altLang="ar-SA" sz="2400" b="1" dirty="0">
                <a:cs typeface="Courier New" panose="02070309020205020404" pitchFamily="49" charset="0"/>
              </a:rPr>
              <a:t>||</a:t>
            </a:r>
            <a:r>
              <a:rPr lang="en-US" altLang="ar-SA" sz="2400" dirty="0"/>
              <a:t>,due to short-circuit evaluation the computer does not evaluate </a:t>
            </a:r>
            <a:r>
              <a:rPr lang="en-US" altLang="ar-SA" sz="2400" b="1" dirty="0">
                <a:cs typeface="Courier New" panose="02070309020205020404" pitchFamily="49" charset="0"/>
              </a:rPr>
              <a:t>( 3 + 8 == 5).</a:t>
            </a:r>
            <a:r>
              <a:rPr lang="en-US" altLang="ar-SA" sz="2400" dirty="0"/>
              <a:t>	</a:t>
            </a:r>
          </a:p>
          <a:p>
            <a:pPr algn="l" rtl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altLang="ar-SA" sz="2400" dirty="0"/>
              <a:t>	</a:t>
            </a:r>
          </a:p>
          <a:p>
            <a:pPr marL="0" indent="0" algn="l" rtl="0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en-US" altLang="ar-SA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(grade == 'A') &amp;&amp; (3 - 2 &gt;= 7)</a:t>
            </a:r>
          </a:p>
          <a:p>
            <a:pPr algn="l" rtl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altLang="ar-SA" sz="2400" dirty="0"/>
              <a:t>    Because </a:t>
            </a:r>
            <a:r>
              <a:rPr lang="en-US" altLang="ar-SA" sz="2400" b="1" dirty="0">
                <a:cs typeface="Courier New" panose="02070309020205020404" pitchFamily="49" charset="0"/>
              </a:rPr>
              <a:t>(‘B’ == 'A')</a:t>
            </a:r>
            <a:r>
              <a:rPr lang="en-US" altLang="ar-SA" sz="2400" dirty="0"/>
              <a:t> is </a:t>
            </a:r>
            <a:r>
              <a:rPr lang="en-US" altLang="ar-SA" sz="2400" b="1" dirty="0">
                <a:cs typeface="Courier New" panose="02070309020205020404" pitchFamily="49" charset="0"/>
              </a:rPr>
              <a:t>false</a:t>
            </a:r>
            <a:r>
              <a:rPr lang="en-US" altLang="ar-SA" sz="2400" dirty="0"/>
              <a:t> and the operator used is </a:t>
            </a:r>
            <a:r>
              <a:rPr lang="en-US" altLang="ar-SA" sz="2400" b="1" dirty="0">
                <a:cs typeface="Courier New" panose="02070309020205020404" pitchFamily="49" charset="0"/>
              </a:rPr>
              <a:t>&amp;&amp;</a:t>
            </a:r>
            <a:r>
              <a:rPr lang="en-US" altLang="ar-SA" sz="2400" dirty="0"/>
              <a:t>,due to short-circuit evaluation the computer does not evaluate </a:t>
            </a:r>
            <a:r>
              <a:rPr lang="en-US" altLang="ar-SA" sz="2400" b="1" dirty="0">
                <a:cs typeface="Courier New" panose="02070309020205020404" pitchFamily="49" charset="0"/>
              </a:rPr>
              <a:t>( 3 - 2 &gt;= 7).	</a:t>
            </a:r>
          </a:p>
          <a:p>
            <a:pPr algn="l" rtl="0" eaLnBrk="1" hangingPunct="1">
              <a:lnSpc>
                <a:spcPct val="80000"/>
              </a:lnSpc>
              <a:defRPr/>
            </a:pPr>
            <a:endParaRPr lang="en-US" altLang="ar-SA" sz="2400" dirty="0"/>
          </a:p>
        </p:txBody>
      </p:sp>
      <p:sp>
        <p:nvSpPr>
          <p:cNvPr id="23450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altLang="ar-SA"/>
              <a:t>Short-Circuit Evaluation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lang="en-US" altLang="ar-SA" sz="3600" dirty="0" smtClean="0"/>
              <a:t>Short-Circuit Evaluation</a:t>
            </a:r>
            <a:endParaRPr lang="en-US" altLang="ar-SA" dirty="0" smtClean="0"/>
          </a:p>
        </p:txBody>
      </p:sp>
      <p:sp>
        <p:nvSpPr>
          <p:cNvPr id="26629" name="Rectangle 3"/>
          <p:cNvSpPr txBox="1">
            <a:spLocks noChangeArrowheads="1"/>
          </p:cNvSpPr>
          <p:nvPr/>
        </p:nvSpPr>
        <p:spPr bwMode="auto">
          <a:xfrm>
            <a:off x="215900" y="2024063"/>
            <a:ext cx="8775700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ar-SA" sz="2400" dirty="0" smtClean="0">
                <a:latin typeface="+mj-lt"/>
                <a:cs typeface="Times New Roman" panose="02020603050405020304" pitchFamily="18" charset="0"/>
              </a:rPr>
              <a:t>A process in which the computer evaluates a logical expression from left to right and stops as soon as the value of the expression is known.</a:t>
            </a:r>
          </a:p>
          <a:p>
            <a:pPr marL="0" indent="0" eaLnBrk="1" hangingPunct="1">
              <a:spcBef>
                <a:spcPct val="20000"/>
              </a:spcBef>
              <a:defRPr/>
            </a:pPr>
            <a:r>
              <a:rPr lang="en-US" altLang="ar-SA" sz="2400" dirty="0" smtClean="0">
                <a:latin typeface="+mj-lt"/>
                <a:cs typeface="Times New Roman" panose="02020603050405020304" pitchFamily="18" charset="0"/>
              </a:rPr>
              <a:t>Example: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ar-SA" sz="2000" dirty="0" smtClean="0">
                <a:solidFill>
                  <a:srgbClr val="CC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(x&gt;y) || (x==5)</a:t>
            </a:r>
            <a:r>
              <a:rPr lang="en-US" altLang="ar-S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altLang="ar-SA" sz="2000" dirty="0" smtClean="0">
                <a:solidFill>
                  <a:schemeClr val="folHlin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if (x&gt;y) is true, (x==5) is not evaluated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ar-SA" sz="2000" dirty="0" smtClean="0">
                <a:solidFill>
                  <a:srgbClr val="CC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(a==b) &amp;&amp; (x&gt;=7)</a:t>
            </a:r>
            <a:r>
              <a:rPr lang="en-US" altLang="ar-S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sz="2000" dirty="0" smtClean="0">
                <a:solidFill>
                  <a:schemeClr val="folHlin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if (a==b) is false, (x&gt;=7) is not evaluated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ar-SA" sz="2000" dirty="0" smtClean="0">
                <a:solidFill>
                  <a:srgbClr val="CC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(x&gt;0) &amp;&amp; ( (y = z*2) &gt; 5)</a:t>
            </a:r>
            <a:r>
              <a:rPr lang="en-US" altLang="ar-SA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ar-SA" sz="2000" dirty="0" smtClean="0">
                <a:solidFill>
                  <a:schemeClr val="folHlin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if (x&gt;0) is false, ((y = z*2) &gt; 5) is not evaluated and the value of y will not change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en-US" altLang="ar-SA" dirty="0" smtClean="0">
              <a:solidFill>
                <a:schemeClr val="folHlink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81025" y="3036888"/>
            <a:ext cx="7989888" cy="15049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IF statement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81025" y="4541838"/>
            <a:ext cx="7989888" cy="600075"/>
          </a:xfrm>
        </p:spPr>
        <p:txBody>
          <a:bodyPr/>
          <a:lstStyle/>
          <a:p>
            <a:pPr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1025" y="5951538"/>
            <a:ext cx="4870450" cy="365125"/>
          </a:xfrm>
        </p:spPr>
        <p:txBody>
          <a:bodyPr/>
          <a:lstStyle/>
          <a:p>
            <a:pPr algn="l"/>
            <a:fld id="{B303DC10-303D-4725-9E30-81ACEDF72E87}" type="slidenum">
              <a:rPr lang="ar-SA" altLang="ar-SA"/>
              <a:pPr algn="l"/>
              <a:t>3</a:t>
            </a:fld>
            <a:endParaRPr lang="en-US" altLang="ar-SA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altLang="ar-SA"/>
              <a:t>Control Structures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025" y="2227263"/>
            <a:ext cx="7989888" cy="3632200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altLang="ar-SA" smtClean="0">
                <a:ea typeface="Majalla UI"/>
              </a:rPr>
              <a:t>Three methods of processing a program: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mtClean="0">
                <a:ea typeface="Majalla UI"/>
              </a:rPr>
              <a:t>In sequence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mtClean="0">
                <a:ea typeface="Majalla UI"/>
              </a:rPr>
              <a:t>Branching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altLang="ar-SA" smtClean="0">
                <a:ea typeface="Majalla UI"/>
              </a:rPr>
              <a:t>Looping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altLang="ar-SA" smtClean="0">
                <a:ea typeface="Majalla UI"/>
              </a:rPr>
              <a:t>Branch: </a:t>
            </a:r>
            <a:r>
              <a:rPr lang="en-US" altLang="ar-SA" smtClean="0">
                <a:cs typeface="Times New Roman" pitchFamily="18" charset="0"/>
              </a:rPr>
              <a:t>Altering the flow of program execution by making a selection or choice.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altLang="ar-SA" smtClean="0">
                <a:cs typeface="Times New Roman" pitchFamily="18" charset="0"/>
              </a:rPr>
              <a:t>Loop: Altering the flow of program execution by repeating statements.</a:t>
            </a:r>
            <a:endParaRPr lang="en-US" altLang="ar-SA" smtClean="0">
              <a:ea typeface="Majalla U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ar-SA" sz="4000"/>
              <a:t>One-Way Selection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425450" y="2514600"/>
            <a:ext cx="7988300" cy="3630613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</a:pPr>
            <a:r>
              <a:rPr lang="en-US" altLang="ar-SA" sz="2400" smtClean="0">
                <a:ea typeface="Majalla UI"/>
              </a:rPr>
              <a:t>Syntax:		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400" smtClean="0">
                <a:ea typeface="Majalla UI"/>
              </a:rPr>
              <a:t>	</a:t>
            </a:r>
            <a:r>
              <a:rPr lang="en-US" altLang="ar-SA" sz="2400" smtClean="0">
                <a:solidFill>
                  <a:schemeClr val="accent2"/>
                </a:solidFill>
                <a:latin typeface="Courier New" pitchFamily="49" charset="0"/>
                <a:ea typeface="Majalla UI"/>
              </a:rPr>
              <a:t>if</a:t>
            </a:r>
            <a:r>
              <a:rPr lang="en-US" altLang="ar-SA" sz="2400" smtClean="0">
                <a:latin typeface="Courier New" pitchFamily="49" charset="0"/>
                <a:ea typeface="Majalla UI"/>
              </a:rPr>
              <a:t> </a:t>
            </a:r>
            <a:r>
              <a:rPr lang="en-US" altLang="ar-SA" sz="2400" b="1" smtClean="0">
                <a:latin typeface="Courier New" pitchFamily="49" charset="0"/>
                <a:ea typeface="Majalla UI"/>
              </a:rPr>
              <a:t>(</a:t>
            </a:r>
            <a:r>
              <a:rPr lang="en-US" altLang="ar-SA" sz="2400" smtClean="0">
                <a:latin typeface="Courier New" pitchFamily="49" charset="0"/>
                <a:ea typeface="Majalla UI"/>
              </a:rPr>
              <a:t>expression</a:t>
            </a:r>
            <a:r>
              <a:rPr lang="en-US" altLang="ar-SA" sz="2400" b="1" smtClean="0">
                <a:latin typeface="Courier New" pitchFamily="49" charset="0"/>
                <a:ea typeface="Majalla UI"/>
              </a:rPr>
              <a:t>)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400" smtClean="0">
                <a:latin typeface="Courier New" pitchFamily="49" charset="0"/>
                <a:ea typeface="Majalla UI"/>
              </a:rPr>
              <a:t>	    statement ;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ar-SA" sz="2400" smtClean="0">
              <a:latin typeface="Courier New" pitchFamily="49" charset="0"/>
              <a:ea typeface="Majalla UI"/>
            </a:endParaRPr>
          </a:p>
          <a:p>
            <a:pPr algn="l" rtl="0" eaLnBrk="1" hangingPunct="1">
              <a:lnSpc>
                <a:spcPct val="80000"/>
              </a:lnSpc>
            </a:pPr>
            <a:r>
              <a:rPr lang="en-US" altLang="ar-SA" sz="2400" smtClean="0">
                <a:ea typeface="Majalla UI"/>
              </a:rPr>
              <a:t>Expression referred to as decision maker.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altLang="ar-SA" sz="2400" smtClean="0">
                <a:ea typeface="Majalla UI"/>
              </a:rPr>
              <a:t>If the value of the </a:t>
            </a:r>
            <a:r>
              <a:rPr lang="en-US" altLang="ar-SA" sz="2400" smtClean="0">
                <a:latin typeface="Courier New" pitchFamily="49" charset="0"/>
                <a:cs typeface="Courier New" pitchFamily="49" charset="0"/>
              </a:rPr>
              <a:t>expression</a:t>
            </a:r>
            <a:r>
              <a:rPr lang="en-US" altLang="ar-SA" sz="2400" smtClean="0">
                <a:ea typeface="Majalla UI"/>
              </a:rPr>
              <a:t> is </a:t>
            </a:r>
            <a:r>
              <a:rPr lang="en-US" altLang="ar-SA" sz="2400" smtClean="0"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altLang="ar-SA" sz="2400" smtClean="0">
                <a:ea typeface="Majalla UI"/>
              </a:rPr>
              <a:t> </a:t>
            </a:r>
            <a:r>
              <a:rPr lang="en-US" altLang="ar-SA" sz="2400" smtClean="0">
                <a:ea typeface="Majalla UI"/>
                <a:sym typeface="Wingdings" pitchFamily="2" charset="2"/>
              </a:rPr>
              <a:t>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400" smtClean="0">
                <a:ea typeface="Majalla UI"/>
                <a:sym typeface="Wingdings" pitchFamily="2" charset="2"/>
              </a:rPr>
              <a:t>                                             </a:t>
            </a:r>
            <a:r>
              <a:rPr lang="en-US" altLang="ar-SA" sz="240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statement</a:t>
            </a:r>
            <a:r>
              <a:rPr lang="en-US" altLang="ar-SA" sz="2400" smtClean="0">
                <a:ea typeface="Majalla UI"/>
                <a:sym typeface="Wingdings" pitchFamily="2" charset="2"/>
              </a:rPr>
              <a:t> executes.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altLang="ar-SA" sz="2400" smtClean="0">
                <a:ea typeface="Majalla UI"/>
              </a:rPr>
              <a:t>If the value of the </a:t>
            </a:r>
            <a:r>
              <a:rPr lang="en-US" altLang="ar-SA" sz="2400" smtClean="0">
                <a:latin typeface="Courier New" pitchFamily="49" charset="0"/>
                <a:cs typeface="Courier New" pitchFamily="49" charset="0"/>
              </a:rPr>
              <a:t>expression</a:t>
            </a:r>
            <a:r>
              <a:rPr lang="en-US" altLang="ar-SA" sz="2400" smtClean="0">
                <a:ea typeface="Majalla UI"/>
              </a:rPr>
              <a:t> is </a:t>
            </a:r>
            <a:r>
              <a:rPr lang="en-US" altLang="ar-SA" sz="2400" smtClean="0">
                <a:latin typeface="Courier New" pitchFamily="49" charset="0"/>
                <a:cs typeface="Courier New" pitchFamily="49" charset="0"/>
              </a:rPr>
              <a:t>false</a:t>
            </a:r>
            <a:r>
              <a:rPr lang="en-US" altLang="ar-SA" sz="2400" smtClean="0">
                <a:ea typeface="Majalla UI"/>
              </a:rPr>
              <a:t> </a:t>
            </a:r>
            <a:r>
              <a:rPr lang="en-US" altLang="ar-SA" sz="2400" smtClean="0">
                <a:ea typeface="Majalla UI"/>
                <a:sym typeface="Wingdings" pitchFamily="2" charset="2"/>
              </a:rPr>
              <a:t> 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400" smtClean="0">
                <a:ea typeface="Majalla UI"/>
                <a:sym typeface="Wingdings" pitchFamily="2" charset="2"/>
              </a:rPr>
              <a:t>                                            </a:t>
            </a:r>
            <a:r>
              <a:rPr lang="en-US" altLang="ar-SA" sz="240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statement</a:t>
            </a:r>
            <a:r>
              <a:rPr lang="en-US" altLang="ar-SA" sz="2400" smtClean="0">
                <a:ea typeface="Majalla UI"/>
                <a:sym typeface="Wingdings" pitchFamily="2" charset="2"/>
              </a:rPr>
              <a:t> does not executes.</a:t>
            </a:r>
          </a:p>
          <a:p>
            <a:pPr algn="l" rtl="0" eaLnBrk="1" hangingPunct="1">
              <a:lnSpc>
                <a:spcPct val="80000"/>
              </a:lnSpc>
            </a:pPr>
            <a:endParaRPr lang="en-US" altLang="ar-SA" sz="2400" smtClean="0">
              <a:ea typeface="Majalla UI"/>
            </a:endParaRPr>
          </a:p>
          <a:p>
            <a:pPr algn="l" rtl="0" eaLnBrk="1" hangingPunct="1">
              <a:lnSpc>
                <a:spcPct val="80000"/>
              </a:lnSpc>
            </a:pPr>
            <a:r>
              <a:rPr lang="en-US" altLang="ar-SA" sz="2400" smtClean="0">
                <a:ea typeface="Majalla UI"/>
              </a:rPr>
              <a:t>Statement referred to as action statement.</a:t>
            </a:r>
          </a:p>
        </p:txBody>
      </p:sp>
      <p:sp>
        <p:nvSpPr>
          <p:cNvPr id="5939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E78CCF-791F-4E13-8E2C-AA70F25E5C04}" type="slidenum">
              <a:rPr lang="ar-SA" altLang="ar-SA"/>
              <a:pPr/>
              <a:t>30</a:t>
            </a:fld>
            <a:endParaRPr lang="en-US" altLang="ar-SA"/>
          </a:p>
        </p:txBody>
      </p:sp>
      <p:sp>
        <p:nvSpPr>
          <p:cNvPr id="59397" name="Line 8"/>
          <p:cNvSpPr>
            <a:spLocks noChangeShapeType="1"/>
          </p:cNvSpPr>
          <p:nvPr/>
        </p:nvSpPr>
        <p:spPr bwMode="auto">
          <a:xfrm>
            <a:off x="3810000" y="2625725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9398" name="Rectangle 9"/>
          <p:cNvSpPr>
            <a:spLocks noChangeArrowheads="1"/>
          </p:cNvSpPr>
          <p:nvPr/>
        </p:nvSpPr>
        <p:spPr bwMode="auto">
          <a:xfrm>
            <a:off x="4648200" y="2397125"/>
            <a:ext cx="23622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ar-SA"/>
              <a:t>Must be in </a:t>
            </a:r>
            <a:r>
              <a:rPr lang="en-US" altLang="ar-SA" b="1">
                <a:solidFill>
                  <a:srgbClr val="FF0066"/>
                </a:solidFill>
              </a:rPr>
              <a:t>( )</a:t>
            </a:r>
            <a:r>
              <a:rPr lang="en-US" altLang="ar-SA"/>
              <a:t>  and no </a:t>
            </a:r>
            <a:r>
              <a:rPr lang="en-US" altLang="ar-SA" b="1">
                <a:solidFill>
                  <a:srgbClr val="FF0066"/>
                </a:solidFill>
              </a:rPr>
              <a:t>;</a:t>
            </a:r>
          </a:p>
        </p:txBody>
      </p:sp>
      <p:sp>
        <p:nvSpPr>
          <p:cNvPr id="59399" name="Line 10"/>
          <p:cNvSpPr>
            <a:spLocks noChangeShapeType="1"/>
          </p:cNvSpPr>
          <p:nvPr/>
        </p:nvSpPr>
        <p:spPr bwMode="auto">
          <a:xfrm>
            <a:off x="3657600" y="3006725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9400" name="Rectangle 11"/>
          <p:cNvSpPr>
            <a:spLocks noChangeArrowheads="1"/>
          </p:cNvSpPr>
          <p:nvPr/>
        </p:nvSpPr>
        <p:spPr bwMode="auto">
          <a:xfrm>
            <a:off x="4648200" y="2854325"/>
            <a:ext cx="26670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ar-SA"/>
              <a:t>put </a:t>
            </a:r>
            <a:r>
              <a:rPr lang="en-US" altLang="ar-SA" b="1">
                <a:solidFill>
                  <a:srgbClr val="FF0066"/>
                </a:solidFill>
              </a:rPr>
              <a:t>; </a:t>
            </a:r>
            <a:r>
              <a:rPr lang="en-US" altLang="ar-SA"/>
              <a:t>after end of statement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81025" y="3036888"/>
            <a:ext cx="7989888" cy="15049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If .. Else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81025" y="4541838"/>
            <a:ext cx="7989888" cy="600075"/>
          </a:xfrm>
        </p:spPr>
        <p:txBody>
          <a:bodyPr/>
          <a:lstStyle/>
          <a:p>
            <a:pPr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lang="en-US" altLang="ar-SA" sz="3600" dirty="0" smtClean="0"/>
              <a:t>Two-Way Selection</a:t>
            </a:r>
            <a:endParaRPr lang="en-US" altLang="ar-SA" dirty="0" smtClean="0"/>
          </a:p>
        </p:txBody>
      </p:sp>
      <p:sp>
        <p:nvSpPr>
          <p:cNvPr id="27653" name="Rectangle 3"/>
          <p:cNvSpPr txBox="1">
            <a:spLocks noChangeArrowheads="1"/>
          </p:cNvSpPr>
          <p:nvPr/>
        </p:nvSpPr>
        <p:spPr bwMode="auto">
          <a:xfrm>
            <a:off x="304800" y="2362200"/>
            <a:ext cx="8064500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ar-SA" sz="3200" dirty="0" smtClean="0">
                <a:latin typeface="+mj-lt"/>
              </a:rPr>
              <a:t>Syntax</a:t>
            </a:r>
            <a:r>
              <a:rPr lang="en-US" altLang="ar-SA" sz="3200" dirty="0" smtClean="0">
                <a:latin typeface="Calibri" panose="020F0502020204030204" pitchFamily="34" charset="0"/>
              </a:rPr>
              <a:t>: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ar-SA" sz="3200" dirty="0" smtClean="0">
                <a:latin typeface="Calibri" panose="020F0502020204030204" pitchFamily="34" charset="0"/>
              </a:rPr>
              <a:t>		</a:t>
            </a:r>
            <a:r>
              <a:rPr lang="en-US" altLang="ar-SA" sz="2400" dirty="0" smtClean="0">
                <a:solidFill>
                  <a:srgbClr val="333399"/>
                </a:solidFill>
                <a:latin typeface="Courier New" panose="02070309020205020404" pitchFamily="49" charset="0"/>
              </a:rPr>
              <a:t>if</a:t>
            </a:r>
            <a:r>
              <a:rPr lang="en-US" altLang="ar-SA" sz="2400" dirty="0" smtClean="0">
                <a:latin typeface="Courier New" panose="02070309020205020404" pitchFamily="49" charset="0"/>
              </a:rPr>
              <a:t> (expression)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ar-SA" sz="2400" dirty="0" smtClean="0">
                <a:latin typeface="Courier New" panose="02070309020205020404" pitchFamily="49" charset="0"/>
              </a:rPr>
              <a:t>	    	statement1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ar-SA" sz="2400" dirty="0" smtClean="0">
                <a:latin typeface="Courier New" panose="02070309020205020404" pitchFamily="49" charset="0"/>
              </a:rPr>
              <a:t>		</a:t>
            </a:r>
            <a:r>
              <a:rPr lang="en-US" altLang="ar-SA" sz="2400" dirty="0" smtClean="0">
                <a:solidFill>
                  <a:srgbClr val="333399"/>
                </a:solidFill>
                <a:latin typeface="Courier New" panose="02070309020205020404" pitchFamily="49" charset="0"/>
              </a:rPr>
              <a:t>else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ar-SA" sz="2400" dirty="0" smtClean="0">
                <a:latin typeface="Courier New" panose="02070309020205020404" pitchFamily="49" charset="0"/>
              </a:rPr>
              <a:t>	    	statement2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ar-SA" sz="3200" dirty="0" smtClean="0">
                <a:solidFill>
                  <a:srgbClr val="333399"/>
                </a:solidFill>
                <a:latin typeface="Courier New" panose="02070309020205020404" pitchFamily="49" charset="0"/>
              </a:rPr>
              <a:t>else</a:t>
            </a:r>
            <a:r>
              <a:rPr lang="en-US" altLang="ar-SA" sz="3200" dirty="0" smtClean="0">
                <a:latin typeface="Calibri" panose="020F0502020204030204" pitchFamily="34" charset="0"/>
              </a:rPr>
              <a:t> statement must be paired with an </a:t>
            </a:r>
            <a:r>
              <a:rPr lang="en-US" altLang="ar-SA" sz="3200" dirty="0" smtClean="0">
                <a:solidFill>
                  <a:srgbClr val="333399"/>
                </a:solidFill>
                <a:latin typeface="Courier New" panose="02070309020205020404" pitchFamily="49" charset="0"/>
              </a:rPr>
              <a:t>if</a:t>
            </a:r>
            <a:r>
              <a:rPr lang="en-US" altLang="ar-SA" sz="3200" dirty="0" smtClean="0">
                <a:latin typeface="Calibri" panose="020F0502020204030204" pitchFamily="34" charset="0"/>
              </a:rPr>
              <a:t>.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ar-SA" sz="3600" dirty="0" smtClean="0">
                <a:latin typeface="Calibri" panose="020F0502020204030204" pitchFamily="34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ar-SA" sz="3600" dirty="0" smtClean="0"/>
              <a:t>Compound (Block of) Statements</a:t>
            </a:r>
            <a:endParaRPr lang="en-US" altLang="ar-SA" dirty="0" smtClean="0"/>
          </a:p>
        </p:txBody>
      </p:sp>
      <p:sp>
        <p:nvSpPr>
          <p:cNvPr id="29701" name="Rectangle 3"/>
          <p:cNvSpPr txBox="1">
            <a:spLocks noChangeArrowheads="1"/>
          </p:cNvSpPr>
          <p:nvPr/>
        </p:nvSpPr>
        <p:spPr bwMode="auto">
          <a:xfrm>
            <a:off x="506413" y="1924050"/>
            <a:ext cx="8064500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defRPr/>
            </a:pPr>
            <a:r>
              <a:rPr lang="en-US" altLang="ar-SA" sz="2400" dirty="0" smtClean="0">
                <a:latin typeface="+mj-lt"/>
              </a:rPr>
              <a:t>Syntax</a:t>
            </a:r>
            <a:r>
              <a:rPr lang="en-US" altLang="ar-SA" sz="2400" dirty="0" smtClean="0">
                <a:latin typeface="Calibri" panose="020F0502020204030204" pitchFamily="34" charset="0"/>
              </a:rPr>
              <a:t>: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en-US" altLang="ar-SA" sz="2400" dirty="0" smtClean="0">
                <a:latin typeface="Calibri" panose="020F0502020204030204" pitchFamily="34" charset="0"/>
              </a:rPr>
              <a:t>	</a:t>
            </a:r>
            <a:r>
              <a:rPr lang="en-US" altLang="ar-SA" sz="2400" dirty="0" smtClean="0">
                <a:latin typeface="Courier New" panose="02070309020205020404" pitchFamily="49" charset="0"/>
              </a:rPr>
              <a:t>{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en-US" altLang="ar-SA" sz="2400" dirty="0" smtClean="0">
                <a:latin typeface="Courier New" panose="02070309020205020404" pitchFamily="49" charset="0"/>
              </a:rPr>
              <a:t>		statement1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en-US" altLang="ar-SA" sz="2400" dirty="0" smtClean="0">
                <a:latin typeface="Courier New" panose="02070309020205020404" pitchFamily="49" charset="0"/>
              </a:rPr>
              <a:t>		statement2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en-US" altLang="ar-SA" sz="2400" dirty="0" smtClean="0">
                <a:latin typeface="Courier New" panose="02070309020205020404" pitchFamily="49" charset="0"/>
              </a:rPr>
              <a:t>			.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en-US" altLang="ar-SA" sz="2400" dirty="0" smtClean="0">
                <a:latin typeface="Courier New" panose="02070309020205020404" pitchFamily="49" charset="0"/>
              </a:rPr>
              <a:t>			.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en-US" altLang="ar-SA" sz="2400" dirty="0" smtClean="0">
                <a:latin typeface="Courier New" panose="02070309020205020404" pitchFamily="49" charset="0"/>
              </a:rPr>
              <a:t>			.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en-US" altLang="ar-SA" sz="2400" dirty="0" smtClean="0">
                <a:latin typeface="Courier New" panose="02070309020205020404" pitchFamily="49" charset="0"/>
              </a:rPr>
              <a:t>		</a:t>
            </a:r>
            <a:r>
              <a:rPr lang="en-US" altLang="ar-SA" sz="2400" dirty="0" err="1" smtClean="0">
                <a:latin typeface="Courier New" panose="02070309020205020404" pitchFamily="49" charset="0"/>
              </a:rPr>
              <a:t>statement</a:t>
            </a:r>
            <a:r>
              <a:rPr lang="en-US" altLang="ar-SA" sz="2400" i="1" dirty="0" err="1" smtClean="0">
                <a:latin typeface="Courier New" panose="02070309020205020404" pitchFamily="49" charset="0"/>
              </a:rPr>
              <a:t>n</a:t>
            </a:r>
            <a:endParaRPr lang="en-US" altLang="ar-SA" sz="2400" i="1" dirty="0" smtClean="0">
              <a:latin typeface="Courier New" panose="02070309020205020404" pitchFamily="49" charset="0"/>
            </a:endParaRPr>
          </a:p>
          <a:p>
            <a:pPr eaLnBrk="1" hangingPunct="1">
              <a:spcBef>
                <a:spcPct val="20000"/>
              </a:spcBef>
              <a:defRPr/>
            </a:pPr>
            <a:r>
              <a:rPr lang="en-US" altLang="ar-SA" sz="2400" dirty="0" smtClean="0">
                <a:latin typeface="Courier New" panose="02070309020205020404" pitchFamily="49" charset="0"/>
              </a:rPr>
              <a:t>  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ar-SA" sz="3600" dirty="0" smtClean="0"/>
              <a:t>Compound (Block of) Statements</a:t>
            </a:r>
            <a:endParaRPr lang="en-US" altLang="ar-SA" dirty="0" smtClean="0"/>
          </a:p>
        </p:txBody>
      </p:sp>
      <p:sp>
        <p:nvSpPr>
          <p:cNvPr id="4" name="Espace réservé du pied de page 3"/>
          <p:cNvSpPr txBox="1">
            <a:spLocks/>
          </p:cNvSpPr>
          <p:nvPr/>
        </p:nvSpPr>
        <p:spPr>
          <a:xfrm>
            <a:off x="1042988" y="6308725"/>
            <a:ext cx="7273925" cy="360363"/>
          </a:xfrm>
          <a:prstGeom prst="rect">
            <a:avLst/>
          </a:prstGeom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Java Programming: From Problem Analysis to Program Design, D.S. Malik</a:t>
            </a:r>
          </a:p>
        </p:txBody>
      </p:sp>
      <p:sp>
        <p:nvSpPr>
          <p:cNvPr id="66564" name="Rectangle 3"/>
          <p:cNvSpPr txBox="1">
            <a:spLocks noChangeArrowheads="1"/>
          </p:cNvSpPr>
          <p:nvPr/>
        </p:nvSpPr>
        <p:spPr bwMode="auto">
          <a:xfrm>
            <a:off x="468313" y="2127250"/>
            <a:ext cx="806450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altLang="ar-SA" sz="2000">
                <a:latin typeface="Courier New" pitchFamily="49" charset="0"/>
              </a:rPr>
              <a:t> (age &gt; 18)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latin typeface="Courier New" pitchFamily="49" charset="0"/>
              </a:rPr>
              <a:t>{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latin typeface="Courier New" pitchFamily="49" charset="0"/>
              </a:rPr>
              <a:t>    System.out.println("Eligible to vote.");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latin typeface="Courier New" pitchFamily="49" charset="0"/>
              </a:rPr>
              <a:t>    System.out.println("No longer a minor.");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latin typeface="Courier New" pitchFamily="49" charset="0"/>
              </a:rPr>
              <a:t>} 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</a:rPr>
              <a:t>else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latin typeface="Courier New" pitchFamily="49" charset="0"/>
              </a:rPr>
              <a:t>{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latin typeface="Courier New" pitchFamily="49" charset="0"/>
              </a:rPr>
              <a:t>    System.out.println("Not eligible to vote.");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latin typeface="Courier New" pitchFamily="49" charset="0"/>
              </a:rPr>
              <a:t>    System.out.println("Still a minor.");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81025" y="3036888"/>
            <a:ext cx="7989888" cy="15049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Nested if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81025" y="4541838"/>
            <a:ext cx="7989888" cy="600075"/>
          </a:xfrm>
        </p:spPr>
        <p:txBody>
          <a:bodyPr/>
          <a:lstStyle/>
          <a:p>
            <a:pPr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ar-SA" sz="3600" dirty="0" smtClean="0"/>
              <a:t>Multiple Selection: Nested if</a:t>
            </a:r>
          </a:p>
        </p:txBody>
      </p:sp>
      <p:sp>
        <p:nvSpPr>
          <p:cNvPr id="4" name="Espace réservé du pied de page 4"/>
          <p:cNvSpPr txBox="1">
            <a:spLocks/>
          </p:cNvSpPr>
          <p:nvPr/>
        </p:nvSpPr>
        <p:spPr>
          <a:xfrm>
            <a:off x="1042988" y="6308725"/>
            <a:ext cx="7273925" cy="360363"/>
          </a:xfrm>
          <a:prstGeom prst="rect">
            <a:avLst/>
          </a:prstGeom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Java Programming: From Problem Analysis to Program Design, D.S. Malik</a:t>
            </a:r>
          </a:p>
        </p:txBody>
      </p:sp>
      <p:sp>
        <p:nvSpPr>
          <p:cNvPr id="68612" name="Rectangle 3"/>
          <p:cNvSpPr txBox="1">
            <a:spLocks noChangeArrowheads="1"/>
          </p:cNvSpPr>
          <p:nvPr/>
        </p:nvSpPr>
        <p:spPr bwMode="auto">
          <a:xfrm>
            <a:off x="381000" y="1931988"/>
            <a:ext cx="3957638" cy="399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ar-SA" sz="2400">
                <a:latin typeface="Calibri" pitchFamily="34" charset="0"/>
              </a:rPr>
              <a:t>Syntax:</a:t>
            </a: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altLang="ar-SA" sz="2400">
                <a:latin typeface="Calibri" pitchFamily="34" charset="0"/>
              </a:rPr>
              <a:t>	</a:t>
            </a:r>
            <a:r>
              <a:rPr lang="en-US" altLang="ar-SA" sz="240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altLang="ar-SA" sz="2400">
                <a:latin typeface="Courier New" pitchFamily="49" charset="0"/>
              </a:rPr>
              <a:t> (expression1)</a:t>
            </a: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altLang="ar-SA" sz="2400">
                <a:latin typeface="Courier New" pitchFamily="49" charset="0"/>
              </a:rPr>
              <a:t>		 statement1</a:t>
            </a: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altLang="ar-SA" sz="2400">
                <a:latin typeface="Courier New" pitchFamily="49" charset="0"/>
              </a:rPr>
              <a:t>	</a:t>
            </a:r>
            <a:r>
              <a:rPr lang="en-US" altLang="ar-SA" sz="2400">
                <a:solidFill>
                  <a:srgbClr val="333399"/>
                </a:solidFill>
                <a:latin typeface="Courier New" pitchFamily="49" charset="0"/>
              </a:rPr>
              <a:t>else</a:t>
            </a: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altLang="ar-SA" sz="2400">
                <a:latin typeface="Courier New" pitchFamily="49" charset="0"/>
              </a:rPr>
              <a:t>		</a:t>
            </a:r>
            <a:r>
              <a:rPr lang="en-US" altLang="ar-SA" sz="240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altLang="ar-SA" sz="2400">
                <a:latin typeface="Courier New" pitchFamily="49" charset="0"/>
              </a:rPr>
              <a:t> (expression2)</a:t>
            </a: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altLang="ar-SA" sz="2400">
                <a:latin typeface="Courier New" pitchFamily="49" charset="0"/>
              </a:rPr>
              <a:t>		    statement2</a:t>
            </a: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altLang="ar-SA" sz="2400">
                <a:latin typeface="Courier New" pitchFamily="49" charset="0"/>
              </a:rPr>
              <a:t>		</a:t>
            </a:r>
            <a:r>
              <a:rPr lang="en-US" altLang="ar-SA" sz="2400">
                <a:solidFill>
                  <a:srgbClr val="333399"/>
                </a:solidFill>
                <a:latin typeface="Courier New" pitchFamily="49" charset="0"/>
              </a:rPr>
              <a:t>else</a:t>
            </a: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altLang="ar-SA" sz="2400">
                <a:latin typeface="Courier New" pitchFamily="49" charset="0"/>
              </a:rPr>
              <a:t>		    statement3</a:t>
            </a:r>
            <a:endParaRPr lang="en-US" altLang="ar-SA" sz="3200">
              <a:latin typeface="Courier New" pitchFamily="49" charset="0"/>
            </a:endParaRPr>
          </a:p>
        </p:txBody>
      </p:sp>
      <p:sp>
        <p:nvSpPr>
          <p:cNvPr id="31751" name="Rectangle 4"/>
          <p:cNvSpPr txBox="1">
            <a:spLocks noChangeArrowheads="1"/>
          </p:cNvSpPr>
          <p:nvPr/>
        </p:nvSpPr>
        <p:spPr bwMode="auto">
          <a:xfrm>
            <a:off x="4338638" y="2095500"/>
            <a:ext cx="4414837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ar-SA" sz="3200" dirty="0" smtClean="0">
                <a:latin typeface="+mj-lt"/>
              </a:rPr>
              <a:t>Multiple </a:t>
            </a:r>
            <a:r>
              <a:rPr lang="en-US" altLang="ar-SA" sz="3200" i="1" dirty="0" smtClean="0">
                <a:latin typeface="+mj-lt"/>
              </a:rPr>
              <a:t>if</a:t>
            </a:r>
            <a:r>
              <a:rPr lang="en-US" altLang="ar-SA" sz="3200" dirty="0" smtClean="0">
                <a:latin typeface="+mj-lt"/>
              </a:rPr>
              <a:t> statements can be used if there is more than two alternatives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ar-SA" sz="3200" i="1" dirty="0" smtClean="0">
                <a:latin typeface="+mj-lt"/>
              </a:rPr>
              <a:t>else</a:t>
            </a:r>
            <a:r>
              <a:rPr lang="en-US" altLang="ar-SA" sz="3200" dirty="0" smtClean="0">
                <a:latin typeface="+mj-lt"/>
              </a:rPr>
              <a:t> is associated with the most recent </a:t>
            </a:r>
            <a:r>
              <a:rPr lang="en-US" altLang="ar-SA" sz="3200" i="1" dirty="0" smtClean="0">
                <a:latin typeface="+mj-lt"/>
              </a:rPr>
              <a:t>if </a:t>
            </a:r>
            <a:r>
              <a:rPr lang="en-US" altLang="ar-SA" sz="3200" dirty="0" smtClean="0">
                <a:latin typeface="+mj-lt"/>
              </a:rPr>
              <a:t>that does not have an else.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ar-SA" sz="3600" dirty="0" smtClean="0"/>
              <a:t>Multiple Selection: Nested if</a:t>
            </a:r>
            <a:endParaRPr lang="en-US" altLang="ar-SA" dirty="0" smtClean="0"/>
          </a:p>
        </p:txBody>
      </p:sp>
      <p:sp>
        <p:nvSpPr>
          <p:cNvPr id="69635" name="Rectangle 3"/>
          <p:cNvSpPr txBox="1">
            <a:spLocks noChangeArrowheads="1"/>
          </p:cNvSpPr>
          <p:nvPr/>
        </p:nvSpPr>
        <p:spPr bwMode="auto">
          <a:xfrm>
            <a:off x="381000" y="1981200"/>
            <a:ext cx="8064500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// Assume that score is of type int. Based on the value of score, the following code determines the grade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endParaRPr lang="en-US" altLang="ar-SA" sz="1600">
              <a:solidFill>
                <a:schemeClr val="folHlink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altLang="ar-SA">
                <a:latin typeface="Courier New" pitchFamily="49" charset="0"/>
                <a:cs typeface="Courier New" pitchFamily="49" charset="0"/>
              </a:rPr>
              <a:t> (score &gt;= 90)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>
                <a:latin typeface="Courier New" pitchFamily="49" charset="0"/>
                <a:cs typeface="Courier New" pitchFamily="49" charset="0"/>
              </a:rPr>
              <a:t>	System.out.println (“Grade is A”);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 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>
                <a:latin typeface="Courier New" pitchFamily="49" charset="0"/>
                <a:cs typeface="Courier New" pitchFamily="49" charset="0"/>
              </a:rPr>
              <a:t>	</a:t>
            </a:r>
            <a:r>
              <a:rPr lang="en-US" altLang="ar-SA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altLang="ar-SA">
                <a:latin typeface="Courier New" pitchFamily="49" charset="0"/>
                <a:cs typeface="Courier New" pitchFamily="49" charset="0"/>
              </a:rPr>
              <a:t> (score &gt;=80 )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ar-SA" altLang="ar-SA">
                <a:latin typeface="Courier New" pitchFamily="49" charset="0"/>
                <a:cs typeface="Courier New" pitchFamily="49" charset="0"/>
              </a:rPr>
              <a:t>	</a:t>
            </a:r>
            <a:r>
              <a:rPr lang="en-US" altLang="ar-SA">
                <a:latin typeface="Courier New" pitchFamily="49" charset="0"/>
                <a:cs typeface="Courier New" pitchFamily="49" charset="0"/>
              </a:rPr>
              <a:t>   System.out.println (“Grade is B”);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 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>
                <a:latin typeface="Courier New" pitchFamily="49" charset="0"/>
                <a:cs typeface="Courier New" pitchFamily="49" charset="0"/>
              </a:rPr>
              <a:t>	</a:t>
            </a:r>
            <a:r>
              <a:rPr lang="en-US" altLang="ar-SA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altLang="ar-SA">
                <a:latin typeface="Courier New" pitchFamily="49" charset="0"/>
                <a:cs typeface="Courier New" pitchFamily="49" charset="0"/>
              </a:rPr>
              <a:t> (score &gt;=70 )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ar-SA" altLang="ar-SA">
                <a:latin typeface="Courier New" pitchFamily="49" charset="0"/>
                <a:cs typeface="Courier New" pitchFamily="49" charset="0"/>
              </a:rPr>
              <a:t>	</a:t>
            </a:r>
            <a:r>
              <a:rPr lang="en-US" altLang="ar-SA">
                <a:latin typeface="Courier New" pitchFamily="49" charset="0"/>
                <a:cs typeface="Courier New" pitchFamily="49" charset="0"/>
              </a:rPr>
              <a:t>   System.out.println (“Grade is C”);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 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>
                <a:latin typeface="Courier New" pitchFamily="49" charset="0"/>
                <a:cs typeface="Courier New" pitchFamily="49" charset="0"/>
              </a:rPr>
              <a:t>	</a:t>
            </a:r>
            <a:r>
              <a:rPr lang="en-US" altLang="ar-SA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altLang="ar-SA">
                <a:latin typeface="Courier New" pitchFamily="49" charset="0"/>
                <a:cs typeface="Courier New" pitchFamily="49" charset="0"/>
              </a:rPr>
              <a:t> (score &gt;=60 )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ar-SA" altLang="ar-SA">
                <a:latin typeface="Courier New" pitchFamily="49" charset="0"/>
                <a:cs typeface="Courier New" pitchFamily="49" charset="0"/>
              </a:rPr>
              <a:t>	</a:t>
            </a:r>
            <a:r>
              <a:rPr lang="en-US" altLang="ar-SA">
                <a:latin typeface="Courier New" pitchFamily="49" charset="0"/>
                <a:cs typeface="Courier New" pitchFamily="49" charset="0"/>
              </a:rPr>
              <a:t>   System.out.println (“Grade is D”);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 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>
                <a:latin typeface="Courier New" pitchFamily="49" charset="0"/>
                <a:cs typeface="Courier New" pitchFamily="49" charset="0"/>
              </a:rPr>
              <a:t>    System.out.println (“Grade is F”);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endParaRPr lang="en-US" altLang="ar-SA">
              <a:latin typeface="Courier New" pitchFamily="49" charset="0"/>
              <a:cs typeface="Courier New" pitchFamily="49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endParaRPr lang="en-US" altLang="ar-SA" sz="280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ar-SA" sz="3600" smtClean="0"/>
              <a:t>Multiple Selection: Nested if</a:t>
            </a:r>
            <a:endParaRPr lang="en-US" altLang="ar-SA" smtClean="0"/>
          </a:p>
        </p:txBody>
      </p:sp>
      <p:sp>
        <p:nvSpPr>
          <p:cNvPr id="71683" name="Rectangle 3"/>
          <p:cNvSpPr txBox="1">
            <a:spLocks noChangeArrowheads="1"/>
          </p:cNvSpPr>
          <p:nvPr/>
        </p:nvSpPr>
        <p:spPr bwMode="auto">
          <a:xfrm>
            <a:off x="461963" y="2057400"/>
            <a:ext cx="8675687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endParaRPr lang="en-US" altLang="ar-SA" sz="2400" b="1">
              <a:latin typeface="Courier New" pitchFamily="49" charset="0"/>
              <a:cs typeface="Courier New" pitchFamily="49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ar-SA" sz="240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altLang="ar-SA" sz="2400">
                <a:latin typeface="Courier New" pitchFamily="49" charset="0"/>
                <a:cs typeface="Courier New" pitchFamily="49" charset="0"/>
              </a:rPr>
              <a:t>( tempreture &gt;= 50 )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ar-SA" sz="240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altLang="ar-SA" sz="240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altLang="ar-SA" sz="2400">
                <a:latin typeface="Courier New" pitchFamily="49" charset="0"/>
                <a:cs typeface="Courier New" pitchFamily="49" charset="0"/>
              </a:rPr>
              <a:t> (tempreture &gt;= 80)</a:t>
            </a:r>
            <a:endParaRPr lang="ar-SA" altLang="ar-SA" sz="2400">
              <a:latin typeface="Courier New" pitchFamily="49" charset="0"/>
              <a:cs typeface="Courier New" pitchFamily="49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ar-SA" altLang="ar-SA" sz="2400">
                <a:latin typeface="Courier New" pitchFamily="49" charset="0"/>
                <a:cs typeface="Courier New" pitchFamily="49" charset="0"/>
              </a:rPr>
              <a:t> 	</a:t>
            </a:r>
            <a:r>
              <a:rPr lang="en-US" altLang="ar-SA" sz="2400">
                <a:latin typeface="Courier New" pitchFamily="49" charset="0"/>
                <a:cs typeface="Courier New" pitchFamily="49" charset="0"/>
              </a:rPr>
              <a:t>	System.out.println (“Good swimming day”);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ar-SA" sz="240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ar-SA" sz="240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ar-SA" altLang="ar-SA" sz="240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altLang="ar-SA" sz="2400">
                <a:latin typeface="Courier New" pitchFamily="49" charset="0"/>
                <a:cs typeface="Courier New" pitchFamily="49" charset="0"/>
              </a:rPr>
              <a:t>	System.out.println (“Good golfing day”);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ar-SA" sz="240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ar-SA" sz="2400">
                <a:latin typeface="Courier New" pitchFamily="49" charset="0"/>
                <a:cs typeface="Courier New" pitchFamily="49" charset="0"/>
              </a:rPr>
              <a:t>	System.out.println (“Good tennis day”);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81025" y="3036888"/>
            <a:ext cx="7989888" cy="15049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Switch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81025" y="4541838"/>
            <a:ext cx="7989888" cy="600075"/>
          </a:xfrm>
        </p:spPr>
        <p:txBody>
          <a:bodyPr/>
          <a:lstStyle/>
          <a:p>
            <a:pPr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ar-SA" sz="3600" dirty="0" smtClean="0"/>
              <a:t>Control Structures</a:t>
            </a:r>
            <a:endParaRPr lang="en-US" altLang="ar-SA" dirty="0" smtClean="0"/>
          </a:p>
        </p:txBody>
      </p:sp>
      <p:pic>
        <p:nvPicPr>
          <p:cNvPr id="22531" name="Picture 2" descr="Fig04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09800"/>
            <a:ext cx="76962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ar-SA" sz="3600" dirty="0" smtClean="0"/>
              <a:t>Switch Structures</a:t>
            </a:r>
            <a:endParaRPr lang="en-US" altLang="ar-SA" dirty="0" smtClean="0"/>
          </a:p>
        </p:txBody>
      </p:sp>
      <p:sp>
        <p:nvSpPr>
          <p:cNvPr id="34821" name="Rectangle 3"/>
          <p:cNvSpPr txBox="1">
            <a:spLocks noChangeArrowheads="1"/>
          </p:cNvSpPr>
          <p:nvPr/>
        </p:nvSpPr>
        <p:spPr bwMode="auto">
          <a:xfrm>
            <a:off x="5105400" y="2209800"/>
            <a:ext cx="3810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ar-SA" sz="2800" dirty="0" smtClean="0">
                <a:latin typeface="+mj-lt"/>
              </a:rPr>
              <a:t>Expression is also known as selector.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ar-SA" sz="2800" dirty="0" smtClean="0">
                <a:latin typeface="+mj-lt"/>
              </a:rPr>
              <a:t>Expression can be an identifier.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ar-SA" sz="2800" dirty="0" smtClean="0">
                <a:latin typeface="+mj-lt"/>
              </a:rPr>
              <a:t>Value can only be integral. </a:t>
            </a:r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381000" y="2235200"/>
            <a:ext cx="4562475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ar-SA" sz="2000">
                <a:solidFill>
                  <a:srgbClr val="333399"/>
                </a:solidFill>
                <a:latin typeface="Courier New" pitchFamily="49" charset="0"/>
              </a:rPr>
              <a:t>switch</a:t>
            </a:r>
            <a:r>
              <a:rPr lang="en-US" altLang="ar-SA" sz="2000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altLang="ar-SA" sz="2000">
                <a:latin typeface="Courier New" pitchFamily="49" charset="0"/>
              </a:rPr>
              <a:t>(expression)</a:t>
            </a:r>
          </a:p>
          <a:p>
            <a:pPr eaLnBrk="1" hangingPunct="1"/>
            <a:r>
              <a:rPr lang="en-US" altLang="ar-SA" sz="2000">
                <a:latin typeface="Courier New" pitchFamily="49" charset="0"/>
              </a:rPr>
              <a:t>{</a:t>
            </a:r>
          </a:p>
          <a:p>
            <a:pPr eaLnBrk="1" hangingPunct="1"/>
            <a:r>
              <a:rPr lang="en-US" altLang="ar-SA" sz="2000">
                <a:solidFill>
                  <a:srgbClr val="333399"/>
                </a:solidFill>
                <a:latin typeface="Courier New" pitchFamily="49" charset="0"/>
              </a:rPr>
              <a:t>  case</a:t>
            </a:r>
            <a:r>
              <a:rPr lang="en-US" altLang="ar-SA" sz="2000" b="1">
                <a:latin typeface="Courier New" pitchFamily="49" charset="0"/>
              </a:rPr>
              <a:t> </a:t>
            </a:r>
            <a:r>
              <a:rPr lang="en-US" altLang="ar-SA" sz="2000">
                <a:latin typeface="Courier New" pitchFamily="49" charset="0"/>
              </a:rPr>
              <a:t>value1: statements1</a:t>
            </a:r>
          </a:p>
          <a:p>
            <a:pPr eaLnBrk="1" hangingPunct="1"/>
            <a:r>
              <a:rPr lang="en-US" altLang="ar-SA" sz="2000" b="1">
                <a:latin typeface="Courier New" pitchFamily="49" charset="0"/>
              </a:rPr>
              <a:t>	       </a:t>
            </a: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altLang="ar-SA" sz="2000">
                <a:latin typeface="Courier New" pitchFamily="49" charset="0"/>
              </a:rPr>
              <a:t>;</a:t>
            </a:r>
          </a:p>
          <a:p>
            <a:pPr eaLnBrk="1" hangingPunct="1"/>
            <a:r>
              <a:rPr lang="en-US" altLang="ar-SA" sz="2000">
                <a:solidFill>
                  <a:srgbClr val="333399"/>
                </a:solidFill>
                <a:latin typeface="Courier New" pitchFamily="49" charset="0"/>
              </a:rPr>
              <a:t>  case</a:t>
            </a:r>
            <a:r>
              <a:rPr lang="en-US" altLang="ar-SA" sz="2000" b="1">
                <a:latin typeface="Courier New" pitchFamily="49" charset="0"/>
              </a:rPr>
              <a:t> </a:t>
            </a:r>
            <a:r>
              <a:rPr lang="en-US" altLang="ar-SA" sz="2000">
                <a:latin typeface="Courier New" pitchFamily="49" charset="0"/>
              </a:rPr>
              <a:t>value2: statements2</a:t>
            </a:r>
          </a:p>
          <a:p>
            <a:pPr eaLnBrk="1" hangingPunct="1"/>
            <a:r>
              <a:rPr lang="en-US" altLang="ar-SA" sz="2000" b="1">
                <a:latin typeface="Courier New" pitchFamily="49" charset="0"/>
              </a:rPr>
              <a:t>	       </a:t>
            </a: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altLang="ar-SA" sz="2000">
                <a:latin typeface="Courier New" pitchFamily="49" charset="0"/>
              </a:rPr>
              <a:t>;</a:t>
            </a:r>
          </a:p>
          <a:p>
            <a:pPr eaLnBrk="1" hangingPunct="1"/>
            <a:r>
              <a:rPr lang="en-US" altLang="ar-SA" sz="2000">
                <a:latin typeface="Courier New" pitchFamily="49" charset="0"/>
              </a:rPr>
              <a:t>  ...</a:t>
            </a:r>
          </a:p>
          <a:p>
            <a:pPr eaLnBrk="1" hangingPunct="1"/>
            <a:r>
              <a:rPr lang="en-US" altLang="ar-SA" sz="2000">
                <a:solidFill>
                  <a:srgbClr val="333399"/>
                </a:solidFill>
                <a:latin typeface="Courier New" pitchFamily="49" charset="0"/>
              </a:rPr>
              <a:t>  case</a:t>
            </a:r>
            <a:r>
              <a:rPr lang="en-US" altLang="ar-SA" sz="2000">
                <a:latin typeface="Courier New" pitchFamily="49" charset="0"/>
              </a:rPr>
              <a:t> value n: statements n</a:t>
            </a:r>
          </a:p>
          <a:p>
            <a:pPr eaLnBrk="1" hangingPunct="1"/>
            <a:r>
              <a:rPr lang="en-US" altLang="ar-SA" sz="2000" b="1">
                <a:latin typeface="Courier New" pitchFamily="49" charset="0"/>
              </a:rPr>
              <a:t>	       </a:t>
            </a: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altLang="ar-SA" sz="2000">
                <a:latin typeface="Courier New" pitchFamily="49" charset="0"/>
              </a:rPr>
              <a:t>;</a:t>
            </a:r>
          </a:p>
          <a:p>
            <a:pPr eaLnBrk="1" hangingPunct="1"/>
            <a:r>
              <a:rPr lang="en-US" altLang="ar-SA" sz="2000">
                <a:solidFill>
                  <a:srgbClr val="333399"/>
                </a:solidFill>
                <a:latin typeface="Courier New" pitchFamily="49" charset="0"/>
              </a:rPr>
              <a:t>  default</a:t>
            </a:r>
            <a:r>
              <a:rPr lang="en-US" altLang="ar-SA" sz="2000">
                <a:latin typeface="Courier New" pitchFamily="49" charset="0"/>
              </a:rPr>
              <a:t>: statements</a:t>
            </a:r>
          </a:p>
          <a:p>
            <a:pPr eaLnBrk="1" hangingPunct="1"/>
            <a:r>
              <a:rPr lang="en-US" altLang="ar-SA" sz="200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4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ar-SA" sz="3600" dirty="0" smtClean="0"/>
              <a:t>Switch With break Statements</a:t>
            </a:r>
            <a:endParaRPr lang="en-US" altLang="ar-SA" dirty="0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373563" y="1905000"/>
            <a:ext cx="4495800" cy="4787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  <a:cs typeface="+mn-cs"/>
            </a:endParaRPr>
          </a:p>
        </p:txBody>
      </p:sp>
      <p:sp>
        <p:nvSpPr>
          <p:cNvPr id="74756" name="Rectangle 8"/>
          <p:cNvSpPr>
            <a:spLocks noChangeArrowheads="1"/>
          </p:cNvSpPr>
          <p:nvPr/>
        </p:nvSpPr>
        <p:spPr bwMode="auto">
          <a:xfrm>
            <a:off x="357188" y="2520950"/>
            <a:ext cx="337185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50000"/>
              </a:spcBef>
              <a:tabLst>
                <a:tab pos="457200" algn="l"/>
                <a:tab pos="749300" algn="l"/>
                <a:tab pos="1320800" algn="l"/>
                <a:tab pos="1714500" algn="l"/>
              </a:tabLst>
            </a:pP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  <a:ea typeface="MS PGothic" pitchFamily="34" charset="-128"/>
              </a:rPr>
              <a:t>switch</a:t>
            </a:r>
            <a:r>
              <a:rPr lang="en-US" altLang="ar-SA" sz="2000">
                <a:latin typeface="Courier New" pitchFamily="49" charset="0"/>
                <a:ea typeface="MS PGothic" pitchFamily="34" charset="-128"/>
              </a:rPr>
              <a:t> </a:t>
            </a:r>
            <a:r>
              <a:rPr lang="en-US" altLang="ar-SA" sz="2000">
                <a:solidFill>
                  <a:srgbClr val="FF0000"/>
                </a:solidFill>
                <a:latin typeface="Courier New" pitchFamily="49" charset="0"/>
                <a:ea typeface="MS PGothic" pitchFamily="34" charset="-128"/>
              </a:rPr>
              <a:t>(</a:t>
            </a:r>
            <a:r>
              <a:rPr lang="en-US" altLang="ar-SA" sz="2000">
                <a:latin typeface="Courier New" pitchFamily="49" charset="0"/>
                <a:ea typeface="MS PGothic" pitchFamily="34" charset="-128"/>
              </a:rPr>
              <a:t>N</a:t>
            </a:r>
            <a:r>
              <a:rPr lang="en-US" altLang="ar-SA" sz="2000">
                <a:solidFill>
                  <a:srgbClr val="FF0000"/>
                </a:solidFill>
                <a:latin typeface="Courier New" pitchFamily="49" charset="0"/>
                <a:ea typeface="MS PGothic" pitchFamily="34" charset="-128"/>
              </a:rPr>
              <a:t>) {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tabLst>
                <a:tab pos="457200" algn="l"/>
                <a:tab pos="749300" algn="l"/>
                <a:tab pos="1320800" algn="l"/>
                <a:tab pos="1714500" algn="l"/>
              </a:tabLst>
            </a:pPr>
            <a:r>
              <a:rPr lang="en-US" altLang="ar-SA" sz="2000">
                <a:latin typeface="Courier New" pitchFamily="49" charset="0"/>
                <a:ea typeface="MS PGothic" pitchFamily="34" charset="-128"/>
              </a:rPr>
              <a:t>	</a:t>
            </a: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  <a:ea typeface="MS PGothic" pitchFamily="34" charset="-128"/>
              </a:rPr>
              <a:t>case</a:t>
            </a:r>
            <a:r>
              <a:rPr lang="en-US" altLang="ar-SA" sz="2000">
                <a:latin typeface="Courier New" pitchFamily="49" charset="0"/>
                <a:ea typeface="MS PGothic" pitchFamily="34" charset="-128"/>
              </a:rPr>
              <a:t> 1: x = 10;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tabLst>
                <a:tab pos="457200" algn="l"/>
                <a:tab pos="749300" algn="l"/>
                <a:tab pos="1320800" algn="l"/>
                <a:tab pos="1714500" algn="l"/>
              </a:tabLst>
            </a:pPr>
            <a:r>
              <a:rPr lang="en-US" altLang="ar-SA" sz="2000">
                <a:latin typeface="Courier New" pitchFamily="49" charset="0"/>
                <a:ea typeface="MS PGothic" pitchFamily="34" charset="-128"/>
              </a:rPr>
              <a:t>				</a:t>
            </a: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  <a:ea typeface="MS PGothic" pitchFamily="34" charset="-128"/>
              </a:rPr>
              <a:t>break</a:t>
            </a:r>
            <a:r>
              <a:rPr lang="en-US" altLang="ar-SA" sz="2000">
                <a:latin typeface="Courier New" pitchFamily="49" charset="0"/>
                <a:ea typeface="MS PGothic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tabLst>
                <a:tab pos="457200" algn="l"/>
                <a:tab pos="749300" algn="l"/>
                <a:tab pos="1320800" algn="l"/>
                <a:tab pos="1714500" algn="l"/>
              </a:tabLst>
            </a:pPr>
            <a:r>
              <a:rPr lang="en-US" altLang="ar-SA" sz="2000">
                <a:latin typeface="Courier New" pitchFamily="49" charset="0"/>
                <a:ea typeface="MS PGothic" pitchFamily="34" charset="-128"/>
              </a:rPr>
              <a:t>	</a:t>
            </a: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  <a:ea typeface="MS PGothic" pitchFamily="34" charset="-128"/>
              </a:rPr>
              <a:t>case</a:t>
            </a:r>
            <a:r>
              <a:rPr lang="en-US" altLang="ar-SA" sz="2000">
                <a:latin typeface="Courier New" pitchFamily="49" charset="0"/>
                <a:ea typeface="MS PGothic" pitchFamily="34" charset="-128"/>
              </a:rPr>
              <a:t> 2: x = 20;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tabLst>
                <a:tab pos="457200" algn="l"/>
                <a:tab pos="749300" algn="l"/>
                <a:tab pos="1320800" algn="l"/>
                <a:tab pos="1714500" algn="l"/>
              </a:tabLst>
            </a:pPr>
            <a:r>
              <a:rPr lang="en-US" altLang="ar-SA" sz="2000">
                <a:latin typeface="Courier New" pitchFamily="49" charset="0"/>
                <a:ea typeface="MS PGothic" pitchFamily="34" charset="-128"/>
              </a:rPr>
              <a:t>				</a:t>
            </a: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  <a:ea typeface="MS PGothic" pitchFamily="34" charset="-128"/>
              </a:rPr>
              <a:t>break</a:t>
            </a:r>
            <a:r>
              <a:rPr lang="en-US" altLang="ar-SA" sz="2000">
                <a:latin typeface="Courier New" pitchFamily="49" charset="0"/>
                <a:ea typeface="MS PGothic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tabLst>
                <a:tab pos="457200" algn="l"/>
                <a:tab pos="749300" algn="l"/>
                <a:tab pos="1320800" algn="l"/>
                <a:tab pos="1714500" algn="l"/>
              </a:tabLst>
            </a:pPr>
            <a:r>
              <a:rPr lang="en-US" altLang="ar-SA" sz="2000">
                <a:latin typeface="Courier New" pitchFamily="49" charset="0"/>
                <a:ea typeface="MS PGothic" pitchFamily="34" charset="-128"/>
              </a:rPr>
              <a:t>	</a:t>
            </a: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  <a:ea typeface="MS PGothic" pitchFamily="34" charset="-128"/>
              </a:rPr>
              <a:t>case</a:t>
            </a:r>
            <a:r>
              <a:rPr lang="en-US" altLang="ar-SA" sz="2000">
                <a:latin typeface="Courier New" pitchFamily="49" charset="0"/>
                <a:ea typeface="MS PGothic" pitchFamily="34" charset="-128"/>
              </a:rPr>
              <a:t> 3: x = 30;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tabLst>
                <a:tab pos="457200" algn="l"/>
                <a:tab pos="749300" algn="l"/>
                <a:tab pos="1320800" algn="l"/>
                <a:tab pos="1714500" algn="l"/>
              </a:tabLst>
            </a:pPr>
            <a:r>
              <a:rPr lang="en-US" altLang="ar-SA" sz="2000">
                <a:latin typeface="Courier New" pitchFamily="49" charset="0"/>
                <a:ea typeface="MS PGothic" pitchFamily="34" charset="-128"/>
              </a:rPr>
              <a:t>				</a:t>
            </a: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  <a:ea typeface="MS PGothic" pitchFamily="34" charset="-128"/>
              </a:rPr>
              <a:t>break</a:t>
            </a:r>
            <a:r>
              <a:rPr lang="en-US" altLang="ar-SA" sz="2000">
                <a:latin typeface="Courier New" pitchFamily="49" charset="0"/>
                <a:ea typeface="MS PGothic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tabLst>
                <a:tab pos="457200" algn="l"/>
                <a:tab pos="749300" algn="l"/>
                <a:tab pos="1320800" algn="l"/>
                <a:tab pos="1714500" algn="l"/>
              </a:tabLst>
            </a:pPr>
            <a:r>
              <a:rPr lang="en-US" altLang="ar-SA" sz="2000">
                <a:latin typeface="Courier New" pitchFamily="49" charset="0"/>
                <a:ea typeface="MS PGothic" pitchFamily="34" charset="-128"/>
              </a:rPr>
              <a:t>}</a:t>
            </a:r>
          </a:p>
        </p:txBody>
      </p:sp>
      <p:grpSp>
        <p:nvGrpSpPr>
          <p:cNvPr id="74757" name="Group 9"/>
          <p:cNvGrpSpPr>
            <a:grpSpLocks/>
          </p:cNvGrpSpPr>
          <p:nvPr/>
        </p:nvGrpSpPr>
        <p:grpSpPr bwMode="auto">
          <a:xfrm>
            <a:off x="4549775" y="1905000"/>
            <a:ext cx="4143375" cy="4706938"/>
            <a:chOff x="2814" y="630"/>
            <a:chExt cx="2610" cy="3163"/>
          </a:xfrm>
        </p:grpSpPr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4290" y="1138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10;</a:t>
              </a:r>
            </a:p>
          </p:txBody>
        </p:sp>
        <p:sp>
          <p:nvSpPr>
            <p:cNvPr id="74759" name="Text Box 11"/>
            <p:cNvSpPr txBox="1">
              <a:spLocks noChangeArrowheads="1"/>
            </p:cNvSpPr>
            <p:nvPr/>
          </p:nvSpPr>
          <p:spPr bwMode="auto">
            <a:xfrm>
              <a:off x="2814" y="1500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ar-SA" sz="2000">
                  <a:solidFill>
                    <a:schemeClr val="tx2"/>
                  </a:solidFill>
                  <a:latin typeface="Tahoma" pitchFamily="34" charset="0"/>
                  <a:ea typeface="MS PGothic" pitchFamily="34" charset="-128"/>
                </a:rPr>
                <a:t>false</a:t>
              </a:r>
            </a:p>
          </p:txBody>
        </p:sp>
        <p:sp>
          <p:nvSpPr>
            <p:cNvPr id="74760" name="Text Box 12"/>
            <p:cNvSpPr txBox="1">
              <a:spLocks noChangeArrowheads="1"/>
            </p:cNvSpPr>
            <p:nvPr/>
          </p:nvSpPr>
          <p:spPr bwMode="auto">
            <a:xfrm>
              <a:off x="3770" y="940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ar-SA" sz="2000">
                  <a:solidFill>
                    <a:schemeClr val="tx2"/>
                  </a:solidFill>
                  <a:latin typeface="Tahoma" pitchFamily="34" charset="0"/>
                  <a:ea typeface="MS PGothic" pitchFamily="34" charset="-128"/>
                </a:rPr>
                <a:t>true</a:t>
              </a: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2927" y="1065"/>
              <a:ext cx="790" cy="367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1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3322" y="630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16" name="AutoShape 15"/>
            <p:cNvSpPr>
              <a:spLocks noChangeArrowheads="1"/>
            </p:cNvSpPr>
            <p:nvPr/>
          </p:nvSpPr>
          <p:spPr bwMode="auto">
            <a:xfrm>
              <a:off x="4290" y="1914"/>
              <a:ext cx="680" cy="257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20;</a:t>
              </a:r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4290" y="2682"/>
              <a:ext cx="680" cy="256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30;</a:t>
              </a: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2927" y="1833"/>
              <a:ext cx="790" cy="367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2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927" y="2601"/>
              <a:ext cx="790" cy="367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3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3702" y="1254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>
              <a:off x="3322" y="1430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2" name="Line 21"/>
            <p:cNvSpPr>
              <a:spLocks noChangeShapeType="1"/>
            </p:cNvSpPr>
            <p:nvPr/>
          </p:nvSpPr>
          <p:spPr bwMode="auto">
            <a:xfrm>
              <a:off x="3322" y="2198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>
              <a:off x="3322" y="2974"/>
              <a:ext cx="0" cy="81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>
              <a:off x="3718" y="2014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3742" y="2782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4630" y="1398"/>
              <a:ext cx="0" cy="13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74774" name="Text Box 26"/>
            <p:cNvSpPr txBox="1">
              <a:spLocks noChangeArrowheads="1"/>
            </p:cNvSpPr>
            <p:nvPr/>
          </p:nvSpPr>
          <p:spPr bwMode="auto">
            <a:xfrm>
              <a:off x="2814" y="3036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ar-SA" sz="2000">
                  <a:solidFill>
                    <a:schemeClr val="tx2"/>
                  </a:solidFill>
                  <a:latin typeface="Tahoma" pitchFamily="34" charset="0"/>
                  <a:ea typeface="MS PGothic" pitchFamily="34" charset="-128"/>
                </a:rPr>
                <a:t>false</a:t>
              </a:r>
            </a:p>
          </p:txBody>
        </p:sp>
        <p:sp>
          <p:nvSpPr>
            <p:cNvPr id="74775" name="Text Box 27"/>
            <p:cNvSpPr txBox="1">
              <a:spLocks noChangeArrowheads="1"/>
            </p:cNvSpPr>
            <p:nvPr/>
          </p:nvSpPr>
          <p:spPr bwMode="auto">
            <a:xfrm>
              <a:off x="2814" y="2260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ar-SA" sz="2000">
                  <a:solidFill>
                    <a:schemeClr val="tx2"/>
                  </a:solidFill>
                  <a:latin typeface="Tahoma" pitchFamily="34" charset="0"/>
                  <a:ea typeface="MS PGothic" pitchFamily="34" charset="-128"/>
                </a:rPr>
                <a:t>false</a:t>
              </a:r>
            </a:p>
          </p:txBody>
        </p:sp>
        <p:sp>
          <p:nvSpPr>
            <p:cNvPr id="74776" name="Text Box 28"/>
            <p:cNvSpPr txBox="1">
              <a:spLocks noChangeArrowheads="1"/>
            </p:cNvSpPr>
            <p:nvPr/>
          </p:nvSpPr>
          <p:spPr bwMode="auto">
            <a:xfrm>
              <a:off x="3770" y="1692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ar-SA" sz="2000">
                  <a:solidFill>
                    <a:schemeClr val="tx2"/>
                  </a:solidFill>
                  <a:latin typeface="Tahoma" pitchFamily="34" charset="0"/>
                  <a:ea typeface="MS PGothic" pitchFamily="34" charset="-128"/>
                </a:rPr>
                <a:t>true</a:t>
              </a:r>
            </a:p>
          </p:txBody>
        </p:sp>
        <p:sp>
          <p:nvSpPr>
            <p:cNvPr id="74777" name="Text Box 29"/>
            <p:cNvSpPr txBox="1">
              <a:spLocks noChangeArrowheads="1"/>
            </p:cNvSpPr>
            <p:nvPr/>
          </p:nvSpPr>
          <p:spPr bwMode="auto">
            <a:xfrm>
              <a:off x="3770" y="2476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ar-SA" sz="2000">
                  <a:solidFill>
                    <a:schemeClr val="tx2"/>
                  </a:solidFill>
                  <a:latin typeface="Tahoma" pitchFamily="34" charset="0"/>
                  <a:ea typeface="MS PGothic" pitchFamily="34" charset="-128"/>
                </a:rPr>
                <a:t>true</a:t>
              </a:r>
            </a:p>
          </p:txBody>
        </p:sp>
        <p:sp>
          <p:nvSpPr>
            <p:cNvPr id="31" name="AutoShape 30"/>
            <p:cNvSpPr>
              <a:spLocks noChangeArrowheads="1"/>
            </p:cNvSpPr>
            <p:nvPr/>
          </p:nvSpPr>
          <p:spPr bwMode="auto">
            <a:xfrm>
              <a:off x="4290" y="1538"/>
              <a:ext cx="680" cy="17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break;</a:t>
              </a:r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>
              <a:off x="4630" y="2174"/>
              <a:ext cx="0" cy="142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3" name="AutoShape 32"/>
            <p:cNvSpPr>
              <a:spLocks noChangeArrowheads="1"/>
            </p:cNvSpPr>
            <p:nvPr/>
          </p:nvSpPr>
          <p:spPr bwMode="auto">
            <a:xfrm>
              <a:off x="4290" y="2314"/>
              <a:ext cx="680" cy="177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break;</a:t>
              </a:r>
            </a:p>
          </p:txBody>
        </p:sp>
        <p:sp>
          <p:nvSpPr>
            <p:cNvPr id="34" name="Line 33"/>
            <p:cNvSpPr>
              <a:spLocks noChangeShapeType="1"/>
            </p:cNvSpPr>
            <p:nvPr/>
          </p:nvSpPr>
          <p:spPr bwMode="auto">
            <a:xfrm>
              <a:off x="4630" y="2934"/>
              <a:ext cx="0" cy="13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5" name="AutoShape 34"/>
            <p:cNvSpPr>
              <a:spLocks noChangeArrowheads="1"/>
            </p:cNvSpPr>
            <p:nvPr/>
          </p:nvSpPr>
          <p:spPr bwMode="auto">
            <a:xfrm>
              <a:off x="4290" y="3074"/>
              <a:ext cx="680" cy="17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break;</a:t>
              </a:r>
            </a:p>
          </p:txBody>
        </p:sp>
        <p:sp>
          <p:nvSpPr>
            <p:cNvPr id="36" name="Line 35"/>
            <p:cNvSpPr>
              <a:spLocks noChangeShapeType="1"/>
            </p:cNvSpPr>
            <p:nvPr/>
          </p:nvSpPr>
          <p:spPr bwMode="auto">
            <a:xfrm flipV="1">
              <a:off x="4974" y="3161"/>
              <a:ext cx="392" cy="2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>
              <a:off x="4974" y="2414"/>
              <a:ext cx="368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408" y="1640"/>
              <a:ext cx="2016" cy="1888"/>
            </a:xfrm>
            <a:custGeom>
              <a:avLst/>
              <a:gdLst/>
              <a:ahLst/>
              <a:cxnLst>
                <a:cxn ang="0">
                  <a:pos x="1512" y="0"/>
                </a:cxn>
                <a:cxn ang="0">
                  <a:pos x="1960" y="0"/>
                </a:cxn>
                <a:cxn ang="0">
                  <a:pos x="1960" y="1888"/>
                </a:cxn>
                <a:cxn ang="0">
                  <a:pos x="0" y="1888"/>
                </a:cxn>
              </a:cxnLst>
              <a:rect l="0" t="0" r="r" b="b"/>
              <a:pathLst>
                <a:path w="1960" h="1888">
                  <a:moveTo>
                    <a:pt x="1512" y="0"/>
                  </a:moveTo>
                  <a:lnTo>
                    <a:pt x="1960" y="0"/>
                  </a:lnTo>
                  <a:lnTo>
                    <a:pt x="1960" y="1888"/>
                  </a:lnTo>
                  <a:lnTo>
                    <a:pt x="0" y="1888"/>
                  </a:lnTo>
                </a:path>
              </a:pathLst>
            </a:custGeom>
            <a:noFill/>
            <a:ln w="57150" cap="flat" cmpd="sng">
              <a:solidFill>
                <a:srgbClr val="CCECFF"/>
              </a:solidFill>
              <a:prstDash val="solid"/>
              <a:miter lim="800000"/>
              <a:headEnd type="none" w="med" len="med"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37"/>
          <p:cNvSpPr>
            <a:spLocks noGrp="1"/>
          </p:cNvSpPr>
          <p:nvPr>
            <p:ph type="title"/>
          </p:nvPr>
        </p:nvSpPr>
        <p:spPr>
          <a:xfrm>
            <a:off x="492125" y="687388"/>
            <a:ext cx="7989888" cy="1084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ar-SA" sz="3600" dirty="0" smtClean="0">
                <a:latin typeface="Calibri" panose="020F0502020204030204" pitchFamily="34" charset="0"/>
              </a:rPr>
              <a:t>Switch With No break Statements</a:t>
            </a:r>
            <a:endParaRPr lang="en-US" altLang="ar-SA" dirty="0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824413" y="1908175"/>
            <a:ext cx="3657600" cy="472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  <a:cs typeface="+mn-cs"/>
            </a:endParaRPr>
          </a:p>
        </p:txBody>
      </p:sp>
      <p:grpSp>
        <p:nvGrpSpPr>
          <p:cNvPr id="75780" name="Group 6"/>
          <p:cNvGrpSpPr>
            <a:grpSpLocks/>
          </p:cNvGrpSpPr>
          <p:nvPr/>
        </p:nvGrpSpPr>
        <p:grpSpPr bwMode="auto">
          <a:xfrm>
            <a:off x="423863" y="2203450"/>
            <a:ext cx="3503612" cy="2054225"/>
            <a:chOff x="571" y="1779"/>
            <a:chExt cx="4687" cy="2048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571" y="1779"/>
              <a:ext cx="4687" cy="202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75805" name="Rectangle 8"/>
            <p:cNvSpPr>
              <a:spLocks noChangeArrowheads="1"/>
            </p:cNvSpPr>
            <p:nvPr/>
          </p:nvSpPr>
          <p:spPr bwMode="auto">
            <a:xfrm>
              <a:off x="635" y="1879"/>
              <a:ext cx="4510" cy="1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altLang="ar-SA" sz="2000">
                  <a:solidFill>
                    <a:srgbClr val="333399"/>
                  </a:solidFill>
                  <a:latin typeface="Courier New" pitchFamily="49" charset="0"/>
                  <a:ea typeface="MS PGothic" pitchFamily="34" charset="-128"/>
                </a:rPr>
                <a:t>switch</a:t>
              </a:r>
              <a:r>
                <a:rPr lang="en-US" altLang="ar-SA" sz="2000">
                  <a:latin typeface="Courier New" pitchFamily="49" charset="0"/>
                  <a:ea typeface="MS PGothic" pitchFamily="34" charset="-128"/>
                </a:rPr>
                <a:t> </a:t>
              </a:r>
              <a:r>
                <a:rPr lang="en-US" altLang="ar-SA" sz="2000">
                  <a:solidFill>
                    <a:srgbClr val="FF0000"/>
                  </a:solidFill>
                  <a:latin typeface="Courier New" pitchFamily="49" charset="0"/>
                  <a:ea typeface="MS PGothic" pitchFamily="34" charset="-128"/>
                </a:rPr>
                <a:t>(</a:t>
              </a:r>
              <a:r>
                <a:rPr lang="en-US" altLang="ar-SA" sz="2000">
                  <a:latin typeface="Courier New" pitchFamily="49" charset="0"/>
                  <a:ea typeface="MS PGothic" pitchFamily="34" charset="-128"/>
                </a:rPr>
                <a:t>N</a:t>
              </a:r>
              <a:r>
                <a:rPr lang="en-US" altLang="ar-SA" sz="2000">
                  <a:solidFill>
                    <a:srgbClr val="FF0000"/>
                  </a:solidFill>
                  <a:latin typeface="Courier New" pitchFamily="49" charset="0"/>
                  <a:ea typeface="MS PGothic" pitchFamily="34" charset="-128"/>
                </a:rPr>
                <a:t>) {</a:t>
              </a:r>
            </a:p>
            <a:p>
              <a:pPr eaLnBrk="1" hangingPunct="1"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altLang="ar-SA" sz="2000">
                  <a:latin typeface="Courier New" pitchFamily="49" charset="0"/>
                  <a:ea typeface="MS PGothic" pitchFamily="34" charset="-128"/>
                </a:rPr>
                <a:t>	</a:t>
              </a:r>
              <a:r>
                <a:rPr lang="en-US" altLang="ar-SA" sz="2000">
                  <a:solidFill>
                    <a:srgbClr val="333399"/>
                  </a:solidFill>
                  <a:latin typeface="Courier New" pitchFamily="49" charset="0"/>
                  <a:ea typeface="MS PGothic" pitchFamily="34" charset="-128"/>
                </a:rPr>
                <a:t>case</a:t>
              </a:r>
              <a:r>
                <a:rPr lang="en-US" altLang="ar-SA" sz="2000">
                  <a:latin typeface="Courier New" pitchFamily="49" charset="0"/>
                  <a:ea typeface="MS PGothic" pitchFamily="34" charset="-128"/>
                </a:rPr>
                <a:t> 1: x = 10;</a:t>
              </a:r>
            </a:p>
            <a:p>
              <a:pPr eaLnBrk="1" hangingPunct="1"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altLang="ar-SA" sz="2000">
                  <a:latin typeface="Courier New" pitchFamily="49" charset="0"/>
                  <a:ea typeface="MS PGothic" pitchFamily="34" charset="-128"/>
                </a:rPr>
                <a:t>	</a:t>
              </a:r>
              <a:r>
                <a:rPr lang="en-US" altLang="ar-SA" sz="2000">
                  <a:solidFill>
                    <a:srgbClr val="333399"/>
                  </a:solidFill>
                  <a:latin typeface="Courier New" pitchFamily="49" charset="0"/>
                  <a:ea typeface="MS PGothic" pitchFamily="34" charset="-128"/>
                </a:rPr>
                <a:t>case</a:t>
              </a:r>
              <a:r>
                <a:rPr lang="en-US" altLang="ar-SA" sz="2000">
                  <a:latin typeface="Courier New" pitchFamily="49" charset="0"/>
                  <a:ea typeface="MS PGothic" pitchFamily="34" charset="-128"/>
                </a:rPr>
                <a:t> 2: x = 20;</a:t>
              </a:r>
            </a:p>
            <a:p>
              <a:pPr eaLnBrk="1" hangingPunct="1"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altLang="ar-SA" sz="2000">
                  <a:latin typeface="Courier New" pitchFamily="49" charset="0"/>
                  <a:ea typeface="MS PGothic" pitchFamily="34" charset="-128"/>
                </a:rPr>
                <a:t>	</a:t>
              </a:r>
              <a:r>
                <a:rPr lang="en-US" altLang="ar-SA" sz="2000">
                  <a:solidFill>
                    <a:srgbClr val="333399"/>
                  </a:solidFill>
                  <a:latin typeface="Courier New" pitchFamily="49" charset="0"/>
                  <a:ea typeface="MS PGothic" pitchFamily="34" charset="-128"/>
                </a:rPr>
                <a:t>case</a:t>
              </a:r>
              <a:r>
                <a:rPr lang="en-US" altLang="ar-SA" sz="2000">
                  <a:latin typeface="Courier New" pitchFamily="49" charset="0"/>
                  <a:ea typeface="MS PGothic" pitchFamily="34" charset="-128"/>
                </a:rPr>
                <a:t> 3: x = 30;</a:t>
              </a:r>
            </a:p>
            <a:p>
              <a:pPr eaLnBrk="1" hangingPunct="1"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altLang="ar-SA" sz="2000">
                  <a:solidFill>
                    <a:srgbClr val="FF0000"/>
                  </a:solidFill>
                  <a:latin typeface="Courier New" pitchFamily="49" charset="0"/>
                  <a:ea typeface="MS PGothic" pitchFamily="34" charset="-128"/>
                </a:rPr>
                <a:t>}</a:t>
              </a:r>
            </a:p>
          </p:txBody>
        </p:sp>
      </p:grpSp>
      <p:grpSp>
        <p:nvGrpSpPr>
          <p:cNvPr id="75781" name="Group 9"/>
          <p:cNvGrpSpPr>
            <a:grpSpLocks/>
          </p:cNvGrpSpPr>
          <p:nvPr/>
        </p:nvGrpSpPr>
        <p:grpSpPr bwMode="auto">
          <a:xfrm>
            <a:off x="4951413" y="2171700"/>
            <a:ext cx="3403600" cy="4386263"/>
            <a:chOff x="3190" y="878"/>
            <a:chExt cx="2144" cy="2955"/>
          </a:xfrm>
        </p:grpSpPr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4654" y="1386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10;</a:t>
              </a:r>
            </a:p>
          </p:txBody>
        </p:sp>
        <p:sp>
          <p:nvSpPr>
            <p:cNvPr id="75783" name="Text Box 11"/>
            <p:cNvSpPr txBox="1">
              <a:spLocks noChangeArrowheads="1"/>
            </p:cNvSpPr>
            <p:nvPr/>
          </p:nvSpPr>
          <p:spPr bwMode="auto">
            <a:xfrm>
              <a:off x="3190" y="1748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ar-SA" sz="2000">
                  <a:solidFill>
                    <a:schemeClr val="tx2"/>
                  </a:solidFill>
                  <a:latin typeface="Tahoma" pitchFamily="34" charset="0"/>
                  <a:ea typeface="MS PGothic" pitchFamily="34" charset="-128"/>
                </a:rPr>
                <a:t>false</a:t>
              </a:r>
            </a:p>
          </p:txBody>
        </p:sp>
        <p:sp>
          <p:nvSpPr>
            <p:cNvPr id="75784" name="Text Box 12"/>
            <p:cNvSpPr txBox="1">
              <a:spLocks noChangeArrowheads="1"/>
            </p:cNvSpPr>
            <p:nvPr/>
          </p:nvSpPr>
          <p:spPr bwMode="auto">
            <a:xfrm>
              <a:off x="4146" y="1188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ar-SA" sz="2000">
                  <a:solidFill>
                    <a:schemeClr val="tx2"/>
                  </a:solidFill>
                  <a:latin typeface="Tahoma" pitchFamily="34" charset="0"/>
                  <a:ea typeface="MS PGothic" pitchFamily="34" charset="-128"/>
                </a:rPr>
                <a:t>true</a:t>
              </a: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3303" y="1313"/>
              <a:ext cx="790" cy="367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1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3698" y="878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16" name="AutoShape 15"/>
            <p:cNvSpPr>
              <a:spLocks noChangeArrowheads="1"/>
            </p:cNvSpPr>
            <p:nvPr/>
          </p:nvSpPr>
          <p:spPr bwMode="auto">
            <a:xfrm>
              <a:off x="4654" y="2162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20;</a:t>
              </a:r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4654" y="2898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30;</a:t>
              </a: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3303" y="2081"/>
              <a:ext cx="790" cy="367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2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3303" y="2849"/>
              <a:ext cx="790" cy="367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3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4078" y="1502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>
              <a:off x="3698" y="1678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2" name="Line 21"/>
            <p:cNvSpPr>
              <a:spLocks noChangeShapeType="1"/>
            </p:cNvSpPr>
            <p:nvPr/>
          </p:nvSpPr>
          <p:spPr bwMode="auto">
            <a:xfrm>
              <a:off x="3698" y="2446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>
              <a:off x="3698" y="3222"/>
              <a:ext cx="0" cy="61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 rot="5400000" flipH="1">
              <a:off x="4208" y="2728"/>
              <a:ext cx="352" cy="1217"/>
            </a:xfrm>
            <a:custGeom>
              <a:avLst/>
              <a:gdLst/>
              <a:ahLst/>
              <a:cxnLst>
                <a:cxn ang="0">
                  <a:pos x="961" y="0"/>
                </a:cxn>
                <a:cxn ang="0">
                  <a:pos x="0" y="0"/>
                </a:cxn>
                <a:cxn ang="0">
                  <a:pos x="0" y="472"/>
                </a:cxn>
              </a:cxnLst>
              <a:rect l="0" t="0" r="r" b="b"/>
              <a:pathLst>
                <a:path w="961" h="472">
                  <a:moveTo>
                    <a:pt x="961" y="0"/>
                  </a:moveTo>
                  <a:lnTo>
                    <a:pt x="0" y="0"/>
                  </a:lnTo>
                  <a:lnTo>
                    <a:pt x="0" y="472"/>
                  </a:lnTo>
                </a:path>
              </a:pathLst>
            </a:custGeom>
            <a:noFill/>
            <a:ln w="57150" cap="flat" cmpd="sng">
              <a:solidFill>
                <a:srgbClr val="CCECFF"/>
              </a:solidFill>
              <a:prstDash val="solid"/>
              <a:miter lim="800000"/>
              <a:headEnd type="none" w="med" len="med"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4094" y="2262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4118" y="3030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>
              <a:off x="4994" y="1646"/>
              <a:ext cx="0" cy="45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8" name="Line 27"/>
            <p:cNvSpPr>
              <a:spLocks noChangeShapeType="1"/>
            </p:cNvSpPr>
            <p:nvPr/>
          </p:nvSpPr>
          <p:spPr bwMode="auto">
            <a:xfrm>
              <a:off x="4994" y="2406"/>
              <a:ext cx="0" cy="44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75800" name="Text Box 28"/>
            <p:cNvSpPr txBox="1">
              <a:spLocks noChangeArrowheads="1"/>
            </p:cNvSpPr>
            <p:nvPr/>
          </p:nvSpPr>
          <p:spPr bwMode="auto">
            <a:xfrm>
              <a:off x="3190" y="3284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ar-SA" sz="2000">
                  <a:solidFill>
                    <a:schemeClr val="tx2"/>
                  </a:solidFill>
                  <a:latin typeface="Tahoma" pitchFamily="34" charset="0"/>
                  <a:ea typeface="MS PGothic" pitchFamily="34" charset="-128"/>
                </a:rPr>
                <a:t>false</a:t>
              </a:r>
            </a:p>
          </p:txBody>
        </p:sp>
        <p:sp>
          <p:nvSpPr>
            <p:cNvPr id="75801" name="Text Box 29"/>
            <p:cNvSpPr txBox="1">
              <a:spLocks noChangeArrowheads="1"/>
            </p:cNvSpPr>
            <p:nvPr/>
          </p:nvSpPr>
          <p:spPr bwMode="auto">
            <a:xfrm>
              <a:off x="3190" y="2508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ar-SA" sz="2000">
                  <a:solidFill>
                    <a:schemeClr val="tx2"/>
                  </a:solidFill>
                  <a:latin typeface="Tahoma" pitchFamily="34" charset="0"/>
                  <a:ea typeface="MS PGothic" pitchFamily="34" charset="-128"/>
                </a:rPr>
                <a:t>false</a:t>
              </a:r>
            </a:p>
          </p:txBody>
        </p:sp>
        <p:sp>
          <p:nvSpPr>
            <p:cNvPr id="75802" name="Text Box 30"/>
            <p:cNvSpPr txBox="1">
              <a:spLocks noChangeArrowheads="1"/>
            </p:cNvSpPr>
            <p:nvPr/>
          </p:nvSpPr>
          <p:spPr bwMode="auto">
            <a:xfrm>
              <a:off x="4146" y="1940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ar-SA" sz="2000">
                  <a:solidFill>
                    <a:schemeClr val="tx2"/>
                  </a:solidFill>
                  <a:latin typeface="Tahoma" pitchFamily="34" charset="0"/>
                  <a:ea typeface="MS PGothic" pitchFamily="34" charset="-128"/>
                </a:rPr>
                <a:t>true</a:t>
              </a:r>
            </a:p>
          </p:txBody>
        </p:sp>
        <p:sp>
          <p:nvSpPr>
            <p:cNvPr id="75803" name="Text Box 31"/>
            <p:cNvSpPr txBox="1">
              <a:spLocks noChangeArrowheads="1"/>
            </p:cNvSpPr>
            <p:nvPr/>
          </p:nvSpPr>
          <p:spPr bwMode="auto">
            <a:xfrm>
              <a:off x="4146" y="2724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ar-SA" sz="2000">
                  <a:solidFill>
                    <a:schemeClr val="tx2"/>
                  </a:solidFill>
                  <a:latin typeface="Tahoma" pitchFamily="34" charset="0"/>
                  <a:ea typeface="MS PGothic" pitchFamily="34" charset="-128"/>
                </a:rPr>
                <a:t>true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ar-SA" sz="3600" dirty="0" smtClean="0"/>
              <a:t>Switch With Break And Default Statements</a:t>
            </a:r>
            <a:endParaRPr lang="en-US" altLang="ar-SA" dirty="0" smtClean="0"/>
          </a:p>
        </p:txBody>
      </p:sp>
      <p:sp>
        <p:nvSpPr>
          <p:cNvPr id="76803" name="Rectangle 2"/>
          <p:cNvSpPr txBox="1">
            <a:spLocks noChangeArrowheads="1"/>
          </p:cNvSpPr>
          <p:nvPr/>
        </p:nvSpPr>
        <p:spPr bwMode="auto">
          <a:xfrm>
            <a:off x="95250" y="1981200"/>
            <a:ext cx="896302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endParaRPr lang="en-US" altLang="ar-SA" sz="2000">
              <a:latin typeface="Courier New" pitchFamily="49" charset="0"/>
              <a:cs typeface="Courier New" pitchFamily="49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switch</a:t>
            </a:r>
            <a:r>
              <a:rPr lang="en-US" altLang="ar-SA" sz="2000">
                <a:latin typeface="Courier New" pitchFamily="49" charset="0"/>
                <a:cs typeface="Courier New" pitchFamily="49" charset="0"/>
              </a:rPr>
              <a:t> (grade)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altLang="ar-SA" sz="2000">
                <a:latin typeface="Courier New" pitchFamily="49" charset="0"/>
                <a:cs typeface="Courier New" pitchFamily="49" charset="0"/>
              </a:rPr>
              <a:t> 'A': System.out.println("The grade is A.");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altLang="ar-SA" sz="200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altLang="ar-SA" sz="2000">
                <a:latin typeface="Courier New" pitchFamily="49" charset="0"/>
                <a:cs typeface="Courier New" pitchFamily="49" charset="0"/>
              </a:rPr>
              <a:t> 'B': System.out.println("The grade is B.");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altLang="ar-SA" sz="200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altLang="ar-SA" sz="2000">
                <a:latin typeface="Courier New" pitchFamily="49" charset="0"/>
                <a:cs typeface="Courier New" pitchFamily="49" charset="0"/>
              </a:rPr>
              <a:t> 'C': System.out.println("The grade is C.");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altLang="ar-SA" sz="200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altLang="ar-SA" sz="2000">
                <a:latin typeface="Courier New" pitchFamily="49" charset="0"/>
                <a:cs typeface="Courier New" pitchFamily="49" charset="0"/>
              </a:rPr>
              <a:t> 'D': System.out.println("The grade is D.");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altLang="ar-SA" sz="200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case</a:t>
            </a:r>
            <a:r>
              <a:rPr lang="en-US" altLang="ar-SA" sz="2000">
                <a:latin typeface="Courier New" pitchFamily="49" charset="0"/>
                <a:cs typeface="Courier New" pitchFamily="49" charset="0"/>
              </a:rPr>
              <a:t> 'F': System.out.println("The grade is F.");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break</a:t>
            </a:r>
            <a:r>
              <a:rPr lang="en-US" altLang="ar-SA" sz="200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altLang="ar-SA" sz="200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default</a:t>
            </a:r>
            <a:r>
              <a:rPr lang="en-US" altLang="ar-SA" sz="2000">
                <a:latin typeface="Courier New" pitchFamily="49" charset="0"/>
                <a:cs typeface="Courier New" pitchFamily="49" charset="0"/>
              </a:rPr>
              <a:t>:  System.out.println("The grade is invalid.");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ar-SA" sz="200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989888" cy="10826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ar-SA" sz="3600" dirty="0" smtClean="0"/>
              <a:t> With Nested If</a:t>
            </a:r>
            <a:endParaRPr lang="en-US" altLang="ar-SA" dirty="0" smtClean="0"/>
          </a:p>
        </p:txBody>
      </p:sp>
      <p:sp>
        <p:nvSpPr>
          <p:cNvPr id="77827" name="ZoneTexte 5"/>
          <p:cNvSpPr txBox="1">
            <a:spLocks noChangeArrowheads="1"/>
          </p:cNvSpPr>
          <p:nvPr/>
        </p:nvSpPr>
        <p:spPr bwMode="auto">
          <a:xfrm>
            <a:off x="446088" y="2057400"/>
            <a:ext cx="8001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fr-FR" altLang="ar-SA">
                <a:latin typeface="Calibri" pitchFamily="34" charset="0"/>
              </a:rPr>
              <a:t> </a:t>
            </a:r>
            <a:r>
              <a:rPr lang="fr-FR" altLang="ar-SA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altLang="ar-SA">
                <a:latin typeface="Courier New" pitchFamily="49" charset="0"/>
                <a:cs typeface="Courier New" pitchFamily="49" charset="0"/>
              </a:rPr>
              <a:t> (grade == 'A')</a:t>
            </a:r>
            <a:br>
              <a:rPr lang="fr-FR" altLang="ar-SA">
                <a:latin typeface="Courier New" pitchFamily="49" charset="0"/>
                <a:cs typeface="Courier New" pitchFamily="49" charset="0"/>
              </a:rPr>
            </a:br>
            <a:r>
              <a:rPr lang="fr-FR" altLang="ar-SA">
                <a:latin typeface="Courier New" pitchFamily="49" charset="0"/>
                <a:cs typeface="Courier New" pitchFamily="49" charset="0"/>
              </a:rPr>
              <a:t>      System.out.println("The grade is A.");</a:t>
            </a:r>
            <a:br>
              <a:rPr lang="fr-FR" altLang="ar-SA">
                <a:latin typeface="Courier New" pitchFamily="49" charset="0"/>
                <a:cs typeface="Courier New" pitchFamily="49" charset="0"/>
              </a:rPr>
            </a:br>
            <a:r>
              <a:rPr lang="fr-FR" altLang="ar-SA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altLang="ar-SA">
                <a:latin typeface="Courier New" pitchFamily="49" charset="0"/>
                <a:cs typeface="Courier New" pitchFamily="49" charset="0"/>
              </a:rPr>
              <a:t> </a:t>
            </a:r>
            <a:br>
              <a:rPr lang="fr-FR" altLang="ar-SA">
                <a:latin typeface="Courier New" pitchFamily="49" charset="0"/>
                <a:cs typeface="Courier New" pitchFamily="49" charset="0"/>
              </a:rPr>
            </a:br>
            <a:r>
              <a:rPr lang="fr-FR" altLang="ar-SA"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altLang="ar-SA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altLang="ar-SA">
                <a:latin typeface="Courier New" pitchFamily="49" charset="0"/>
                <a:cs typeface="Courier New" pitchFamily="49" charset="0"/>
              </a:rPr>
              <a:t> (grade == 'B')</a:t>
            </a:r>
            <a:br>
              <a:rPr lang="fr-FR" altLang="ar-SA">
                <a:latin typeface="Courier New" pitchFamily="49" charset="0"/>
                <a:cs typeface="Courier New" pitchFamily="49" charset="0"/>
              </a:rPr>
            </a:br>
            <a:r>
              <a:rPr lang="fr-FR" altLang="ar-SA">
                <a:latin typeface="Courier New" pitchFamily="49" charset="0"/>
                <a:cs typeface="Courier New" pitchFamily="49" charset="0"/>
              </a:rPr>
              <a:t>        System.out.println("The grade is B.");</a:t>
            </a:r>
            <a:br>
              <a:rPr lang="fr-FR" altLang="ar-SA">
                <a:latin typeface="Courier New" pitchFamily="49" charset="0"/>
                <a:cs typeface="Courier New" pitchFamily="49" charset="0"/>
              </a:rPr>
            </a:br>
            <a:r>
              <a:rPr lang="fr-FR" altLang="ar-SA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altLang="ar-SA">
                <a:latin typeface="Courier New" pitchFamily="49" charset="0"/>
                <a:cs typeface="Courier New" pitchFamily="49" charset="0"/>
              </a:rPr>
              <a:t/>
            </a:r>
            <a:br>
              <a:rPr lang="fr-FR" altLang="ar-SA">
                <a:latin typeface="Courier New" pitchFamily="49" charset="0"/>
                <a:cs typeface="Courier New" pitchFamily="49" charset="0"/>
              </a:rPr>
            </a:br>
            <a:r>
              <a:rPr lang="fr-FR" altLang="ar-SA"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altLang="ar-SA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altLang="ar-SA">
                <a:latin typeface="Courier New" pitchFamily="49" charset="0"/>
                <a:cs typeface="Courier New" pitchFamily="49" charset="0"/>
              </a:rPr>
              <a:t> (grade == 'C')</a:t>
            </a:r>
            <a:br>
              <a:rPr lang="fr-FR" altLang="ar-SA">
                <a:latin typeface="Courier New" pitchFamily="49" charset="0"/>
                <a:cs typeface="Courier New" pitchFamily="49" charset="0"/>
              </a:rPr>
            </a:br>
            <a:r>
              <a:rPr lang="fr-FR" altLang="ar-SA">
                <a:latin typeface="Courier New" pitchFamily="49" charset="0"/>
                <a:cs typeface="Courier New" pitchFamily="49" charset="0"/>
              </a:rPr>
              <a:t>        System.out.println("The grade is C.");</a:t>
            </a:r>
            <a:br>
              <a:rPr lang="fr-FR" altLang="ar-SA">
                <a:latin typeface="Courier New" pitchFamily="49" charset="0"/>
                <a:cs typeface="Courier New" pitchFamily="49" charset="0"/>
              </a:rPr>
            </a:br>
            <a:r>
              <a:rPr lang="fr-FR" altLang="ar-SA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altLang="ar-SA">
                <a:latin typeface="Courier New" pitchFamily="49" charset="0"/>
                <a:cs typeface="Courier New" pitchFamily="49" charset="0"/>
              </a:rPr>
              <a:t/>
            </a:r>
            <a:br>
              <a:rPr lang="fr-FR" altLang="ar-SA">
                <a:latin typeface="Courier New" pitchFamily="49" charset="0"/>
                <a:cs typeface="Courier New" pitchFamily="49" charset="0"/>
              </a:rPr>
            </a:br>
            <a:r>
              <a:rPr lang="fr-FR" altLang="ar-SA"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altLang="ar-SA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altLang="ar-SA">
                <a:latin typeface="Courier New" pitchFamily="49" charset="0"/>
                <a:cs typeface="Courier New" pitchFamily="49" charset="0"/>
              </a:rPr>
              <a:t> (grade == 'D')</a:t>
            </a:r>
            <a:br>
              <a:rPr lang="fr-FR" altLang="ar-SA">
                <a:latin typeface="Courier New" pitchFamily="49" charset="0"/>
                <a:cs typeface="Courier New" pitchFamily="49" charset="0"/>
              </a:rPr>
            </a:br>
            <a:r>
              <a:rPr lang="fr-FR" altLang="ar-SA">
                <a:latin typeface="Courier New" pitchFamily="49" charset="0"/>
                <a:cs typeface="Courier New" pitchFamily="49" charset="0"/>
              </a:rPr>
              <a:t>        System.out.println("The grade is D.");</a:t>
            </a:r>
            <a:br>
              <a:rPr lang="fr-FR" altLang="ar-SA">
                <a:latin typeface="Courier New" pitchFamily="49" charset="0"/>
                <a:cs typeface="Courier New" pitchFamily="49" charset="0"/>
              </a:rPr>
            </a:br>
            <a:r>
              <a:rPr lang="fr-FR" altLang="ar-SA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altLang="ar-SA">
                <a:latin typeface="Courier New" pitchFamily="49" charset="0"/>
                <a:cs typeface="Courier New" pitchFamily="49" charset="0"/>
              </a:rPr>
              <a:t/>
            </a:r>
            <a:br>
              <a:rPr lang="fr-FR" altLang="ar-SA">
                <a:latin typeface="Courier New" pitchFamily="49" charset="0"/>
                <a:cs typeface="Courier New" pitchFamily="49" charset="0"/>
              </a:rPr>
            </a:br>
            <a:r>
              <a:rPr lang="fr-FR" altLang="ar-SA"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altLang="ar-SA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altLang="ar-SA">
                <a:latin typeface="Courier New" pitchFamily="49" charset="0"/>
                <a:cs typeface="Courier New" pitchFamily="49" charset="0"/>
              </a:rPr>
              <a:t> (grade == 'F')</a:t>
            </a:r>
            <a:br>
              <a:rPr lang="fr-FR" altLang="ar-SA">
                <a:latin typeface="Courier New" pitchFamily="49" charset="0"/>
                <a:cs typeface="Courier New" pitchFamily="49" charset="0"/>
              </a:rPr>
            </a:br>
            <a:r>
              <a:rPr lang="fr-FR" altLang="ar-SA">
                <a:latin typeface="Courier New" pitchFamily="49" charset="0"/>
                <a:cs typeface="Courier New" pitchFamily="49" charset="0"/>
              </a:rPr>
              <a:t>        System.out.println("The grade is F.");</a:t>
            </a:r>
            <a:br>
              <a:rPr lang="fr-FR" altLang="ar-SA">
                <a:latin typeface="Courier New" pitchFamily="49" charset="0"/>
                <a:cs typeface="Courier New" pitchFamily="49" charset="0"/>
              </a:rPr>
            </a:br>
            <a:r>
              <a:rPr lang="fr-FR" altLang="ar-SA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altLang="ar-SA">
                <a:latin typeface="Courier New" pitchFamily="49" charset="0"/>
                <a:cs typeface="Courier New" pitchFamily="49" charset="0"/>
              </a:rPr>
              <a:t/>
            </a:r>
            <a:br>
              <a:rPr lang="fr-FR" altLang="ar-SA">
                <a:latin typeface="Courier New" pitchFamily="49" charset="0"/>
                <a:cs typeface="Courier New" pitchFamily="49" charset="0"/>
              </a:rPr>
            </a:br>
            <a:r>
              <a:rPr lang="fr-FR" altLang="ar-SA">
                <a:latin typeface="Courier New" pitchFamily="49" charset="0"/>
                <a:cs typeface="Courier New" pitchFamily="49" charset="0"/>
              </a:rPr>
              <a:t>      System.out.println("The grade is invalid.");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1025" y="5951538"/>
            <a:ext cx="4870450" cy="365125"/>
          </a:xfrm>
        </p:spPr>
        <p:txBody>
          <a:bodyPr/>
          <a:lstStyle/>
          <a:p>
            <a:pPr algn="l"/>
            <a:fld id="{5BD04820-AF95-4EF5-8545-AB9C2F8394B4}" type="slidenum">
              <a:rPr lang="ar-SA" altLang="ar-SA"/>
              <a:pPr algn="l"/>
              <a:t>5</a:t>
            </a:fld>
            <a:endParaRPr lang="en-US" altLang="ar-SA"/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altLang="ar-SA"/>
              <a:t>Relational Operators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025" y="2227263"/>
            <a:ext cx="7989888" cy="3632200"/>
          </a:xfrm>
        </p:spPr>
        <p:txBody>
          <a:bodyPr/>
          <a:lstStyle/>
          <a:p>
            <a:pPr algn="l" rtl="0" eaLnBrk="1" hangingPunct="1"/>
            <a:r>
              <a:rPr lang="en-US" altLang="ar-SA" sz="2000" smtClean="0">
                <a:ea typeface="Majalla UI"/>
              </a:rPr>
              <a:t>Relational operator:</a:t>
            </a:r>
          </a:p>
          <a:p>
            <a:pPr lvl="1" algn="l" rtl="0" eaLnBrk="1" hangingPunct="1"/>
            <a:r>
              <a:rPr lang="en-US" altLang="ar-SA" sz="1800" smtClean="0">
                <a:ea typeface="Majalla UI"/>
              </a:rPr>
              <a:t>Allows you to make comparisons in a program.</a:t>
            </a:r>
          </a:p>
          <a:p>
            <a:pPr lvl="1" algn="l" rtl="0" eaLnBrk="1" hangingPunct="1"/>
            <a:r>
              <a:rPr lang="en-US" altLang="ar-SA" sz="1800" smtClean="0">
                <a:ea typeface="Majalla UI"/>
              </a:rPr>
              <a:t>Binary operator.</a:t>
            </a:r>
          </a:p>
          <a:p>
            <a:pPr algn="l" rtl="0" eaLnBrk="1" hangingPunct="1"/>
            <a:r>
              <a:rPr lang="en-US" altLang="ar-SA" sz="2000" smtClean="0">
                <a:ea typeface="Majalla UI"/>
              </a:rPr>
              <a:t>Condition is represented by a logical expression in Java.</a:t>
            </a:r>
          </a:p>
          <a:p>
            <a:pPr algn="l" rtl="0" eaLnBrk="1" hangingPunct="1"/>
            <a:r>
              <a:rPr lang="en-US" altLang="ar-SA" sz="2000" smtClean="0">
                <a:ea typeface="Majalla UI"/>
              </a:rPr>
              <a:t>Logical expression: An expression that has a value of either true or false.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1025" y="5951538"/>
            <a:ext cx="4870450" cy="365125"/>
          </a:xfrm>
        </p:spPr>
        <p:txBody>
          <a:bodyPr/>
          <a:lstStyle/>
          <a:p>
            <a:pPr algn="l"/>
            <a:fld id="{E41D90A3-1E2F-4722-9615-2E59DA0D0AA8}" type="slidenum">
              <a:rPr lang="ar-SA" altLang="ar-SA"/>
              <a:pPr algn="l"/>
              <a:t>6</a:t>
            </a:fld>
            <a:endParaRPr lang="en-US" altLang="ar-SA"/>
          </a:p>
        </p:txBody>
      </p:sp>
      <p:pic>
        <p:nvPicPr>
          <p:cNvPr id="25603" name="Picture 5" descr="Tbl04-01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2209800"/>
            <a:ext cx="8153400" cy="3352800"/>
          </a:xfrm>
          <a:noFill/>
        </p:spPr>
      </p:pic>
      <p:sp>
        <p:nvSpPr>
          <p:cNvPr id="112649" name="Rectangle 9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ar-SA"/>
              <a:t>Relational Operators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1025" y="5951538"/>
            <a:ext cx="4870450" cy="365125"/>
          </a:xfrm>
        </p:spPr>
        <p:txBody>
          <a:bodyPr/>
          <a:lstStyle/>
          <a:p>
            <a:pPr algn="l"/>
            <a:fld id="{D60B918B-A4B3-41B8-9747-FA283E43BB33}" type="slidenum">
              <a:rPr lang="ar-SA" altLang="ar-SA"/>
              <a:pPr algn="l"/>
              <a:t>7</a:t>
            </a:fld>
            <a:endParaRPr lang="en-US" altLang="ar-SA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altLang="ar-SA"/>
              <a:t>Relational Operators and Primitive Data Types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3962400"/>
          </a:xfrm>
        </p:spPr>
        <p:txBody>
          <a:bodyPr/>
          <a:lstStyle/>
          <a:p>
            <a:pPr algn="l" rtl="0" eaLnBrk="1" hangingPunct="1"/>
            <a:r>
              <a:rPr lang="en-US" altLang="ar-SA" dirty="0" smtClean="0">
                <a:ea typeface="Majalla UI"/>
              </a:rPr>
              <a:t>Can be used with integral and floating-point data types.</a:t>
            </a:r>
          </a:p>
          <a:p>
            <a:pPr algn="l" rtl="0" eaLnBrk="1" hangingPunct="1"/>
            <a:r>
              <a:rPr lang="en-US" altLang="ar-SA" dirty="0" smtClean="0">
                <a:ea typeface="Majalla UI"/>
              </a:rPr>
              <a:t>Can be used with the char data type.</a:t>
            </a:r>
          </a:p>
          <a:p>
            <a:pPr algn="l" rtl="0" eaLnBrk="1" hangingPunct="1"/>
            <a:r>
              <a:rPr lang="en-US" altLang="ar-SA" dirty="0" smtClean="0">
                <a:ea typeface="Majalla UI"/>
              </a:rPr>
              <a:t>Unicode Collating Sequence.</a:t>
            </a:r>
          </a:p>
          <a:p>
            <a:pPr algn="l" rtl="0" eaLnBrk="1" hangingPunct="1"/>
            <a:r>
              <a:rPr lang="en-US" altLang="ar-SA" dirty="0" smtClean="0">
                <a:ea typeface="Majalla UI"/>
              </a:rPr>
              <a:t>8 </a:t>
            </a:r>
            <a:r>
              <a:rPr lang="en-US" altLang="ar-SA" dirty="0" smtClean="0">
                <a:ea typeface="Majalla UI"/>
              </a:rPr>
              <a:t>&lt; 5  always evaluates to false.</a:t>
            </a:r>
          </a:p>
          <a:p>
            <a:pPr algn="l" rtl="0" eaLnBrk="1" hangingPunct="1"/>
            <a:r>
              <a:rPr lang="en-US" altLang="ar-SA" dirty="0" smtClean="0">
                <a:ea typeface="Majalla UI"/>
              </a:rPr>
              <a:t>8 &lt; ‘5’ always evaluates to true.  </a:t>
            </a:r>
            <a:r>
              <a:rPr lang="en-US" altLang="ar-SA" dirty="0" smtClean="0">
                <a:solidFill>
                  <a:srgbClr val="339933"/>
                </a:solidFill>
                <a:ea typeface="Majalla UI"/>
              </a:rPr>
              <a:t>//‘5’= 53</a:t>
            </a:r>
          </a:p>
          <a:p>
            <a:pPr algn="l" rtl="0" eaLnBrk="1" hangingPunct="1">
              <a:buFont typeface="Wingdings" pitchFamily="2" charset="2"/>
              <a:buNone/>
            </a:pPr>
            <a:endParaRPr lang="en-US" altLang="ar-SA" dirty="0" smtClean="0">
              <a:solidFill>
                <a:srgbClr val="339933"/>
              </a:solidFill>
              <a:ea typeface="Majalla U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Hmra\Desktop\phot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793" t="13359" r="4787"/>
          <a:stretch>
            <a:fillRect/>
          </a:stretch>
        </p:blipFill>
        <p:spPr bwMode="auto">
          <a:xfrm>
            <a:off x="228600" y="304800"/>
            <a:ext cx="8534400" cy="6249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0025" y="6516688"/>
            <a:ext cx="4870450" cy="365125"/>
          </a:xfrm>
        </p:spPr>
        <p:txBody>
          <a:bodyPr/>
          <a:lstStyle/>
          <a:p>
            <a:pPr algn="l"/>
            <a:fld id="{EC4A5ED8-4785-4F92-BA63-9FE499A291A3}" type="slidenum">
              <a:rPr lang="ar-SA" altLang="ar-SA"/>
              <a:pPr algn="l"/>
              <a:t>9</a:t>
            </a:fld>
            <a:endParaRPr lang="en-US" altLang="ar-SA"/>
          </a:p>
        </p:txBody>
      </p:sp>
      <p:pic>
        <p:nvPicPr>
          <p:cNvPr id="29699" name="Picture 5" descr="Tbl04-0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1981200"/>
            <a:ext cx="8153400" cy="4908550"/>
          </a:xfrm>
          <a:noFill/>
        </p:spPr>
      </p:pic>
      <p:sp>
        <p:nvSpPr>
          <p:cNvPr id="114697" name="Rectangle 9"/>
          <p:cNvSpPr>
            <a:spLocks noGrp="1" noChangeArrowheads="1"/>
          </p:cNvSpPr>
          <p:nvPr>
            <p:ph type="title"/>
          </p:nvPr>
        </p:nvSpPr>
        <p:spPr>
          <a:xfrm>
            <a:off x="381000" y="1219200"/>
            <a:ext cx="8229600" cy="533400"/>
          </a:xfrm>
        </p:spPr>
        <p:txBody>
          <a:bodyPr>
            <a:normAutofit fontScale="90000"/>
          </a:bodyPr>
          <a:lstStyle/>
          <a:p>
            <a:pPr rtl="0" eaLnBrk="1" hangingPunct="1">
              <a:defRPr/>
            </a:pPr>
            <a:r>
              <a:rPr lang="en-US" altLang="ar-SA" sz="3200" dirty="0"/>
              <a:t>Relational Operators and Primitive Data Types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B3B5C38C58904D87CBE1ADBB3BC631" ma:contentTypeVersion="1" ma:contentTypeDescription="Create a new document." ma:contentTypeScope="" ma:versionID="272eda713e90e6dee77098fb629ae37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7F846B2-B8EF-4357-B13D-E1C6F1428B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220B0E0-E53B-423B-861D-D2E70C840DD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72A5C0-D508-4B23-98AF-932AF2993F32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2722</TotalTime>
  <Words>1367</Words>
  <Application>Microsoft Office PowerPoint</Application>
  <PresentationFormat>On-screen Show (4:3)</PresentationFormat>
  <Paragraphs>343</Paragraphs>
  <Slides>44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7" baseType="lpstr">
      <vt:lpstr>Arial</vt:lpstr>
      <vt:lpstr>Gill Sans MT</vt:lpstr>
      <vt:lpstr>Wingdings 2</vt:lpstr>
      <vt:lpstr>Times New Roman</vt:lpstr>
      <vt:lpstr>MS PGothic</vt:lpstr>
      <vt:lpstr>Majalla UI</vt:lpstr>
      <vt:lpstr>Courier New</vt:lpstr>
      <vt:lpstr>Wingdings</vt:lpstr>
      <vt:lpstr>Calibri</vt:lpstr>
      <vt:lpstr>HGｺﾞｼｯｸE</vt:lpstr>
      <vt:lpstr>Tahoma</vt:lpstr>
      <vt:lpstr>Dividend</vt:lpstr>
      <vt:lpstr>Microsoft Equation 3.0</vt:lpstr>
      <vt:lpstr>Control Structure</vt:lpstr>
      <vt:lpstr>Chapter Objectives</vt:lpstr>
      <vt:lpstr>Control Structures</vt:lpstr>
      <vt:lpstr>Control Structures</vt:lpstr>
      <vt:lpstr>Relational Operators</vt:lpstr>
      <vt:lpstr>Relational Operators</vt:lpstr>
      <vt:lpstr>Relational Operators and Primitive Data Types</vt:lpstr>
      <vt:lpstr>Slide 8</vt:lpstr>
      <vt:lpstr>Relational Operators and Primitive Data Types</vt:lpstr>
      <vt:lpstr>Comparing Strings</vt:lpstr>
      <vt:lpstr>Comparing Strings</vt:lpstr>
      <vt:lpstr>Comparing Strings</vt:lpstr>
      <vt:lpstr>Comparing Strings</vt:lpstr>
      <vt:lpstr>Comparing Strings</vt:lpstr>
      <vt:lpstr>Comparing Strings</vt:lpstr>
      <vt:lpstr>Slide 16</vt:lpstr>
      <vt:lpstr>Comparing Strings</vt:lpstr>
      <vt:lpstr>Comparing Strings</vt:lpstr>
      <vt:lpstr>Comparing Strings</vt:lpstr>
      <vt:lpstr>Logical (Boolean) Operators</vt:lpstr>
      <vt:lpstr>Logical (Boolean) Operators</vt:lpstr>
      <vt:lpstr>Logical (Boolean) Operators</vt:lpstr>
      <vt:lpstr>Logical (Boolean) Operators Examples</vt:lpstr>
      <vt:lpstr>Order of Precedence</vt:lpstr>
      <vt:lpstr>Precedence Rules</vt:lpstr>
      <vt:lpstr>Precedence Rules</vt:lpstr>
      <vt:lpstr>Short-Circuit Evaluation</vt:lpstr>
      <vt:lpstr>Short-Circuit Evaluation</vt:lpstr>
      <vt:lpstr>IF statement</vt:lpstr>
      <vt:lpstr>One-Way Selection</vt:lpstr>
      <vt:lpstr>If .. Else</vt:lpstr>
      <vt:lpstr>Two-Way Selection</vt:lpstr>
      <vt:lpstr>Compound (Block of) Statements</vt:lpstr>
      <vt:lpstr>Compound (Block of) Statements</vt:lpstr>
      <vt:lpstr>Nested if</vt:lpstr>
      <vt:lpstr>Multiple Selection: Nested if</vt:lpstr>
      <vt:lpstr>Multiple Selection: Nested if</vt:lpstr>
      <vt:lpstr>Multiple Selection: Nested if</vt:lpstr>
      <vt:lpstr>Switch</vt:lpstr>
      <vt:lpstr>Switch Structures</vt:lpstr>
      <vt:lpstr>Switch With break Statements</vt:lpstr>
      <vt:lpstr>Switch With No break Statements</vt:lpstr>
      <vt:lpstr>Switch With Break And Default Statements</vt:lpstr>
      <vt:lpstr> With Nested If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Manasi Bhattacharyya</dc:creator>
  <cp:lastModifiedBy>Nouf</cp:lastModifiedBy>
  <cp:revision>210</cp:revision>
  <dcterms:created xsi:type="dcterms:W3CDTF">2002-11-15T07:59:11Z</dcterms:created>
  <dcterms:modified xsi:type="dcterms:W3CDTF">2015-10-10T13:48:17Z</dcterms:modified>
</cp:coreProperties>
</file>