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8" r:id="rId4"/>
    <p:sldId id="261" r:id="rId5"/>
    <p:sldId id="262" r:id="rId6"/>
    <p:sldId id="263" r:id="rId7"/>
    <p:sldId id="264" r:id="rId8"/>
    <p:sldId id="269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BF9607-69B1-4113-A934-B5F9B0AF373B}" type="datetimeFigureOut">
              <a:rPr lang="ar-SA" smtClean="0"/>
              <a:t>12/18/1435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DE8B08A-D72B-415B-AF2C-220F59AE60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930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EF002-E121-4276-8945-FE85000045E6}" type="slidenum">
              <a:rPr lang="ar-SA" altLang="ar-SA"/>
              <a:pPr/>
              <a:t>4</a:t>
            </a:fld>
            <a:endParaRPr lang="en-US" altLang="ar-SA"/>
          </a:p>
        </p:txBody>
      </p:sp>
      <p:sp>
        <p:nvSpPr>
          <p:cNvPr id="205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926093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F3FE8-8E12-4F92-8169-950F5A3FB5D6}" type="slidenum">
              <a:rPr lang="ar-SA" altLang="ar-SA"/>
              <a:pPr/>
              <a:t>5</a:t>
            </a:fld>
            <a:endParaRPr lang="en-US" altLang="ar-SA"/>
          </a:p>
        </p:txBody>
      </p:sp>
      <p:sp>
        <p:nvSpPr>
          <p:cNvPr id="206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109567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859E0-EF50-4B12-809B-76F7C6EC5CB8}" type="slidenum">
              <a:rPr lang="ar-SA" altLang="ar-SA"/>
              <a:pPr/>
              <a:t>6</a:t>
            </a:fld>
            <a:endParaRPr lang="en-US" altLang="ar-SA"/>
          </a:p>
        </p:txBody>
      </p:sp>
      <p:sp>
        <p:nvSpPr>
          <p:cNvPr id="216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42704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2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4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7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9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2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5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8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1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5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3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520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 statements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05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62251" y="6016204"/>
            <a:ext cx="4870585" cy="365125"/>
          </a:xfrm>
        </p:spPr>
        <p:txBody>
          <a:bodyPr/>
          <a:lstStyle/>
          <a:p>
            <a:fld id="{7818C5B2-2791-4B0D-808E-11B9B0E84116}" type="slidenum">
              <a:rPr lang="ar-SA" altLang="ar-SA"/>
              <a:pPr/>
              <a:t>2</a:t>
            </a:fld>
            <a:endParaRPr lang="en-US" altLang="ar-SA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859" y="2045594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90000"/>
              </a:lnSpc>
            </a:pPr>
            <a:endParaRPr lang="en-US" altLang="ar-SA" sz="2400"/>
          </a:p>
          <a:p>
            <a:pPr algn="l" rtl="0">
              <a:lnSpc>
                <a:spcPct val="90000"/>
              </a:lnSpc>
            </a:pPr>
            <a:endParaRPr lang="en-US" altLang="ar-SA" sz="2400"/>
          </a:p>
          <a:p>
            <a:pPr algn="l" rtl="0">
              <a:lnSpc>
                <a:spcPct val="90000"/>
              </a:lnSpc>
            </a:pPr>
            <a:endParaRPr lang="en-US" altLang="ar-SA" sz="2400"/>
          </a:p>
          <a:p>
            <a:pPr algn="l" rtl="0">
              <a:lnSpc>
                <a:spcPct val="90000"/>
              </a:lnSpc>
            </a:pPr>
            <a:endParaRPr lang="en-US" altLang="ar-SA" sz="2400"/>
          </a:p>
          <a:p>
            <a:pPr algn="l" rtl="0">
              <a:lnSpc>
                <a:spcPct val="90000"/>
              </a:lnSpc>
            </a:pPr>
            <a:endParaRPr lang="en-US" altLang="ar-SA" sz="2400"/>
          </a:p>
          <a:p>
            <a:pPr algn="l" rtl="0">
              <a:lnSpc>
                <a:spcPct val="90000"/>
              </a:lnSpc>
            </a:pPr>
            <a:endParaRPr lang="en-US" altLang="ar-SA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>
                <a:cs typeface="Times New Roman" panose="02020603050405020304" pitchFamily="18" charset="0"/>
              </a:rPr>
              <a:t>Example: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>
                <a:latin typeface="Courier New" panose="02070309020205020404" pitchFamily="49" charset="0"/>
                <a:cs typeface="Courier New" panose="02070309020205020404" pitchFamily="49" charset="0"/>
              </a:rPr>
              <a:t>char grade=‘’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>
                <a:latin typeface="Courier New" panose="02070309020205020404" pitchFamily="49" charset="0"/>
                <a:cs typeface="Courier New" panose="02070309020205020404" pitchFamily="49" charset="0"/>
              </a:rPr>
              <a:t>if ( score &gt;= 90 )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>
                <a:latin typeface="Courier New" panose="02070309020205020404" pitchFamily="49" charset="0"/>
                <a:cs typeface="Courier New" panose="02070309020205020404" pitchFamily="49" charset="0"/>
              </a:rPr>
              <a:t> grade = ‘A’;</a:t>
            </a:r>
          </a:p>
        </p:txBody>
      </p:sp>
      <p:pic>
        <p:nvPicPr>
          <p:cNvPr id="235524" name="Picture 4" descr="Fig04-04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59" y="1816994"/>
            <a:ext cx="64008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25" name="Rectangle 5"/>
          <p:cNvSpPr>
            <a:spLocks noGrp="1" noChangeArrowheads="1"/>
          </p:cNvSpPr>
          <p:nvPr>
            <p:ph type="title"/>
          </p:nvPr>
        </p:nvSpPr>
        <p:spPr>
          <a:xfrm>
            <a:off x="362251" y="751868"/>
            <a:ext cx="7989752" cy="1083329"/>
          </a:xfrm>
          <a:noFill/>
          <a:ln/>
        </p:spPr>
        <p:txBody>
          <a:bodyPr/>
          <a:lstStyle/>
          <a:p>
            <a:pPr rtl="0"/>
            <a:r>
              <a:rPr lang="en-US" altLang="ar-SA"/>
              <a:t>One-Way Selection</a:t>
            </a:r>
          </a:p>
        </p:txBody>
      </p:sp>
    </p:spTree>
    <p:extLst>
      <p:ext uri="{BB962C8B-B14F-4D97-AF65-F5344CB8AC3E}">
        <p14:creationId xmlns:p14="http://schemas.microsoft.com/office/powerpoint/2010/main" val="9793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44133" y="533400"/>
            <a:ext cx="7772400" cy="1143000"/>
          </a:xfrm>
        </p:spPr>
        <p:txBody>
          <a:bodyPr/>
          <a:lstStyle/>
          <a:p>
            <a:r>
              <a:rPr lang="en-US" altLang="ar-SA" sz="3200" b="1" dirty="0"/>
              <a:t>Example </a:t>
            </a:r>
            <a:r>
              <a:rPr lang="en-US" altLang="ar-SA" sz="3200" b="1" i="1" dirty="0"/>
              <a:t>if-statement</a:t>
            </a:r>
            <a:r>
              <a:rPr lang="en-US" altLang="ar-SA" sz="3200" b="1" dirty="0"/>
              <a:t>: find absolute value </a:t>
            </a:r>
            <a:endParaRPr lang="en-US" altLang="ar-SA" sz="3200" dirty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34850" y="1916805"/>
            <a:ext cx="7276563" cy="45870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import </a:t>
            </a:r>
            <a:r>
              <a:rPr lang="en-US" altLang="ar-SA" sz="1400" dirty="0" err="1">
                <a:solidFill>
                  <a:srgbClr val="0000FF"/>
                </a:solidFill>
                <a:latin typeface="Times" panose="02020603050405020304" pitchFamily="18" charset="0"/>
              </a:rPr>
              <a:t>java.util.Scanner</a:t>
            </a:r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;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public class If1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{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  public static void main(String[] </a:t>
            </a:r>
            <a:r>
              <a:rPr lang="en-US" altLang="ar-SA" sz="1400" dirty="0" err="1">
                <a:solidFill>
                  <a:srgbClr val="0000FF"/>
                </a:solidFill>
                <a:latin typeface="Times" panose="02020603050405020304" pitchFamily="18" charset="0"/>
              </a:rPr>
              <a:t>args</a:t>
            </a:r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)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  {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Scanner in = new Scanner(System.in);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  <a:r>
              <a:rPr lang="en-US" altLang="ar-SA" sz="1400" dirty="0" err="1">
                <a:solidFill>
                  <a:srgbClr val="0000FF"/>
                </a:solidFill>
                <a:latin typeface="Times" panose="02020603050405020304" pitchFamily="18" charset="0"/>
              </a:rPr>
              <a:t>int</a:t>
            </a:r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a;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   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  <a:r>
              <a:rPr lang="en-US" altLang="ar-SA" sz="1400" dirty="0" err="1">
                <a:solidFill>
                  <a:srgbClr val="0000FF"/>
                </a:solidFill>
                <a:latin typeface="Times" panose="02020603050405020304" pitchFamily="18" charset="0"/>
              </a:rPr>
              <a:t>System.out.print</a:t>
            </a:r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("Enter an integer value: ");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  <a:endParaRPr lang="en-US" altLang="ar-SA" sz="1400" dirty="0">
              <a:solidFill>
                <a:srgbClr val="FF0000"/>
              </a:solidFill>
              <a:latin typeface="Times" panose="02020603050405020304" pitchFamily="18" charset="0"/>
            </a:endParaRPr>
          </a:p>
          <a:p>
            <a:pPr eaLnBrk="0" hangingPunct="0"/>
            <a:r>
              <a:rPr lang="en-US" altLang="ar-SA" sz="1400" dirty="0">
                <a:solidFill>
                  <a:srgbClr val="FF0000"/>
                </a:solidFill>
                <a:latin typeface="Times" panose="02020603050405020304" pitchFamily="18" charset="0"/>
              </a:rPr>
              <a:t>    a = </a:t>
            </a:r>
            <a:r>
              <a:rPr lang="en-US" altLang="ar-SA" sz="1400" dirty="0" err="1">
                <a:solidFill>
                  <a:srgbClr val="FF0000"/>
                </a:solidFill>
                <a:latin typeface="Times" panose="02020603050405020304" pitchFamily="18" charset="0"/>
              </a:rPr>
              <a:t>in.nextInt</a:t>
            </a:r>
            <a:r>
              <a:rPr lang="en-US" altLang="ar-SA" sz="1400" dirty="0">
                <a:solidFill>
                  <a:srgbClr val="FF0000"/>
                </a:solidFill>
                <a:latin typeface="Times" panose="02020603050405020304" pitchFamily="18" charset="0"/>
              </a:rPr>
              <a:t>();     // Read in an integer from keyboard</a:t>
            </a:r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  <a:r>
              <a:rPr lang="en-US" altLang="ar-SA" sz="1400" dirty="0" err="1">
                <a:solidFill>
                  <a:srgbClr val="0000FF"/>
                </a:solidFill>
                <a:latin typeface="Times" panose="02020603050405020304" pitchFamily="18" charset="0"/>
              </a:rPr>
              <a:t>System.out.print</a:t>
            </a:r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("Input value = ");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  <a:r>
              <a:rPr lang="en-US" altLang="ar-SA" sz="1400" dirty="0" err="1">
                <a:solidFill>
                  <a:srgbClr val="0000FF"/>
                </a:solidFill>
                <a:latin typeface="Times" panose="02020603050405020304" pitchFamily="18" charset="0"/>
              </a:rPr>
              <a:t>System.out.println</a:t>
            </a:r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(a);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  <a:endParaRPr lang="en-US" altLang="ar-SA" sz="1400" dirty="0">
              <a:solidFill>
                <a:srgbClr val="FF0000"/>
              </a:solidFill>
              <a:latin typeface="Times" panose="02020603050405020304" pitchFamily="18" charset="0"/>
            </a:endParaRPr>
          </a:p>
          <a:p>
            <a:pPr eaLnBrk="0" hangingPunct="0"/>
            <a:r>
              <a:rPr lang="en-US" altLang="ar-SA" sz="1400" dirty="0">
                <a:solidFill>
                  <a:srgbClr val="FF0000"/>
                </a:solidFill>
                <a:latin typeface="Times" panose="02020603050405020304" pitchFamily="18" charset="0"/>
              </a:rPr>
              <a:t>    if ( a &lt; 0 )          // If-statement</a:t>
            </a:r>
          </a:p>
          <a:p>
            <a:pPr eaLnBrk="0" hangingPunct="0"/>
            <a:r>
              <a:rPr lang="en-US" altLang="ar-SA" sz="1400" dirty="0">
                <a:solidFill>
                  <a:srgbClr val="FF0000"/>
                </a:solidFill>
                <a:latin typeface="Times" panose="02020603050405020304" pitchFamily="18" charset="0"/>
              </a:rPr>
              <a:t>       a = -a;            // Negate a ONLY if a &lt; 0</a:t>
            </a:r>
            <a:endParaRPr lang="en-US" altLang="ar-SA" sz="1400" dirty="0">
              <a:solidFill>
                <a:srgbClr val="0000FF"/>
              </a:solidFill>
              <a:latin typeface="Times" panose="02020603050405020304" pitchFamily="18" charset="0"/>
            </a:endParaRP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   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  <a:r>
              <a:rPr lang="en-US" altLang="ar-SA" sz="1400" dirty="0" err="1">
                <a:solidFill>
                  <a:srgbClr val="0000FF"/>
                </a:solidFill>
                <a:latin typeface="Times" panose="02020603050405020304" pitchFamily="18" charset="0"/>
              </a:rPr>
              <a:t>System.out.print</a:t>
            </a:r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("It's absolute value = ");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</a:t>
            </a:r>
            <a:r>
              <a:rPr lang="en-US" altLang="ar-SA" sz="1400" dirty="0" err="1">
                <a:solidFill>
                  <a:srgbClr val="0000FF"/>
                </a:solidFill>
                <a:latin typeface="Times" panose="02020603050405020304" pitchFamily="18" charset="0"/>
              </a:rPr>
              <a:t>System.out.println</a:t>
            </a:r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(a);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   }</a:t>
            </a:r>
          </a:p>
          <a:p>
            <a:pPr eaLnBrk="0" hangingPunct="0"/>
            <a:r>
              <a:rPr lang="en-US" altLang="ar-SA" sz="1400" dirty="0">
                <a:solidFill>
                  <a:srgbClr val="0000FF"/>
                </a:solidFill>
                <a:latin typeface="Times" panose="02020603050405020304" pitchFamily="18" charset="0"/>
              </a:rPr>
              <a:t>   }</a:t>
            </a:r>
          </a:p>
          <a:p>
            <a:pPr eaLnBrk="0" hangingPunct="0"/>
            <a:endParaRPr lang="en-US" altLang="ar-SA" sz="14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3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7639B9-400E-4AE6-938B-CE6A5F2BA6E5}" type="slidenum">
              <a:rPr lang="ar-SA" altLang="ar-SA"/>
              <a:pPr/>
              <a:t>4</a:t>
            </a:fld>
            <a:endParaRPr lang="en-US" altLang="ar-SA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Two-Way Selection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altLang="ar-SA" sz="2800"/>
              <a:t>Syntax: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800"/>
              <a:t>		</a:t>
            </a:r>
            <a:r>
              <a:rPr lang="en-US" altLang="ar-SA" sz="2800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ar-SA" sz="2800">
                <a:latin typeface="Courier New" panose="02070309020205020404" pitchFamily="49" charset="0"/>
              </a:rPr>
              <a:t> (expression)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800">
                <a:latin typeface="Courier New" panose="02070309020205020404" pitchFamily="49" charset="0"/>
              </a:rPr>
              <a:t>	    	statement1;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800">
                <a:latin typeface="Courier New" panose="02070309020205020404" pitchFamily="49" charset="0"/>
              </a:rPr>
              <a:t>		</a:t>
            </a:r>
            <a:r>
              <a:rPr lang="en-US" altLang="ar-SA" sz="2800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800">
                <a:latin typeface="Courier New" panose="02070309020205020404" pitchFamily="49" charset="0"/>
              </a:rPr>
              <a:t>	    	statement2;</a:t>
            </a:r>
          </a:p>
          <a:p>
            <a:pPr algn="l" rtl="0"/>
            <a:r>
              <a:rPr lang="en-US" altLang="ar-SA" sz="2800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ar-SA" sz="2800"/>
              <a:t> statement must be paired with an </a:t>
            </a:r>
            <a:r>
              <a:rPr lang="en-US" altLang="ar-SA" sz="2800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ar-SA" sz="2800"/>
              <a:t>.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655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56189" y="6299539"/>
            <a:ext cx="4870585" cy="365125"/>
          </a:xfrm>
        </p:spPr>
        <p:txBody>
          <a:bodyPr/>
          <a:lstStyle/>
          <a:p>
            <a:fld id="{76FF2F78-C425-4E6C-9514-8365BD1F52C3}" type="slidenum">
              <a:rPr lang="ar-SA" altLang="ar-SA"/>
              <a:pPr/>
              <a:t>5</a:t>
            </a:fld>
            <a:endParaRPr lang="en-US" altLang="ar-SA"/>
          </a:p>
        </p:txBody>
      </p:sp>
      <p:pic>
        <p:nvPicPr>
          <p:cNvPr id="126985" name="Picture 9" descr="Fig04-06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3197" y="1670116"/>
            <a:ext cx="7543800" cy="307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6988" name="Rectangle 12"/>
          <p:cNvSpPr>
            <a:spLocks noGrp="1" noChangeArrowheads="1"/>
          </p:cNvSpPr>
          <p:nvPr>
            <p:ph type="title"/>
          </p:nvPr>
        </p:nvSpPr>
        <p:spPr>
          <a:xfrm>
            <a:off x="565597" y="347729"/>
            <a:ext cx="7772400" cy="1143000"/>
          </a:xfrm>
          <a:noFill/>
          <a:ln/>
        </p:spPr>
        <p:txBody>
          <a:bodyPr/>
          <a:lstStyle/>
          <a:p>
            <a:r>
              <a:rPr lang="en-US" altLang="ar-SA"/>
              <a:t>Two-Way Selection</a:t>
            </a:r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413197" y="4919729"/>
            <a:ext cx="441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ar-SA" sz="2000" b="1">
                <a:cs typeface="Times New Roman" panose="02020603050405020304" pitchFamily="18" charset="0"/>
              </a:rPr>
              <a:t>Example:  </a:t>
            </a:r>
          </a:p>
          <a:p>
            <a:endParaRPr lang="en-US" altLang="ar-SA" sz="2000" b="1">
              <a:cs typeface="Times New Roman" panose="02020603050405020304" pitchFamily="18" charset="0"/>
            </a:endParaRPr>
          </a:p>
          <a:p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ar-SA" sz="2000">
                <a:solidFill>
                  <a:srgbClr val="33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 positive, negative;</a:t>
            </a:r>
          </a:p>
          <a:p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ar-SA" sz="2000">
                <a:solidFill>
                  <a:srgbClr val="33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 (number &gt;= 0 )</a:t>
            </a:r>
          </a:p>
          <a:p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       positive = true;</a:t>
            </a:r>
          </a:p>
          <a:p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ar-SA" sz="2000">
                <a:solidFill>
                  <a:srgbClr val="33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altLang="ar-SA" sz="200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//number &lt; 0</a:t>
            </a:r>
          </a:p>
          <a:p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       negative =true;</a:t>
            </a:r>
          </a:p>
        </p:txBody>
      </p:sp>
    </p:spTree>
    <p:extLst>
      <p:ext uri="{BB962C8B-B14F-4D97-AF65-F5344CB8AC3E}">
        <p14:creationId xmlns:p14="http://schemas.microsoft.com/office/powerpoint/2010/main" val="202620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009" y="5913173"/>
            <a:ext cx="4870585" cy="365125"/>
          </a:xfrm>
        </p:spPr>
        <p:txBody>
          <a:bodyPr/>
          <a:lstStyle/>
          <a:p>
            <a:fld id="{5EE15035-7E3A-4F74-A44B-F9E63D9C8AD8}" type="slidenum">
              <a:rPr lang="ar-SA" altLang="ar-SA"/>
              <a:pPr/>
              <a:t>6</a:t>
            </a:fld>
            <a:endParaRPr lang="en-US" altLang="ar-SA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8009" y="648837"/>
            <a:ext cx="7989752" cy="1083329"/>
          </a:xfrm>
        </p:spPr>
        <p:txBody>
          <a:bodyPr/>
          <a:lstStyle/>
          <a:p>
            <a:pPr rtl="0"/>
            <a:r>
              <a:rPr lang="en-US" altLang="ar-SA"/>
              <a:t>Multiple Selection: Nested if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617" y="1942563"/>
            <a:ext cx="8001000" cy="4114800"/>
          </a:xfrm>
        </p:spPr>
        <p:txBody>
          <a:bodyPr/>
          <a:lstStyle/>
          <a:p>
            <a:pPr algn="l" rtl="0">
              <a:buFont typeface="Wingdings" panose="05000000000000000000" pitchFamily="2" charset="2"/>
              <a:buNone/>
            </a:pPr>
            <a:r>
              <a:rPr lang="en-US" altLang="ar-SA" b="1"/>
              <a:t>Example4_23 :</a:t>
            </a:r>
          </a:p>
          <a:p>
            <a:pPr algn="l" rtl="0">
              <a:buFont typeface="Wingdings" panose="05000000000000000000" pitchFamily="2" charset="2"/>
              <a:buNone/>
            </a:pPr>
            <a:endParaRPr lang="en-US" altLang="ar-SA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if ( GPA &gt;= 2.0 )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	if (GPA &gt;= 3.9)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		 System.out.println(“Dean Honor list”);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System.out.println(“GPA below graduation requirement”);</a:t>
            </a:r>
          </a:p>
          <a:p>
            <a:pPr algn="l" rtl="0">
              <a:buFont typeface="Wingdings" panose="05000000000000000000" pitchFamily="2" charset="2"/>
              <a:buNone/>
            </a:pPr>
            <a:endParaRPr lang="en-US" altLang="ar-SA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400" b="1">
                <a:cs typeface="Times New Roman" panose="02020603050405020304" pitchFamily="18" charset="0"/>
              </a:rPr>
              <a:t>If GPA = 3.8 what will be printed?</a:t>
            </a:r>
          </a:p>
          <a:p>
            <a:pPr algn="l" rtl="0">
              <a:buFont typeface="Wingdings" panose="05000000000000000000" pitchFamily="2" charset="2"/>
              <a:buNone/>
            </a:pPr>
            <a:endParaRPr lang="en-US" altLang="ar-SA" sz="2400" b="1">
              <a:cs typeface="Times New Roman" panose="02020603050405020304" pitchFamily="18" charset="0"/>
            </a:endParaRPr>
          </a:p>
          <a:p>
            <a:pPr algn="l" rtl="0">
              <a:buFont typeface="Wingdings" panose="05000000000000000000" pitchFamily="2" charset="2"/>
              <a:buNone/>
            </a:pPr>
            <a:endParaRPr lang="en-US" altLang="ar-SA" sz="2000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1178417" y="5752563"/>
            <a:ext cx="5334000" cy="701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SA" sz="2000" b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GPA below graduation requirement</a:t>
            </a:r>
          </a:p>
          <a:p>
            <a:endParaRPr lang="en-US" altLang="ar-SA" sz="2000" b="1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7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00888" y="6157872"/>
            <a:ext cx="4870585" cy="365125"/>
          </a:xfrm>
        </p:spPr>
        <p:txBody>
          <a:bodyPr/>
          <a:lstStyle/>
          <a:p>
            <a:fld id="{E299A3D2-BE27-4D74-A060-FCDA0DB20571}" type="slidenum">
              <a:rPr lang="ar-SA" altLang="ar-SA"/>
              <a:pPr/>
              <a:t>7</a:t>
            </a:fld>
            <a:endParaRPr lang="en-US" altLang="ar-SA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496" y="1501462"/>
            <a:ext cx="8458200" cy="4724400"/>
          </a:xfrm>
        </p:spPr>
        <p:txBody>
          <a:bodyPr/>
          <a:lstStyle/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400" b="1" dirty="0"/>
              <a:t>Example4_23 : (rewritten)</a:t>
            </a:r>
          </a:p>
          <a:p>
            <a:pPr algn="l" rtl="0">
              <a:buFont typeface="Wingdings" panose="05000000000000000000" pitchFamily="2" charset="2"/>
              <a:buNone/>
            </a:pPr>
            <a:endParaRPr lang="en-US" altLang="ar-S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( GPA &gt;= 2.0 )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if (GPA &gt;= 3.9)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altLang="ar-S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ar-S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(“Dean Honor list”);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ar-S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ar-S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(“GPA below graduation requirement”);</a:t>
            </a: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title"/>
          </p:nvPr>
        </p:nvSpPr>
        <p:spPr>
          <a:xfrm>
            <a:off x="429296" y="510862"/>
            <a:ext cx="7772400" cy="1143000"/>
          </a:xfrm>
          <a:noFill/>
          <a:ln/>
        </p:spPr>
        <p:txBody>
          <a:bodyPr/>
          <a:lstStyle/>
          <a:p>
            <a:pPr rtl="0"/>
            <a:r>
              <a:rPr lang="en-US" altLang="ar-SA"/>
              <a:t>Multiple Selection: Nested if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596721" y="5933315"/>
            <a:ext cx="594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None/>
            </a:pPr>
            <a:r>
              <a:rPr lang="en-US" altLang="ar-SA" b="1" dirty="0"/>
              <a:t>Now, if GPA = 3.8 what will be printed?</a:t>
            </a:r>
          </a:p>
        </p:txBody>
      </p:sp>
    </p:spTree>
    <p:extLst>
      <p:ext uri="{BB962C8B-B14F-4D97-AF65-F5344CB8AC3E}">
        <p14:creationId xmlns:p14="http://schemas.microsoft.com/office/powerpoint/2010/main" val="29565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582" y="2472702"/>
            <a:ext cx="8652961" cy="4005371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Test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30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if( x == 10 ){</a:t>
            </a: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("Value of X is 10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else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 x == 20 ){</a:t>
            </a: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("Value of X is 20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 x == 30 ){</a:t>
            </a: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("Value of X is 30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("This is else statement");</a:t>
            </a: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 algn="l" rtl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ar-S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1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366" y="1861664"/>
            <a:ext cx="6400799" cy="476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103</TotalTime>
  <Words>307</Words>
  <Application>Microsoft Office PowerPoint</Application>
  <PresentationFormat>On-screen Show (4:3)</PresentationFormat>
  <Paragraphs>98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Courier New</vt:lpstr>
      <vt:lpstr>Gill Sans MT</vt:lpstr>
      <vt:lpstr>Majalla UI</vt:lpstr>
      <vt:lpstr>Times</vt:lpstr>
      <vt:lpstr>Times New Roman</vt:lpstr>
      <vt:lpstr>Wingdings</vt:lpstr>
      <vt:lpstr>Wingdings 2</vt:lpstr>
      <vt:lpstr>Dividend</vt:lpstr>
      <vt:lpstr>If statements </vt:lpstr>
      <vt:lpstr>One-Way Selection</vt:lpstr>
      <vt:lpstr>Example if-statement: find absolute value </vt:lpstr>
      <vt:lpstr>Two-Way Selection</vt:lpstr>
      <vt:lpstr>Two-Way Selection</vt:lpstr>
      <vt:lpstr>Multiple Selection: Nested if</vt:lpstr>
      <vt:lpstr>Multiple Selection: Nested if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Aseel</dc:creator>
  <cp:lastModifiedBy>Aseel</cp:lastModifiedBy>
  <cp:revision>14</cp:revision>
  <dcterms:created xsi:type="dcterms:W3CDTF">2014-10-12T17:59:33Z</dcterms:created>
  <dcterms:modified xsi:type="dcterms:W3CDTF">2014-10-12T19:43:30Z</dcterms:modified>
</cp:coreProperties>
</file>