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4"/>
  </p:sldMasterIdLst>
  <p:notesMasterIdLst>
    <p:notesMasterId r:id="rId18"/>
  </p:notesMasterIdLst>
  <p:sldIdLst>
    <p:sldId id="270" r:id="rId5"/>
    <p:sldId id="256" r:id="rId6"/>
    <p:sldId id="271" r:id="rId7"/>
    <p:sldId id="272" r:id="rId8"/>
    <p:sldId id="259" r:id="rId9"/>
    <p:sldId id="268" r:id="rId10"/>
    <p:sldId id="261" r:id="rId11"/>
    <p:sldId id="262" r:id="rId12"/>
    <p:sldId id="263" r:id="rId13"/>
    <p:sldId id="264" r:id="rId14"/>
    <p:sldId id="269" r:id="rId15"/>
    <p:sldId id="267" r:id="rId16"/>
    <p:sldId id="273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8" d="100"/>
          <a:sy n="98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0BF9607-69B1-4113-A934-B5F9B0AF373B}" type="datetimeFigureOut">
              <a:rPr lang="ar-SA" smtClean="0"/>
              <a:pPr/>
              <a:t>22/01/1438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DE8B08A-D72B-415B-AF2C-220F59AE60EF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893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AEF002-E121-4276-8945-FE85000045E6}" type="slidenum">
              <a:rPr lang="ar-SA" altLang="ar-SA"/>
              <a:pPr/>
              <a:t>7</a:t>
            </a:fld>
            <a:endParaRPr lang="en-US" altLang="ar-SA"/>
          </a:p>
        </p:txBody>
      </p:sp>
      <p:sp>
        <p:nvSpPr>
          <p:cNvPr id="205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19260939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8F3FE8-8E12-4F92-8169-950F5A3FB5D6}" type="slidenum">
              <a:rPr lang="ar-SA" altLang="ar-SA"/>
              <a:pPr/>
              <a:t>8</a:t>
            </a:fld>
            <a:endParaRPr lang="en-US" altLang="ar-SA"/>
          </a:p>
        </p:txBody>
      </p:sp>
      <p:sp>
        <p:nvSpPr>
          <p:cNvPr id="206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6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31095670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5859E0-EF50-4B12-809B-76F7C6EC5CB8}" type="slidenum">
              <a:rPr lang="ar-SA" altLang="ar-SA"/>
              <a:pPr/>
              <a:t>9</a:t>
            </a:fld>
            <a:endParaRPr lang="en-US" altLang="ar-SA"/>
          </a:p>
        </p:txBody>
      </p:sp>
      <p:sp>
        <p:nvSpPr>
          <p:cNvPr id="216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6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427046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9523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1863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745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877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790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7526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251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482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10/23/2016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017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10/23/2016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050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039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15202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1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06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Self study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00888" y="6157872"/>
            <a:ext cx="4870585" cy="365125"/>
          </a:xfrm>
        </p:spPr>
        <p:txBody>
          <a:bodyPr/>
          <a:lstStyle/>
          <a:p>
            <a:fld id="{E299A3D2-BE27-4D74-A060-FCDA0DB20571}" type="slidenum">
              <a:rPr lang="ar-SA" altLang="ar-SA"/>
              <a:pPr/>
              <a:t>10</a:t>
            </a:fld>
            <a:endParaRPr lang="en-US" altLang="ar-SA"/>
          </a:p>
        </p:txBody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5496" y="1501462"/>
            <a:ext cx="8458200" cy="4724400"/>
          </a:xfrm>
        </p:spPr>
        <p:txBody>
          <a:bodyPr/>
          <a:lstStyle/>
          <a:p>
            <a:pPr algn="l" rtl="0">
              <a:buFont typeface="Wingdings" panose="05000000000000000000" pitchFamily="2" charset="2"/>
              <a:buNone/>
            </a:pPr>
            <a:r>
              <a:rPr lang="en-US" altLang="ar-SA" sz="2400" b="1" dirty="0"/>
              <a:t>Example4_23 : (rewritten)</a:t>
            </a:r>
          </a:p>
          <a:p>
            <a:pPr algn="l" rtl="0">
              <a:buFont typeface="Wingdings" panose="05000000000000000000" pitchFamily="2" charset="2"/>
              <a:buNone/>
            </a:pPr>
            <a:endParaRPr lang="en-US" altLang="ar-SA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if ( GPA &gt;= 2.0 )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if (GPA &gt;= 3.9)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	 </a:t>
            </a:r>
            <a:r>
              <a:rPr lang="en-US" altLang="ar-SA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altLang="ar-SA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(“Dean Honor list”);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ar-SA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altLang="ar-SA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(“GPA below graduation requirement”);</a:t>
            </a:r>
          </a:p>
        </p:txBody>
      </p:sp>
      <p:sp>
        <p:nvSpPr>
          <p:cNvPr id="238596" name="Rectangle 4"/>
          <p:cNvSpPr>
            <a:spLocks noGrp="1" noChangeArrowheads="1"/>
          </p:cNvSpPr>
          <p:nvPr>
            <p:ph type="title"/>
          </p:nvPr>
        </p:nvSpPr>
        <p:spPr>
          <a:xfrm>
            <a:off x="429296" y="510862"/>
            <a:ext cx="7772400" cy="1143000"/>
          </a:xfrm>
          <a:noFill/>
          <a:ln/>
        </p:spPr>
        <p:txBody>
          <a:bodyPr/>
          <a:lstStyle/>
          <a:p>
            <a:pPr rtl="0"/>
            <a:r>
              <a:rPr lang="en-US" altLang="ar-SA"/>
              <a:t>Multiple Selection: Nested if</a:t>
            </a:r>
          </a:p>
        </p:txBody>
      </p:sp>
      <p:sp>
        <p:nvSpPr>
          <p:cNvPr id="238597" name="Rectangle 5"/>
          <p:cNvSpPr>
            <a:spLocks noChangeArrowheads="1"/>
          </p:cNvSpPr>
          <p:nvPr/>
        </p:nvSpPr>
        <p:spPr bwMode="auto">
          <a:xfrm>
            <a:off x="596721" y="5933315"/>
            <a:ext cx="5943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666699"/>
              </a:buClr>
              <a:buFont typeface="Wingdings" panose="05000000000000000000" pitchFamily="2" charset="2"/>
              <a:buNone/>
            </a:pPr>
            <a:r>
              <a:rPr lang="en-US" altLang="ar-SA" b="1" dirty="0"/>
              <a:t>Now, if GPA = 3.8 what will be printed?</a:t>
            </a:r>
          </a:p>
        </p:txBody>
      </p:sp>
    </p:spTree>
    <p:extLst>
      <p:ext uri="{BB962C8B-B14F-4D97-AF65-F5344CB8AC3E}">
        <p14:creationId xmlns:p14="http://schemas.microsoft.com/office/powerpoint/2010/main" val="295659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582" y="2472702"/>
            <a:ext cx="8652961" cy="4005371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public class Test </a:t>
            </a:r>
            <a:r>
              <a:rPr lang="en-US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algn="l" rtl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public static void main(String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[]){</a:t>
            </a:r>
          </a:p>
          <a:p>
            <a:pPr marL="0" indent="0" algn="l" rtl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x = 30</a:t>
            </a:r>
            <a:r>
              <a:rPr lang="en-US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algn="l" rtl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if( x == 10 ){</a:t>
            </a:r>
          </a:p>
          <a:p>
            <a:pPr marL="0" indent="0" algn="l" rtl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("Value of X is 10</a:t>
            </a:r>
            <a:r>
              <a:rPr lang="en-US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");}</a:t>
            </a: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algn="l" rtl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else 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if( x == 20 ){</a:t>
            </a:r>
          </a:p>
          <a:p>
            <a:pPr marL="0" indent="0" algn="l" rtl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("Value of X is 20</a:t>
            </a:r>
            <a:r>
              <a:rPr lang="en-US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");}</a:t>
            </a: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algn="l" rtl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else 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if( x == 30 ){</a:t>
            </a:r>
          </a:p>
          <a:p>
            <a:pPr marL="0" indent="0" algn="l" rtl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("Value of X is 30</a:t>
            </a:r>
            <a:r>
              <a:rPr lang="en-US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");}</a:t>
            </a: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algn="l" rtl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0" indent="0" algn="l" rtl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("This is else statement");</a:t>
            </a:r>
          </a:p>
          <a:p>
            <a:pPr marL="0" indent="0" algn="l" rtl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}</a:t>
            </a:r>
          </a:p>
          <a:p>
            <a:pPr marL="0" indent="0" algn="l" rtl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}</a:t>
            </a:r>
          </a:p>
          <a:p>
            <a:pPr marL="0" indent="0" algn="l" rtl="0">
              <a:buNone/>
            </a:pP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ar-SA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8412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6366" y="1861664"/>
            <a:ext cx="6400799" cy="4761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329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09074" y="1845435"/>
            <a:ext cx="8554452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What is the output for the following code lines if hours=35 and hours=60:</a:t>
            </a:r>
          </a:p>
          <a:p>
            <a:pPr>
              <a:buNone/>
            </a:pPr>
            <a:r>
              <a:rPr lang="en-US" sz="2400" dirty="0" smtClean="0"/>
              <a:t>a) 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if (hours &lt;= 40)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ar-SA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altLang="ar-SA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“No overtime” );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ar-SA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altLang="ar-SA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“ You must work over 40 hours for overtime\n”); 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ar-SA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altLang="ar-SA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“Continue” );</a:t>
            </a:r>
          </a:p>
          <a:p>
            <a:pPr>
              <a:buNone/>
            </a:pP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dirty="0" smtClean="0">
                <a:cs typeface="Courier New" pitchFamily="49" charset="0"/>
              </a:rPr>
              <a:t>B) 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if (hours &lt;= 40)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&lt;&lt; “No overtime” &lt;&lt;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endl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&lt;&lt; "You must work over 40 hours for overtime.\n";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}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&lt;&lt; “Continue” &lt;&lt;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endl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If statements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20514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Selection Structure</a:t>
            </a:r>
            <a:endParaRPr lang="en-GB" dirty="0"/>
          </a:p>
        </p:txBody>
      </p:sp>
      <p:pic>
        <p:nvPicPr>
          <p:cNvPr id="4" name="Picture 2" descr="if-th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132856"/>
            <a:ext cx="1944216" cy="2047876"/>
          </a:xfrm>
          <a:prstGeom prst="rect">
            <a:avLst/>
          </a:prstGeom>
          <a:noFill/>
        </p:spPr>
      </p:pic>
      <p:pic>
        <p:nvPicPr>
          <p:cNvPr id="5" name="Picture 4" descr="if-then-e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2204864"/>
            <a:ext cx="2551187" cy="2019301"/>
          </a:xfrm>
          <a:prstGeom prst="rect">
            <a:avLst/>
          </a:prstGeom>
          <a:noFill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1844824"/>
            <a:ext cx="300990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323528" y="4509120"/>
            <a:ext cx="23423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 smtClean="0">
                <a:solidFill>
                  <a:srgbClr val="FF0000"/>
                </a:solidFill>
                <a:latin typeface="Lucida Console" pitchFamily="49" charset="0"/>
              </a:rPr>
              <a:t>if</a:t>
            </a:r>
            <a:r>
              <a:rPr lang="en-US" u="sng" dirty="0" smtClean="0">
                <a:solidFill>
                  <a:srgbClr val="000000"/>
                </a:solidFill>
                <a:latin typeface="Times New Roman" pitchFamily="18" charset="0"/>
              </a:rPr>
              <a:t> selection statement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843808" y="4509120"/>
            <a:ext cx="31309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 smtClean="0">
                <a:solidFill>
                  <a:srgbClr val="FF0000"/>
                </a:solidFill>
                <a:latin typeface="Lucida Console" pitchFamily="49" charset="0"/>
              </a:rPr>
              <a:t>if</a:t>
            </a:r>
            <a:r>
              <a:rPr lang="en-US" u="sng" dirty="0" smtClean="0">
                <a:solidFill>
                  <a:srgbClr val="FF0000"/>
                </a:solidFill>
                <a:latin typeface="Times New Roman" pitchFamily="18" charset="0"/>
              </a:rPr>
              <a:t>…</a:t>
            </a:r>
            <a:r>
              <a:rPr lang="en-US" u="sng" dirty="0" smtClean="0">
                <a:solidFill>
                  <a:srgbClr val="FF0000"/>
                </a:solidFill>
                <a:latin typeface="Lucida Console" pitchFamily="49" charset="0"/>
              </a:rPr>
              <a:t>else</a:t>
            </a:r>
            <a:r>
              <a:rPr lang="en-US" u="sng" dirty="0" smtClean="0">
                <a:solidFill>
                  <a:srgbClr val="000000"/>
                </a:solidFill>
                <a:latin typeface="Times New Roman" pitchFamily="18" charset="0"/>
              </a:rPr>
              <a:t> selection statement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084168" y="5229200"/>
            <a:ext cx="28424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 smtClean="0">
                <a:solidFill>
                  <a:srgbClr val="FF0000"/>
                </a:solidFill>
                <a:latin typeface="Lucida Console" pitchFamily="49" charset="0"/>
              </a:rPr>
              <a:t>switch</a:t>
            </a:r>
            <a:r>
              <a:rPr lang="en-US" u="sng" dirty="0" smtClean="0">
                <a:solidFill>
                  <a:srgbClr val="000000"/>
                </a:solidFill>
                <a:latin typeface="Times New Roman" pitchFamily="18" charset="0"/>
              </a:rPr>
              <a:t> selection statement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97042" y="2285319"/>
            <a:ext cx="5029199" cy="38985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Write a program that reads a student’s grade and prints “passed” if the grade is greater than or equal 60.</a:t>
            </a:r>
          </a:p>
          <a:p>
            <a:r>
              <a:rPr lang="en-US" i="1" dirty="0" smtClean="0">
                <a:solidFill>
                  <a:schemeClr val="accent2"/>
                </a:solidFill>
              </a:rPr>
              <a:t>Flowchart</a:t>
            </a:r>
            <a:r>
              <a:rPr lang="en-US" dirty="0" smtClean="0"/>
              <a:t>:</a:t>
            </a:r>
          </a:p>
          <a:p>
            <a:pPr>
              <a:buNone/>
            </a:pPr>
            <a:endParaRPr lang="en-US" i="1" dirty="0" smtClean="0">
              <a:solidFill>
                <a:schemeClr val="accent2"/>
              </a:solidFill>
            </a:endParaRPr>
          </a:p>
          <a:p>
            <a:pPr>
              <a:buNone/>
            </a:pPr>
            <a:endParaRPr lang="en-US" i="1" dirty="0" smtClean="0">
              <a:solidFill>
                <a:schemeClr val="accent2"/>
              </a:solidFill>
            </a:endParaRPr>
          </a:p>
          <a:p>
            <a:pPr>
              <a:buNone/>
            </a:pPr>
            <a:endParaRPr lang="en-US" i="1" dirty="0" smtClean="0">
              <a:solidFill>
                <a:schemeClr val="accent2"/>
              </a:solidFill>
            </a:endParaRPr>
          </a:p>
          <a:p>
            <a:r>
              <a:rPr lang="en-US" i="1" dirty="0" smtClean="0">
                <a:solidFill>
                  <a:schemeClr val="accent2"/>
                </a:solidFill>
              </a:rPr>
              <a:t>Code</a:t>
            </a:r>
            <a:r>
              <a:rPr lang="en-US" dirty="0" smtClean="0"/>
              <a:t>:</a:t>
            </a:r>
          </a:p>
          <a:p>
            <a:pPr marL="320040" lvl="2" indent="-320040">
              <a:spcBef>
                <a:spcPts val="700"/>
              </a:spcBef>
              <a:buSzPct val="60000"/>
              <a:buNone/>
            </a:pPr>
            <a:r>
              <a:rPr lang="en-US" sz="2000" b="1" dirty="0" smtClean="0">
                <a:solidFill>
                  <a:srgbClr val="000000"/>
                </a:solidFill>
                <a:latin typeface="Lucida Console" pitchFamily="49" charset="0"/>
              </a:rPr>
              <a:t>...</a:t>
            </a:r>
            <a:endParaRPr lang="en-US" dirty="0" smtClean="0"/>
          </a:p>
          <a:p>
            <a:pPr marL="320040" lvl="2" indent="-320040">
              <a:spcBef>
                <a:spcPts val="700"/>
              </a:spcBef>
              <a:buSzPct val="60000"/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Lucida Console" pitchFamily="49" charset="0"/>
              </a:rPr>
              <a:t>if</a:t>
            </a:r>
            <a:r>
              <a:rPr lang="en-US" sz="2000" b="1" dirty="0" smtClean="0">
                <a:solidFill>
                  <a:srgbClr val="000000"/>
                </a:solidFill>
                <a:latin typeface="Lucida Console" pitchFamily="49" charset="0"/>
              </a:rPr>
              <a:t> ( grade &gt;= </a:t>
            </a:r>
            <a:r>
              <a:rPr lang="en-US" sz="2000" b="1" dirty="0" smtClean="0">
                <a:solidFill>
                  <a:srgbClr val="128AFF"/>
                </a:solidFill>
                <a:latin typeface="Lucida Console" pitchFamily="49" charset="0"/>
              </a:rPr>
              <a:t>60</a:t>
            </a:r>
            <a:r>
              <a:rPr lang="en-US" sz="2000" b="1" dirty="0" smtClean="0">
                <a:solidFill>
                  <a:srgbClr val="000000"/>
                </a:solidFill>
                <a:latin typeface="Lucida Console" pitchFamily="49" charset="0"/>
              </a:rPr>
              <a:t> ) </a:t>
            </a:r>
          </a:p>
          <a:p>
            <a:pPr marL="320040" lvl="2" indent="-320040">
              <a:spcBef>
                <a:spcPts val="700"/>
              </a:spcBef>
              <a:buSzPct val="60000"/>
              <a:buNone/>
            </a:pPr>
            <a:r>
              <a:rPr lang="en-US" sz="2000" b="1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altLang="ar-SA" sz="2000" dirty="0" smtClean="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r>
              <a:rPr lang="en-US" altLang="ar-SA" sz="2000" dirty="0" err="1" smtClean="0">
                <a:solidFill>
                  <a:srgbClr val="0000FF"/>
                </a:solidFill>
                <a:latin typeface="Times" panose="02020603050405020304" pitchFamily="18" charset="0"/>
              </a:rPr>
              <a:t>System.out.print</a:t>
            </a:r>
            <a:r>
              <a:rPr lang="en-US" altLang="ar-SA" sz="2000" dirty="0" smtClean="0">
                <a:solidFill>
                  <a:srgbClr val="0000FF"/>
                </a:solidFill>
                <a:latin typeface="Times" panose="02020603050405020304" pitchFamily="18" charset="0"/>
              </a:rPr>
              <a:t>("</a:t>
            </a:r>
            <a:r>
              <a:rPr lang="en-US" sz="2000" b="1" dirty="0" smtClean="0">
                <a:solidFill>
                  <a:srgbClr val="128AFF"/>
                </a:solidFill>
                <a:latin typeface="Lucida Console" pitchFamily="49" charset="0"/>
              </a:rPr>
              <a:t>Passed”)</a:t>
            </a:r>
            <a:r>
              <a:rPr lang="en-US" sz="2000" b="1" dirty="0" smtClean="0">
                <a:solidFill>
                  <a:srgbClr val="000000"/>
                </a:solidFill>
                <a:latin typeface="Lucida Console" pitchFamily="49" charset="0"/>
              </a:rPr>
              <a:t>;</a:t>
            </a:r>
          </a:p>
          <a:p>
            <a:pPr marL="320040" lvl="2" indent="-320040">
              <a:spcBef>
                <a:spcPts val="700"/>
              </a:spcBef>
              <a:buSzPct val="60000"/>
              <a:buNone/>
            </a:pPr>
            <a:r>
              <a:rPr lang="en-US" sz="2000" b="1" dirty="0" smtClean="0">
                <a:solidFill>
                  <a:srgbClr val="000000"/>
                </a:solidFill>
                <a:latin typeface="Lucida Console" pitchFamily="49" charset="0"/>
              </a:rPr>
              <a:t>...</a:t>
            </a:r>
            <a:endParaRPr lang="en-GB" dirty="0"/>
          </a:p>
        </p:txBody>
      </p:sp>
      <p:pic>
        <p:nvPicPr>
          <p:cNvPr id="5" name="Picture 1" descr="ch03images_Page_07.png"/>
          <p:cNvPicPr>
            <a:picLocks noChangeAspect="1"/>
          </p:cNvPicPr>
          <p:nvPr isPhoto="1"/>
        </p:nvPicPr>
        <p:blipFill>
          <a:blip r:embed="rId2" cstate="print"/>
          <a:srcRect l="4170" t="5491" r="38817" b="51950"/>
          <a:stretch>
            <a:fillRect/>
          </a:stretch>
        </p:blipFill>
        <p:spPr>
          <a:xfrm>
            <a:off x="3815408" y="2873564"/>
            <a:ext cx="5328592" cy="2416519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62251" y="6016204"/>
            <a:ext cx="4870585" cy="365125"/>
          </a:xfrm>
        </p:spPr>
        <p:txBody>
          <a:bodyPr/>
          <a:lstStyle/>
          <a:p>
            <a:fld id="{7818C5B2-2791-4B0D-808E-11B9B0E84116}" type="slidenum">
              <a:rPr lang="ar-SA" altLang="ar-SA"/>
              <a:pPr/>
              <a:t>5</a:t>
            </a:fld>
            <a:endParaRPr lang="en-US" altLang="ar-SA"/>
          </a:p>
        </p:txBody>
      </p:sp>
      <p:sp>
        <p:nvSpPr>
          <p:cNvPr id="235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6859" y="2045594"/>
            <a:ext cx="7772400" cy="4572000"/>
          </a:xfrm>
        </p:spPr>
        <p:txBody>
          <a:bodyPr>
            <a:normAutofit fontScale="92500" lnSpcReduction="10000"/>
          </a:bodyPr>
          <a:lstStyle/>
          <a:p>
            <a:pPr algn="l" rtl="0">
              <a:lnSpc>
                <a:spcPct val="90000"/>
              </a:lnSpc>
            </a:pPr>
            <a:endParaRPr lang="en-US" altLang="ar-SA" sz="2400"/>
          </a:p>
          <a:p>
            <a:pPr algn="l" rtl="0">
              <a:lnSpc>
                <a:spcPct val="90000"/>
              </a:lnSpc>
            </a:pPr>
            <a:endParaRPr lang="en-US" altLang="ar-SA" sz="2400"/>
          </a:p>
          <a:p>
            <a:pPr algn="l" rtl="0">
              <a:lnSpc>
                <a:spcPct val="90000"/>
              </a:lnSpc>
            </a:pPr>
            <a:endParaRPr lang="en-US" altLang="ar-SA" sz="2400"/>
          </a:p>
          <a:p>
            <a:pPr algn="l" rtl="0">
              <a:lnSpc>
                <a:spcPct val="90000"/>
              </a:lnSpc>
            </a:pPr>
            <a:endParaRPr lang="en-US" altLang="ar-SA" sz="2400"/>
          </a:p>
          <a:p>
            <a:pPr algn="l" rtl="0">
              <a:lnSpc>
                <a:spcPct val="90000"/>
              </a:lnSpc>
            </a:pPr>
            <a:endParaRPr lang="en-US" altLang="ar-SA" sz="2400"/>
          </a:p>
          <a:p>
            <a:pPr algn="l" rtl="0">
              <a:lnSpc>
                <a:spcPct val="90000"/>
              </a:lnSpc>
            </a:pPr>
            <a:endParaRPr lang="en-US" altLang="ar-SA" sz="20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ar-SA" sz="20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400">
                <a:cs typeface="Times New Roman" panose="02020603050405020304" pitchFamily="18" charset="0"/>
              </a:rPr>
              <a:t>Example: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400">
                <a:latin typeface="Courier New" panose="02070309020205020404" pitchFamily="49" charset="0"/>
                <a:cs typeface="Courier New" panose="02070309020205020404" pitchFamily="49" charset="0"/>
              </a:rPr>
              <a:t>char grade=‘’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400">
                <a:latin typeface="Courier New" panose="02070309020205020404" pitchFamily="49" charset="0"/>
                <a:cs typeface="Courier New" panose="02070309020205020404" pitchFamily="49" charset="0"/>
              </a:rPr>
              <a:t>if ( score &gt;= 90 )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400">
                <a:latin typeface="Courier New" panose="02070309020205020404" pitchFamily="49" charset="0"/>
                <a:cs typeface="Courier New" panose="02070309020205020404" pitchFamily="49" charset="0"/>
              </a:rPr>
              <a:t> grade = ‘A’;</a:t>
            </a:r>
          </a:p>
        </p:txBody>
      </p:sp>
      <p:pic>
        <p:nvPicPr>
          <p:cNvPr id="235524" name="Picture 4" descr="Fig04-04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659" y="1816994"/>
            <a:ext cx="6400800" cy="279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25" name="Rectangle 5"/>
          <p:cNvSpPr>
            <a:spLocks noGrp="1" noChangeArrowheads="1"/>
          </p:cNvSpPr>
          <p:nvPr>
            <p:ph type="title"/>
          </p:nvPr>
        </p:nvSpPr>
        <p:spPr>
          <a:xfrm>
            <a:off x="362251" y="751868"/>
            <a:ext cx="7989752" cy="1083329"/>
          </a:xfrm>
          <a:noFill/>
          <a:ln/>
        </p:spPr>
        <p:txBody>
          <a:bodyPr/>
          <a:lstStyle/>
          <a:p>
            <a:pPr rtl="0"/>
            <a:r>
              <a:rPr lang="en-US" altLang="ar-SA"/>
              <a:t>One-Way Selection</a:t>
            </a:r>
          </a:p>
        </p:txBody>
      </p:sp>
    </p:spTree>
    <p:extLst>
      <p:ext uri="{BB962C8B-B14F-4D97-AF65-F5344CB8AC3E}">
        <p14:creationId xmlns:p14="http://schemas.microsoft.com/office/powerpoint/2010/main" val="97936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44133" y="533400"/>
            <a:ext cx="7772400" cy="1143000"/>
          </a:xfrm>
        </p:spPr>
        <p:txBody>
          <a:bodyPr/>
          <a:lstStyle/>
          <a:p>
            <a:r>
              <a:rPr lang="en-US" altLang="ar-SA" sz="3200" b="1" dirty="0"/>
              <a:t>Example </a:t>
            </a:r>
            <a:r>
              <a:rPr lang="en-US" altLang="ar-SA" sz="3200" b="1" i="1" dirty="0"/>
              <a:t>if-statement</a:t>
            </a:r>
            <a:r>
              <a:rPr lang="en-US" altLang="ar-SA" sz="3200" b="1" dirty="0"/>
              <a:t>: find absolute value </a:t>
            </a:r>
            <a:endParaRPr lang="en-US" altLang="ar-SA" sz="3200" dirty="0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334850" y="1916805"/>
            <a:ext cx="7276563" cy="458702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   import </a:t>
            </a:r>
            <a:r>
              <a:rPr lang="en-US" altLang="ar-SA" sz="1400" dirty="0" err="1">
                <a:solidFill>
                  <a:srgbClr val="0000FF"/>
                </a:solidFill>
                <a:latin typeface="Times" panose="02020603050405020304" pitchFamily="18" charset="0"/>
              </a:rPr>
              <a:t>java.util.Scanner</a:t>
            </a:r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;</a:t>
            </a:r>
          </a:p>
          <a:p>
            <a:pPr eaLnBrk="0" hangingPunct="0"/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    </a:t>
            </a:r>
          </a:p>
          <a:p>
            <a:pPr eaLnBrk="0" hangingPunct="0"/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   public class If1</a:t>
            </a:r>
          </a:p>
          <a:p>
            <a:pPr eaLnBrk="0" hangingPunct="0"/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   {</a:t>
            </a:r>
          </a:p>
          <a:p>
            <a:pPr eaLnBrk="0" hangingPunct="0"/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      public static void main(String[] </a:t>
            </a:r>
            <a:r>
              <a:rPr lang="en-US" altLang="ar-SA" sz="1400" dirty="0" err="1">
                <a:solidFill>
                  <a:srgbClr val="0000FF"/>
                </a:solidFill>
                <a:latin typeface="Times" panose="02020603050405020304" pitchFamily="18" charset="0"/>
              </a:rPr>
              <a:t>args</a:t>
            </a:r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)</a:t>
            </a:r>
          </a:p>
          <a:p>
            <a:pPr eaLnBrk="0" hangingPunct="0"/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      {</a:t>
            </a:r>
          </a:p>
          <a:p>
            <a:pPr eaLnBrk="0" hangingPunct="0"/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    Scanner in = new Scanner(System.in);</a:t>
            </a:r>
          </a:p>
          <a:p>
            <a:pPr eaLnBrk="0" hangingPunct="0"/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    </a:t>
            </a:r>
          </a:p>
          <a:p>
            <a:pPr eaLnBrk="0" hangingPunct="0"/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    </a:t>
            </a:r>
            <a:r>
              <a:rPr lang="en-US" altLang="ar-SA" sz="1400" dirty="0" err="1">
                <a:solidFill>
                  <a:srgbClr val="0000FF"/>
                </a:solidFill>
                <a:latin typeface="Times" panose="02020603050405020304" pitchFamily="18" charset="0"/>
              </a:rPr>
              <a:t>int</a:t>
            </a:r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 a;</a:t>
            </a:r>
          </a:p>
          <a:p>
            <a:pPr eaLnBrk="0" hangingPunct="0"/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       </a:t>
            </a:r>
          </a:p>
          <a:p>
            <a:pPr eaLnBrk="0" hangingPunct="0"/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    </a:t>
            </a:r>
            <a:r>
              <a:rPr lang="en-US" altLang="ar-SA" sz="1400" dirty="0" err="1">
                <a:solidFill>
                  <a:srgbClr val="0000FF"/>
                </a:solidFill>
                <a:latin typeface="Times" panose="02020603050405020304" pitchFamily="18" charset="0"/>
              </a:rPr>
              <a:t>System.out.print</a:t>
            </a:r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("Enter an integer value: ");</a:t>
            </a:r>
          </a:p>
          <a:p>
            <a:pPr eaLnBrk="0" hangingPunct="0"/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    </a:t>
            </a:r>
            <a:endParaRPr lang="en-US" altLang="ar-SA" sz="1400" dirty="0">
              <a:solidFill>
                <a:srgbClr val="FF0000"/>
              </a:solidFill>
              <a:latin typeface="Times" panose="02020603050405020304" pitchFamily="18" charset="0"/>
            </a:endParaRPr>
          </a:p>
          <a:p>
            <a:pPr eaLnBrk="0" hangingPunct="0"/>
            <a:r>
              <a:rPr lang="en-US" altLang="ar-SA" sz="1400" dirty="0">
                <a:solidFill>
                  <a:srgbClr val="FF0000"/>
                </a:solidFill>
                <a:latin typeface="Times" panose="02020603050405020304" pitchFamily="18" charset="0"/>
              </a:rPr>
              <a:t>    a = </a:t>
            </a:r>
            <a:r>
              <a:rPr lang="en-US" altLang="ar-SA" sz="1400" dirty="0" err="1">
                <a:solidFill>
                  <a:srgbClr val="FF0000"/>
                </a:solidFill>
                <a:latin typeface="Times" panose="02020603050405020304" pitchFamily="18" charset="0"/>
              </a:rPr>
              <a:t>in.nextInt</a:t>
            </a:r>
            <a:r>
              <a:rPr lang="en-US" altLang="ar-SA" sz="1400" dirty="0">
                <a:solidFill>
                  <a:srgbClr val="FF0000"/>
                </a:solidFill>
                <a:latin typeface="Times" panose="02020603050405020304" pitchFamily="18" charset="0"/>
              </a:rPr>
              <a:t>();     // Read in an integer from keyboard</a:t>
            </a:r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    </a:t>
            </a:r>
          </a:p>
          <a:p>
            <a:pPr eaLnBrk="0" hangingPunct="0"/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    </a:t>
            </a:r>
            <a:r>
              <a:rPr lang="en-US" altLang="ar-SA" sz="1400" dirty="0" smtClean="0">
                <a:solidFill>
                  <a:srgbClr val="0000FF"/>
                </a:solidFill>
                <a:latin typeface="Times" panose="02020603050405020304" pitchFamily="18" charset="0"/>
              </a:rPr>
              <a:t>    </a:t>
            </a:r>
            <a:endParaRPr lang="en-US" altLang="ar-SA" sz="1400" dirty="0">
              <a:solidFill>
                <a:srgbClr val="FF0000"/>
              </a:solidFill>
              <a:latin typeface="Times" panose="02020603050405020304" pitchFamily="18" charset="0"/>
            </a:endParaRPr>
          </a:p>
          <a:p>
            <a:pPr eaLnBrk="0" hangingPunct="0"/>
            <a:r>
              <a:rPr lang="en-US" altLang="ar-SA" sz="1400" dirty="0">
                <a:solidFill>
                  <a:srgbClr val="FF0000"/>
                </a:solidFill>
                <a:latin typeface="Times" panose="02020603050405020304" pitchFamily="18" charset="0"/>
              </a:rPr>
              <a:t>    if ( a &lt; 0 )          // If-statement</a:t>
            </a:r>
          </a:p>
          <a:p>
            <a:pPr eaLnBrk="0" hangingPunct="0"/>
            <a:r>
              <a:rPr lang="en-US" altLang="ar-SA" sz="1400" dirty="0">
                <a:solidFill>
                  <a:srgbClr val="FF0000"/>
                </a:solidFill>
                <a:latin typeface="Times" panose="02020603050405020304" pitchFamily="18" charset="0"/>
              </a:rPr>
              <a:t>       a = -a;            // Negate a ONLY if a &lt; 0</a:t>
            </a:r>
            <a:endParaRPr lang="en-US" altLang="ar-SA" sz="1400" dirty="0">
              <a:solidFill>
                <a:srgbClr val="0000FF"/>
              </a:solidFill>
              <a:latin typeface="Times" panose="02020603050405020304" pitchFamily="18" charset="0"/>
            </a:endParaRPr>
          </a:p>
          <a:p>
            <a:pPr eaLnBrk="0" hangingPunct="0"/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       </a:t>
            </a:r>
          </a:p>
          <a:p>
            <a:pPr eaLnBrk="0" hangingPunct="0"/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    </a:t>
            </a:r>
            <a:r>
              <a:rPr lang="en-US" altLang="ar-SA" sz="1400" dirty="0" err="1">
                <a:solidFill>
                  <a:srgbClr val="0000FF"/>
                </a:solidFill>
                <a:latin typeface="Times" panose="02020603050405020304" pitchFamily="18" charset="0"/>
              </a:rPr>
              <a:t>System.out.print</a:t>
            </a:r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("It's absolute value = ");</a:t>
            </a:r>
          </a:p>
          <a:p>
            <a:pPr eaLnBrk="0" hangingPunct="0"/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    </a:t>
            </a:r>
            <a:r>
              <a:rPr lang="en-US" altLang="ar-SA" sz="1400" dirty="0" err="1">
                <a:solidFill>
                  <a:srgbClr val="0000FF"/>
                </a:solidFill>
                <a:latin typeface="Times" panose="02020603050405020304" pitchFamily="18" charset="0"/>
              </a:rPr>
              <a:t>System.out.println</a:t>
            </a:r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(a);</a:t>
            </a:r>
          </a:p>
          <a:p>
            <a:pPr eaLnBrk="0" hangingPunct="0"/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      }</a:t>
            </a:r>
          </a:p>
          <a:p>
            <a:pPr eaLnBrk="0" hangingPunct="0"/>
            <a:r>
              <a:rPr lang="en-US" altLang="ar-SA" sz="1400" dirty="0">
                <a:solidFill>
                  <a:srgbClr val="0000FF"/>
                </a:solidFill>
                <a:latin typeface="Times" panose="02020603050405020304" pitchFamily="18" charset="0"/>
              </a:rPr>
              <a:t>   }</a:t>
            </a:r>
          </a:p>
          <a:p>
            <a:pPr eaLnBrk="0" hangingPunct="0"/>
            <a:endParaRPr lang="en-US" altLang="ar-SA" sz="1400" dirty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043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7639B9-400E-4AE6-938B-CE6A5F2BA6E5}" type="slidenum">
              <a:rPr lang="ar-SA" altLang="ar-SA"/>
              <a:pPr/>
              <a:t>7</a:t>
            </a:fld>
            <a:endParaRPr lang="en-US" altLang="ar-SA" dirty="0"/>
          </a:p>
        </p:txBody>
      </p:sp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Two-Way Selection</a:t>
            </a: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algn="l" rtl="0"/>
            <a:r>
              <a:rPr lang="en-US" altLang="ar-SA" sz="2800" dirty="0"/>
              <a:t>Syntax: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2800" dirty="0"/>
              <a:t>		</a:t>
            </a:r>
            <a:r>
              <a:rPr lang="en-US" altLang="ar-SA" sz="2800" dirty="0">
                <a:solidFill>
                  <a:schemeClr val="accent2"/>
                </a:solidFill>
                <a:latin typeface="Courier New" panose="02070309020205020404" pitchFamily="49" charset="0"/>
              </a:rPr>
              <a:t>if</a:t>
            </a:r>
            <a:r>
              <a:rPr lang="en-US" altLang="ar-SA" sz="2800" dirty="0">
                <a:latin typeface="Courier New" panose="02070309020205020404" pitchFamily="49" charset="0"/>
              </a:rPr>
              <a:t> (expression)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2800" dirty="0">
                <a:latin typeface="Courier New" panose="02070309020205020404" pitchFamily="49" charset="0"/>
              </a:rPr>
              <a:t>	    	statement1;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2800" dirty="0">
                <a:latin typeface="Courier New" panose="02070309020205020404" pitchFamily="49" charset="0"/>
              </a:rPr>
              <a:t>		</a:t>
            </a:r>
            <a:r>
              <a:rPr lang="en-US" altLang="ar-SA" sz="2800" dirty="0">
                <a:solidFill>
                  <a:schemeClr val="accent2"/>
                </a:solidFill>
                <a:latin typeface="Courier New" panose="02070309020205020404" pitchFamily="49" charset="0"/>
              </a:rPr>
              <a:t>else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2800" dirty="0">
                <a:latin typeface="Courier New" panose="02070309020205020404" pitchFamily="49" charset="0"/>
              </a:rPr>
              <a:t>	    	statement2</a:t>
            </a:r>
            <a:r>
              <a:rPr lang="en-US" altLang="ar-SA" sz="2800" dirty="0" smtClean="0">
                <a:latin typeface="Courier New" panose="02070309020205020404" pitchFamily="49" charset="0"/>
              </a:rPr>
              <a:t>;</a:t>
            </a:r>
          </a:p>
          <a:p>
            <a:pPr algn="l" rtl="0">
              <a:buFont typeface="Wingdings" panose="05000000000000000000" pitchFamily="2" charset="2"/>
              <a:buNone/>
            </a:pPr>
            <a:endParaRPr lang="en-US" altLang="ar-SA" sz="2800" dirty="0">
              <a:latin typeface="Courier New" panose="02070309020205020404" pitchFamily="49" charset="0"/>
            </a:endParaRPr>
          </a:p>
          <a:p>
            <a:pPr algn="l" rtl="0"/>
            <a:r>
              <a:rPr lang="en-US" altLang="ar-SA" sz="2800" dirty="0">
                <a:solidFill>
                  <a:schemeClr val="accent2"/>
                </a:solidFill>
                <a:latin typeface="Courier New" panose="02070309020205020404" pitchFamily="49" charset="0"/>
              </a:rPr>
              <a:t>else</a:t>
            </a:r>
            <a:r>
              <a:rPr lang="en-US" altLang="ar-SA" sz="2800" dirty="0"/>
              <a:t> statement must be paired with an </a:t>
            </a:r>
            <a:r>
              <a:rPr lang="en-US" altLang="ar-SA" sz="2800" dirty="0">
                <a:solidFill>
                  <a:schemeClr val="accent2"/>
                </a:solidFill>
                <a:latin typeface="Courier New" panose="02070309020205020404" pitchFamily="49" charset="0"/>
              </a:rPr>
              <a:t>if</a:t>
            </a:r>
            <a:r>
              <a:rPr lang="en-US" altLang="ar-SA" sz="2800" dirty="0"/>
              <a:t>.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dirty="0"/>
              <a:t>	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902368" y="4872789"/>
            <a:ext cx="678581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558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56189" y="6299539"/>
            <a:ext cx="4870585" cy="365125"/>
          </a:xfrm>
        </p:spPr>
        <p:txBody>
          <a:bodyPr/>
          <a:lstStyle/>
          <a:p>
            <a:fld id="{76FF2F78-C425-4E6C-9514-8365BD1F52C3}" type="slidenum">
              <a:rPr lang="ar-SA" altLang="ar-SA"/>
              <a:pPr/>
              <a:t>8</a:t>
            </a:fld>
            <a:endParaRPr lang="en-US" altLang="ar-SA"/>
          </a:p>
        </p:txBody>
      </p:sp>
      <p:pic>
        <p:nvPicPr>
          <p:cNvPr id="126985" name="Picture 9" descr="Fig04-06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3197" y="1670116"/>
            <a:ext cx="7543800" cy="3070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6988" name="Rectangle 12"/>
          <p:cNvSpPr>
            <a:spLocks noGrp="1" noChangeArrowheads="1"/>
          </p:cNvSpPr>
          <p:nvPr>
            <p:ph type="title"/>
          </p:nvPr>
        </p:nvSpPr>
        <p:spPr>
          <a:xfrm>
            <a:off x="565597" y="347729"/>
            <a:ext cx="7772400" cy="1143000"/>
          </a:xfrm>
          <a:noFill/>
          <a:ln/>
        </p:spPr>
        <p:txBody>
          <a:bodyPr/>
          <a:lstStyle/>
          <a:p>
            <a:r>
              <a:rPr lang="en-US" altLang="ar-SA"/>
              <a:t>Two-Way Selection</a:t>
            </a:r>
          </a:p>
        </p:txBody>
      </p:sp>
      <p:sp>
        <p:nvSpPr>
          <p:cNvPr id="126989" name="Rectangle 13"/>
          <p:cNvSpPr>
            <a:spLocks noChangeArrowheads="1"/>
          </p:cNvSpPr>
          <p:nvPr/>
        </p:nvSpPr>
        <p:spPr bwMode="auto">
          <a:xfrm>
            <a:off x="413197" y="4919729"/>
            <a:ext cx="44196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ar-SA" sz="2000" b="1" dirty="0">
                <a:cs typeface="Times New Roman" panose="02020603050405020304" pitchFamily="18" charset="0"/>
              </a:rPr>
              <a:t>Example:  </a:t>
            </a:r>
          </a:p>
          <a:p>
            <a:r>
              <a:rPr lang="en-US" altLang="ar-SA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altLang="ar-SA" sz="2000" dirty="0" err="1">
                <a:solidFill>
                  <a:srgbClr val="3333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boolean</a:t>
            </a: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ar-SA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positive, </a:t>
            </a: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negative;</a:t>
            </a:r>
          </a:p>
          <a:p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altLang="ar-SA" sz="2000" dirty="0">
                <a:solidFill>
                  <a:srgbClr val="3333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(number &gt;= 0 )</a:t>
            </a:r>
          </a:p>
          <a:p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positive = true;</a:t>
            </a:r>
          </a:p>
          <a:p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altLang="ar-SA" sz="2000" dirty="0">
                <a:solidFill>
                  <a:srgbClr val="3333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</a:t>
            </a:r>
            <a:r>
              <a:rPr lang="en-US" altLang="ar-SA" sz="2000" dirty="0">
                <a:solidFill>
                  <a:srgbClr val="339933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//number &lt; 0</a:t>
            </a:r>
          </a:p>
          <a:p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negative =true;</a:t>
            </a:r>
          </a:p>
        </p:txBody>
      </p:sp>
    </p:spTree>
    <p:extLst>
      <p:ext uri="{BB962C8B-B14F-4D97-AF65-F5344CB8AC3E}">
        <p14:creationId xmlns:p14="http://schemas.microsoft.com/office/powerpoint/2010/main" val="2026208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8009" y="5913173"/>
            <a:ext cx="4870585" cy="365125"/>
          </a:xfrm>
        </p:spPr>
        <p:txBody>
          <a:bodyPr/>
          <a:lstStyle/>
          <a:p>
            <a:fld id="{5EE15035-7E3A-4F74-A44B-F9E63D9C8AD8}" type="slidenum">
              <a:rPr lang="ar-SA" altLang="ar-SA"/>
              <a:pPr/>
              <a:t>9</a:t>
            </a:fld>
            <a:endParaRPr lang="en-US" altLang="ar-SA"/>
          </a:p>
        </p:txBody>
      </p:sp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>
          <a:xfrm>
            <a:off x="388009" y="648837"/>
            <a:ext cx="7989752" cy="1083329"/>
          </a:xfrm>
        </p:spPr>
        <p:txBody>
          <a:bodyPr/>
          <a:lstStyle/>
          <a:p>
            <a:pPr rtl="0"/>
            <a:r>
              <a:rPr lang="en-US" altLang="ar-SA"/>
              <a:t>Multiple Selection: Nested if</a:t>
            </a:r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2617" y="1942563"/>
            <a:ext cx="8001000" cy="4114800"/>
          </a:xfrm>
        </p:spPr>
        <p:txBody>
          <a:bodyPr/>
          <a:lstStyle/>
          <a:p>
            <a:pPr algn="l" rtl="0">
              <a:buFont typeface="Wingdings" panose="05000000000000000000" pitchFamily="2" charset="2"/>
              <a:buNone/>
            </a:pPr>
            <a:r>
              <a:rPr lang="en-US" altLang="ar-SA" b="1"/>
              <a:t>Example4_23 :</a:t>
            </a:r>
          </a:p>
          <a:p>
            <a:pPr algn="l" rtl="0">
              <a:buFont typeface="Wingdings" panose="05000000000000000000" pitchFamily="2" charset="2"/>
              <a:buNone/>
            </a:pPr>
            <a:endParaRPr lang="en-US" altLang="ar-SA" sz="20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2000">
                <a:latin typeface="Courier New" panose="02070309020205020404" pitchFamily="49" charset="0"/>
                <a:cs typeface="Courier New" panose="02070309020205020404" pitchFamily="49" charset="0"/>
              </a:rPr>
              <a:t>if ( GPA &gt;= 2.0 )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2000">
                <a:latin typeface="Courier New" panose="02070309020205020404" pitchFamily="49" charset="0"/>
                <a:cs typeface="Courier New" panose="02070309020205020404" pitchFamily="49" charset="0"/>
              </a:rPr>
              <a:t>	if (GPA &gt;= 3.9)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2000">
                <a:latin typeface="Courier New" panose="02070309020205020404" pitchFamily="49" charset="0"/>
                <a:cs typeface="Courier New" panose="02070309020205020404" pitchFamily="49" charset="0"/>
              </a:rPr>
              <a:t>		 System.out.println(“Dean Honor list”);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200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20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ar-SA" sz="1800">
                <a:latin typeface="Courier New" panose="02070309020205020404" pitchFamily="49" charset="0"/>
                <a:cs typeface="Courier New" panose="02070309020205020404" pitchFamily="49" charset="0"/>
              </a:rPr>
              <a:t>System.out.println(“GPA below graduation requirement”);</a:t>
            </a:r>
          </a:p>
          <a:p>
            <a:pPr algn="l" rtl="0">
              <a:buFont typeface="Wingdings" panose="05000000000000000000" pitchFamily="2" charset="2"/>
              <a:buNone/>
            </a:pPr>
            <a:endParaRPr lang="en-US" altLang="ar-SA" sz="18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2400" b="1">
                <a:cs typeface="Times New Roman" panose="02020603050405020304" pitchFamily="18" charset="0"/>
              </a:rPr>
              <a:t>If GPA = 3.8 what will be printed?</a:t>
            </a:r>
          </a:p>
          <a:p>
            <a:pPr algn="l" rtl="0">
              <a:buFont typeface="Wingdings" panose="05000000000000000000" pitchFamily="2" charset="2"/>
              <a:buNone/>
            </a:pPr>
            <a:endParaRPr lang="en-US" altLang="ar-SA" sz="2400" b="1">
              <a:cs typeface="Times New Roman" panose="02020603050405020304" pitchFamily="18" charset="0"/>
            </a:endParaRPr>
          </a:p>
          <a:p>
            <a:pPr algn="l" rtl="0">
              <a:buFont typeface="Wingdings" panose="05000000000000000000" pitchFamily="2" charset="2"/>
              <a:buNone/>
            </a:pPr>
            <a:endParaRPr lang="en-US" altLang="ar-SA" sz="2000"/>
          </a:p>
        </p:txBody>
      </p:sp>
      <p:sp>
        <p:nvSpPr>
          <p:cNvPr id="180228" name="Rectangle 4"/>
          <p:cNvSpPr>
            <a:spLocks noChangeArrowheads="1"/>
          </p:cNvSpPr>
          <p:nvPr/>
        </p:nvSpPr>
        <p:spPr bwMode="auto">
          <a:xfrm>
            <a:off x="1178417" y="5752563"/>
            <a:ext cx="5334000" cy="7016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ar-SA" sz="2000" b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GPA below graduation requirement</a:t>
            </a:r>
          </a:p>
          <a:p>
            <a:endParaRPr lang="en-US" altLang="ar-SA" sz="2000" b="1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4371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0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28" grpId="0" animBg="1"/>
    </p:bldLst>
  </p:timing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2B3B5C38C58904D87CBE1ADBB3BC631" ma:contentTypeVersion="1" ma:contentTypeDescription="Create a new document." ma:contentTypeScope="" ma:versionID="272eda713e90e6dee77098fb629ae370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DCB3DFD-4CF7-441D-9A90-11816DA694F2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C924B35D-99C4-4629-9956-5CD211D692B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DD632ED-475D-4881-B501-D7C481126E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Dividend</Template>
  <TotalTime>150</TotalTime>
  <Words>444</Words>
  <Application>Microsoft Office PowerPoint</Application>
  <PresentationFormat>On-screen Show (4:3)</PresentationFormat>
  <Paragraphs>124</Paragraphs>
  <Slides>13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Dividend</vt:lpstr>
      <vt:lpstr>Self study</vt:lpstr>
      <vt:lpstr>If statements </vt:lpstr>
      <vt:lpstr>Selection Structure</vt:lpstr>
      <vt:lpstr>Example</vt:lpstr>
      <vt:lpstr>One-Way Selection</vt:lpstr>
      <vt:lpstr>Example if-statement: find absolute value </vt:lpstr>
      <vt:lpstr>Two-Way Selection</vt:lpstr>
      <vt:lpstr>Two-Way Selection</vt:lpstr>
      <vt:lpstr>Multiple Selection: Nested if</vt:lpstr>
      <vt:lpstr>Multiple Selection: Nested if</vt:lpstr>
      <vt:lpstr>PowerPoint Presentation</vt:lpstr>
      <vt:lpstr>PowerPoint Presentation</vt:lpstr>
      <vt:lpstr>Exercise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Aseel</dc:creator>
  <cp:lastModifiedBy>Nouf</cp:lastModifiedBy>
  <cp:revision>20</cp:revision>
  <dcterms:created xsi:type="dcterms:W3CDTF">2014-10-12T17:59:33Z</dcterms:created>
  <dcterms:modified xsi:type="dcterms:W3CDTF">2016-10-23T07:30:18Z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0x01010092B3B5C38C58904D87CBE1ADBB3BC631</vt:lpwstr>
  </property>
</Properties>
</file>