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40" r:id="rId4"/>
  </p:sldMasterIdLst>
  <p:notesMasterIdLst>
    <p:notesMasterId r:id="rId16"/>
  </p:notesMasterIdLst>
  <p:sldIdLst>
    <p:sldId id="256" r:id="rId5"/>
    <p:sldId id="257" r:id="rId6"/>
    <p:sldId id="532" r:id="rId7"/>
    <p:sldId id="536" r:id="rId8"/>
    <p:sldId id="533" r:id="rId9"/>
    <p:sldId id="543" r:id="rId10"/>
    <p:sldId id="550" r:id="rId11"/>
    <p:sldId id="552" r:id="rId12"/>
    <p:sldId id="555" r:id="rId13"/>
    <p:sldId id="556" r:id="rId14"/>
    <p:sldId id="558" r:id="rId15"/>
  </p:sldIdLst>
  <p:sldSz cx="9144000" cy="6858000" type="screen4x3"/>
  <p:notesSz cx="7302500" cy="95885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66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064"/>
        <p:guide pos="2880"/>
      </p:guideLst>
    </p:cSldViewPr>
  </p:slideViewPr>
  <p:outlineViewPr>
    <p:cViewPr>
      <p:scale>
        <a:sx n="33" d="100"/>
        <a:sy n="33" d="100"/>
      </p:scale>
      <p:origin x="0" y="311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44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4538"/>
            <a:ext cx="535622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85" tIns="48242" rIns="96485" bIns="48242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16211027-0698-45A7-8F15-D13A20283DAB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21704C-2184-424C-A4D5-326090789659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267A68-A3A0-4F6C-8A3E-8A4678E584BD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5F797-52C0-4BE6-9C27-AF746B1C8849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0CF4-FA0F-49CB-A50C-AFD5944987E1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D39F4C4-9FD7-4F7C-BD7C-3A7F1B80FA96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18D339-F0C7-422E-AD70-C6FA6BE56A2E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D62225-C5B2-416D-92F6-7A6D30E6C03A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1AEC6A2-A122-4F1A-8143-541BFC22E81C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B2F59F-9587-4E70-B5A6-18F10689067C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6EAA05-68EF-44BC-81EA-8325A491CC0E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fld id="{1D7504EC-9A5C-4C32-B91B-BE520A988C2C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B40E5-B030-4573-99AE-904B77016321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BA2C01-BB35-4737-987E-B817897E4729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C529E98-A488-44AD-B2EE-698AADC27158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99476D-6710-446F-903D-65AF1B5B0492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BEE3F10-39EF-4FA0-BA4F-9F373E66CED2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3C2AA2-AAF5-4700-998B-8A9E573719B2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668251-0E93-44E0-AEB8-592738079C07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8313EFC-2A05-46C9-A22C-225305C62F7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3B94AB-6FEB-4DBE-85C5-6419C6D84273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9E6C473-118A-4A9D-A704-003C42E76C8A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fld id="{59940084-1415-4F04-8ACE-12F7BCDC59D7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66A6B8-B40E-4F5A-92C5-A2D5BB706C8B}" type="datetime1">
              <a:rPr lang="en-US" smtClean="0"/>
              <a:pPr>
                <a:defRPr/>
              </a:pPr>
              <a:t>10/26/2015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CA11F0-3398-49CC-BE50-044777E82C62}" type="slidenum">
              <a:rPr lang="en-US" altLang="ar-SA" smtClean="0"/>
              <a:pPr/>
              <a:t>‹#›</a:t>
            </a:fld>
            <a:endParaRPr lang="en-US" alt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8ACB131-FCC5-445B-B3BA-EA5D7B0D20CF}" type="slidenum">
              <a:rPr lang="en-US" altLang="ar-SA" sz="1400"/>
              <a:pPr algn="r"/>
              <a:t>1</a:t>
            </a:fld>
            <a:endParaRPr lang="en-US" altLang="ar-SA" sz="1400"/>
          </a:p>
        </p:txBody>
      </p:sp>
      <p:sp>
        <p:nvSpPr>
          <p:cNvPr id="3075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C131FB4-C0BC-4C5A-AE00-135E7F9D2BCA}" type="slidenum">
              <a:rPr lang="en-US" altLang="ar-SA" sz="1400"/>
              <a:pPr algn="r"/>
              <a:t>1</a:t>
            </a:fld>
            <a:endParaRPr lang="en-US" altLang="ar-SA" sz="140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ar-SA" sz="4400" b="1" dirty="0" smtClean="0">
                <a:solidFill>
                  <a:schemeClr val="tx1"/>
                </a:solidFill>
              </a:rPr>
              <a:t/>
            </a:r>
            <a:br>
              <a:rPr lang="en-US" altLang="ar-SA" sz="4400" b="1" dirty="0" smtClean="0">
                <a:solidFill>
                  <a:schemeClr val="tx1"/>
                </a:solidFill>
              </a:rPr>
            </a:br>
            <a:r>
              <a:rPr lang="en-US" altLang="ar-SA" sz="4400" b="1" u="sng" dirty="0" smtClean="0">
                <a:solidFill>
                  <a:schemeClr val="tx1"/>
                </a:solidFill>
              </a:rPr>
              <a:t>ARRAYS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ar-SA" dirty="0" smtClean="0">
                <a:solidFill>
                  <a:schemeClr val="tx1"/>
                </a:solidFill>
              </a:rPr>
              <a:t>Chapter 9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F724647-5AFA-477E-A5D7-9DB381D68864}" type="slidenum">
              <a:rPr lang="en-US" altLang="ar-SA" sz="1400"/>
              <a:pPr algn="r"/>
              <a:t>10</a:t>
            </a:fld>
            <a:endParaRPr lang="en-US" altLang="ar-SA" sz="1400"/>
          </a:p>
        </p:txBody>
      </p:sp>
      <p:sp>
        <p:nvSpPr>
          <p:cNvPr id="30723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7CD26E5-8F28-4F8C-A530-6A914F3F3DF8}" type="slidenum">
              <a:rPr lang="en-US" altLang="ar-SA" sz="1400"/>
              <a:pPr algn="r"/>
              <a:t>10</a:t>
            </a:fld>
            <a:endParaRPr lang="en-US" altLang="ar-SA" sz="140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>
            <a:normAutofit fontScale="90000"/>
          </a:bodyPr>
          <a:lstStyle/>
          <a:p>
            <a:pPr algn="l"/>
            <a:r>
              <a:rPr lang="en-US" altLang="ar-SA" sz="2800" b="1" dirty="0" smtClean="0">
                <a:solidFill>
                  <a:schemeClr val="tx1"/>
                </a:solidFill>
              </a:rPr>
              <a:t>PROCESSING ARRAY ELEMENTS</a:t>
            </a:r>
            <a:br>
              <a:rPr lang="en-US" altLang="ar-SA" sz="2800" b="1" dirty="0" smtClean="0">
                <a:solidFill>
                  <a:schemeClr val="tx1"/>
                </a:solidFill>
              </a:rPr>
            </a:br>
            <a:r>
              <a:rPr lang="en-US" altLang="ar-SA" sz="2800" b="1" u="sng" dirty="0" smtClean="0">
                <a:solidFill>
                  <a:schemeClr val="tx1"/>
                </a:solidFill>
              </a:rPr>
              <a:t>Array Length</a:t>
            </a:r>
            <a:r>
              <a:rPr lang="en-US" altLang="ar-SA" sz="2800" b="1" dirty="0" smtClean="0">
                <a:solidFill>
                  <a:schemeClr val="tx1"/>
                </a:solidFill>
              </a:rPr>
              <a:t> </a:t>
            </a:r>
            <a:br>
              <a:rPr lang="en-US" altLang="ar-SA" sz="2800" b="1" dirty="0" smtClean="0">
                <a:solidFill>
                  <a:schemeClr val="tx1"/>
                </a:solidFill>
              </a:rPr>
            </a:br>
            <a:endParaRPr lang="en-US" altLang="ar-SA" sz="2800" b="1" dirty="0" smtClean="0">
              <a:solidFill>
                <a:schemeClr val="tx1"/>
              </a:solidFill>
            </a:endParaRP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981200"/>
            <a:ext cx="7848600" cy="4114800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2400" dirty="0" smtClean="0"/>
              <a:t>To display the elements of the array referenced by </a:t>
            </a:r>
            <a:r>
              <a:rPr lang="en-US" altLang="ar-SA" sz="2400" i="1" dirty="0" smtClean="0"/>
              <a:t>values</a:t>
            </a:r>
            <a:r>
              <a:rPr lang="en-US" altLang="ar-SA" sz="2400" dirty="0" smtClean="0"/>
              <a:t>, we could write: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1600" dirty="0" smtClean="0"/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dirty="0" err="1" smtClean="0">
                <a:latin typeface="Arial" charset="0"/>
              </a:rPr>
              <a:t>int</a:t>
            </a:r>
            <a:r>
              <a:rPr lang="en-US" altLang="ar-SA" sz="1800" dirty="0" smtClean="0">
                <a:latin typeface="Arial" charset="0"/>
              </a:rPr>
              <a:t> count;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dirty="0" err="1" smtClean="0">
                <a:latin typeface="Arial" charset="0"/>
              </a:rPr>
              <a:t>int</a:t>
            </a:r>
            <a:r>
              <a:rPr lang="en-US" altLang="ar-SA" sz="1800" dirty="0" smtClean="0">
                <a:latin typeface="Arial" charset="0"/>
              </a:rPr>
              <a:t>[ ] values = {13, 21, 201, 3, 43};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1800" dirty="0" smtClean="0">
              <a:latin typeface="Arial" charset="0"/>
            </a:endParaRP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dirty="0" smtClean="0">
                <a:latin typeface="Arial" charset="0"/>
              </a:rPr>
              <a:t>for (count = 0; count </a:t>
            </a:r>
            <a:r>
              <a:rPr lang="en-US" altLang="ar-SA" sz="1800" b="1" dirty="0" smtClean="0">
                <a:solidFill>
                  <a:schemeClr val="accent2"/>
                </a:solidFill>
                <a:latin typeface="Arial" charset="0"/>
              </a:rPr>
              <a:t>&lt;</a:t>
            </a:r>
            <a:r>
              <a:rPr lang="en-US" altLang="ar-SA" sz="1800" dirty="0" smtClean="0">
                <a:latin typeface="Arial" charset="0"/>
              </a:rPr>
              <a:t> </a:t>
            </a:r>
            <a:r>
              <a:rPr lang="en-US" altLang="ar-SA" sz="1800" dirty="0" err="1" smtClean="0">
                <a:latin typeface="Arial" charset="0"/>
              </a:rPr>
              <a:t>values.length</a:t>
            </a:r>
            <a:r>
              <a:rPr lang="en-US" altLang="ar-SA" sz="1800" dirty="0" smtClean="0">
                <a:latin typeface="Arial" charset="0"/>
              </a:rPr>
              <a:t>; count++)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dirty="0" smtClean="0">
                <a:latin typeface="Arial" charset="0"/>
              </a:rPr>
              <a:t>{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dirty="0" smtClean="0">
                <a:latin typeface="Arial" charset="0"/>
              </a:rPr>
              <a:t>	</a:t>
            </a:r>
            <a:r>
              <a:rPr lang="en-US" altLang="ar-SA" sz="1800" dirty="0" err="1" smtClean="0">
                <a:latin typeface="Arial" charset="0"/>
              </a:rPr>
              <a:t>System.out.println</a:t>
            </a:r>
            <a:r>
              <a:rPr lang="en-US" altLang="ar-SA" sz="1800" dirty="0" smtClean="0">
                <a:latin typeface="Arial" charset="0"/>
              </a:rPr>
              <a:t>("Value #" + (count + 1) + " in the list of values is "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681038" algn="l"/>
              </a:tabLst>
            </a:pPr>
            <a:r>
              <a:rPr lang="en-US" altLang="ar-SA" sz="1800" dirty="0" smtClean="0">
                <a:latin typeface="Arial" charset="0"/>
              </a:rPr>
              <a:t>			+ values[count]);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1800" dirty="0" smtClean="0">
                <a:latin typeface="Arial" charset="0"/>
              </a:rPr>
              <a:t>}</a:t>
            </a:r>
          </a:p>
          <a:p>
            <a:pPr marL="0" indent="0">
              <a:buFontTx/>
              <a:buNone/>
              <a:tabLst>
                <a:tab pos="681038" algn="l"/>
              </a:tabLst>
            </a:pPr>
            <a:endParaRPr lang="en-US" altLang="ar-SA" sz="2400" dirty="0" smtClean="0"/>
          </a:p>
          <a:p>
            <a:pPr marL="0" indent="0">
              <a:tabLst>
                <a:tab pos="681038" algn="l"/>
              </a:tabLst>
            </a:pPr>
            <a:endParaRPr lang="en-US" altLang="ar-SA" sz="1600" dirty="0" smtClean="0"/>
          </a:p>
          <a:p>
            <a:pPr marL="0" indent="0">
              <a:buFontTx/>
              <a:buNone/>
              <a:tabLst>
                <a:tab pos="681038" algn="l"/>
              </a:tabLst>
            </a:pPr>
            <a:r>
              <a:rPr lang="en-US" altLang="ar-SA" sz="2400" dirty="0" smtClean="0"/>
              <a:t>	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5486400" y="2895600"/>
            <a:ext cx="1905000" cy="7620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 altLang="ar-SA"/>
          </a:p>
        </p:txBody>
      </p:sp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5486400" y="2895600"/>
            <a:ext cx="1905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ar-SA" sz="1200" b="1"/>
              <a:t>Notice, the valid subscripts are zero through </a:t>
            </a:r>
            <a:r>
              <a:rPr lang="en-US" altLang="ar-SA" sz="1200" b="1" i="1"/>
              <a:t>values.length</a:t>
            </a:r>
            <a:r>
              <a:rPr lang="en-US" altLang="ar-SA" sz="1200" b="1"/>
              <a:t> - 1.</a:t>
            </a:r>
          </a:p>
        </p:txBody>
      </p:sp>
      <p:sp>
        <p:nvSpPr>
          <p:cNvPr id="30728" name="Line 9"/>
          <p:cNvSpPr>
            <a:spLocks noChangeShapeType="1"/>
          </p:cNvSpPr>
          <p:nvPr/>
        </p:nvSpPr>
        <p:spPr bwMode="auto">
          <a:xfrm flipH="1">
            <a:off x="5181600" y="3276600"/>
            <a:ext cx="3048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29" name="Line 10"/>
          <p:cNvSpPr>
            <a:spLocks noChangeShapeType="1"/>
          </p:cNvSpPr>
          <p:nvPr/>
        </p:nvSpPr>
        <p:spPr bwMode="auto">
          <a:xfrm flipH="1">
            <a:off x="3886200" y="3276600"/>
            <a:ext cx="1295400" cy="762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7C26416-B0C2-4FB8-BD0B-9F38E4057CBC}" type="slidenum">
              <a:rPr lang="en-US" altLang="ar-SA" sz="1400"/>
              <a:pPr algn="r"/>
              <a:t>11</a:t>
            </a:fld>
            <a:endParaRPr lang="en-US" altLang="ar-SA" sz="1400"/>
          </a:p>
        </p:txBody>
      </p:sp>
      <p:sp>
        <p:nvSpPr>
          <p:cNvPr id="31747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3BEBD87-DFFC-40A7-AA92-D04B6227CA30}" type="slidenum">
              <a:rPr lang="en-US" altLang="ar-SA" sz="1400"/>
              <a:pPr algn="r"/>
              <a:t>11</a:t>
            </a:fld>
            <a:endParaRPr lang="en-US" altLang="ar-SA" sz="140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 anchor="t"/>
          <a:lstStyle/>
          <a:p>
            <a:pPr algn="l"/>
            <a:r>
              <a:rPr lang="en-US" altLang="ar-SA" sz="2800" b="1" dirty="0" smtClean="0">
                <a:solidFill>
                  <a:schemeClr val="tx1"/>
                </a:solidFill>
              </a:rPr>
              <a:t>PROCESSING ARRAY ELEMENTS </a:t>
            </a:r>
            <a:r>
              <a:rPr lang="en-US" altLang="ar-SA" sz="2800" b="1" u="sng" dirty="0" smtClean="0">
                <a:solidFill>
                  <a:schemeClr val="tx1"/>
                </a:solidFill>
              </a:rPr>
              <a:t/>
            </a:r>
            <a:br>
              <a:rPr lang="en-US" altLang="ar-SA" sz="2800" b="1" u="sng" dirty="0" smtClean="0">
                <a:solidFill>
                  <a:schemeClr val="tx1"/>
                </a:solidFill>
              </a:rPr>
            </a:br>
            <a:r>
              <a:rPr lang="en-US" altLang="ar-SA" sz="2400" b="1" u="sng" dirty="0" smtClean="0">
                <a:solidFill>
                  <a:schemeClr val="tx1"/>
                </a:solidFill>
              </a:rPr>
              <a:t>Reassigning Array Reference Variables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00200"/>
            <a:ext cx="7848600" cy="4114800"/>
          </a:xfrm>
        </p:spPr>
        <p:txBody>
          <a:bodyPr/>
          <a:lstStyle/>
          <a:p>
            <a:pPr marL="341313" indent="-341313">
              <a:tabLst>
                <a:tab pos="681038" algn="l"/>
              </a:tabLst>
            </a:pPr>
            <a:r>
              <a:rPr lang="en-US" altLang="ar-SA" sz="2400" dirty="0" smtClean="0"/>
              <a:t>The assignment operator </a:t>
            </a:r>
            <a:r>
              <a:rPr lang="en-US" altLang="ar-SA" sz="2400" b="1" u="sng" dirty="0" smtClean="0"/>
              <a:t>does not</a:t>
            </a:r>
            <a:r>
              <a:rPr lang="en-US" altLang="ar-SA" sz="2400" dirty="0" smtClean="0"/>
              <a:t> copy the contents of one array to another array</a:t>
            </a:r>
            <a:r>
              <a:rPr lang="en-US" altLang="ar-SA" sz="2400" dirty="0" smtClean="0"/>
              <a:t>.</a:t>
            </a:r>
          </a:p>
          <a:p>
            <a:pPr marL="341313" indent="-341313">
              <a:tabLst>
                <a:tab pos="681038" algn="l"/>
              </a:tabLst>
            </a:pPr>
            <a:r>
              <a:rPr lang="en-US" altLang="ar-SA" sz="2400" dirty="0" err="1" smtClean="0"/>
              <a:t>Int</a:t>
            </a:r>
            <a:r>
              <a:rPr lang="en-US" altLang="ar-SA" sz="2400" dirty="0" smtClean="0"/>
              <a:t> [] x ={ 0,1,2,3,4} ;      </a:t>
            </a:r>
            <a:r>
              <a:rPr lang="en-US" altLang="ar-SA" sz="2400" dirty="0" err="1" smtClean="0"/>
              <a:t>int</a:t>
            </a:r>
            <a:r>
              <a:rPr lang="en-US" altLang="ar-SA" sz="2400" dirty="0" smtClean="0"/>
              <a:t> [] y=new </a:t>
            </a:r>
            <a:r>
              <a:rPr lang="en-US" altLang="ar-SA" sz="2400" dirty="0" err="1" smtClean="0"/>
              <a:t>int</a:t>
            </a:r>
            <a:r>
              <a:rPr lang="en-US" altLang="ar-SA" sz="2400" dirty="0" smtClean="0"/>
              <a:t> [5] ;</a:t>
            </a:r>
          </a:p>
          <a:p>
            <a:pPr marL="341313" indent="-341313">
              <a:tabLst>
                <a:tab pos="681038" algn="l"/>
              </a:tabLst>
            </a:pPr>
            <a:endParaRPr lang="en-US" altLang="ar-SA" sz="2400" dirty="0" smtClean="0"/>
          </a:p>
          <a:p>
            <a:pPr marL="341313" indent="-341313">
              <a:tabLst>
                <a:tab pos="681038" algn="l"/>
              </a:tabLst>
            </a:pPr>
            <a:r>
              <a:rPr lang="en-US" altLang="ar-SA" sz="2400" dirty="0" smtClean="0"/>
              <a:t>y</a:t>
            </a:r>
            <a:r>
              <a:rPr lang="en-US" altLang="ar-SA" sz="2400" dirty="0" smtClean="0"/>
              <a:t>=x ;    //error</a:t>
            </a:r>
          </a:p>
          <a:p>
            <a:pPr marL="341313" indent="-341313">
              <a:tabLst>
                <a:tab pos="681038" algn="l"/>
              </a:tabLst>
            </a:pPr>
            <a:endParaRPr lang="en-US" altLang="ar-SA" sz="2400" dirty="0" smtClean="0"/>
          </a:p>
          <a:p>
            <a:pPr marL="341313" indent="-341313">
              <a:tabLst>
                <a:tab pos="681038" algn="l"/>
              </a:tabLst>
            </a:pPr>
            <a:r>
              <a:rPr lang="en-US" altLang="ar-SA" sz="2400" dirty="0" smtClean="0"/>
              <a:t>For(</a:t>
            </a:r>
            <a:r>
              <a:rPr lang="en-US" altLang="ar-SA" sz="2400" dirty="0" err="1" smtClean="0"/>
              <a:t>int</a:t>
            </a:r>
            <a:r>
              <a:rPr lang="en-US" altLang="ar-SA" sz="2400" dirty="0" smtClean="0"/>
              <a:t> </a:t>
            </a:r>
            <a:r>
              <a:rPr lang="en-US" altLang="ar-SA" sz="2400" dirty="0" err="1" smtClean="0"/>
              <a:t>i</a:t>
            </a:r>
            <a:r>
              <a:rPr lang="en-US" altLang="ar-SA" sz="2400" dirty="0" smtClean="0"/>
              <a:t> = 0 ; </a:t>
            </a:r>
            <a:r>
              <a:rPr lang="en-US" altLang="ar-SA" sz="2400" dirty="0" err="1" smtClean="0"/>
              <a:t>i</a:t>
            </a:r>
            <a:r>
              <a:rPr lang="en-US" altLang="ar-SA" sz="2400" dirty="0" smtClean="0"/>
              <a:t>&lt;5; </a:t>
            </a:r>
            <a:r>
              <a:rPr lang="en-US" altLang="ar-SA" sz="2400" dirty="0" err="1" smtClean="0"/>
              <a:t>i</a:t>
            </a:r>
            <a:r>
              <a:rPr lang="en-US" altLang="ar-SA" sz="2400" dirty="0" smtClean="0"/>
              <a:t> ++)</a:t>
            </a:r>
          </a:p>
          <a:p>
            <a:pPr marL="341313" indent="-341313">
              <a:tabLst>
                <a:tab pos="681038" algn="l"/>
              </a:tabLst>
            </a:pPr>
            <a:r>
              <a:rPr lang="en-US" altLang="ar-SA" sz="2400" dirty="0" smtClean="0"/>
              <a:t>Y[</a:t>
            </a:r>
            <a:r>
              <a:rPr lang="en-US" altLang="ar-SA" sz="2400" dirty="0" err="1" smtClean="0"/>
              <a:t>i</a:t>
            </a:r>
            <a:r>
              <a:rPr lang="en-US" altLang="ar-SA" sz="2400" dirty="0" smtClean="0"/>
              <a:t>]=x[</a:t>
            </a:r>
            <a:r>
              <a:rPr lang="en-US" altLang="ar-SA" sz="2400" dirty="0" err="1" smtClean="0"/>
              <a:t>i</a:t>
            </a:r>
            <a:r>
              <a:rPr lang="en-US" altLang="ar-SA" sz="2400" dirty="0" smtClean="0"/>
              <a:t>];</a:t>
            </a:r>
          </a:p>
          <a:p>
            <a:pPr marL="341313" indent="-341313">
              <a:tabLst>
                <a:tab pos="681038" algn="l"/>
              </a:tabLst>
            </a:pPr>
            <a:endParaRPr lang="en-US" altLang="ar-SA" sz="2400" dirty="0" smtClean="0"/>
          </a:p>
          <a:p>
            <a:pPr marL="341313" indent="-341313">
              <a:tabLst>
                <a:tab pos="681038" algn="l"/>
              </a:tabLst>
            </a:pPr>
            <a:endParaRPr lang="en-US" altLang="ar-SA" sz="2400" dirty="0" smtClean="0"/>
          </a:p>
          <a:p>
            <a:pPr marL="341313" indent="-341313">
              <a:tabLst>
                <a:tab pos="681038" algn="l"/>
              </a:tabLst>
            </a:pPr>
            <a:endParaRPr lang="en-US" altLang="ar-SA" sz="2400" dirty="0" smtClean="0"/>
          </a:p>
          <a:p>
            <a:pPr marL="341313" indent="-341313">
              <a:tabLst>
                <a:tab pos="681038" algn="l"/>
              </a:tabLst>
            </a:pPr>
            <a:endParaRPr lang="en-US" altLang="ar-SA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4AFB282-D292-4B96-8F7F-AF8CD825B155}" type="slidenum">
              <a:rPr lang="en-US" altLang="ar-SA" sz="1400"/>
              <a:pPr algn="r"/>
              <a:t>2</a:t>
            </a:fld>
            <a:endParaRPr lang="en-US" altLang="ar-SA" sz="1400"/>
          </a:p>
        </p:txBody>
      </p:sp>
      <p:sp>
        <p:nvSpPr>
          <p:cNvPr id="4099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11605D1-44EA-4860-9B42-9CF544F743E8}" type="slidenum">
              <a:rPr lang="en-US" altLang="ar-SA" sz="1400"/>
              <a:pPr algn="r"/>
              <a:t>2</a:t>
            </a:fld>
            <a:endParaRPr lang="en-US" altLang="ar-SA" sz="1400"/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838200"/>
            <a:ext cx="784860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ar-SA" sz="2400" dirty="0" smtClean="0"/>
              <a:t>The following variable declarations each allocate enough storage to hold one value of the specified data type.</a:t>
            </a:r>
          </a:p>
          <a:p>
            <a:pPr marL="0" indent="0">
              <a:buFontTx/>
              <a:buNone/>
            </a:pPr>
            <a:endParaRPr lang="en-US" altLang="ar-SA" sz="1600" dirty="0" smtClean="0"/>
          </a:p>
          <a:p>
            <a:pPr marL="0" indent="0">
              <a:buFontTx/>
              <a:buNone/>
            </a:pPr>
            <a:r>
              <a:rPr lang="en-US" altLang="ar-SA" sz="1800" dirty="0" err="1" smtClean="0">
                <a:latin typeface="Arial" charset="0"/>
              </a:rPr>
              <a:t>int</a:t>
            </a:r>
            <a:r>
              <a:rPr lang="en-US" altLang="ar-SA" sz="1800" dirty="0" smtClean="0">
                <a:latin typeface="Arial" charset="0"/>
              </a:rPr>
              <a:t> number;</a:t>
            </a:r>
          </a:p>
          <a:p>
            <a:pPr marL="0" indent="0">
              <a:buFontTx/>
              <a:buNone/>
            </a:pPr>
            <a:r>
              <a:rPr lang="en-US" altLang="ar-SA" sz="1800" dirty="0" smtClean="0">
                <a:latin typeface="Arial" charset="0"/>
              </a:rPr>
              <a:t>double income;</a:t>
            </a:r>
          </a:p>
          <a:p>
            <a:pPr marL="0" indent="0">
              <a:buFontTx/>
              <a:buNone/>
            </a:pPr>
            <a:r>
              <a:rPr lang="en-US" altLang="ar-SA" sz="1800" dirty="0" smtClean="0">
                <a:latin typeface="Arial" charset="0"/>
              </a:rPr>
              <a:t>char letter</a:t>
            </a:r>
            <a:r>
              <a:rPr lang="en-US" altLang="ar-SA" sz="1800" dirty="0" smtClean="0">
                <a:latin typeface="Arial" charset="0"/>
              </a:rPr>
              <a:t>;</a:t>
            </a:r>
          </a:p>
          <a:p>
            <a:pPr marL="0" indent="0">
              <a:buFontTx/>
              <a:buNone/>
            </a:pPr>
            <a:endParaRPr lang="en-US" altLang="ar-SA" sz="1800" dirty="0" smtClean="0">
              <a:latin typeface="Arial" charset="0"/>
            </a:endParaRPr>
          </a:p>
          <a:p>
            <a:pPr marL="0" indent="0">
              <a:buNone/>
            </a:pPr>
            <a:r>
              <a:rPr lang="en-US" altLang="ar-SA" sz="1800" dirty="0" smtClean="0"/>
              <a:t>An </a:t>
            </a:r>
            <a:r>
              <a:rPr lang="en-US" altLang="ar-SA" sz="1800" b="1" u="sng" dirty="0" smtClean="0"/>
              <a:t>array</a:t>
            </a:r>
            <a:r>
              <a:rPr lang="en-US" altLang="ar-SA" sz="1800" dirty="0" smtClean="0"/>
              <a:t> is an object containing a list </a:t>
            </a:r>
            <a:r>
              <a:rPr lang="en-US" altLang="ar-SA" sz="1800" dirty="0" smtClean="0"/>
              <a:t>of</a:t>
            </a:r>
          </a:p>
          <a:p>
            <a:pPr marL="0" indent="0">
              <a:buNone/>
            </a:pPr>
            <a:r>
              <a:rPr lang="en-US" altLang="ar-SA" sz="1800" dirty="0" smtClean="0"/>
              <a:t> </a:t>
            </a:r>
            <a:r>
              <a:rPr lang="en-US" altLang="ar-SA" sz="1800" dirty="0" smtClean="0"/>
              <a:t>elements of the </a:t>
            </a:r>
            <a:r>
              <a:rPr lang="en-US" altLang="ar-SA" sz="1800" b="1" u="sng" dirty="0" smtClean="0"/>
              <a:t>same</a:t>
            </a:r>
            <a:r>
              <a:rPr lang="en-US" altLang="ar-SA" sz="1800" dirty="0" smtClean="0"/>
              <a:t> data type.</a:t>
            </a:r>
          </a:p>
          <a:p>
            <a:pPr marL="0" indent="0">
              <a:buFontTx/>
              <a:buNone/>
            </a:pPr>
            <a:endParaRPr lang="en-US" altLang="ar-SA" sz="1800" dirty="0" smtClean="0">
              <a:latin typeface="Arial" charset="0"/>
            </a:endParaRPr>
          </a:p>
          <a:p>
            <a:pPr marL="0" indent="0">
              <a:buFontTx/>
              <a:buNone/>
            </a:pPr>
            <a:endParaRPr lang="en-US" altLang="ar-SA" sz="1800" dirty="0" smtClean="0">
              <a:latin typeface="Arial" charset="0"/>
            </a:endParaRPr>
          </a:p>
          <a:p>
            <a:pPr marL="0" indent="0">
              <a:buFontTx/>
              <a:buNone/>
            </a:pPr>
            <a:endParaRPr lang="en-US" altLang="ar-SA" sz="1800" dirty="0" smtClean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304800"/>
            <a:ext cx="4477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b="1" dirty="0" smtClean="0">
                <a:solidFill>
                  <a:schemeClr val="tx1"/>
                </a:solidFill>
              </a:rPr>
              <a:t>INTRODUCTION TO ARRAYS</a:t>
            </a:r>
            <a:endParaRPr lang="en-GB" dirty="0"/>
          </a:p>
        </p:txBody>
      </p:sp>
      <p:pic>
        <p:nvPicPr>
          <p:cNvPr id="7" name="Picture 3" descr="AAHBDOU0"/>
          <p:cNvPicPr>
            <a:picLocks noChangeAspect="1" noChangeArrowheads="1"/>
          </p:cNvPicPr>
          <p:nvPr/>
        </p:nvPicPr>
        <p:blipFill>
          <a:blip r:embed="rId2" cstate="print"/>
          <a:srcRect l="24049" r="24025"/>
          <a:stretch>
            <a:fillRect/>
          </a:stretch>
        </p:blipFill>
        <p:spPr>
          <a:xfrm>
            <a:off x="5867400" y="1752600"/>
            <a:ext cx="3029293" cy="47788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59B4CB4-5C53-4633-A3CD-F8D7FF79C450}" type="slidenum">
              <a:rPr lang="en-US" altLang="ar-SA" sz="1400"/>
              <a:pPr algn="r"/>
              <a:t>3</a:t>
            </a:fld>
            <a:endParaRPr lang="en-US" altLang="ar-SA" sz="1400"/>
          </a:p>
        </p:txBody>
      </p:sp>
      <p:sp>
        <p:nvSpPr>
          <p:cNvPr id="6147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E4B7F1F-10D8-4DE2-8891-6BC5DAFE6DE8}" type="slidenum">
              <a:rPr lang="en-US" altLang="ar-SA" sz="1400"/>
              <a:pPr algn="r"/>
              <a:t>3</a:t>
            </a:fld>
            <a:endParaRPr lang="en-US" altLang="ar-SA" sz="140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14400"/>
            <a:ext cx="8458200" cy="5334000"/>
          </a:xfrm>
        </p:spPr>
        <p:txBody>
          <a:bodyPr>
            <a:normAutofit fontScale="92500" lnSpcReduction="10000"/>
          </a:bodyPr>
          <a:lstStyle/>
          <a:p>
            <a:pPr marL="341313" indent="-341313"/>
            <a:r>
              <a:rPr lang="en-US" altLang="ar-SA" sz="2400" dirty="0" smtClean="0"/>
              <a:t>We </a:t>
            </a:r>
            <a:r>
              <a:rPr lang="en-US" altLang="ar-SA" sz="2400" dirty="0" smtClean="0"/>
              <a:t>can create an array by:</a:t>
            </a:r>
          </a:p>
          <a:p>
            <a:pPr lvl="1"/>
            <a:r>
              <a:rPr lang="en-US" altLang="ar-SA" sz="2000" dirty="0" smtClean="0"/>
              <a:t>Declaring an array reference variable to store the address of an array object.</a:t>
            </a:r>
          </a:p>
          <a:p>
            <a:pPr lvl="1"/>
            <a:r>
              <a:rPr lang="en-US" altLang="ar-SA" sz="2000" dirty="0" smtClean="0"/>
              <a:t>Creating an array object using the </a:t>
            </a:r>
            <a:r>
              <a:rPr lang="en-US" altLang="ar-SA" sz="2000" dirty="0" smtClean="0">
                <a:solidFill>
                  <a:srgbClr val="0070C0"/>
                </a:solidFill>
                <a:latin typeface="Courier New" pitchFamily="49" charset="0"/>
              </a:rPr>
              <a:t>new</a:t>
            </a:r>
            <a:r>
              <a:rPr lang="en-US" altLang="ar-SA" sz="2000" dirty="0" smtClean="0"/>
              <a:t> operator and assigning the address of the array to the array reference variable</a:t>
            </a:r>
            <a:r>
              <a:rPr lang="en-US" altLang="ar-SA" sz="2000" dirty="0" smtClean="0"/>
              <a:t>.</a:t>
            </a:r>
          </a:p>
          <a:p>
            <a:pPr lvl="1"/>
            <a:endParaRPr lang="en-US" altLang="ar-SA" sz="2000" dirty="0" smtClean="0"/>
          </a:p>
          <a:p>
            <a:pPr lvl="1"/>
            <a:r>
              <a:rPr lang="en-US" altLang="ar-SA" sz="2000" dirty="0" err="1" smtClean="0"/>
              <a:t>Data_type</a:t>
            </a:r>
            <a:r>
              <a:rPr lang="en-US" altLang="ar-SA" sz="2000" dirty="0" smtClean="0"/>
              <a:t>  [] </a:t>
            </a:r>
            <a:r>
              <a:rPr lang="en-US" altLang="ar-SA" sz="2000" dirty="0" err="1" smtClean="0"/>
              <a:t>Array_name</a:t>
            </a:r>
            <a:r>
              <a:rPr lang="en-US" altLang="ar-SA" sz="2000" dirty="0" smtClean="0"/>
              <a:t> ;</a:t>
            </a:r>
          </a:p>
          <a:p>
            <a:pPr lvl="1"/>
            <a:endParaRPr lang="en-US" altLang="ar-SA" sz="2000" dirty="0" smtClean="0"/>
          </a:p>
          <a:p>
            <a:pPr lvl="1"/>
            <a:r>
              <a:rPr lang="en-US" altLang="ar-SA" sz="2000" dirty="0" err="1" smtClean="0"/>
              <a:t>Array_name</a:t>
            </a:r>
            <a:r>
              <a:rPr lang="en-US" altLang="ar-SA" sz="2000" dirty="0" smtClean="0"/>
              <a:t> </a:t>
            </a:r>
            <a:r>
              <a:rPr lang="en-US" altLang="ar-SA" sz="2000" dirty="0" smtClean="0"/>
              <a:t>= new </a:t>
            </a:r>
            <a:r>
              <a:rPr lang="en-US" altLang="ar-SA" sz="2000" dirty="0" err="1" smtClean="0"/>
              <a:t>Data_type</a:t>
            </a:r>
            <a:r>
              <a:rPr lang="en-US" altLang="ar-SA" sz="2000" dirty="0" smtClean="0"/>
              <a:t> [size ];</a:t>
            </a:r>
          </a:p>
          <a:p>
            <a:pPr lvl="1"/>
            <a:endParaRPr lang="en-US" altLang="ar-SA" sz="2000" dirty="0" smtClean="0"/>
          </a:p>
          <a:p>
            <a:pPr lvl="1"/>
            <a:r>
              <a:rPr lang="en-US" altLang="ar-SA" sz="2000" dirty="0" smtClean="0"/>
              <a:t>The </a:t>
            </a:r>
            <a:r>
              <a:rPr lang="en-US" altLang="ar-SA" sz="2000" b="1" u="sng" dirty="0" smtClean="0"/>
              <a:t>array size </a:t>
            </a:r>
            <a:r>
              <a:rPr lang="en-US" altLang="ar-SA" sz="2000" b="1" u="sng" dirty="0" err="1" smtClean="0"/>
              <a:t>declarator</a:t>
            </a:r>
            <a:r>
              <a:rPr lang="en-US" altLang="ar-SA" sz="2000" dirty="0" smtClean="0"/>
              <a:t> specifies the number of elements in the </a:t>
            </a:r>
            <a:r>
              <a:rPr lang="en-US" altLang="ar-SA" sz="2000" dirty="0" smtClean="0"/>
              <a:t>array</a:t>
            </a:r>
            <a:r>
              <a:rPr lang="en-US" altLang="ar-SA" sz="2000" dirty="0" smtClean="0"/>
              <a:t> </a:t>
            </a:r>
            <a:r>
              <a:rPr lang="en-US" altLang="ar-SA" sz="2000" dirty="0" smtClean="0"/>
              <a:t>(</a:t>
            </a:r>
            <a:r>
              <a:rPr lang="en-US" altLang="ar-SA" sz="2000" dirty="0" smtClean="0">
                <a:solidFill>
                  <a:srgbClr val="0070C0"/>
                </a:solidFill>
              </a:rPr>
              <a:t>must be an integer expression with a value greater than </a:t>
            </a:r>
            <a:r>
              <a:rPr lang="en-US" altLang="ar-SA" sz="2000" dirty="0" smtClean="0">
                <a:solidFill>
                  <a:srgbClr val="0070C0"/>
                </a:solidFill>
              </a:rPr>
              <a:t>zero</a:t>
            </a:r>
            <a:r>
              <a:rPr lang="en-US" altLang="ar-SA" sz="2000" dirty="0" smtClean="0"/>
              <a:t>)</a:t>
            </a:r>
          </a:p>
          <a:p>
            <a:pPr lvl="1"/>
            <a:r>
              <a:rPr lang="en-US" altLang="ar-SA" sz="2000" dirty="0" smtClean="0"/>
              <a:t>EXAMPLE :  </a:t>
            </a:r>
            <a:r>
              <a:rPr lang="en-US" altLang="ar-SA" sz="2000" dirty="0" smtClean="0">
                <a:solidFill>
                  <a:srgbClr val="FF0000"/>
                </a:solidFill>
              </a:rPr>
              <a:t>array </a:t>
            </a:r>
            <a:r>
              <a:rPr lang="en-US" altLang="ar-SA" sz="2000" dirty="0" err="1" smtClean="0">
                <a:solidFill>
                  <a:srgbClr val="FF0000"/>
                </a:solidFill>
                <a:latin typeface="Arial" charset="0"/>
              </a:rPr>
              <a:t>dailySales</a:t>
            </a:r>
            <a:r>
              <a:rPr lang="en-US" altLang="ar-SA" sz="20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ar-SA" sz="20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ar-SA" sz="2000" dirty="0" smtClean="0">
                <a:solidFill>
                  <a:srgbClr val="FF0000"/>
                </a:solidFill>
              </a:rPr>
              <a:t>of size 7 </a:t>
            </a:r>
          </a:p>
          <a:p>
            <a:pPr marL="341313" indent="-341313">
              <a:buFontTx/>
              <a:buNone/>
            </a:pPr>
            <a:r>
              <a:rPr lang="en-US" altLang="ar-SA" sz="1800" dirty="0" smtClean="0">
                <a:solidFill>
                  <a:schemeClr val="tx2"/>
                </a:solidFill>
                <a:latin typeface="Arial" charset="0"/>
                <a:cs typeface="+mj-cs"/>
              </a:rPr>
              <a:t>double [ </a:t>
            </a:r>
            <a:r>
              <a:rPr lang="en-US" altLang="ar-SA" sz="1800" dirty="0" smtClean="0">
                <a:solidFill>
                  <a:schemeClr val="tx2"/>
                </a:solidFill>
                <a:latin typeface="Arial" charset="0"/>
                <a:cs typeface="+mj-cs"/>
              </a:rPr>
              <a:t>] </a:t>
            </a:r>
            <a:r>
              <a:rPr lang="en-US" altLang="ar-SA" sz="1800" dirty="0" err="1" smtClean="0">
                <a:solidFill>
                  <a:schemeClr val="tx2"/>
                </a:solidFill>
                <a:latin typeface="Arial" charset="0"/>
                <a:cs typeface="+mj-cs"/>
              </a:rPr>
              <a:t>dailySales</a:t>
            </a:r>
            <a:r>
              <a:rPr lang="en-US" altLang="ar-SA" sz="1800" dirty="0" smtClean="0">
                <a:solidFill>
                  <a:schemeClr val="tx2"/>
                </a:solidFill>
                <a:latin typeface="Arial" charset="0"/>
                <a:cs typeface="+mj-cs"/>
              </a:rPr>
              <a:t>;</a:t>
            </a:r>
          </a:p>
          <a:p>
            <a:pPr marL="341313" indent="-341313"/>
            <a:endParaRPr lang="en-US" altLang="ar-SA" sz="1800" dirty="0" smtClean="0">
              <a:solidFill>
                <a:schemeClr val="tx2"/>
              </a:solidFill>
              <a:cs typeface="+mj-cs"/>
            </a:endParaRPr>
          </a:p>
          <a:p>
            <a:pPr marL="341313" indent="-341313">
              <a:buFontTx/>
              <a:buNone/>
            </a:pPr>
            <a:r>
              <a:rPr lang="en-US" altLang="ar-SA" sz="1800" dirty="0" err="1" smtClean="0">
                <a:solidFill>
                  <a:schemeClr val="tx2"/>
                </a:solidFill>
                <a:latin typeface="Arial" charset="0"/>
                <a:cs typeface="+mj-cs"/>
              </a:rPr>
              <a:t>dailySales</a:t>
            </a:r>
            <a:r>
              <a:rPr lang="en-US" altLang="ar-SA" sz="1800" dirty="0" smtClean="0">
                <a:solidFill>
                  <a:schemeClr val="tx2"/>
                </a:solidFill>
                <a:latin typeface="Arial" charset="0"/>
                <a:cs typeface="+mj-cs"/>
              </a:rPr>
              <a:t> = new double[7];</a:t>
            </a:r>
            <a:endParaRPr lang="en-US" altLang="ar-SA" sz="2000" dirty="0" smtClean="0">
              <a:solidFill>
                <a:schemeClr val="tx2"/>
              </a:solidFill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62200" y="381000"/>
            <a:ext cx="4477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b="1" dirty="0" smtClean="0">
                <a:solidFill>
                  <a:schemeClr val="tx1"/>
                </a:solidFill>
              </a:rPr>
              <a:t>INTRODUCTION TO ARRAYS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46B373E-AE78-406D-8B44-3D9C7C1A80A1}" type="slidenum">
              <a:rPr lang="en-US" altLang="ar-SA" sz="1400"/>
              <a:pPr algn="r"/>
              <a:t>4</a:t>
            </a:fld>
            <a:endParaRPr lang="en-US" altLang="ar-SA" sz="1400"/>
          </a:p>
        </p:txBody>
      </p:sp>
      <p:sp>
        <p:nvSpPr>
          <p:cNvPr id="11267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62A0B56-8C5C-4CF7-9032-2F34EA9A527B}" type="slidenum">
              <a:rPr lang="en-US" altLang="ar-SA" sz="1400"/>
              <a:pPr algn="r"/>
              <a:t>4</a:t>
            </a:fld>
            <a:endParaRPr lang="en-US" altLang="ar-SA" sz="140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762000"/>
            <a:ext cx="8534400" cy="5410200"/>
          </a:xfrm>
        </p:spPr>
        <p:txBody>
          <a:bodyPr>
            <a:normAutofit/>
          </a:bodyPr>
          <a:lstStyle/>
          <a:p>
            <a:pPr marL="341313" indent="-341313"/>
            <a:r>
              <a:rPr lang="en-US" altLang="ar-SA" sz="2400" dirty="0" smtClean="0"/>
              <a:t>Arrays can be created to store values of any data type.</a:t>
            </a:r>
          </a:p>
          <a:p>
            <a:pPr marL="341313" indent="-341313">
              <a:buNone/>
            </a:pPr>
            <a:r>
              <a:rPr lang="en-US" altLang="ar-SA" sz="1800" dirty="0" smtClean="0"/>
              <a:t>It is possible to declare an array reference variable and create the array object it references in a single statement.</a:t>
            </a:r>
          </a:p>
          <a:p>
            <a:pPr marL="341313" indent="-341313">
              <a:buFontTx/>
              <a:buNone/>
            </a:pPr>
            <a:endParaRPr lang="en-US" altLang="ar-SA" sz="1800" dirty="0" smtClean="0">
              <a:latin typeface="Arial" charset="0"/>
            </a:endParaRPr>
          </a:p>
          <a:p>
            <a:pPr marL="341313" indent="-341313">
              <a:buFontTx/>
              <a:buNone/>
            </a:pPr>
            <a:r>
              <a:rPr lang="en-US" altLang="ar-SA" sz="1800" dirty="0" smtClean="0">
                <a:latin typeface="Arial" charset="0"/>
              </a:rPr>
              <a:t>	</a:t>
            </a:r>
            <a:r>
              <a:rPr lang="en-US" altLang="ar-SA" sz="2000" dirty="0" smtClean="0">
                <a:latin typeface="Arial" charset="0"/>
                <a:cs typeface="+mj-cs"/>
              </a:rPr>
              <a:t>char[ ] ratings = new char[100];</a:t>
            </a:r>
          </a:p>
          <a:p>
            <a:pPr marL="341313" indent="-341313">
              <a:buFontTx/>
              <a:buNone/>
            </a:pPr>
            <a:r>
              <a:rPr lang="en-US" altLang="ar-SA" sz="2000" dirty="0" smtClean="0">
                <a:latin typeface="Arial" charset="0"/>
                <a:cs typeface="+mj-cs"/>
              </a:rPr>
              <a:t>	</a:t>
            </a:r>
            <a:r>
              <a:rPr lang="en-US" altLang="ar-SA" sz="2000" dirty="0" err="1" smtClean="0">
                <a:latin typeface="Arial" charset="0"/>
                <a:cs typeface="+mj-cs"/>
              </a:rPr>
              <a:t>int</a:t>
            </a:r>
            <a:r>
              <a:rPr lang="en-US" altLang="ar-SA" sz="2000" dirty="0" smtClean="0">
                <a:latin typeface="Arial" charset="0"/>
                <a:cs typeface="+mj-cs"/>
              </a:rPr>
              <a:t>[ ] points = new </a:t>
            </a:r>
            <a:r>
              <a:rPr lang="en-US" altLang="ar-SA" sz="2000" dirty="0" err="1" smtClean="0">
                <a:latin typeface="Arial" charset="0"/>
                <a:cs typeface="+mj-cs"/>
              </a:rPr>
              <a:t>int</a:t>
            </a:r>
            <a:r>
              <a:rPr lang="en-US" altLang="ar-SA" sz="2000" dirty="0" smtClean="0">
                <a:latin typeface="Arial" charset="0"/>
                <a:cs typeface="+mj-cs"/>
              </a:rPr>
              <a:t>[4];</a:t>
            </a:r>
          </a:p>
          <a:p>
            <a:pPr marL="341313" indent="-341313"/>
            <a:r>
              <a:rPr lang="en-US" altLang="ar-SA" sz="2000" dirty="0" smtClean="0">
                <a:cs typeface="+mj-cs"/>
              </a:rPr>
              <a:t>String [] t =</a:t>
            </a:r>
            <a:r>
              <a:rPr lang="en-US" altLang="ar-SA" sz="2000" dirty="0" smtClean="0">
                <a:cs typeface="+mj-cs"/>
              </a:rPr>
              <a:t> </a:t>
            </a:r>
            <a:r>
              <a:rPr lang="en-US" altLang="ar-SA" sz="2000" dirty="0" smtClean="0">
                <a:cs typeface="+mj-cs"/>
              </a:rPr>
              <a:t>new String [10</a:t>
            </a:r>
            <a:r>
              <a:rPr lang="en-US" altLang="ar-SA" sz="2000" dirty="0" smtClean="0">
                <a:cs typeface="+mj-cs"/>
              </a:rPr>
              <a:t>];</a:t>
            </a:r>
          </a:p>
          <a:p>
            <a:pPr marL="341313" indent="-341313"/>
            <a:endParaRPr lang="en-US" altLang="ar-SA" sz="2000" dirty="0" smtClean="0">
              <a:cs typeface="+mj-cs"/>
            </a:endParaRPr>
          </a:p>
          <a:p>
            <a:pPr marL="341313" indent="-341313"/>
            <a:endParaRPr lang="en-US" altLang="ar-SA" sz="2000" dirty="0" smtClean="0">
              <a:cs typeface="+mj-cs"/>
            </a:endParaRPr>
          </a:p>
          <a:p>
            <a:pPr marL="341313" indent="-341313"/>
            <a:r>
              <a:rPr lang="en-US" altLang="ar-SA" sz="1800" dirty="0" smtClean="0"/>
              <a:t>It is common to use a named constant as the array size </a:t>
            </a:r>
            <a:r>
              <a:rPr lang="en-US" altLang="ar-SA" sz="1800" dirty="0" smtClean="0"/>
              <a:t>This </a:t>
            </a:r>
            <a:r>
              <a:rPr lang="en-US" altLang="ar-SA" sz="1800" dirty="0" smtClean="0"/>
              <a:t>makes it easier to maintain and modify the code that works with an array.</a:t>
            </a:r>
          </a:p>
          <a:p>
            <a:pPr marL="341313" indent="-341313"/>
            <a:endParaRPr lang="en-US" altLang="ar-SA" dirty="0" smtClean="0"/>
          </a:p>
          <a:p>
            <a:pPr marL="341313" indent="-341313">
              <a:spcBef>
                <a:spcPct val="0"/>
              </a:spcBef>
              <a:buFontTx/>
              <a:buNone/>
            </a:pPr>
            <a:r>
              <a:rPr lang="en-US" altLang="ar-SA" sz="1800" dirty="0" smtClean="0">
                <a:latin typeface="Arial" charset="0"/>
              </a:rPr>
              <a:t>final </a:t>
            </a:r>
            <a:r>
              <a:rPr lang="en-US" altLang="ar-SA" sz="1800" dirty="0" err="1" smtClean="0">
                <a:latin typeface="Arial" charset="0"/>
              </a:rPr>
              <a:t>int</a:t>
            </a:r>
            <a:r>
              <a:rPr lang="en-US" altLang="ar-SA" sz="1800" dirty="0" smtClean="0">
                <a:latin typeface="Arial" charset="0"/>
              </a:rPr>
              <a:t> MAX_STUDENTS = 100;</a:t>
            </a:r>
          </a:p>
          <a:p>
            <a:pPr marL="341313" indent="-341313">
              <a:spcBef>
                <a:spcPct val="0"/>
              </a:spcBef>
              <a:buFontTx/>
              <a:buNone/>
            </a:pPr>
            <a:endParaRPr lang="en-US" altLang="ar-SA" sz="1800" dirty="0" smtClean="0">
              <a:latin typeface="Arial" charset="0"/>
            </a:endParaRPr>
          </a:p>
          <a:p>
            <a:pPr marL="341313" indent="-341313">
              <a:spcBef>
                <a:spcPct val="0"/>
              </a:spcBef>
              <a:buFontTx/>
              <a:buNone/>
            </a:pPr>
            <a:r>
              <a:rPr lang="en-US" altLang="ar-SA" sz="1800" dirty="0" smtClean="0">
                <a:latin typeface="Arial" charset="0"/>
              </a:rPr>
              <a:t>	</a:t>
            </a:r>
            <a:r>
              <a:rPr lang="en-US" altLang="ar-SA" sz="1800" dirty="0" err="1" smtClean="0">
                <a:latin typeface="Arial" charset="0"/>
              </a:rPr>
              <a:t>int</a:t>
            </a:r>
            <a:r>
              <a:rPr lang="en-US" altLang="ar-SA" sz="1800" dirty="0" smtClean="0">
                <a:latin typeface="Arial" charset="0"/>
              </a:rPr>
              <a:t>[ ] </a:t>
            </a:r>
            <a:r>
              <a:rPr lang="en-US" altLang="ar-SA" sz="1800" dirty="0" err="1" smtClean="0">
                <a:latin typeface="Arial" charset="0"/>
              </a:rPr>
              <a:t>testScores</a:t>
            </a:r>
            <a:r>
              <a:rPr lang="en-US" altLang="ar-SA" sz="1800" dirty="0" smtClean="0">
                <a:latin typeface="Arial" charset="0"/>
              </a:rPr>
              <a:t> = new </a:t>
            </a:r>
            <a:r>
              <a:rPr lang="en-US" altLang="ar-SA" sz="1800" dirty="0" err="1" smtClean="0">
                <a:latin typeface="Arial" charset="0"/>
              </a:rPr>
              <a:t>int</a:t>
            </a:r>
            <a:r>
              <a:rPr lang="en-US" altLang="ar-SA" sz="1800" dirty="0" smtClean="0">
                <a:latin typeface="Arial" charset="0"/>
              </a:rPr>
              <a:t>[MAX_STUDENTS];</a:t>
            </a:r>
            <a:endParaRPr lang="en-US" altLang="ar-SA" sz="18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362200" y="304800"/>
            <a:ext cx="4477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b="1" dirty="0" smtClean="0">
                <a:solidFill>
                  <a:schemeClr val="tx1"/>
                </a:solidFill>
              </a:rPr>
              <a:t>INTRODUCTION TO ARRAYS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B1EDE9C-8450-406B-A723-0186BA16BE72}" type="slidenum">
              <a:rPr lang="en-US" altLang="ar-SA" sz="1400"/>
              <a:pPr algn="r"/>
              <a:t>5</a:t>
            </a:fld>
            <a:endParaRPr lang="en-US" altLang="ar-SA" sz="1400"/>
          </a:p>
        </p:txBody>
      </p:sp>
      <p:sp>
        <p:nvSpPr>
          <p:cNvPr id="9219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ED015CC-0513-4CF4-BF5D-7D28862A3DD3}" type="slidenum">
              <a:rPr lang="en-US" altLang="ar-SA" sz="1400"/>
              <a:pPr algn="r"/>
              <a:t>5</a:t>
            </a:fld>
            <a:endParaRPr lang="en-US" altLang="ar-SA" sz="140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762000"/>
            <a:ext cx="7848600" cy="4114800"/>
          </a:xfrm>
        </p:spPr>
        <p:txBody>
          <a:bodyPr/>
          <a:lstStyle/>
          <a:p>
            <a:pPr marL="341313" indent="-341313"/>
            <a:endParaRPr lang="en-US" altLang="ar-SA" sz="1800" dirty="0" smtClean="0">
              <a:latin typeface="Arial" charset="0"/>
            </a:endParaRPr>
          </a:p>
          <a:p>
            <a:pPr marL="341313" indent="-341313">
              <a:buFontTx/>
              <a:buNone/>
            </a:pPr>
            <a:r>
              <a:rPr lang="en-US" altLang="ar-SA" sz="1800" dirty="0" smtClean="0">
                <a:latin typeface="Arial" charset="0"/>
              </a:rPr>
              <a:t>	</a:t>
            </a:r>
            <a:r>
              <a:rPr lang="en-US" altLang="ar-SA" sz="1600" dirty="0" smtClean="0">
                <a:latin typeface="Arial" charset="0"/>
              </a:rPr>
              <a:t>double[ ] </a:t>
            </a:r>
            <a:r>
              <a:rPr lang="en-US" altLang="ar-SA" sz="1600" dirty="0" err="1" smtClean="0">
                <a:latin typeface="Arial" charset="0"/>
              </a:rPr>
              <a:t>tempreture</a:t>
            </a:r>
            <a:r>
              <a:rPr lang="en-US" altLang="ar-SA" sz="1600" dirty="0" smtClean="0">
                <a:latin typeface="Arial" charset="0"/>
              </a:rPr>
              <a:t> = </a:t>
            </a:r>
            <a:r>
              <a:rPr lang="en-US" altLang="ar-SA" sz="1600" dirty="0" smtClean="0">
                <a:latin typeface="Arial" charset="0"/>
              </a:rPr>
              <a:t>new </a:t>
            </a:r>
            <a:r>
              <a:rPr lang="en-US" altLang="ar-SA" sz="1600" dirty="0" smtClean="0">
                <a:latin typeface="Arial" charset="0"/>
              </a:rPr>
              <a:t>double[5];</a:t>
            </a:r>
          </a:p>
          <a:p>
            <a:pPr marL="341313" indent="-341313">
              <a:buFontTx/>
              <a:buNone/>
            </a:pPr>
            <a:endParaRPr lang="en-US" altLang="ar-SA" sz="1600" dirty="0" smtClean="0"/>
          </a:p>
          <a:p>
            <a:pPr marL="341313" indent="-341313">
              <a:buFontTx/>
              <a:buNone/>
            </a:pPr>
            <a:r>
              <a:rPr lang="en-US" altLang="ar-SA" sz="1600" dirty="0" smtClean="0"/>
              <a:t>Each </a:t>
            </a:r>
            <a:r>
              <a:rPr lang="en-US" altLang="ar-SA" sz="1600" dirty="0" smtClean="0"/>
              <a:t>element of an array, when accessed by its </a:t>
            </a:r>
            <a:endParaRPr lang="en-US" altLang="ar-SA" sz="1600" dirty="0" smtClean="0"/>
          </a:p>
          <a:p>
            <a:pPr marL="341313" indent="-341313">
              <a:buFontTx/>
              <a:buNone/>
            </a:pPr>
            <a:r>
              <a:rPr lang="en-US" altLang="ar-SA" sz="1600" dirty="0" smtClean="0"/>
              <a:t>subscript(index</a:t>
            </a:r>
            <a:r>
              <a:rPr lang="en-US" altLang="ar-SA" sz="1600" dirty="0" smtClean="0"/>
              <a:t>), can be used like an individual </a:t>
            </a:r>
            <a:r>
              <a:rPr lang="en-US" altLang="ar-SA" sz="1600" dirty="0" smtClean="0"/>
              <a:t>variable</a:t>
            </a:r>
          </a:p>
          <a:p>
            <a:pPr marL="341313" indent="-341313">
              <a:buFontTx/>
              <a:buNone/>
            </a:pPr>
            <a:r>
              <a:rPr lang="en-US" altLang="ar-SA" sz="1600" dirty="0" err="1" smtClean="0">
                <a:solidFill>
                  <a:srgbClr val="0070C0"/>
                </a:solidFill>
                <a:latin typeface="Arial" charset="0"/>
              </a:rPr>
              <a:t>tempreture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[0] 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 9250.56 ;</a:t>
            </a:r>
          </a:p>
          <a:p>
            <a:pPr marL="341313" indent="-341313">
              <a:buFontTx/>
              <a:buNone/>
            </a:pP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</a:p>
          <a:p>
            <a:pPr marL="341313" indent="-341313">
              <a:buFontTx/>
              <a:buNone/>
            </a:pPr>
            <a:r>
              <a:rPr lang="en-US" altLang="ar-SA" sz="1600" dirty="0" err="1" smtClean="0">
                <a:solidFill>
                  <a:srgbClr val="0070C0"/>
                </a:solidFill>
                <a:latin typeface="Arial" charset="0"/>
              </a:rPr>
              <a:t>tempreture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[1]=</a:t>
            </a:r>
            <a:r>
              <a:rPr lang="en-US" altLang="ar-SA" sz="16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keyboard.nextDouble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 );</a:t>
            </a:r>
          </a:p>
          <a:p>
            <a:pPr marL="341313" indent="-341313">
              <a:buFontTx/>
              <a:buNone/>
            </a:pPr>
            <a:endParaRPr lang="en-US" altLang="ar-SA" sz="16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341313" indent="-341313">
              <a:buFontTx/>
              <a:buNone/>
            </a:pP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double sum 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</a:t>
            </a:r>
          </a:p>
          <a:p>
            <a:pPr marL="341313" indent="-341313">
              <a:buFontTx/>
              <a:buNone/>
            </a:pP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ar-SA" sz="1600" dirty="0" err="1" smtClean="0">
                <a:solidFill>
                  <a:srgbClr val="0070C0"/>
                </a:solidFill>
                <a:latin typeface="Arial" charset="0"/>
              </a:rPr>
              <a:t>tempreture</a:t>
            </a:r>
            <a:r>
              <a:rPr lang="en-US" altLang="ar-SA" sz="1600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0] + </a:t>
            </a:r>
            <a:r>
              <a:rPr lang="en-US" altLang="ar-SA" sz="1600" dirty="0" err="1" smtClean="0">
                <a:solidFill>
                  <a:srgbClr val="0070C0"/>
                </a:solidFill>
                <a:latin typeface="Arial" charset="0"/>
              </a:rPr>
              <a:t>tempreture</a:t>
            </a:r>
            <a:r>
              <a:rPr lang="en-US" altLang="ar-SA" sz="1600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1];</a:t>
            </a:r>
          </a:p>
          <a:p>
            <a:pPr marL="341313" indent="-341313">
              <a:buFontTx/>
              <a:buNone/>
            </a:pPr>
            <a:endParaRPr lang="en-US" altLang="ar-SA" sz="16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341313" indent="-341313">
              <a:buFontTx/>
              <a:buNone/>
            </a:pPr>
            <a:r>
              <a:rPr lang="en-US" altLang="ar-SA" sz="160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ar-SA" sz="1600" dirty="0" err="1" smtClean="0">
                <a:solidFill>
                  <a:srgbClr val="0070C0"/>
                </a:solidFill>
                <a:latin typeface="Arial" charset="0"/>
              </a:rPr>
              <a:t>tempreture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[</a:t>
            </a:r>
            <a:r>
              <a:rPr lang="en-US" altLang="ar-SA" sz="16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1] );</a:t>
            </a:r>
          </a:p>
          <a:p>
            <a:pPr marL="341313" indent="-341313">
              <a:buFontTx/>
              <a:buNone/>
            </a:pPr>
            <a:endParaRPr lang="en-US" altLang="ar-SA" sz="1600" dirty="0" smtClean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33600" y="304800"/>
            <a:ext cx="3697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b="1" u="sng" dirty="0" smtClean="0">
                <a:solidFill>
                  <a:schemeClr val="tx1"/>
                </a:solidFill>
              </a:rPr>
              <a:t>Accessing Array Elements</a:t>
            </a:r>
            <a:r>
              <a:rPr lang="en-US" altLang="ar-SA" b="1" dirty="0" smtClean="0">
                <a:solidFill>
                  <a:schemeClr val="tx1"/>
                </a:solidFill>
              </a:rPr>
              <a:t> </a:t>
            </a:r>
            <a:endParaRPr lang="en-GB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1200"/>
            <a:ext cx="44958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ular Callout 8"/>
          <p:cNvSpPr/>
          <p:nvPr/>
        </p:nvSpPr>
        <p:spPr>
          <a:xfrm>
            <a:off x="6858000" y="228600"/>
            <a:ext cx="2286000" cy="1219200"/>
          </a:xfrm>
          <a:prstGeom prst="wedgeRoundRectCallout">
            <a:avLst>
              <a:gd name="adj1" fmla="val -62523"/>
              <a:gd name="adj2" fmla="val 1068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ar-SA" sz="1800" dirty="0">
                <a:solidFill>
                  <a:schemeClr val="tx2"/>
                </a:solidFill>
              </a:rPr>
              <a:t>The first array element is at </a:t>
            </a:r>
            <a:r>
              <a:rPr lang="en-US" altLang="ar-SA" sz="1800" dirty="0" smtClean="0">
                <a:solidFill>
                  <a:schemeClr val="tx2"/>
                </a:solidFill>
              </a:rPr>
              <a:t>index </a:t>
            </a:r>
            <a:r>
              <a:rPr lang="en-US" altLang="ar-SA" sz="1800" dirty="0">
                <a:solidFill>
                  <a:srgbClr val="FF0000"/>
                </a:solidFill>
              </a:rPr>
              <a:t>0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6781800" y="5105400"/>
            <a:ext cx="1981200" cy="1219200"/>
          </a:xfrm>
          <a:prstGeom prst="wedgeRoundRectCallout">
            <a:avLst>
              <a:gd name="adj1" fmla="val -68937"/>
              <a:gd name="adj2" fmla="val -906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ar-SA" sz="1600" dirty="0">
                <a:solidFill>
                  <a:schemeClr val="tx2"/>
                </a:solidFill>
              </a:rPr>
              <a:t>the last </a:t>
            </a:r>
            <a:r>
              <a:rPr lang="en-US" altLang="ar-SA" sz="1600" dirty="0" smtClean="0">
                <a:solidFill>
                  <a:schemeClr val="tx2"/>
                </a:solidFill>
              </a:rPr>
              <a:t>array element is at index (size – 1 ).</a:t>
            </a:r>
            <a:endParaRPr lang="en-US" altLang="ar-SA" sz="1600" dirty="0" smtClean="0">
              <a:solidFill>
                <a:schemeClr val="tx2"/>
              </a:solidFill>
            </a:endParaRPr>
          </a:p>
          <a:p>
            <a:pPr algn="ctr"/>
            <a:endParaRPr lang="en-GB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C79082-0574-4854-BFF1-B3FC071CFA4B}" type="slidenum">
              <a:rPr lang="en-US" altLang="ar-SA" sz="1400"/>
              <a:pPr algn="r"/>
              <a:t>6</a:t>
            </a:fld>
            <a:endParaRPr lang="en-US" altLang="ar-SA" sz="1400"/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C741BEA-4F7F-42DB-B0D8-6D60EA1E636E}" type="slidenum">
              <a:rPr lang="en-US" altLang="ar-SA" sz="1400"/>
              <a:pPr algn="r"/>
              <a:t>6</a:t>
            </a:fld>
            <a:endParaRPr lang="en-US" altLang="ar-SA" sz="140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52400" y="838200"/>
            <a:ext cx="9525000" cy="5334000"/>
          </a:xfrm>
        </p:spPr>
        <p:txBody>
          <a:bodyPr>
            <a:noAutofit/>
          </a:bodyPr>
          <a:lstStyle/>
          <a:p>
            <a:pPr marL="341313" indent="-341313"/>
            <a:r>
              <a:rPr lang="en-US" altLang="ar-SA" sz="18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altLang="ar-SA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("The daily sales " + </a:t>
            </a:r>
            <a:r>
              <a:rPr lang="en-US" altLang="ar-SA" sz="18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dailySales</a:t>
            </a:r>
            <a:r>
              <a:rPr lang="en-US" altLang="ar-SA" sz="18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);</a:t>
            </a:r>
            <a:r>
              <a:rPr lang="en-US" altLang="ar-SA" sz="18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ar-SA" sz="180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Error</a:t>
            </a:r>
            <a:endParaRPr lang="en-US" altLang="ar-SA" sz="1800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341313" indent="-341313">
              <a:buNone/>
            </a:pPr>
            <a:endParaRPr lang="en-US" altLang="ar-SA" sz="2400" b="1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 marL="341313" indent="-341313">
              <a:buNone/>
            </a:pPr>
            <a:r>
              <a:rPr lang="en-US" altLang="ar-SA" sz="2400" dirty="0" smtClean="0"/>
              <a:t>	</a:t>
            </a:r>
            <a:r>
              <a:rPr lang="en-US" altLang="ar-SA" sz="2400" dirty="0" smtClean="0">
                <a:solidFill>
                  <a:srgbClr val="0070C0"/>
                </a:solidFill>
              </a:rPr>
              <a:t>Java </a:t>
            </a:r>
            <a:r>
              <a:rPr lang="en-US" altLang="ar-SA" sz="2400" dirty="0" smtClean="0">
                <a:solidFill>
                  <a:srgbClr val="0070C0"/>
                </a:solidFill>
              </a:rPr>
              <a:t>performs bounds </a:t>
            </a:r>
            <a:r>
              <a:rPr lang="en-US" altLang="ar-SA" sz="2400" dirty="0" smtClean="0">
                <a:solidFill>
                  <a:srgbClr val="0070C0"/>
                </a:solidFill>
              </a:rPr>
              <a:t>checking </a:t>
            </a:r>
            <a:r>
              <a:rPr lang="en-US" altLang="ar-SA" sz="2400" dirty="0" smtClean="0">
                <a:solidFill>
                  <a:srgbClr val="FF0000"/>
                </a:solidFill>
              </a:rPr>
              <a:t>(</a:t>
            </a:r>
            <a:r>
              <a:rPr lang="en-US" altLang="ar-SA" sz="2400" dirty="0" smtClean="0">
                <a:solidFill>
                  <a:srgbClr val="FF0000"/>
                </a:solidFill>
              </a:rPr>
              <a:t>at </a:t>
            </a:r>
            <a:r>
              <a:rPr lang="en-US" altLang="ar-SA" sz="2400" dirty="0" smtClean="0">
                <a:solidFill>
                  <a:srgbClr val="FF0000"/>
                </a:solidFill>
              </a:rPr>
              <a:t>runtime), </a:t>
            </a:r>
            <a:r>
              <a:rPr lang="en-US" altLang="ar-SA" sz="2400" dirty="0" smtClean="0">
                <a:solidFill>
                  <a:srgbClr val="0070C0"/>
                </a:solidFill>
              </a:rPr>
              <a:t>which means it does not 	</a:t>
            </a:r>
            <a:r>
              <a:rPr lang="en-US" altLang="ar-SA" sz="2400" dirty="0" smtClean="0">
                <a:solidFill>
                  <a:srgbClr val="0070C0"/>
                </a:solidFill>
              </a:rPr>
              <a:t>allow </a:t>
            </a:r>
            <a:r>
              <a:rPr lang="en-US" altLang="ar-SA" sz="2400" dirty="0" smtClean="0">
                <a:solidFill>
                  <a:srgbClr val="0070C0"/>
                </a:solidFill>
              </a:rPr>
              <a:t>a statement to use a </a:t>
            </a:r>
            <a:r>
              <a:rPr lang="en-US" altLang="ar-SA" sz="2400" dirty="0" smtClean="0">
                <a:solidFill>
                  <a:srgbClr val="0070C0"/>
                </a:solidFill>
              </a:rPr>
              <a:t>index that </a:t>
            </a:r>
            <a:r>
              <a:rPr lang="en-US" altLang="ar-SA" sz="2400" dirty="0" smtClean="0">
                <a:solidFill>
                  <a:srgbClr val="0070C0"/>
                </a:solidFill>
              </a:rPr>
              <a:t>is outside </a:t>
            </a:r>
            <a:endParaRPr lang="en-US" altLang="ar-SA" sz="2400" dirty="0" smtClean="0">
              <a:solidFill>
                <a:srgbClr val="0070C0"/>
              </a:solidFill>
            </a:endParaRPr>
          </a:p>
          <a:p>
            <a:pPr marL="341313" indent="-341313">
              <a:buNone/>
            </a:pPr>
            <a:r>
              <a:rPr lang="en-US" altLang="ar-SA" sz="2400" dirty="0" smtClean="0">
                <a:solidFill>
                  <a:srgbClr val="0070C0"/>
                </a:solidFill>
              </a:rPr>
              <a:t>	</a:t>
            </a:r>
            <a:r>
              <a:rPr lang="en-US" altLang="ar-SA" sz="2400" dirty="0" smtClean="0">
                <a:solidFill>
                  <a:srgbClr val="0070C0"/>
                </a:solidFill>
              </a:rPr>
              <a:t>the </a:t>
            </a:r>
            <a:r>
              <a:rPr lang="en-US" altLang="ar-SA" sz="2400" dirty="0" smtClean="0">
                <a:solidFill>
                  <a:srgbClr val="0070C0"/>
                </a:solidFill>
              </a:rPr>
              <a:t>range 0 through </a:t>
            </a:r>
            <a:r>
              <a:rPr lang="en-US" altLang="ar-SA" sz="2400" i="1" dirty="0" smtClean="0">
                <a:solidFill>
                  <a:srgbClr val="0070C0"/>
                </a:solidFill>
              </a:rPr>
              <a:t>n - 1</a:t>
            </a:r>
            <a:r>
              <a:rPr lang="en-US" altLang="ar-SA" sz="2400" dirty="0" smtClean="0">
                <a:solidFill>
                  <a:srgbClr val="0070C0"/>
                </a:solidFill>
              </a:rPr>
              <a:t>, where </a:t>
            </a:r>
            <a:r>
              <a:rPr lang="en-US" altLang="ar-SA" sz="2400" i="1" dirty="0" smtClean="0">
                <a:solidFill>
                  <a:srgbClr val="0070C0"/>
                </a:solidFill>
              </a:rPr>
              <a:t>n</a:t>
            </a:r>
            <a:r>
              <a:rPr lang="en-US" altLang="ar-SA" sz="2400" dirty="0" smtClean="0">
                <a:solidFill>
                  <a:srgbClr val="0070C0"/>
                </a:solidFill>
              </a:rPr>
              <a:t> is the value of the array </a:t>
            </a:r>
            <a:r>
              <a:rPr lang="en-US" altLang="ar-SA" sz="2400" dirty="0" smtClean="0">
                <a:solidFill>
                  <a:srgbClr val="0070C0"/>
                </a:solidFill>
              </a:rPr>
              <a:t>size</a:t>
            </a:r>
          </a:p>
          <a:p>
            <a:pPr marL="341313" indent="-341313">
              <a:buNone/>
            </a:pPr>
            <a:r>
              <a:rPr lang="en-US" altLang="ar-SA" sz="2400" dirty="0" smtClean="0"/>
              <a:t>	</a:t>
            </a:r>
            <a:r>
              <a:rPr lang="en-US" altLang="ar-SA" sz="2400" dirty="0" smtClean="0">
                <a:solidFill>
                  <a:srgbClr val="00B050"/>
                </a:solidFill>
              </a:rPr>
              <a:t>The </a:t>
            </a:r>
            <a:r>
              <a:rPr lang="en-US" altLang="ar-SA" sz="2400" dirty="0" smtClean="0">
                <a:solidFill>
                  <a:srgbClr val="00B050"/>
                </a:solidFill>
              </a:rPr>
              <a:t>compiler </a:t>
            </a:r>
            <a:r>
              <a:rPr lang="en-US" altLang="ar-SA" sz="2400" b="1" u="sng" dirty="0" smtClean="0">
                <a:solidFill>
                  <a:srgbClr val="00B050"/>
                </a:solidFill>
              </a:rPr>
              <a:t>does not</a:t>
            </a:r>
            <a:r>
              <a:rPr lang="en-US" altLang="ar-SA" sz="2400" dirty="0" smtClean="0">
                <a:solidFill>
                  <a:srgbClr val="00B050"/>
                </a:solidFill>
              </a:rPr>
              <a:t> display an error message </a:t>
            </a:r>
            <a:r>
              <a:rPr lang="en-US" altLang="ar-SA" sz="2400" dirty="0" smtClean="0"/>
              <a:t>	</a:t>
            </a:r>
          </a:p>
          <a:p>
            <a:pPr marL="341313" indent="-341313">
              <a:buNone/>
            </a:pPr>
            <a:endParaRPr lang="en-US" altLang="ar-SA" sz="2400" dirty="0" smtClean="0"/>
          </a:p>
          <a:p>
            <a:pPr marL="341313" indent="-341313">
              <a:tabLst>
                <a:tab pos="341313" algn="l"/>
              </a:tabLst>
            </a:pPr>
            <a:r>
              <a:rPr lang="en-US" altLang="ar-SA" sz="2400" dirty="0" smtClean="0"/>
              <a:t>Index numbers can be stored in variables.   </a:t>
            </a:r>
            <a:endParaRPr lang="en-US" altLang="ar-SA" sz="2400" dirty="0" smtClean="0"/>
          </a:p>
          <a:p>
            <a:pPr marL="341313" indent="-341313">
              <a:tabLst>
                <a:tab pos="341313" algn="l"/>
              </a:tabLst>
            </a:pPr>
            <a:endParaRPr lang="en-US" altLang="ar-SA" sz="2400" dirty="0" smtClean="0"/>
          </a:p>
          <a:p>
            <a:pPr marL="341313" indent="-341313">
              <a:tabLst>
                <a:tab pos="341313" algn="l"/>
              </a:tabLst>
            </a:pPr>
            <a:r>
              <a:rPr lang="en-US" altLang="ar-SA" sz="2400" dirty="0" smtClean="0"/>
              <a:t>Typically, we use a </a:t>
            </a:r>
            <a:r>
              <a:rPr lang="en-US" altLang="ar-SA" sz="2400" dirty="0" smtClean="0">
                <a:solidFill>
                  <a:srgbClr val="0070C0"/>
                </a:solidFill>
              </a:rPr>
              <a:t>loop</a:t>
            </a:r>
            <a:r>
              <a:rPr lang="en-US" altLang="ar-SA" sz="2400" dirty="0" smtClean="0"/>
              <a:t> to cycle through all the subscripts in the array to process the data in the array.</a:t>
            </a:r>
          </a:p>
          <a:p>
            <a:pPr marL="341313" indent="-341313"/>
            <a:endParaRPr lang="en-US" altLang="ar-SA" sz="2400" dirty="0" smtClean="0"/>
          </a:p>
          <a:p>
            <a:pPr marL="341313" indent="-341313"/>
            <a:endParaRPr lang="en-US" altLang="ar-SA" sz="2400" dirty="0" smtClean="0">
              <a:latin typeface="Arial" charset="0"/>
            </a:endParaRPr>
          </a:p>
          <a:p>
            <a:pPr marL="341313" indent="-341313">
              <a:buFontTx/>
              <a:buNone/>
            </a:pPr>
            <a:endParaRPr lang="en-US" altLang="ar-SA" sz="2400" dirty="0" smtClean="0">
              <a:latin typeface="Arial" charset="0"/>
            </a:endParaRPr>
          </a:p>
          <a:p>
            <a:pPr marL="341313" indent="-341313">
              <a:buFontTx/>
              <a:buNone/>
            </a:pPr>
            <a:endParaRPr lang="en-US" altLang="ar-SA" sz="2400" dirty="0" smtClean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4600" y="228600"/>
            <a:ext cx="3697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b="1" u="sng" dirty="0" smtClean="0">
                <a:solidFill>
                  <a:schemeClr val="tx1"/>
                </a:solidFill>
              </a:rPr>
              <a:t>Accessing Array Elements</a:t>
            </a:r>
            <a:r>
              <a:rPr lang="en-US" altLang="ar-SA" b="1" dirty="0" smtClean="0">
                <a:solidFill>
                  <a:schemeClr val="tx1"/>
                </a:solidFill>
              </a:rPr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32C72ED-39A1-4B88-B372-74B8CB16AC59}" type="slidenum">
              <a:rPr lang="en-US" altLang="ar-SA" sz="1400"/>
              <a:pPr algn="r"/>
              <a:t>7</a:t>
            </a:fld>
            <a:endParaRPr lang="en-US" altLang="ar-SA" sz="1400"/>
          </a:p>
        </p:txBody>
      </p:sp>
      <p:sp>
        <p:nvSpPr>
          <p:cNvPr id="24579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C243FAD-DA66-4958-93D6-9164875ADB7A}" type="slidenum">
              <a:rPr lang="en-US" altLang="ar-SA" sz="1400"/>
              <a:pPr algn="r"/>
              <a:t>7</a:t>
            </a:fld>
            <a:endParaRPr lang="en-US" altLang="ar-SA" sz="1400"/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00200"/>
            <a:ext cx="8410575" cy="4114800"/>
          </a:xfrm>
        </p:spPr>
        <p:txBody>
          <a:bodyPr>
            <a:normAutofit fontScale="92500" lnSpcReduction="20000"/>
          </a:bodyPr>
          <a:lstStyle/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2400" dirty="0" smtClean="0"/>
              <a:t>The valid subscripts in the array referenced by </a:t>
            </a:r>
            <a:r>
              <a:rPr lang="en-US" altLang="ar-SA" sz="2400" i="1" dirty="0" err="1" smtClean="0"/>
              <a:t>dailySales</a:t>
            </a:r>
            <a:r>
              <a:rPr lang="en-US" altLang="ar-SA" sz="2400" dirty="0" smtClean="0"/>
              <a:t> are 0 through 6.  Java will not allow a statement that uses a subscript less than 0 or greater than 6.  Notice the correct loop header in the segment below: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endParaRPr lang="en-US" altLang="ar-SA" sz="1600" dirty="0" smtClean="0">
              <a:latin typeface="Arial" charset="0"/>
            </a:endParaRP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final </a:t>
            </a:r>
            <a:r>
              <a:rPr lang="en-US" altLang="ar-SA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 DAYS = 7;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 counter;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double[ ] </a:t>
            </a:r>
            <a:r>
              <a:rPr lang="en-US" altLang="ar-SA" sz="1600" dirty="0" err="1" smtClean="0">
                <a:latin typeface="Courier New" pitchFamily="49" charset="0"/>
                <a:cs typeface="Courier New" pitchFamily="49" charset="0"/>
              </a:rPr>
              <a:t>dailySales</a:t>
            </a: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 = new double[DAYS];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		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altLang="ar-SA" sz="18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(counter = 0; counter &lt; DAYS; counter++)</a:t>
            </a:r>
            <a:endParaRPr lang="en-US" altLang="ar-SA" sz="1600" b="1" dirty="0" smtClean="0">
              <a:solidFill>
                <a:schemeClr val="accent2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("Enter the sales for day " + (counter + 1) + ": ");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altLang="ar-SA" sz="1600" dirty="0" err="1" smtClean="0">
                <a:latin typeface="Courier New" pitchFamily="49" charset="0"/>
                <a:cs typeface="Courier New" pitchFamily="49" charset="0"/>
              </a:rPr>
              <a:t>dailySales</a:t>
            </a: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[counter] = </a:t>
            </a:r>
            <a:r>
              <a:rPr lang="en-US" altLang="ar-SA" sz="1600" dirty="0" err="1" smtClean="0">
                <a:latin typeface="Courier New" pitchFamily="49" charset="0"/>
                <a:cs typeface="Courier New" pitchFamily="49" charset="0"/>
              </a:rPr>
              <a:t>keyboard.nextDouble</a:t>
            </a:r>
            <a:r>
              <a:rPr lang="en-US" altLang="ar-SA" sz="1600" dirty="0" smtClean="0">
                <a:latin typeface="Courier New" pitchFamily="49" charset="0"/>
                <a:cs typeface="Courier New" pitchFamily="49" charset="0"/>
              </a:rPr>
              <a:t>( );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600" dirty="0" smtClean="0">
                <a:latin typeface="Arial" charset="0"/>
              </a:rPr>
              <a:t>}</a:t>
            </a:r>
          </a:p>
          <a:p>
            <a:pPr marL="0" indent="0">
              <a:buFontTx/>
              <a:buNone/>
              <a:tabLst>
                <a:tab pos="568325" algn="l"/>
              </a:tabLst>
            </a:pPr>
            <a:r>
              <a:rPr lang="en-US" altLang="ar-SA" sz="1400" dirty="0" smtClean="0">
                <a:latin typeface="Arial" charset="0"/>
              </a:rPr>
              <a:t>		</a:t>
            </a:r>
            <a:endParaRPr lang="en-US" altLang="ar-SA" dirty="0" smtClean="0"/>
          </a:p>
          <a:p>
            <a:pPr marL="0" indent="0">
              <a:buFontTx/>
              <a:buNone/>
              <a:tabLst>
                <a:tab pos="568325" algn="l"/>
              </a:tabLst>
            </a:pPr>
            <a:endParaRPr lang="en-US" altLang="ar-SA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052CD94-CB16-415F-A81A-055EA3951BA7}" type="slidenum">
              <a:rPr lang="en-US" altLang="ar-SA" sz="1400"/>
              <a:pPr algn="r"/>
              <a:t>8</a:t>
            </a:fld>
            <a:endParaRPr lang="en-US" altLang="ar-SA" sz="1400"/>
          </a:p>
        </p:txBody>
      </p:sp>
      <p:sp>
        <p:nvSpPr>
          <p:cNvPr id="26627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C4E2364-7361-43BB-8309-7F3CFE081D88}" type="slidenum">
              <a:rPr lang="en-US" altLang="ar-SA" sz="1400"/>
              <a:pPr algn="r"/>
              <a:t>8</a:t>
            </a:fld>
            <a:endParaRPr lang="en-US" altLang="ar-SA" sz="1400"/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85800"/>
            <a:ext cx="9144000" cy="5410200"/>
          </a:xfrm>
        </p:spPr>
        <p:txBody>
          <a:bodyPr>
            <a:normAutofit/>
          </a:bodyPr>
          <a:lstStyle/>
          <a:p>
            <a:pPr marL="341313" indent="-341313">
              <a:tabLst>
                <a:tab pos="341313" algn="l"/>
              </a:tabLst>
            </a:pPr>
            <a:r>
              <a:rPr lang="en-US" altLang="ar-SA" sz="2000" dirty="0" smtClean="0"/>
              <a:t>Like other variables, you may give array elements an initial value </a:t>
            </a:r>
            <a:r>
              <a:rPr lang="en-US" altLang="ar-SA" sz="2000" u="sng" dirty="0" smtClean="0"/>
              <a:t>when creating the array.</a:t>
            </a:r>
          </a:p>
          <a:p>
            <a:pPr marL="341313" indent="-341313">
              <a:spcBef>
                <a:spcPct val="0"/>
              </a:spcBef>
              <a:buFontTx/>
              <a:buNone/>
              <a:tabLst>
                <a:tab pos="341313" algn="l"/>
              </a:tabLst>
            </a:pPr>
            <a:r>
              <a:rPr lang="en-US" altLang="ar-SA" sz="1800" dirty="0" smtClean="0"/>
              <a:t>Example:</a:t>
            </a:r>
            <a:endParaRPr lang="en-US" altLang="ar-SA" sz="1600" dirty="0" smtClean="0"/>
          </a:p>
          <a:p>
            <a:pPr marL="341313" indent="-341313">
              <a:buFontTx/>
              <a:buNone/>
              <a:tabLst>
                <a:tab pos="341313" algn="l"/>
              </a:tabLst>
            </a:pPr>
            <a:r>
              <a:rPr lang="en-US" altLang="ar-SA" sz="1800" dirty="0" smtClean="0">
                <a:latin typeface="Arial" charset="0"/>
              </a:rPr>
              <a:t>  double</a:t>
            </a:r>
            <a:r>
              <a:rPr lang="en-US" altLang="ar-SA" sz="1800" dirty="0" smtClean="0">
                <a:latin typeface="Arial" charset="0"/>
              </a:rPr>
              <a:t>[ ] temperatures = {98.6, 112.3, 99.5, 96, 96.7, 32, 39, 18.1, 99, </a:t>
            </a:r>
            <a:r>
              <a:rPr lang="en-US" altLang="ar-SA" sz="1800" dirty="0" smtClean="0">
                <a:latin typeface="Arial" charset="0"/>
              </a:rPr>
              <a:t>111.5};</a:t>
            </a:r>
            <a:endParaRPr lang="en-US" altLang="ar-SA" sz="1800" dirty="0" smtClean="0">
              <a:latin typeface="Arial" charset="0"/>
            </a:endParaRPr>
          </a:p>
          <a:p>
            <a:pPr marL="341313" indent="-341313">
              <a:buNone/>
              <a:tabLst>
                <a:tab pos="341313" algn="l"/>
              </a:tabLst>
            </a:pPr>
            <a:r>
              <a:rPr lang="en-US" altLang="ar-SA" sz="1600" dirty="0" smtClean="0"/>
              <a:t>   Java </a:t>
            </a:r>
            <a:r>
              <a:rPr lang="en-US" altLang="ar-SA" sz="1600" dirty="0" smtClean="0"/>
              <a:t>determines the size of the array from the number of elements in the initialization list.</a:t>
            </a:r>
          </a:p>
          <a:p>
            <a:pPr marL="341313" indent="-341313">
              <a:buFontTx/>
              <a:buNone/>
              <a:tabLst>
                <a:tab pos="341313" algn="l"/>
              </a:tabLst>
            </a:pPr>
            <a:endParaRPr lang="en-US" altLang="ar-SA" sz="1600" dirty="0" smtClean="0">
              <a:latin typeface="Arial" charset="0"/>
            </a:endParaRPr>
          </a:p>
          <a:p>
            <a:pPr marL="341313" indent="-341313">
              <a:buFontTx/>
              <a:buNone/>
              <a:tabLst>
                <a:tab pos="341313" algn="l"/>
              </a:tabLst>
            </a:pPr>
            <a:endParaRPr lang="en-US" altLang="ar-SA" sz="2400" dirty="0" smtClean="0"/>
          </a:p>
          <a:p>
            <a:pPr marL="341313" indent="-341313">
              <a:tabLst>
                <a:tab pos="341313" algn="l"/>
              </a:tabLst>
            </a:pPr>
            <a:endParaRPr lang="en-US" altLang="ar-SA" sz="1800" dirty="0" smtClean="0"/>
          </a:p>
          <a:p>
            <a:pPr marL="341313" indent="-341313">
              <a:tabLst>
                <a:tab pos="341313" algn="l"/>
              </a:tabLst>
            </a:pPr>
            <a:r>
              <a:rPr lang="en-US" altLang="ar-SA" sz="1800" dirty="0" smtClean="0"/>
              <a:t>By </a:t>
            </a:r>
            <a:r>
              <a:rPr lang="en-US" altLang="ar-SA" sz="1800" dirty="0" smtClean="0"/>
              <a:t>default, Java initializes the array elements of a numeric array with the value 0.</a:t>
            </a:r>
          </a:p>
          <a:p>
            <a:pPr marL="341313" indent="-341313">
              <a:tabLst>
                <a:tab pos="341313" algn="l"/>
              </a:tabLst>
            </a:pPr>
            <a:endParaRPr lang="en-US" altLang="ar-SA" sz="1400" dirty="0" smtClean="0">
              <a:latin typeface="Arial" charset="0"/>
            </a:endParaRPr>
          </a:p>
          <a:p>
            <a:pPr marL="341313" indent="-341313">
              <a:buFontTx/>
              <a:buNone/>
              <a:tabLst>
                <a:tab pos="341313" algn="l"/>
              </a:tabLst>
            </a:pPr>
            <a:r>
              <a:rPr lang="en-US" altLang="ar-SA" sz="1400" dirty="0" smtClean="0">
                <a:latin typeface="Arial" charset="0"/>
              </a:rPr>
              <a:t>	</a:t>
            </a:r>
            <a:r>
              <a:rPr lang="en-US" altLang="ar-SA" sz="1400" dirty="0" err="1" smtClean="0">
                <a:latin typeface="Arial" charset="0"/>
              </a:rPr>
              <a:t>int</a:t>
            </a:r>
            <a:r>
              <a:rPr lang="en-US" altLang="ar-SA" sz="1400" dirty="0" smtClean="0">
                <a:latin typeface="Arial" charset="0"/>
              </a:rPr>
              <a:t>[ ] attendance = new </a:t>
            </a:r>
            <a:r>
              <a:rPr lang="en-US" altLang="ar-SA" sz="1400" dirty="0" err="1" smtClean="0">
                <a:latin typeface="Arial" charset="0"/>
              </a:rPr>
              <a:t>int</a:t>
            </a:r>
            <a:r>
              <a:rPr lang="en-US" altLang="ar-SA" sz="1400" dirty="0" smtClean="0">
                <a:latin typeface="Arial" charset="0"/>
              </a:rPr>
              <a:t>[5] ;</a:t>
            </a:r>
          </a:p>
          <a:p>
            <a:pPr marL="341313" indent="-341313">
              <a:buFontTx/>
              <a:buNone/>
              <a:tabLst>
                <a:tab pos="341313" algn="l"/>
              </a:tabLst>
            </a:pPr>
            <a:endParaRPr lang="en-US" altLang="ar-SA" sz="2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743200" y="228600"/>
            <a:ext cx="2832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b="1" u="sng" dirty="0" smtClean="0">
                <a:solidFill>
                  <a:schemeClr val="tx1"/>
                </a:solidFill>
              </a:rPr>
              <a:t>Array Initialization</a:t>
            </a:r>
            <a:r>
              <a:rPr lang="en-US" altLang="ar-SA" b="1" dirty="0" smtClean="0">
                <a:solidFill>
                  <a:schemeClr val="tx1"/>
                </a:solidFill>
              </a:rPr>
              <a:t> </a:t>
            </a:r>
            <a:endParaRPr lang="en-GB" dirty="0"/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0" y="2438400"/>
          <a:ext cx="8815387" cy="820738"/>
        </p:xfrm>
        <a:graphic>
          <a:graphicData uri="http://schemas.openxmlformats.org/presentationml/2006/ole">
            <p:oleObj spid="_x0000_s26630" name="Picture" r:id="rId3" imgW="8815070" imgH="820420" progId="Word.Picture.8">
              <p:embed/>
            </p:oleObj>
          </a:graphicData>
        </a:graphic>
      </p:graphicFrame>
      <p:graphicFrame>
        <p:nvGraphicFramePr>
          <p:cNvPr id="26631" name="Object 6"/>
          <p:cNvGraphicFramePr>
            <a:graphicFrameLocks noChangeAspect="1"/>
          </p:cNvGraphicFramePr>
          <p:nvPr/>
        </p:nvGraphicFramePr>
        <p:xfrm>
          <a:off x="609600" y="4800600"/>
          <a:ext cx="8267700" cy="912813"/>
        </p:xfrm>
        <a:graphic>
          <a:graphicData uri="http://schemas.openxmlformats.org/presentationml/2006/ole">
            <p:oleObj spid="_x0000_s26631" name="Picture" r:id="rId4" imgW="6855460" imgH="756920" progId="Word.Picture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1F15473-67FC-4DFB-9982-D32C42729866}" type="slidenum">
              <a:rPr lang="en-US" altLang="ar-SA" sz="1400"/>
              <a:pPr algn="r"/>
              <a:t>9</a:t>
            </a:fld>
            <a:endParaRPr lang="en-US" altLang="ar-SA" sz="1400"/>
          </a:p>
        </p:txBody>
      </p:sp>
      <p:sp>
        <p:nvSpPr>
          <p:cNvPr id="29699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D707FAC-0CA4-4806-A3C3-1101CFA25EB4}" type="slidenum">
              <a:rPr lang="en-US" altLang="ar-SA" sz="1400"/>
              <a:pPr algn="r"/>
              <a:t>9</a:t>
            </a:fld>
            <a:endParaRPr lang="en-US" altLang="ar-SA" sz="1400"/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981200"/>
            <a:ext cx="7848600" cy="4114800"/>
          </a:xfrm>
        </p:spPr>
        <p:txBody>
          <a:bodyPr>
            <a:normAutofit lnSpcReduction="10000"/>
          </a:bodyPr>
          <a:lstStyle/>
          <a:p>
            <a:pPr marL="341313" indent="-341313">
              <a:tabLst>
                <a:tab pos="341313" algn="l"/>
              </a:tabLst>
            </a:pPr>
            <a:r>
              <a:rPr lang="en-US" altLang="ar-SA" sz="2400" dirty="0" smtClean="0"/>
              <a:t>Each array object has an attribute/field named </a:t>
            </a:r>
            <a:r>
              <a:rPr lang="en-US" altLang="ar-SA" sz="2400" i="1" dirty="0" smtClean="0"/>
              <a:t>length</a:t>
            </a:r>
            <a:r>
              <a:rPr lang="en-US" altLang="ar-SA" sz="2400" dirty="0" smtClean="0"/>
              <a:t>.  This attribute contains the number of elements in the array.</a:t>
            </a:r>
          </a:p>
          <a:p>
            <a:pPr marL="341313" indent="-341313">
              <a:tabLst>
                <a:tab pos="341313" algn="l"/>
              </a:tabLst>
            </a:pPr>
            <a:endParaRPr lang="en-US" altLang="ar-SA" sz="1600" dirty="0" smtClean="0"/>
          </a:p>
          <a:p>
            <a:pPr marL="341313" indent="-341313">
              <a:buFontTx/>
              <a:buNone/>
              <a:tabLst>
                <a:tab pos="341313" algn="l"/>
              </a:tabLst>
            </a:pPr>
            <a:r>
              <a:rPr lang="en-US" altLang="ar-SA" sz="2400" dirty="0" smtClean="0"/>
              <a:t>	For example, in the segment below the variable named </a:t>
            </a:r>
            <a:r>
              <a:rPr lang="en-US" altLang="ar-SA" sz="2400" i="1" dirty="0" smtClean="0"/>
              <a:t>size</a:t>
            </a:r>
            <a:r>
              <a:rPr lang="en-US" altLang="ar-SA" sz="2400" dirty="0" smtClean="0"/>
              <a:t> is assigned the value 5, since the array referenced by </a:t>
            </a:r>
            <a:r>
              <a:rPr lang="en-US" altLang="ar-SA" sz="2400" i="1" dirty="0" smtClean="0"/>
              <a:t>values</a:t>
            </a:r>
            <a:r>
              <a:rPr lang="en-US" altLang="ar-SA" sz="2400" dirty="0" smtClean="0"/>
              <a:t> has 5 elements.</a:t>
            </a:r>
          </a:p>
          <a:p>
            <a:pPr marL="341313" indent="-341313">
              <a:buFontTx/>
              <a:buNone/>
              <a:tabLst>
                <a:tab pos="341313" algn="l"/>
              </a:tabLst>
            </a:pPr>
            <a:endParaRPr lang="en-US" altLang="ar-SA" sz="1600" dirty="0" smtClean="0"/>
          </a:p>
          <a:p>
            <a:pPr marL="341313" indent="-341313">
              <a:buFontTx/>
              <a:buNone/>
              <a:tabLst>
                <a:tab pos="341313" algn="l"/>
              </a:tabLst>
            </a:pPr>
            <a:r>
              <a:rPr lang="en-US" altLang="ar-SA" sz="2400" dirty="0" smtClean="0"/>
              <a:t>	</a:t>
            </a:r>
            <a:r>
              <a:rPr lang="en-US" altLang="ar-SA" sz="1800" dirty="0" err="1" smtClean="0">
                <a:latin typeface="Arial" charset="0"/>
              </a:rPr>
              <a:t>int</a:t>
            </a:r>
            <a:r>
              <a:rPr lang="en-US" altLang="ar-SA" sz="1800" dirty="0" smtClean="0">
                <a:latin typeface="Arial" charset="0"/>
              </a:rPr>
              <a:t> size;</a:t>
            </a:r>
          </a:p>
          <a:p>
            <a:pPr marL="341313" indent="-341313">
              <a:buFontTx/>
              <a:buNone/>
              <a:tabLst>
                <a:tab pos="341313" algn="l"/>
              </a:tabLst>
            </a:pPr>
            <a:r>
              <a:rPr lang="en-US" altLang="ar-SA" sz="1800" dirty="0" smtClean="0">
                <a:latin typeface="Arial" charset="0"/>
              </a:rPr>
              <a:t>	</a:t>
            </a:r>
            <a:r>
              <a:rPr lang="en-US" altLang="ar-SA" sz="1800" dirty="0" err="1" smtClean="0">
                <a:latin typeface="Arial" charset="0"/>
              </a:rPr>
              <a:t>int</a:t>
            </a:r>
            <a:r>
              <a:rPr lang="en-US" altLang="ar-SA" sz="1800" dirty="0" smtClean="0">
                <a:latin typeface="Arial" charset="0"/>
              </a:rPr>
              <a:t>[ ] values = {13, 21, 201, 3, 43};</a:t>
            </a:r>
          </a:p>
          <a:p>
            <a:pPr marL="341313" indent="-341313">
              <a:buFontTx/>
              <a:buNone/>
              <a:tabLst>
                <a:tab pos="341313" algn="l"/>
              </a:tabLst>
            </a:pPr>
            <a:endParaRPr lang="en-US" altLang="ar-SA" sz="1800" dirty="0" smtClean="0">
              <a:latin typeface="Arial" charset="0"/>
            </a:endParaRPr>
          </a:p>
          <a:p>
            <a:pPr marL="341313" indent="-341313">
              <a:buFontTx/>
              <a:buNone/>
              <a:tabLst>
                <a:tab pos="341313" algn="l"/>
              </a:tabLst>
            </a:pPr>
            <a:r>
              <a:rPr lang="en-US" altLang="ar-SA" sz="1800" dirty="0" smtClean="0">
                <a:latin typeface="Arial" charset="0"/>
              </a:rPr>
              <a:t>	size = </a:t>
            </a:r>
            <a:r>
              <a:rPr lang="en-US" altLang="ar-SA" sz="1800" b="1" dirty="0" err="1" smtClean="0">
                <a:solidFill>
                  <a:schemeClr val="accent2"/>
                </a:solidFill>
                <a:latin typeface="Arial" charset="0"/>
              </a:rPr>
              <a:t>values.length</a:t>
            </a:r>
            <a:r>
              <a:rPr lang="en-US" altLang="ar-SA" sz="1800" dirty="0" smtClean="0">
                <a:latin typeface="Arial" charset="0"/>
              </a:rPr>
              <a:t>;</a:t>
            </a:r>
          </a:p>
          <a:p>
            <a:pPr marL="341313" indent="-341313">
              <a:tabLst>
                <a:tab pos="341313" algn="l"/>
              </a:tabLst>
            </a:pPr>
            <a:endParaRPr lang="en-US" altLang="ar-SA" dirty="0" smtClean="0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486400" y="5257800"/>
            <a:ext cx="1905000" cy="8413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ar-SA" sz="1200" b="1" dirty="0"/>
              <a:t>Notice, </a:t>
            </a:r>
            <a:r>
              <a:rPr lang="en-US" altLang="ar-SA" sz="1200" b="1" i="1" dirty="0"/>
              <a:t>length</a:t>
            </a:r>
            <a:r>
              <a:rPr lang="en-US" altLang="ar-SA" sz="1200" b="1" dirty="0"/>
              <a:t> is an attribute of an array not a method - hence no parentheses.</a:t>
            </a:r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 flipH="1">
            <a:off x="4419600" y="5715000"/>
            <a:ext cx="9144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81400" y="304800"/>
            <a:ext cx="2082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b="1" u="sng" dirty="0" smtClean="0">
                <a:solidFill>
                  <a:schemeClr val="tx1"/>
                </a:solidFill>
              </a:rPr>
              <a:t>Array Length</a:t>
            </a:r>
            <a:r>
              <a:rPr lang="en-US" altLang="ar-SA" b="1" dirty="0" smtClean="0">
                <a:solidFill>
                  <a:schemeClr val="tx1"/>
                </a:solidFill>
              </a:rPr>
              <a:t> 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4B4BE40-FEDC-4CDF-9219-630A92843C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3E0592-B009-4947-93F5-98121AB623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4CF8A4-849C-46F7-8167-857BB1ECC757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21490</TotalTime>
  <Words>527</Words>
  <Application>Microsoft Office PowerPoint</Application>
  <PresentationFormat>On-screen Show (4:3)</PresentationFormat>
  <Paragraphs>149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Times New Roman</vt:lpstr>
      <vt:lpstr>Arial</vt:lpstr>
      <vt:lpstr>Courier New</vt:lpstr>
      <vt:lpstr>Civic</vt:lpstr>
      <vt:lpstr>Microsoft Word Picture</vt:lpstr>
      <vt:lpstr> ARRAYS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PROCESSING ARRAY ELEMENTS Array Length  </vt:lpstr>
      <vt:lpstr>PROCESSING ARRAY ELEMENTS  Reassigning Array Reference Variables</vt:lpstr>
    </vt:vector>
  </TitlesOfParts>
  <Company>Thompson Family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INTRODUCTION TO COMPUTERS AND JAVA</dc:title>
  <dc:creator>Steve Thompson</dc:creator>
  <cp:lastModifiedBy>Nouf</cp:lastModifiedBy>
  <cp:revision>1229</cp:revision>
  <cp:lastPrinted>2009-04-23T01:45:53Z</cp:lastPrinted>
  <dcterms:created xsi:type="dcterms:W3CDTF">2008-01-09T02:30:39Z</dcterms:created>
  <dcterms:modified xsi:type="dcterms:W3CDTF">2015-10-26T15:00:09Z</dcterms:modified>
</cp:coreProperties>
</file>