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4"/>
  </p:sldMasterIdLst>
  <p:notesMasterIdLst>
    <p:notesMasterId r:id="rId23"/>
  </p:notesMasterIdLst>
  <p:sldIdLst>
    <p:sldId id="256" r:id="rId5"/>
    <p:sldId id="559" r:id="rId6"/>
    <p:sldId id="560" r:id="rId7"/>
    <p:sldId id="561" r:id="rId8"/>
    <p:sldId id="562" r:id="rId9"/>
    <p:sldId id="566" r:id="rId10"/>
    <p:sldId id="567" r:id="rId11"/>
    <p:sldId id="568" r:id="rId12"/>
    <p:sldId id="569" r:id="rId13"/>
    <p:sldId id="571" r:id="rId14"/>
    <p:sldId id="572" r:id="rId15"/>
    <p:sldId id="573" r:id="rId16"/>
    <p:sldId id="574" r:id="rId17"/>
    <p:sldId id="575" r:id="rId18"/>
    <p:sldId id="580" r:id="rId19"/>
    <p:sldId id="582" r:id="rId20"/>
    <p:sldId id="583" r:id="rId21"/>
    <p:sldId id="584" r:id="rId22"/>
  </p:sldIdLst>
  <p:sldSz cx="9144000" cy="6858000" type="screen4x3"/>
  <p:notesSz cx="7302500" cy="9588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66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06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4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F820BBE9-9596-4B99-85CE-BCCBA79770A9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8C860E-F21F-4B7A-AED9-E09537279730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3AED676-1923-4665-BA40-67257643710C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E261F-7C4B-4E92-840B-42D93E54B68C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0B9F-8FAF-4857-B2DF-94AD1B5C9260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F203A30-30B8-4716-9A7F-A25D29B0B064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1F6324-0130-4D09-9548-D65DB147D8F9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6FD009-921A-48E6-B94A-35D996304156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A4187CB-E88D-4418-A649-5296619672AC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F3FF5C-1E7A-4FF6-9236-0D001D436B62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0C362B1-0DCA-4D24-80CB-1E2A9C9F8DD6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385FCB59-2AF6-40C6-8DF6-FF6B2DD4D09D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E49B-1437-4CC6-ACC6-A4CA3D24EAAD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B36707-23D2-4045-8E64-704189096F05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8DC5988-827B-4B93-8239-1D9A9E50C885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90AF20-B44D-4A92-98B3-9E64B199AE5B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6A65AFC-28EE-4957-BF61-C672ED1F8697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285B4C-F540-4226-8220-59229E8D1709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A2FB04-6B53-42B4-98D5-3EF3D95307D6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986D17-A587-4E55-A892-2A492A99ADC4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0ADE4B-95DB-4091-B8ED-33E4A04A8716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823E2B4-610C-414B-996A-3189ECEE4CD4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15527245-0F20-4557-A3BF-D4D1FFBF100E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64B9C5-A63E-41DD-BC94-2BCF7B1278E0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EABBD1-86F4-4FA0-A964-F7EA010DD9D7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64CC9B-A7ED-45A6-9990-FC777D7D2DEC}" type="slidenum">
              <a:rPr lang="en-US" altLang="ar-SA" sz="1400"/>
              <a:pPr algn="r"/>
              <a:t>1</a:t>
            </a:fld>
            <a:endParaRPr lang="en-US" altLang="ar-SA" sz="1400"/>
          </a:p>
        </p:txBody>
      </p:sp>
      <p:sp>
        <p:nvSpPr>
          <p:cNvPr id="307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13678B8-4860-4DEE-ABBA-0F2AE212D653}" type="slidenum">
              <a:rPr lang="en-US" altLang="ar-SA" sz="1400"/>
              <a:pPr algn="r"/>
              <a:t>1</a:t>
            </a:fld>
            <a:endParaRPr lang="en-US" altLang="ar-SA" sz="1400"/>
          </a:p>
        </p:txBody>
      </p:sp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ar-SA" dirty="0" smtClean="0">
                <a:solidFill>
                  <a:schemeClr val="tx1"/>
                </a:solidFill>
              </a:rPr>
              <a:t>Part 2</a:t>
            </a:r>
            <a:endParaRPr lang="en-GB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ar-SA" sz="3600" b="1" dirty="0" smtClean="0">
                <a:solidFill>
                  <a:schemeClr val="tx1"/>
                </a:solidFill>
              </a:rPr>
              <a:t/>
            </a:r>
            <a:br>
              <a:rPr lang="en-US" altLang="ar-SA" sz="3600" b="1" dirty="0" smtClean="0">
                <a:solidFill>
                  <a:schemeClr val="tx1"/>
                </a:solidFill>
              </a:rPr>
            </a:br>
            <a:r>
              <a:rPr lang="en-US" altLang="ar-SA" sz="3600" b="1" dirty="0" smtClean="0">
                <a:solidFill>
                  <a:schemeClr val="tx1"/>
                </a:solidFill>
              </a:rPr>
              <a:t>ARRAYS</a:t>
            </a:r>
            <a:endParaRPr lang="en-US" altLang="ar-SA" sz="4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CA9E5C1-1643-4A69-85F8-86CBA54F8496}" type="slidenum">
              <a:rPr lang="en-US" altLang="ar-SA" sz="1400"/>
              <a:pPr algn="r"/>
              <a:t>10</a:t>
            </a:fld>
            <a:endParaRPr lang="en-US" altLang="ar-SA" sz="1400"/>
          </a:p>
        </p:txBody>
      </p:sp>
      <p:sp>
        <p:nvSpPr>
          <p:cNvPr id="12291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A113284-D889-432F-A3D6-AFC79BD781A0}" type="slidenum">
              <a:rPr lang="en-US" altLang="ar-SA" sz="1400"/>
              <a:pPr algn="r"/>
              <a:t>10</a:t>
            </a:fld>
            <a:endParaRPr lang="en-US" altLang="ar-SA" sz="14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Sum of the Values in a Numeric Array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828800"/>
            <a:ext cx="7848600" cy="4114800"/>
          </a:xfrm>
        </p:spPr>
        <p:txBody>
          <a:bodyPr/>
          <a:lstStyle/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To find the sum of the values in a numeric array, create a loop to cycle through all the elements of the array adding the value in each array element to an accumulator variable that was initialized to zero before the loop.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D184C65-1511-48BD-A6DB-6DE66C83A099}" type="slidenum">
              <a:rPr lang="en-US" altLang="ar-SA" sz="1400"/>
              <a:pPr algn="r"/>
              <a:t>11</a:t>
            </a:fld>
            <a:endParaRPr lang="en-US" altLang="ar-SA" sz="1400"/>
          </a:p>
        </p:txBody>
      </p:sp>
      <p:sp>
        <p:nvSpPr>
          <p:cNvPr id="1331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8C5F8DF-7AAC-41AA-9CA1-B5F28B2CEADF}" type="slidenum">
              <a:rPr lang="en-US" altLang="ar-SA" sz="1400"/>
              <a:pPr algn="r"/>
              <a:t>11</a:t>
            </a:fld>
            <a:endParaRPr lang="en-US" altLang="ar-SA" sz="14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3200" b="1" smtClean="0">
                <a:solidFill>
                  <a:schemeClr val="tx1"/>
                </a:solidFill>
              </a:rPr>
              <a:t>SOME USEFUL ARRAY OPERATIONS </a:t>
            </a:r>
            <a:r>
              <a:rPr lang="en-US" altLang="ar-SA" sz="3200" b="1" u="sng" smtClean="0">
                <a:solidFill>
                  <a:schemeClr val="tx1"/>
                </a:solidFill>
              </a:rPr>
              <a:t/>
            </a:r>
            <a:br>
              <a:rPr lang="en-US" altLang="ar-SA" sz="32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Sum of the Values in a Numeric Array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71650"/>
            <a:ext cx="9601200" cy="419100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 offset; 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double sum;   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for (sum = 0, offset = 0; offset &lt; </a:t>
            </a:r>
            <a:r>
              <a:rPr lang="en-US" altLang="ar-SA" sz="1800" dirty="0" err="1" smtClean="0">
                <a:latin typeface="Courier New" pitchFamily="49" charset="0"/>
                <a:cs typeface="Courier New" pitchFamily="49" charset="0"/>
              </a:rPr>
              <a:t>array.length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; offset++)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	sum += array[offset];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endParaRPr lang="en-US" altLang="ar-SA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ct val="10000"/>
              </a:spcBef>
              <a:tabLst>
                <a:tab pos="568325" algn="l"/>
                <a:tab pos="1144588" algn="l"/>
                <a:tab pos="1712913" algn="l"/>
              </a:tabLst>
            </a:pPr>
            <a:endParaRPr lang="en-US" altLang="ar-SA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tabLst>
                <a:tab pos="568325" algn="l"/>
                <a:tab pos="1144588" algn="l"/>
                <a:tab pos="1712913" algn="l"/>
              </a:tabLst>
            </a:pPr>
            <a:endParaRPr lang="en-US" altLang="ar-SA" sz="18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00D7A6F-91E5-4E1F-8E9B-5FA6D178FC39}" type="slidenum">
              <a:rPr lang="en-US" altLang="ar-SA" sz="1400"/>
              <a:pPr algn="r"/>
              <a:t>12</a:t>
            </a:fld>
            <a:endParaRPr lang="en-US" altLang="ar-SA" sz="1400"/>
          </a:p>
        </p:txBody>
      </p:sp>
      <p:sp>
        <p:nvSpPr>
          <p:cNvPr id="1433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834991A-6F8D-4B42-B5E8-49A04A4A4645}" type="slidenum">
              <a:rPr lang="en-US" altLang="ar-SA" sz="1400"/>
              <a:pPr algn="r"/>
              <a:t>12</a:t>
            </a:fld>
            <a:endParaRPr lang="en-US" altLang="ar-SA" sz="14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3200" b="1" smtClean="0">
                <a:solidFill>
                  <a:schemeClr val="tx1"/>
                </a:solidFill>
              </a:rPr>
              <a:t>SOME USEFUL ARRAY OPERATIONS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Average of the Values in a Numeric Array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828800"/>
            <a:ext cx="7848600" cy="4114800"/>
          </a:xfrm>
        </p:spPr>
        <p:txBody>
          <a:bodyPr/>
          <a:lstStyle/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To find the average of the values in a numeric array, first find the sum of the values in the array.  Then divide this sum by the number of elements in the array.  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  <a:p>
            <a:pPr marL="341313" indent="-341313">
              <a:spcBef>
                <a:spcPct val="10000"/>
              </a:spcBef>
              <a:tabLst>
                <a:tab pos="568325" algn="l"/>
                <a:tab pos="1144588" algn="l"/>
                <a:tab pos="1712913" algn="l"/>
              </a:tabLst>
            </a:pPr>
            <a:endParaRPr lang="en-US" altLang="ar-SA" sz="1600" smtClean="0">
              <a:latin typeface="Arial" charset="0"/>
            </a:endParaRP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z="16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4F6989E-9219-4FB1-BC02-6A29D3BF0C98}" type="slidenum">
              <a:rPr lang="en-US" altLang="ar-SA" sz="1400"/>
              <a:pPr algn="r"/>
              <a:t>13</a:t>
            </a:fld>
            <a:endParaRPr lang="en-US" altLang="ar-SA" sz="140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5B9359E-EA87-4D50-9544-9CED35BD1B85}" type="slidenum">
              <a:rPr lang="en-US" altLang="ar-SA" sz="1400"/>
              <a:pPr algn="r"/>
              <a:t>13</a:t>
            </a:fld>
            <a:endParaRPr lang="en-US" altLang="ar-SA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Average of the Values in a Numeric Array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52600"/>
            <a:ext cx="9144000" cy="4114800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8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 offset; 	</a:t>
            </a:r>
            <a:endParaRPr lang="en-US" altLang="ar-SA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sum;   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double average;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for (sum = 0, offset = 0; offset &lt; </a:t>
            </a:r>
            <a:r>
              <a:rPr lang="en-US" altLang="ar-SA" sz="1800" dirty="0" err="1" smtClean="0">
                <a:latin typeface="Courier New" pitchFamily="49" charset="0"/>
                <a:cs typeface="Courier New" pitchFamily="49" charset="0"/>
              </a:rPr>
              <a:t>array.length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; offset++)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	sum += array[offset];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}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average = sum / </a:t>
            </a:r>
            <a:r>
              <a:rPr lang="en-US" altLang="ar-SA" sz="1800" dirty="0" err="1" smtClean="0">
                <a:latin typeface="Courier New" pitchFamily="49" charset="0"/>
                <a:cs typeface="Courier New" pitchFamily="49" charset="0"/>
              </a:rPr>
              <a:t>array.length</a:t>
            </a: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;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dirty="0" smtClean="0">
                <a:latin typeface="Courier New" pitchFamily="49" charset="0"/>
                <a:cs typeface="Courier New" pitchFamily="49" charset="0"/>
              </a:rPr>
              <a:t>	</a:t>
            </a:r>
            <a:endParaRPr lang="en-US" altLang="ar-SA" sz="36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tabLst>
                <a:tab pos="568325" algn="l"/>
                <a:tab pos="1144588" algn="l"/>
                <a:tab pos="1712913" algn="l"/>
              </a:tabLst>
            </a:pPr>
            <a:endParaRPr lang="en-US" altLang="ar-SA" sz="36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3A8567-A742-4C89-8D3C-B7FD4629185F}" type="slidenum">
              <a:rPr lang="en-US" altLang="ar-SA" sz="1400"/>
              <a:pPr algn="r"/>
              <a:t>14</a:t>
            </a:fld>
            <a:endParaRPr lang="en-US" altLang="ar-SA" sz="1400"/>
          </a:p>
        </p:txBody>
      </p:sp>
      <p:sp>
        <p:nvSpPr>
          <p:cNvPr id="1638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927E43B-301C-40D8-BE2F-55B98FD5AC66}" type="slidenum">
              <a:rPr lang="en-US" altLang="ar-SA" sz="1400"/>
              <a:pPr algn="r"/>
              <a:t>14</a:t>
            </a:fld>
            <a:endParaRPr lang="en-US" altLang="ar-SA" sz="14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Highest and Lowest Values in a Numeric Array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828800"/>
            <a:ext cx="7848600" cy="4114800"/>
          </a:xfrm>
        </p:spPr>
        <p:txBody>
          <a:bodyPr>
            <a:normAutofit lnSpcReduction="10000"/>
          </a:bodyPr>
          <a:lstStyle/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To find the highest value in a numeric array, copy the value of the first element of the array into a variable called </a:t>
            </a:r>
            <a:r>
              <a:rPr lang="en-US" altLang="ar-SA" sz="2400" i="1" smtClean="0"/>
              <a:t>highest</a:t>
            </a:r>
            <a:r>
              <a:rPr lang="en-US" altLang="ar-SA" sz="2400" smtClean="0"/>
              <a:t>.  This variable holds a copy of the highest value encountered so far in the array.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Loop through the subscripts of each of the other elements of the array.  Compare each element to the value currently in </a:t>
            </a:r>
            <a:r>
              <a:rPr lang="en-US" altLang="ar-SA" sz="2400" i="1" smtClean="0"/>
              <a:t>highest</a:t>
            </a:r>
            <a:r>
              <a:rPr lang="en-US" altLang="ar-SA" sz="2400" smtClean="0"/>
              <a:t>.  If the value of the element is higher than the value in </a:t>
            </a:r>
            <a:r>
              <a:rPr lang="en-US" altLang="ar-SA" sz="2400" i="1" smtClean="0"/>
              <a:t>highest</a:t>
            </a:r>
            <a:r>
              <a:rPr lang="en-US" altLang="ar-SA" sz="2400" smtClean="0"/>
              <a:t>, replace the value in </a:t>
            </a:r>
            <a:r>
              <a:rPr lang="en-US" altLang="ar-SA" sz="2400" i="1" smtClean="0"/>
              <a:t>highest</a:t>
            </a:r>
            <a:r>
              <a:rPr lang="en-US" altLang="ar-SA" sz="2400" b="1" smtClean="0"/>
              <a:t> </a:t>
            </a:r>
            <a:r>
              <a:rPr lang="en-US" altLang="ar-SA" sz="2400" smtClean="0"/>
              <a:t>with the value of the element.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When the loop is finished, </a:t>
            </a:r>
            <a:r>
              <a:rPr lang="en-US" altLang="ar-SA" sz="2400" i="1" smtClean="0"/>
              <a:t>highest</a:t>
            </a:r>
            <a:r>
              <a:rPr lang="en-US" altLang="ar-SA" sz="2400" smtClean="0"/>
              <a:t> contains a copy of the highest value in the array.</a:t>
            </a:r>
            <a:endParaRPr lang="en-US" altLang="ar-SA" smtClean="0"/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1EDD9DD-711B-4741-8D0B-3F70D7F7D504}" type="slidenum">
              <a:rPr lang="en-US" altLang="ar-SA" sz="1400"/>
              <a:pPr algn="r"/>
              <a:t>15</a:t>
            </a:fld>
            <a:endParaRPr lang="en-US" altLang="ar-SA" sz="1400"/>
          </a:p>
        </p:txBody>
      </p:sp>
      <p:sp>
        <p:nvSpPr>
          <p:cNvPr id="17411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BE5CC05-82AB-4A1A-8147-90A0254B57B8}" type="slidenum">
              <a:rPr lang="en-US" altLang="ar-SA" sz="1400"/>
              <a:pPr algn="r"/>
              <a:t>15</a:t>
            </a:fld>
            <a:endParaRPr lang="en-US" altLang="ar-SA" sz="14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Highest and Lowest Values in a Numeric Array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881188"/>
            <a:ext cx="8382000" cy="411480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int subscript;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double highest = array[0];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for (subscript = 1; subscript &lt; array.length; subscript++)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if (array[subscript] &gt; highest)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	highest = array[subscript];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	}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}	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800" smtClean="0">
                <a:latin typeface="Courier New" pitchFamily="49" charset="0"/>
                <a:cs typeface="Courier New" pitchFamily="49" charset="0"/>
              </a:rPr>
              <a:t>	</a:t>
            </a:r>
            <a:endParaRPr lang="en-US" altLang="ar-SA" sz="360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tabLst>
                <a:tab pos="568325" algn="l"/>
                <a:tab pos="1144588" algn="l"/>
                <a:tab pos="1712913" algn="l"/>
              </a:tabLst>
            </a:pPr>
            <a:endParaRPr lang="en-US" altLang="ar-SA" sz="360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tabLst>
                <a:tab pos="568325" algn="l"/>
                <a:tab pos="1144588" algn="l"/>
                <a:tab pos="1712913" algn="l"/>
              </a:tabLst>
            </a:pPr>
            <a:endParaRPr lang="en-US" altLang="ar-SA" sz="360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A611D71-0B47-4AEB-B530-103B079CCA34}" type="slidenum">
              <a:rPr lang="en-US" altLang="ar-SA" sz="1400"/>
              <a:pPr algn="r"/>
              <a:t>16</a:t>
            </a:fld>
            <a:endParaRPr lang="en-US" altLang="ar-SA" sz="1400"/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8261B68-4DA7-48CE-9319-09B13E8C25CF}" type="slidenum">
              <a:rPr lang="en-US" altLang="ar-SA" sz="1400"/>
              <a:pPr algn="r"/>
              <a:t>16</a:t>
            </a:fld>
            <a:endParaRPr lang="en-US" altLang="ar-SA" sz="14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Finding the Highest and Lowest Values in a Numeric Array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828800"/>
            <a:ext cx="7848600" cy="4114800"/>
          </a:xfrm>
        </p:spPr>
        <p:txBody>
          <a:bodyPr>
            <a:normAutofit lnSpcReduction="10000"/>
          </a:bodyPr>
          <a:lstStyle/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The lowest value in an array can be found using a method that is very similar to the one for finding the highest value.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Keep a copy of the lowest value encountered so far in the array in a variable, say </a:t>
            </a:r>
            <a:r>
              <a:rPr lang="en-US" altLang="ar-SA" sz="2400" i="1" smtClean="0"/>
              <a:t>lowest</a:t>
            </a:r>
            <a:r>
              <a:rPr lang="en-US" altLang="ar-SA" sz="2400" smtClean="0"/>
              <a:t>.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Compare the value of each element of the array with the current value of </a:t>
            </a:r>
            <a:r>
              <a:rPr lang="en-US" altLang="ar-SA" sz="2400" i="1" smtClean="0"/>
              <a:t>lowest</a:t>
            </a:r>
            <a:r>
              <a:rPr lang="en-US" altLang="ar-SA" sz="2400" smtClean="0"/>
              <a:t>.  If the value of the element is less than the value in </a:t>
            </a:r>
            <a:r>
              <a:rPr lang="en-US" altLang="ar-SA" sz="2400" i="1" smtClean="0"/>
              <a:t>lowest</a:t>
            </a:r>
            <a:r>
              <a:rPr lang="en-US" altLang="ar-SA" sz="2400" smtClean="0"/>
              <a:t>, replace the value in </a:t>
            </a:r>
            <a:r>
              <a:rPr lang="en-US" altLang="ar-SA" sz="2400" i="1" smtClean="0"/>
              <a:t>lowest</a:t>
            </a:r>
            <a:r>
              <a:rPr lang="en-US" altLang="ar-SA" sz="2400" b="1" smtClean="0"/>
              <a:t> </a:t>
            </a:r>
            <a:r>
              <a:rPr lang="en-US" altLang="ar-SA" sz="2400" smtClean="0"/>
              <a:t>with the value of the element.</a:t>
            </a:r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2400" smtClean="0"/>
              <a:t>When the loop is finished, </a:t>
            </a:r>
            <a:r>
              <a:rPr lang="en-US" altLang="ar-SA" sz="2400" i="1" smtClean="0"/>
              <a:t>lowest </a:t>
            </a:r>
            <a:r>
              <a:rPr lang="en-US" altLang="ar-SA" sz="2400" smtClean="0"/>
              <a:t>contains a copy of the lowest value in the array.</a:t>
            </a:r>
            <a:endParaRPr lang="en-US" altLang="ar-SA" smtClean="0"/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  <a:p>
            <a:pPr marL="341313" indent="-341313">
              <a:tabLst>
                <a:tab pos="568325" algn="l"/>
                <a:tab pos="1144588" algn="l"/>
                <a:tab pos="1712913" algn="l"/>
              </a:tabLst>
            </a:pPr>
            <a:endParaRPr lang="en-US" altLang="ar-SA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"/>
          <p:cNvSpPr>
            <a:spLocks noGrp="1"/>
          </p:cNvSpPr>
          <p:nvPr>
            <p:ph type="title"/>
          </p:nvPr>
        </p:nvSpPr>
        <p:spPr>
          <a:xfrm>
            <a:off x="38100" y="-152400"/>
            <a:ext cx="7772400" cy="1143000"/>
          </a:xfrm>
        </p:spPr>
        <p:txBody>
          <a:bodyPr/>
          <a:lstStyle/>
          <a:p>
            <a:pPr algn="l"/>
            <a:r>
              <a:rPr lang="en-US" smtClean="0"/>
              <a:t>Array of strings</a:t>
            </a:r>
            <a:endParaRPr lang="ar-SA" smtClean="0"/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E9E6E-BA13-4377-B733-56DD4B15E0FF}" type="slidenum">
              <a:rPr lang="en-US" altLang="ar-SA"/>
              <a:pPr/>
              <a:t>17</a:t>
            </a:fld>
            <a:endParaRPr lang="en-US" altLang="ar-SA"/>
          </a:p>
        </p:txBody>
      </p:sp>
      <p:pic>
        <p:nvPicPr>
          <p:cNvPr id="19459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858838"/>
            <a:ext cx="7239000" cy="599916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04800" y="414338"/>
            <a:ext cx="7772400" cy="1143000"/>
          </a:xfrm>
        </p:spPr>
        <p:txBody>
          <a:bodyPr/>
          <a:lstStyle/>
          <a:p>
            <a:pPr algn="l"/>
            <a:r>
              <a:rPr lang="en-US" smtClean="0"/>
              <a:t>Array of strings</a:t>
            </a:r>
            <a:endParaRPr lang="ar-S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5BA7BE-B50E-458D-906E-6900965A04DF}" type="slidenum">
              <a:rPr lang="en-US" altLang="ar-SA"/>
              <a:pPr/>
              <a:t>18</a:t>
            </a:fld>
            <a:endParaRPr lang="en-US" altLang="ar-SA"/>
          </a:p>
        </p:txBody>
      </p:sp>
      <p:pic>
        <p:nvPicPr>
          <p:cNvPr id="20483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2781300"/>
            <a:ext cx="5305425" cy="2468563"/>
          </a:xfrm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457200" y="1938338"/>
            <a:ext cx="3124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Output: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2F48588-EBE8-4D6D-BF0E-3FF78AEF6197}" type="slidenum">
              <a:rPr lang="en-US" altLang="ar-SA" sz="1400"/>
              <a:pPr algn="r"/>
              <a:t>2</a:t>
            </a:fld>
            <a:endParaRPr lang="en-US" altLang="ar-SA" sz="1400"/>
          </a:p>
        </p:txBody>
      </p:sp>
      <p:sp>
        <p:nvSpPr>
          <p:cNvPr id="409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303A2D8-B67D-47BC-B882-FE883D2470D8}" type="slidenum">
              <a:rPr lang="en-US" altLang="ar-SA" sz="1400"/>
              <a:pPr algn="r"/>
              <a:t>2</a:t>
            </a:fld>
            <a:endParaRPr lang="en-US" altLang="ar-SA" sz="14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PROCESSING ARRAY ELEMENTS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Reassigning Array Reference Variables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/>
          <a:lstStyle/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400" smtClean="0"/>
              <a:t>The third statement in the segment below copies the address stored in </a:t>
            </a:r>
            <a:r>
              <a:rPr lang="en-US" altLang="ar-SA" sz="2400" i="1" smtClean="0"/>
              <a:t>oldValues</a:t>
            </a:r>
            <a:r>
              <a:rPr lang="en-US" altLang="ar-SA" sz="2400" smtClean="0"/>
              <a:t> to the reference variable named </a:t>
            </a:r>
            <a:r>
              <a:rPr lang="en-US" altLang="ar-SA" sz="2400" i="1" smtClean="0"/>
              <a:t>newValues</a:t>
            </a:r>
            <a:r>
              <a:rPr lang="en-US" altLang="ar-SA" sz="2400" smtClean="0"/>
              <a:t>.  It </a:t>
            </a:r>
            <a:r>
              <a:rPr lang="en-US" altLang="ar-SA" sz="2400" b="1" u="sng" smtClean="0"/>
              <a:t>does not</a:t>
            </a:r>
            <a:r>
              <a:rPr lang="en-US" altLang="ar-SA" sz="2400" smtClean="0"/>
              <a:t> make a copy of the contents of the array referenced by </a:t>
            </a:r>
            <a:r>
              <a:rPr lang="en-US" altLang="ar-SA" sz="2400" i="1" smtClean="0"/>
              <a:t>oldValues</a:t>
            </a:r>
            <a:r>
              <a:rPr lang="en-US" altLang="ar-SA" sz="2400" smtClean="0"/>
              <a:t>.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int[ ] oldValues = {10, 100, 200, 300};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int[ ] newValues = new int[4];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newValues = oldValues; </a:t>
            </a:r>
            <a:r>
              <a:rPr lang="en-US" altLang="ar-SA" sz="1600" b="1" smtClean="0">
                <a:solidFill>
                  <a:srgbClr val="FF0000"/>
                </a:solidFill>
                <a:latin typeface="Arial" charset="0"/>
              </a:rPr>
              <a:t>// Does not make a copy of the contents of the array ref. 			       // by oldValues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/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AF7B7AE-FBE9-4406-9BF8-71F1914C7E6F}" type="slidenum">
              <a:rPr lang="en-US" altLang="ar-SA" sz="1400"/>
              <a:pPr algn="r"/>
              <a:t>3</a:t>
            </a:fld>
            <a:endParaRPr lang="en-US" altLang="ar-SA" sz="1400"/>
          </a:p>
        </p:txBody>
      </p:sp>
      <p:sp>
        <p:nvSpPr>
          <p:cNvPr id="5123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1BA74B2-9CCF-4CDD-940D-D34E7BBB3E2B}" type="slidenum">
              <a:rPr lang="en-US" altLang="ar-SA" sz="1400"/>
              <a:pPr algn="r"/>
              <a:t>3</a:t>
            </a:fld>
            <a:endParaRPr lang="en-US" altLang="ar-SA" sz="140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PROCESSING ARRAY ELEMENTS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Reassigning Array Reference Variables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22475"/>
            <a:ext cx="8534400" cy="4114800"/>
          </a:xfrm>
        </p:spPr>
        <p:txBody>
          <a:bodyPr/>
          <a:lstStyle/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000" smtClean="0"/>
              <a:t>After the following statements execute, we have the situation illustrated below: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endParaRPr lang="en-US" altLang="ar-SA" sz="1400" smtClean="0"/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int[ ] oldValues = {10, 100, 200, 300};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int[ ] newValues = new int[4];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		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		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r>
              <a:rPr lang="en-US" altLang="ar-SA" sz="2000" smtClean="0"/>
              <a:t>When the assignment statement below executes we will have: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r>
              <a:rPr lang="en-US" altLang="ar-SA" sz="1600" smtClean="0">
                <a:latin typeface="Arial" charset="0"/>
              </a:rPr>
              <a:t>newValues = oldValues; </a:t>
            </a:r>
            <a:r>
              <a:rPr lang="en-US" altLang="ar-SA" sz="1600" b="1" smtClean="0">
                <a:solidFill>
                  <a:schemeClr val="accent2"/>
                </a:solidFill>
                <a:latin typeface="Arial" charset="0"/>
              </a:rPr>
              <a:t>// Copies the address in oldValues into newValues</a:t>
            </a:r>
            <a:endParaRPr lang="en-US" altLang="ar-SA" sz="1600" smtClean="0">
              <a:latin typeface="Arial" charset="0"/>
            </a:endParaRP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2400" smtClean="0"/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2400" smtClean="0"/>
          </a:p>
        </p:txBody>
      </p: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3295650" y="3595688"/>
            <a:ext cx="2174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10</a:t>
            </a:r>
            <a:endParaRPr lang="en-US" altLang="ar-SA"/>
          </a:p>
        </p:txBody>
      </p:sp>
      <p:sp>
        <p:nvSpPr>
          <p:cNvPr id="5127" name="Rectangle 59"/>
          <p:cNvSpPr>
            <a:spLocks noChangeArrowheads="1"/>
          </p:cNvSpPr>
          <p:nvPr/>
        </p:nvSpPr>
        <p:spPr bwMode="auto">
          <a:xfrm>
            <a:off x="3806825" y="3595688"/>
            <a:ext cx="2936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100</a:t>
            </a:r>
            <a:endParaRPr lang="en-US" altLang="ar-SA"/>
          </a:p>
        </p:txBody>
      </p:sp>
      <p:sp>
        <p:nvSpPr>
          <p:cNvPr id="5128" name="Rectangle 60"/>
          <p:cNvSpPr>
            <a:spLocks noChangeArrowheads="1"/>
          </p:cNvSpPr>
          <p:nvPr/>
        </p:nvSpPr>
        <p:spPr bwMode="auto">
          <a:xfrm>
            <a:off x="4356100" y="3595688"/>
            <a:ext cx="2936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200</a:t>
            </a:r>
            <a:endParaRPr lang="en-US" altLang="ar-SA"/>
          </a:p>
        </p:txBody>
      </p:sp>
      <p:sp>
        <p:nvSpPr>
          <p:cNvPr id="5129" name="Rectangle 61"/>
          <p:cNvSpPr>
            <a:spLocks noChangeArrowheads="1"/>
          </p:cNvSpPr>
          <p:nvPr/>
        </p:nvSpPr>
        <p:spPr bwMode="auto">
          <a:xfrm>
            <a:off x="4903788" y="3595688"/>
            <a:ext cx="2936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300</a:t>
            </a:r>
            <a:endParaRPr lang="en-US" altLang="ar-SA"/>
          </a:p>
        </p:txBody>
      </p:sp>
      <p:sp>
        <p:nvSpPr>
          <p:cNvPr id="5130" name="Rectangle 62"/>
          <p:cNvSpPr>
            <a:spLocks noChangeArrowheads="1"/>
          </p:cNvSpPr>
          <p:nvPr/>
        </p:nvSpPr>
        <p:spPr bwMode="auto">
          <a:xfrm>
            <a:off x="3092450" y="358140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1" name="Rectangle 63"/>
          <p:cNvSpPr>
            <a:spLocks noChangeArrowheads="1"/>
          </p:cNvSpPr>
          <p:nvPr/>
        </p:nvSpPr>
        <p:spPr bwMode="auto">
          <a:xfrm>
            <a:off x="3092450" y="358140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2" name="Rectangle 64"/>
          <p:cNvSpPr>
            <a:spLocks noChangeArrowheads="1"/>
          </p:cNvSpPr>
          <p:nvPr/>
        </p:nvSpPr>
        <p:spPr bwMode="auto">
          <a:xfrm>
            <a:off x="3101975" y="358140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3" name="Rectangle 65"/>
          <p:cNvSpPr>
            <a:spLocks noChangeArrowheads="1"/>
          </p:cNvSpPr>
          <p:nvPr/>
        </p:nvSpPr>
        <p:spPr bwMode="auto">
          <a:xfrm>
            <a:off x="3641725" y="3590925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4" name="Rectangle 66"/>
          <p:cNvSpPr>
            <a:spLocks noChangeArrowheads="1"/>
          </p:cNvSpPr>
          <p:nvPr/>
        </p:nvSpPr>
        <p:spPr bwMode="auto">
          <a:xfrm>
            <a:off x="3641725" y="358140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5" name="Rectangle 67"/>
          <p:cNvSpPr>
            <a:spLocks noChangeArrowheads="1"/>
          </p:cNvSpPr>
          <p:nvPr/>
        </p:nvSpPr>
        <p:spPr bwMode="auto">
          <a:xfrm>
            <a:off x="3649663" y="3581400"/>
            <a:ext cx="5413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6" name="Rectangle 68"/>
          <p:cNvSpPr>
            <a:spLocks noChangeArrowheads="1"/>
          </p:cNvSpPr>
          <p:nvPr/>
        </p:nvSpPr>
        <p:spPr bwMode="auto">
          <a:xfrm>
            <a:off x="4191000" y="3590925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7" name="Rectangle 69"/>
          <p:cNvSpPr>
            <a:spLocks noChangeArrowheads="1"/>
          </p:cNvSpPr>
          <p:nvPr/>
        </p:nvSpPr>
        <p:spPr bwMode="auto">
          <a:xfrm>
            <a:off x="4191000" y="358140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8" name="Rectangle 70"/>
          <p:cNvSpPr>
            <a:spLocks noChangeArrowheads="1"/>
          </p:cNvSpPr>
          <p:nvPr/>
        </p:nvSpPr>
        <p:spPr bwMode="auto">
          <a:xfrm>
            <a:off x="4198938" y="358140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39" name="Rectangle 71"/>
          <p:cNvSpPr>
            <a:spLocks noChangeArrowheads="1"/>
          </p:cNvSpPr>
          <p:nvPr/>
        </p:nvSpPr>
        <p:spPr bwMode="auto">
          <a:xfrm>
            <a:off x="4738688" y="3590925"/>
            <a:ext cx="9525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0" name="Rectangle 72"/>
          <p:cNvSpPr>
            <a:spLocks noChangeArrowheads="1"/>
          </p:cNvSpPr>
          <p:nvPr/>
        </p:nvSpPr>
        <p:spPr bwMode="auto">
          <a:xfrm>
            <a:off x="4738688" y="358140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1" name="Rectangle 73"/>
          <p:cNvSpPr>
            <a:spLocks noChangeArrowheads="1"/>
          </p:cNvSpPr>
          <p:nvPr/>
        </p:nvSpPr>
        <p:spPr bwMode="auto">
          <a:xfrm>
            <a:off x="4748213" y="358140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2" name="Rectangle 74"/>
          <p:cNvSpPr>
            <a:spLocks noChangeArrowheads="1"/>
          </p:cNvSpPr>
          <p:nvPr/>
        </p:nvSpPr>
        <p:spPr bwMode="auto">
          <a:xfrm>
            <a:off x="5287963" y="358140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3" name="Rectangle 75"/>
          <p:cNvSpPr>
            <a:spLocks noChangeArrowheads="1"/>
          </p:cNvSpPr>
          <p:nvPr/>
        </p:nvSpPr>
        <p:spPr bwMode="auto">
          <a:xfrm>
            <a:off x="5287963" y="358140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4" name="Rectangle 76"/>
          <p:cNvSpPr>
            <a:spLocks noChangeArrowheads="1"/>
          </p:cNvSpPr>
          <p:nvPr/>
        </p:nvSpPr>
        <p:spPr bwMode="auto">
          <a:xfrm>
            <a:off x="3092450" y="3590925"/>
            <a:ext cx="9525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5" name="Rectangle 77"/>
          <p:cNvSpPr>
            <a:spLocks noChangeArrowheads="1"/>
          </p:cNvSpPr>
          <p:nvPr/>
        </p:nvSpPr>
        <p:spPr bwMode="auto">
          <a:xfrm>
            <a:off x="3641725" y="3590925"/>
            <a:ext cx="7938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6" name="Rectangle 78"/>
          <p:cNvSpPr>
            <a:spLocks noChangeArrowheads="1"/>
          </p:cNvSpPr>
          <p:nvPr/>
        </p:nvSpPr>
        <p:spPr bwMode="auto">
          <a:xfrm>
            <a:off x="4191000" y="3590925"/>
            <a:ext cx="7938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7" name="Rectangle 79"/>
          <p:cNvSpPr>
            <a:spLocks noChangeArrowheads="1"/>
          </p:cNvSpPr>
          <p:nvPr/>
        </p:nvSpPr>
        <p:spPr bwMode="auto">
          <a:xfrm>
            <a:off x="4738688" y="3590925"/>
            <a:ext cx="9525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8" name="Rectangle 80"/>
          <p:cNvSpPr>
            <a:spLocks noChangeArrowheads="1"/>
          </p:cNvSpPr>
          <p:nvPr/>
        </p:nvSpPr>
        <p:spPr bwMode="auto">
          <a:xfrm>
            <a:off x="5287963" y="3590925"/>
            <a:ext cx="7937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49" name="Rectangle 81"/>
          <p:cNvSpPr>
            <a:spLocks noChangeArrowheads="1"/>
          </p:cNvSpPr>
          <p:nvPr/>
        </p:nvSpPr>
        <p:spPr bwMode="auto">
          <a:xfrm>
            <a:off x="3282950" y="3779838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[0]</a:t>
            </a:r>
            <a:endParaRPr lang="en-US" altLang="ar-SA"/>
          </a:p>
        </p:txBody>
      </p:sp>
      <p:sp>
        <p:nvSpPr>
          <p:cNvPr id="5150" name="Rectangle 82"/>
          <p:cNvSpPr>
            <a:spLocks noChangeArrowheads="1"/>
          </p:cNvSpPr>
          <p:nvPr/>
        </p:nvSpPr>
        <p:spPr bwMode="auto">
          <a:xfrm>
            <a:off x="3832225" y="3779838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[1]</a:t>
            </a:r>
            <a:endParaRPr lang="en-US" altLang="ar-SA"/>
          </a:p>
        </p:txBody>
      </p:sp>
      <p:sp>
        <p:nvSpPr>
          <p:cNvPr id="5151" name="Rectangle 83"/>
          <p:cNvSpPr>
            <a:spLocks noChangeArrowheads="1"/>
          </p:cNvSpPr>
          <p:nvPr/>
        </p:nvSpPr>
        <p:spPr bwMode="auto">
          <a:xfrm>
            <a:off x="4381500" y="3779838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[2]</a:t>
            </a:r>
            <a:endParaRPr lang="en-US" altLang="ar-SA"/>
          </a:p>
        </p:txBody>
      </p:sp>
      <p:sp>
        <p:nvSpPr>
          <p:cNvPr id="5152" name="Rectangle 84"/>
          <p:cNvSpPr>
            <a:spLocks noChangeArrowheads="1"/>
          </p:cNvSpPr>
          <p:nvPr/>
        </p:nvSpPr>
        <p:spPr bwMode="auto">
          <a:xfrm>
            <a:off x="4929188" y="3779838"/>
            <a:ext cx="2428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[3]</a:t>
            </a:r>
            <a:endParaRPr lang="en-US" altLang="ar-SA"/>
          </a:p>
        </p:txBody>
      </p:sp>
      <p:sp>
        <p:nvSpPr>
          <p:cNvPr id="5153" name="Rectangle 85"/>
          <p:cNvSpPr>
            <a:spLocks noChangeArrowheads="1"/>
          </p:cNvSpPr>
          <p:nvPr/>
        </p:nvSpPr>
        <p:spPr bwMode="auto">
          <a:xfrm>
            <a:off x="3092450" y="37655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4" name="Rectangle 86"/>
          <p:cNvSpPr>
            <a:spLocks noChangeArrowheads="1"/>
          </p:cNvSpPr>
          <p:nvPr/>
        </p:nvSpPr>
        <p:spPr bwMode="auto">
          <a:xfrm>
            <a:off x="3092450" y="37655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5" name="Rectangle 87"/>
          <p:cNvSpPr>
            <a:spLocks noChangeArrowheads="1"/>
          </p:cNvSpPr>
          <p:nvPr/>
        </p:nvSpPr>
        <p:spPr bwMode="auto">
          <a:xfrm>
            <a:off x="3101975" y="376555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6" name="Rectangle 88"/>
          <p:cNvSpPr>
            <a:spLocks noChangeArrowheads="1"/>
          </p:cNvSpPr>
          <p:nvPr/>
        </p:nvSpPr>
        <p:spPr bwMode="auto">
          <a:xfrm>
            <a:off x="3641725" y="376555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7" name="Rectangle 89"/>
          <p:cNvSpPr>
            <a:spLocks noChangeArrowheads="1"/>
          </p:cNvSpPr>
          <p:nvPr/>
        </p:nvSpPr>
        <p:spPr bwMode="auto">
          <a:xfrm>
            <a:off x="3649663" y="3765550"/>
            <a:ext cx="5413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8" name="Rectangle 90"/>
          <p:cNvSpPr>
            <a:spLocks noChangeArrowheads="1"/>
          </p:cNvSpPr>
          <p:nvPr/>
        </p:nvSpPr>
        <p:spPr bwMode="auto">
          <a:xfrm>
            <a:off x="4191000" y="376555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59" name="Rectangle 91"/>
          <p:cNvSpPr>
            <a:spLocks noChangeArrowheads="1"/>
          </p:cNvSpPr>
          <p:nvPr/>
        </p:nvSpPr>
        <p:spPr bwMode="auto">
          <a:xfrm>
            <a:off x="4198938" y="376555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0" name="Rectangle 92"/>
          <p:cNvSpPr>
            <a:spLocks noChangeArrowheads="1"/>
          </p:cNvSpPr>
          <p:nvPr/>
        </p:nvSpPr>
        <p:spPr bwMode="auto">
          <a:xfrm>
            <a:off x="4738688" y="37655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1" name="Rectangle 93"/>
          <p:cNvSpPr>
            <a:spLocks noChangeArrowheads="1"/>
          </p:cNvSpPr>
          <p:nvPr/>
        </p:nvSpPr>
        <p:spPr bwMode="auto">
          <a:xfrm>
            <a:off x="4748213" y="3765550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2" name="Rectangle 94"/>
          <p:cNvSpPr>
            <a:spLocks noChangeArrowheads="1"/>
          </p:cNvSpPr>
          <p:nvPr/>
        </p:nvSpPr>
        <p:spPr bwMode="auto">
          <a:xfrm>
            <a:off x="5287963" y="376555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3" name="Rectangle 95"/>
          <p:cNvSpPr>
            <a:spLocks noChangeArrowheads="1"/>
          </p:cNvSpPr>
          <p:nvPr/>
        </p:nvSpPr>
        <p:spPr bwMode="auto">
          <a:xfrm>
            <a:off x="5287963" y="376555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4" name="Rectangle 96"/>
          <p:cNvSpPr>
            <a:spLocks noChangeArrowheads="1"/>
          </p:cNvSpPr>
          <p:nvPr/>
        </p:nvSpPr>
        <p:spPr bwMode="auto">
          <a:xfrm>
            <a:off x="3333750" y="4259263"/>
            <a:ext cx="1412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0</a:t>
            </a:r>
            <a:endParaRPr lang="en-US" altLang="ar-SA"/>
          </a:p>
        </p:txBody>
      </p:sp>
      <p:sp>
        <p:nvSpPr>
          <p:cNvPr id="5165" name="Rectangle 97"/>
          <p:cNvSpPr>
            <a:spLocks noChangeArrowheads="1"/>
          </p:cNvSpPr>
          <p:nvPr/>
        </p:nvSpPr>
        <p:spPr bwMode="auto">
          <a:xfrm>
            <a:off x="3883025" y="4259263"/>
            <a:ext cx="1412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0</a:t>
            </a:r>
            <a:endParaRPr lang="en-US" altLang="ar-SA"/>
          </a:p>
        </p:txBody>
      </p:sp>
      <p:sp>
        <p:nvSpPr>
          <p:cNvPr id="5166" name="Rectangle 98"/>
          <p:cNvSpPr>
            <a:spLocks noChangeArrowheads="1"/>
          </p:cNvSpPr>
          <p:nvPr/>
        </p:nvSpPr>
        <p:spPr bwMode="auto">
          <a:xfrm>
            <a:off x="4432300" y="4259263"/>
            <a:ext cx="1412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0</a:t>
            </a:r>
            <a:endParaRPr lang="en-US" altLang="ar-SA"/>
          </a:p>
        </p:txBody>
      </p:sp>
      <p:sp>
        <p:nvSpPr>
          <p:cNvPr id="5167" name="Rectangle 99"/>
          <p:cNvSpPr>
            <a:spLocks noChangeArrowheads="1"/>
          </p:cNvSpPr>
          <p:nvPr/>
        </p:nvSpPr>
        <p:spPr bwMode="auto">
          <a:xfrm>
            <a:off x="4953000" y="4267200"/>
            <a:ext cx="76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0</a:t>
            </a:r>
            <a:endParaRPr lang="en-US" altLang="ar-SA"/>
          </a:p>
        </p:txBody>
      </p:sp>
      <p:sp>
        <p:nvSpPr>
          <p:cNvPr id="5168" name="Rectangle 100"/>
          <p:cNvSpPr>
            <a:spLocks noChangeArrowheads="1"/>
          </p:cNvSpPr>
          <p:nvPr/>
        </p:nvSpPr>
        <p:spPr bwMode="auto">
          <a:xfrm>
            <a:off x="3092450" y="42449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69" name="Rectangle 101"/>
          <p:cNvSpPr>
            <a:spLocks noChangeArrowheads="1"/>
          </p:cNvSpPr>
          <p:nvPr/>
        </p:nvSpPr>
        <p:spPr bwMode="auto">
          <a:xfrm>
            <a:off x="3092450" y="42449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0" name="Rectangle 102"/>
          <p:cNvSpPr>
            <a:spLocks noChangeArrowheads="1"/>
          </p:cNvSpPr>
          <p:nvPr/>
        </p:nvSpPr>
        <p:spPr bwMode="auto">
          <a:xfrm>
            <a:off x="3101975" y="4244975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1" name="Rectangle 103"/>
          <p:cNvSpPr>
            <a:spLocks noChangeArrowheads="1"/>
          </p:cNvSpPr>
          <p:nvPr/>
        </p:nvSpPr>
        <p:spPr bwMode="auto">
          <a:xfrm>
            <a:off x="3641725" y="4254500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2" name="Rectangle 104"/>
          <p:cNvSpPr>
            <a:spLocks noChangeArrowheads="1"/>
          </p:cNvSpPr>
          <p:nvPr/>
        </p:nvSpPr>
        <p:spPr bwMode="auto">
          <a:xfrm>
            <a:off x="3641725" y="42449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3" name="Rectangle 105"/>
          <p:cNvSpPr>
            <a:spLocks noChangeArrowheads="1"/>
          </p:cNvSpPr>
          <p:nvPr/>
        </p:nvSpPr>
        <p:spPr bwMode="auto">
          <a:xfrm>
            <a:off x="3649663" y="4244975"/>
            <a:ext cx="5413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4" name="Rectangle 106"/>
          <p:cNvSpPr>
            <a:spLocks noChangeArrowheads="1"/>
          </p:cNvSpPr>
          <p:nvPr/>
        </p:nvSpPr>
        <p:spPr bwMode="auto">
          <a:xfrm>
            <a:off x="4191000" y="4254500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5" name="Rectangle 107"/>
          <p:cNvSpPr>
            <a:spLocks noChangeArrowheads="1"/>
          </p:cNvSpPr>
          <p:nvPr/>
        </p:nvSpPr>
        <p:spPr bwMode="auto">
          <a:xfrm>
            <a:off x="4191000" y="42449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6" name="Rectangle 108"/>
          <p:cNvSpPr>
            <a:spLocks noChangeArrowheads="1"/>
          </p:cNvSpPr>
          <p:nvPr/>
        </p:nvSpPr>
        <p:spPr bwMode="auto">
          <a:xfrm>
            <a:off x="4198938" y="4244975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7" name="Rectangle 109"/>
          <p:cNvSpPr>
            <a:spLocks noChangeArrowheads="1"/>
          </p:cNvSpPr>
          <p:nvPr/>
        </p:nvSpPr>
        <p:spPr bwMode="auto">
          <a:xfrm>
            <a:off x="4738688" y="4254500"/>
            <a:ext cx="9525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8" name="Rectangle 110"/>
          <p:cNvSpPr>
            <a:spLocks noChangeArrowheads="1"/>
          </p:cNvSpPr>
          <p:nvPr/>
        </p:nvSpPr>
        <p:spPr bwMode="auto">
          <a:xfrm>
            <a:off x="4738688" y="42449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79" name="Rectangle 111"/>
          <p:cNvSpPr>
            <a:spLocks noChangeArrowheads="1"/>
          </p:cNvSpPr>
          <p:nvPr/>
        </p:nvSpPr>
        <p:spPr bwMode="auto">
          <a:xfrm>
            <a:off x="4748213" y="4244975"/>
            <a:ext cx="5397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0" name="Rectangle 112"/>
          <p:cNvSpPr>
            <a:spLocks noChangeArrowheads="1"/>
          </p:cNvSpPr>
          <p:nvPr/>
        </p:nvSpPr>
        <p:spPr bwMode="auto">
          <a:xfrm>
            <a:off x="5287963" y="4244975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1" name="Rectangle 113"/>
          <p:cNvSpPr>
            <a:spLocks noChangeArrowheads="1"/>
          </p:cNvSpPr>
          <p:nvPr/>
        </p:nvSpPr>
        <p:spPr bwMode="auto">
          <a:xfrm>
            <a:off x="5287963" y="4244975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2" name="Rectangle 114"/>
          <p:cNvSpPr>
            <a:spLocks noChangeArrowheads="1"/>
          </p:cNvSpPr>
          <p:nvPr/>
        </p:nvSpPr>
        <p:spPr bwMode="auto">
          <a:xfrm>
            <a:off x="3092450" y="4256088"/>
            <a:ext cx="9525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3" name="Rectangle 115"/>
          <p:cNvSpPr>
            <a:spLocks noChangeArrowheads="1"/>
          </p:cNvSpPr>
          <p:nvPr/>
        </p:nvSpPr>
        <p:spPr bwMode="auto">
          <a:xfrm>
            <a:off x="3641725" y="4256088"/>
            <a:ext cx="7938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4" name="Rectangle 116"/>
          <p:cNvSpPr>
            <a:spLocks noChangeArrowheads="1"/>
          </p:cNvSpPr>
          <p:nvPr/>
        </p:nvSpPr>
        <p:spPr bwMode="auto">
          <a:xfrm>
            <a:off x="4191000" y="4256088"/>
            <a:ext cx="7938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5" name="Rectangle 117"/>
          <p:cNvSpPr>
            <a:spLocks noChangeArrowheads="1"/>
          </p:cNvSpPr>
          <p:nvPr/>
        </p:nvSpPr>
        <p:spPr bwMode="auto">
          <a:xfrm>
            <a:off x="4738688" y="4256088"/>
            <a:ext cx="9525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6" name="Rectangle 118"/>
          <p:cNvSpPr>
            <a:spLocks noChangeArrowheads="1"/>
          </p:cNvSpPr>
          <p:nvPr/>
        </p:nvSpPr>
        <p:spPr bwMode="auto">
          <a:xfrm>
            <a:off x="5287963" y="4256088"/>
            <a:ext cx="7937" cy="174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87" name="Rectangle 119"/>
          <p:cNvSpPr>
            <a:spLocks noChangeArrowheads="1"/>
          </p:cNvSpPr>
          <p:nvPr/>
        </p:nvSpPr>
        <p:spPr bwMode="auto">
          <a:xfrm>
            <a:off x="3282950" y="4445000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[0]</a:t>
            </a:r>
            <a:endParaRPr lang="en-US" altLang="ar-SA"/>
          </a:p>
        </p:txBody>
      </p:sp>
      <p:sp>
        <p:nvSpPr>
          <p:cNvPr id="5188" name="Rectangle 120"/>
          <p:cNvSpPr>
            <a:spLocks noChangeArrowheads="1"/>
          </p:cNvSpPr>
          <p:nvPr/>
        </p:nvSpPr>
        <p:spPr bwMode="auto">
          <a:xfrm>
            <a:off x="3832225" y="4445000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[1]</a:t>
            </a:r>
            <a:endParaRPr lang="en-US" altLang="ar-SA"/>
          </a:p>
        </p:txBody>
      </p:sp>
      <p:sp>
        <p:nvSpPr>
          <p:cNvPr id="5189" name="Rectangle 121"/>
          <p:cNvSpPr>
            <a:spLocks noChangeArrowheads="1"/>
          </p:cNvSpPr>
          <p:nvPr/>
        </p:nvSpPr>
        <p:spPr bwMode="auto">
          <a:xfrm>
            <a:off x="4381500" y="4445000"/>
            <a:ext cx="2428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[2]</a:t>
            </a:r>
            <a:endParaRPr lang="en-US" altLang="ar-SA"/>
          </a:p>
        </p:txBody>
      </p:sp>
      <p:sp>
        <p:nvSpPr>
          <p:cNvPr id="5190" name="Rectangle 122"/>
          <p:cNvSpPr>
            <a:spLocks noChangeArrowheads="1"/>
          </p:cNvSpPr>
          <p:nvPr/>
        </p:nvSpPr>
        <p:spPr bwMode="auto">
          <a:xfrm>
            <a:off x="4929188" y="4445000"/>
            <a:ext cx="2428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[3]</a:t>
            </a:r>
            <a:endParaRPr lang="en-US" altLang="ar-SA"/>
          </a:p>
        </p:txBody>
      </p:sp>
      <p:sp>
        <p:nvSpPr>
          <p:cNvPr id="5191" name="Rectangle 123"/>
          <p:cNvSpPr>
            <a:spLocks noChangeArrowheads="1"/>
          </p:cNvSpPr>
          <p:nvPr/>
        </p:nvSpPr>
        <p:spPr bwMode="auto">
          <a:xfrm>
            <a:off x="3092450" y="4430713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2" name="Rectangle 124"/>
          <p:cNvSpPr>
            <a:spLocks noChangeArrowheads="1"/>
          </p:cNvSpPr>
          <p:nvPr/>
        </p:nvSpPr>
        <p:spPr bwMode="auto">
          <a:xfrm>
            <a:off x="3092450" y="4430713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3" name="Rectangle 125"/>
          <p:cNvSpPr>
            <a:spLocks noChangeArrowheads="1"/>
          </p:cNvSpPr>
          <p:nvPr/>
        </p:nvSpPr>
        <p:spPr bwMode="auto">
          <a:xfrm>
            <a:off x="3101975" y="4430713"/>
            <a:ext cx="5397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4" name="Rectangle 126"/>
          <p:cNvSpPr>
            <a:spLocks noChangeArrowheads="1"/>
          </p:cNvSpPr>
          <p:nvPr/>
        </p:nvSpPr>
        <p:spPr bwMode="auto">
          <a:xfrm>
            <a:off x="3641725" y="4430713"/>
            <a:ext cx="7938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5" name="Rectangle 127"/>
          <p:cNvSpPr>
            <a:spLocks noChangeArrowheads="1"/>
          </p:cNvSpPr>
          <p:nvPr/>
        </p:nvSpPr>
        <p:spPr bwMode="auto">
          <a:xfrm>
            <a:off x="3649663" y="4430713"/>
            <a:ext cx="5413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6" name="Rectangle 128"/>
          <p:cNvSpPr>
            <a:spLocks noChangeArrowheads="1"/>
          </p:cNvSpPr>
          <p:nvPr/>
        </p:nvSpPr>
        <p:spPr bwMode="auto">
          <a:xfrm>
            <a:off x="4191000" y="4430713"/>
            <a:ext cx="7938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7" name="Rectangle 129"/>
          <p:cNvSpPr>
            <a:spLocks noChangeArrowheads="1"/>
          </p:cNvSpPr>
          <p:nvPr/>
        </p:nvSpPr>
        <p:spPr bwMode="auto">
          <a:xfrm>
            <a:off x="4198938" y="4430713"/>
            <a:ext cx="5397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8" name="Rectangle 130"/>
          <p:cNvSpPr>
            <a:spLocks noChangeArrowheads="1"/>
          </p:cNvSpPr>
          <p:nvPr/>
        </p:nvSpPr>
        <p:spPr bwMode="auto">
          <a:xfrm>
            <a:off x="4738688" y="4430713"/>
            <a:ext cx="952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199" name="Rectangle 131"/>
          <p:cNvSpPr>
            <a:spLocks noChangeArrowheads="1"/>
          </p:cNvSpPr>
          <p:nvPr/>
        </p:nvSpPr>
        <p:spPr bwMode="auto">
          <a:xfrm>
            <a:off x="4748213" y="4430713"/>
            <a:ext cx="5397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0" name="Rectangle 132"/>
          <p:cNvSpPr>
            <a:spLocks noChangeArrowheads="1"/>
          </p:cNvSpPr>
          <p:nvPr/>
        </p:nvSpPr>
        <p:spPr bwMode="auto">
          <a:xfrm>
            <a:off x="5287963" y="4430713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1" name="Rectangle 133"/>
          <p:cNvSpPr>
            <a:spLocks noChangeArrowheads="1"/>
          </p:cNvSpPr>
          <p:nvPr/>
        </p:nvSpPr>
        <p:spPr bwMode="auto">
          <a:xfrm>
            <a:off x="5287963" y="4430713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2" name="Rectangle 134"/>
          <p:cNvSpPr>
            <a:spLocks noChangeArrowheads="1"/>
          </p:cNvSpPr>
          <p:nvPr/>
        </p:nvSpPr>
        <p:spPr bwMode="auto">
          <a:xfrm>
            <a:off x="1600200" y="3581400"/>
            <a:ext cx="906463" cy="266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3" name="Rectangle 135"/>
          <p:cNvSpPr>
            <a:spLocks noChangeArrowheads="1"/>
          </p:cNvSpPr>
          <p:nvPr/>
        </p:nvSpPr>
        <p:spPr bwMode="auto">
          <a:xfrm>
            <a:off x="1808163" y="3635375"/>
            <a:ext cx="5619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address</a:t>
            </a:r>
            <a:endParaRPr lang="en-US" altLang="ar-SA"/>
          </a:p>
        </p:txBody>
      </p:sp>
      <p:sp>
        <p:nvSpPr>
          <p:cNvPr id="5204" name="Rectangle 138"/>
          <p:cNvSpPr>
            <a:spLocks noChangeArrowheads="1"/>
          </p:cNvSpPr>
          <p:nvPr/>
        </p:nvSpPr>
        <p:spPr bwMode="auto">
          <a:xfrm>
            <a:off x="685800" y="3581400"/>
            <a:ext cx="9048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5" name="Rectangle 139"/>
          <p:cNvSpPr>
            <a:spLocks noChangeArrowheads="1"/>
          </p:cNvSpPr>
          <p:nvPr/>
        </p:nvSpPr>
        <p:spPr bwMode="auto">
          <a:xfrm>
            <a:off x="866775" y="3632200"/>
            <a:ext cx="6429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oldValues</a:t>
            </a:r>
            <a:endParaRPr lang="en-US" altLang="ar-SA"/>
          </a:p>
        </p:txBody>
      </p:sp>
      <p:sp>
        <p:nvSpPr>
          <p:cNvPr id="5206" name="Rectangle 140"/>
          <p:cNvSpPr>
            <a:spLocks noChangeArrowheads="1"/>
          </p:cNvSpPr>
          <p:nvPr/>
        </p:nvSpPr>
        <p:spPr bwMode="auto">
          <a:xfrm>
            <a:off x="1600200" y="4224338"/>
            <a:ext cx="906463" cy="265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7" name="Rectangle 141"/>
          <p:cNvSpPr>
            <a:spLocks noChangeArrowheads="1"/>
          </p:cNvSpPr>
          <p:nvPr/>
        </p:nvSpPr>
        <p:spPr bwMode="auto">
          <a:xfrm>
            <a:off x="1808163" y="4276725"/>
            <a:ext cx="5619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address</a:t>
            </a:r>
            <a:endParaRPr lang="en-US" altLang="ar-SA"/>
          </a:p>
        </p:txBody>
      </p:sp>
      <p:sp>
        <p:nvSpPr>
          <p:cNvPr id="5208" name="Rectangle 144"/>
          <p:cNvSpPr>
            <a:spLocks noChangeArrowheads="1"/>
          </p:cNvSpPr>
          <p:nvPr/>
        </p:nvSpPr>
        <p:spPr bwMode="auto">
          <a:xfrm>
            <a:off x="685800" y="4224338"/>
            <a:ext cx="904875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09" name="Rectangle 145"/>
          <p:cNvSpPr>
            <a:spLocks noChangeArrowheads="1"/>
          </p:cNvSpPr>
          <p:nvPr/>
        </p:nvSpPr>
        <p:spPr bwMode="auto">
          <a:xfrm>
            <a:off x="806450" y="4275138"/>
            <a:ext cx="7016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ar-SA" sz="1200" b="1">
                <a:solidFill>
                  <a:srgbClr val="000000"/>
                </a:solidFill>
              </a:rPr>
              <a:t>newValues</a:t>
            </a:r>
            <a:endParaRPr lang="en-US" altLang="ar-SA"/>
          </a:p>
        </p:txBody>
      </p:sp>
      <p:sp>
        <p:nvSpPr>
          <p:cNvPr id="5210" name="Rectangle 7"/>
          <p:cNvSpPr>
            <a:spLocks noChangeArrowheads="1"/>
          </p:cNvSpPr>
          <p:nvPr/>
        </p:nvSpPr>
        <p:spPr bwMode="auto">
          <a:xfrm>
            <a:off x="3717925" y="5724525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11" name="Rectangle 8"/>
          <p:cNvSpPr>
            <a:spLocks noChangeArrowheads="1"/>
          </p:cNvSpPr>
          <p:nvPr/>
        </p:nvSpPr>
        <p:spPr bwMode="auto">
          <a:xfrm>
            <a:off x="4267200" y="5724525"/>
            <a:ext cx="79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sp>
        <p:nvSpPr>
          <p:cNvPr id="5212" name="Rectangle 9"/>
          <p:cNvSpPr>
            <a:spLocks noChangeArrowheads="1"/>
          </p:cNvSpPr>
          <p:nvPr/>
        </p:nvSpPr>
        <p:spPr bwMode="auto">
          <a:xfrm>
            <a:off x="4814888" y="5724525"/>
            <a:ext cx="9525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 altLang="ar-SA"/>
          </a:p>
        </p:txBody>
      </p:sp>
      <p:grpSp>
        <p:nvGrpSpPr>
          <p:cNvPr id="5213" name="Group 10"/>
          <p:cNvGrpSpPr>
            <a:grpSpLocks/>
          </p:cNvGrpSpPr>
          <p:nvPr/>
        </p:nvGrpSpPr>
        <p:grpSpPr bwMode="auto">
          <a:xfrm>
            <a:off x="762000" y="5715000"/>
            <a:ext cx="4610100" cy="906463"/>
            <a:chOff x="480" y="3600"/>
            <a:chExt cx="2904" cy="571"/>
          </a:xfrm>
        </p:grpSpPr>
        <p:sp>
          <p:nvSpPr>
            <p:cNvPr id="5216" name="Rectangle 11"/>
            <p:cNvSpPr>
              <a:spLocks noChangeArrowheads="1"/>
            </p:cNvSpPr>
            <p:nvPr/>
          </p:nvSpPr>
          <p:spPr bwMode="auto">
            <a:xfrm>
              <a:off x="2124" y="3609"/>
              <a:ext cx="137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10</a:t>
              </a:r>
              <a:endParaRPr lang="en-US" altLang="ar-SA"/>
            </a:p>
          </p:txBody>
        </p:sp>
        <p:sp>
          <p:nvSpPr>
            <p:cNvPr id="5217" name="Rectangle 12"/>
            <p:cNvSpPr>
              <a:spLocks noChangeArrowheads="1"/>
            </p:cNvSpPr>
            <p:nvPr/>
          </p:nvSpPr>
          <p:spPr bwMode="auto">
            <a:xfrm>
              <a:off x="2446" y="3609"/>
              <a:ext cx="18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100</a:t>
              </a:r>
              <a:endParaRPr lang="en-US" altLang="ar-SA"/>
            </a:p>
          </p:txBody>
        </p:sp>
        <p:sp>
          <p:nvSpPr>
            <p:cNvPr id="5218" name="Rectangle 13"/>
            <p:cNvSpPr>
              <a:spLocks noChangeArrowheads="1"/>
            </p:cNvSpPr>
            <p:nvPr/>
          </p:nvSpPr>
          <p:spPr bwMode="auto">
            <a:xfrm>
              <a:off x="2792" y="3609"/>
              <a:ext cx="18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200</a:t>
              </a:r>
              <a:endParaRPr lang="en-US" altLang="ar-SA"/>
            </a:p>
          </p:txBody>
        </p:sp>
        <p:sp>
          <p:nvSpPr>
            <p:cNvPr id="5219" name="Rectangle 14"/>
            <p:cNvSpPr>
              <a:spLocks noChangeArrowheads="1"/>
            </p:cNvSpPr>
            <p:nvPr/>
          </p:nvSpPr>
          <p:spPr bwMode="auto">
            <a:xfrm>
              <a:off x="3137" y="3609"/>
              <a:ext cx="18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300</a:t>
              </a:r>
              <a:endParaRPr lang="en-US" altLang="ar-SA"/>
            </a:p>
          </p:txBody>
        </p:sp>
        <p:sp>
          <p:nvSpPr>
            <p:cNvPr id="5220" name="Rectangle 15"/>
            <p:cNvSpPr>
              <a:spLocks noChangeArrowheads="1"/>
            </p:cNvSpPr>
            <p:nvPr/>
          </p:nvSpPr>
          <p:spPr bwMode="auto">
            <a:xfrm>
              <a:off x="1996" y="3600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1" name="Rectangle 16"/>
            <p:cNvSpPr>
              <a:spLocks noChangeArrowheads="1"/>
            </p:cNvSpPr>
            <p:nvPr/>
          </p:nvSpPr>
          <p:spPr bwMode="auto">
            <a:xfrm>
              <a:off x="1996" y="3600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2" name="Rectangle 17"/>
            <p:cNvSpPr>
              <a:spLocks noChangeArrowheads="1"/>
            </p:cNvSpPr>
            <p:nvPr/>
          </p:nvSpPr>
          <p:spPr bwMode="auto">
            <a:xfrm>
              <a:off x="2002" y="3600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3" name="Rectangle 18"/>
            <p:cNvSpPr>
              <a:spLocks noChangeArrowheads="1"/>
            </p:cNvSpPr>
            <p:nvPr/>
          </p:nvSpPr>
          <p:spPr bwMode="auto">
            <a:xfrm>
              <a:off x="2342" y="3600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4" name="Rectangle 19"/>
            <p:cNvSpPr>
              <a:spLocks noChangeArrowheads="1"/>
            </p:cNvSpPr>
            <p:nvPr/>
          </p:nvSpPr>
          <p:spPr bwMode="auto">
            <a:xfrm>
              <a:off x="2347" y="3600"/>
              <a:ext cx="34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5" name="Rectangle 20"/>
            <p:cNvSpPr>
              <a:spLocks noChangeArrowheads="1"/>
            </p:cNvSpPr>
            <p:nvPr/>
          </p:nvSpPr>
          <p:spPr bwMode="auto">
            <a:xfrm>
              <a:off x="2688" y="3600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6" name="Rectangle 21"/>
            <p:cNvSpPr>
              <a:spLocks noChangeArrowheads="1"/>
            </p:cNvSpPr>
            <p:nvPr/>
          </p:nvSpPr>
          <p:spPr bwMode="auto">
            <a:xfrm>
              <a:off x="2693" y="3600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7" name="Rectangle 22"/>
            <p:cNvSpPr>
              <a:spLocks noChangeArrowheads="1"/>
            </p:cNvSpPr>
            <p:nvPr/>
          </p:nvSpPr>
          <p:spPr bwMode="auto">
            <a:xfrm>
              <a:off x="3033" y="3600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8" name="Rectangle 23"/>
            <p:cNvSpPr>
              <a:spLocks noChangeArrowheads="1"/>
            </p:cNvSpPr>
            <p:nvPr/>
          </p:nvSpPr>
          <p:spPr bwMode="auto">
            <a:xfrm>
              <a:off x="3039" y="3600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29" name="Rectangle 24"/>
            <p:cNvSpPr>
              <a:spLocks noChangeArrowheads="1"/>
            </p:cNvSpPr>
            <p:nvPr/>
          </p:nvSpPr>
          <p:spPr bwMode="auto">
            <a:xfrm>
              <a:off x="3379" y="3600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0" name="Rectangle 25"/>
            <p:cNvSpPr>
              <a:spLocks noChangeArrowheads="1"/>
            </p:cNvSpPr>
            <p:nvPr/>
          </p:nvSpPr>
          <p:spPr bwMode="auto">
            <a:xfrm>
              <a:off x="3379" y="3600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1" name="Rectangle 26"/>
            <p:cNvSpPr>
              <a:spLocks noChangeArrowheads="1"/>
            </p:cNvSpPr>
            <p:nvPr/>
          </p:nvSpPr>
          <p:spPr bwMode="auto">
            <a:xfrm>
              <a:off x="1996" y="3606"/>
              <a:ext cx="6" cy="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2" name="Rectangle 27"/>
            <p:cNvSpPr>
              <a:spLocks noChangeArrowheads="1"/>
            </p:cNvSpPr>
            <p:nvPr/>
          </p:nvSpPr>
          <p:spPr bwMode="auto">
            <a:xfrm>
              <a:off x="2342" y="3606"/>
              <a:ext cx="5" cy="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3" name="Rectangle 28"/>
            <p:cNvSpPr>
              <a:spLocks noChangeArrowheads="1"/>
            </p:cNvSpPr>
            <p:nvPr/>
          </p:nvSpPr>
          <p:spPr bwMode="auto">
            <a:xfrm>
              <a:off x="2688" y="3606"/>
              <a:ext cx="5" cy="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4" name="Rectangle 29"/>
            <p:cNvSpPr>
              <a:spLocks noChangeArrowheads="1"/>
            </p:cNvSpPr>
            <p:nvPr/>
          </p:nvSpPr>
          <p:spPr bwMode="auto">
            <a:xfrm>
              <a:off x="3033" y="3606"/>
              <a:ext cx="6" cy="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5" name="Rectangle 30"/>
            <p:cNvSpPr>
              <a:spLocks noChangeArrowheads="1"/>
            </p:cNvSpPr>
            <p:nvPr/>
          </p:nvSpPr>
          <p:spPr bwMode="auto">
            <a:xfrm>
              <a:off x="3379" y="3606"/>
              <a:ext cx="5" cy="1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36" name="Rectangle 31"/>
            <p:cNvSpPr>
              <a:spLocks noChangeArrowheads="1"/>
            </p:cNvSpPr>
            <p:nvPr/>
          </p:nvSpPr>
          <p:spPr bwMode="auto">
            <a:xfrm>
              <a:off x="2116" y="3725"/>
              <a:ext cx="15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[0]</a:t>
              </a:r>
              <a:endParaRPr lang="en-US" altLang="ar-SA"/>
            </a:p>
          </p:txBody>
        </p:sp>
        <p:sp>
          <p:nvSpPr>
            <p:cNvPr id="5237" name="Rectangle 32"/>
            <p:cNvSpPr>
              <a:spLocks noChangeArrowheads="1"/>
            </p:cNvSpPr>
            <p:nvPr/>
          </p:nvSpPr>
          <p:spPr bwMode="auto">
            <a:xfrm>
              <a:off x="2462" y="3725"/>
              <a:ext cx="15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[1]</a:t>
              </a:r>
              <a:endParaRPr lang="en-US" altLang="ar-SA"/>
            </a:p>
          </p:txBody>
        </p:sp>
        <p:sp>
          <p:nvSpPr>
            <p:cNvPr id="5238" name="Rectangle 33"/>
            <p:cNvSpPr>
              <a:spLocks noChangeArrowheads="1"/>
            </p:cNvSpPr>
            <p:nvPr/>
          </p:nvSpPr>
          <p:spPr bwMode="auto">
            <a:xfrm>
              <a:off x="2808" y="3725"/>
              <a:ext cx="15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[2]</a:t>
              </a:r>
              <a:endParaRPr lang="en-US" altLang="ar-SA"/>
            </a:p>
          </p:txBody>
        </p:sp>
        <p:sp>
          <p:nvSpPr>
            <p:cNvPr id="5239" name="Rectangle 34"/>
            <p:cNvSpPr>
              <a:spLocks noChangeArrowheads="1"/>
            </p:cNvSpPr>
            <p:nvPr/>
          </p:nvSpPr>
          <p:spPr bwMode="auto">
            <a:xfrm>
              <a:off x="3153" y="3725"/>
              <a:ext cx="15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[3]</a:t>
              </a:r>
              <a:endParaRPr lang="en-US" altLang="ar-SA"/>
            </a:p>
          </p:txBody>
        </p:sp>
        <p:sp>
          <p:nvSpPr>
            <p:cNvPr id="5240" name="Rectangle 35"/>
            <p:cNvSpPr>
              <a:spLocks noChangeArrowheads="1"/>
            </p:cNvSpPr>
            <p:nvPr/>
          </p:nvSpPr>
          <p:spPr bwMode="auto">
            <a:xfrm>
              <a:off x="1996" y="3716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1" name="Rectangle 36"/>
            <p:cNvSpPr>
              <a:spLocks noChangeArrowheads="1"/>
            </p:cNvSpPr>
            <p:nvPr/>
          </p:nvSpPr>
          <p:spPr bwMode="auto">
            <a:xfrm>
              <a:off x="1996" y="3716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2" name="Rectangle 37"/>
            <p:cNvSpPr>
              <a:spLocks noChangeArrowheads="1"/>
            </p:cNvSpPr>
            <p:nvPr/>
          </p:nvSpPr>
          <p:spPr bwMode="auto">
            <a:xfrm>
              <a:off x="2002" y="3716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3" name="Rectangle 38"/>
            <p:cNvSpPr>
              <a:spLocks noChangeArrowheads="1"/>
            </p:cNvSpPr>
            <p:nvPr/>
          </p:nvSpPr>
          <p:spPr bwMode="auto">
            <a:xfrm>
              <a:off x="2342" y="3716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4" name="Rectangle 39"/>
            <p:cNvSpPr>
              <a:spLocks noChangeArrowheads="1"/>
            </p:cNvSpPr>
            <p:nvPr/>
          </p:nvSpPr>
          <p:spPr bwMode="auto">
            <a:xfrm>
              <a:off x="2347" y="3716"/>
              <a:ext cx="34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5" name="Rectangle 40"/>
            <p:cNvSpPr>
              <a:spLocks noChangeArrowheads="1"/>
            </p:cNvSpPr>
            <p:nvPr/>
          </p:nvSpPr>
          <p:spPr bwMode="auto">
            <a:xfrm>
              <a:off x="2688" y="3716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6" name="Rectangle 41"/>
            <p:cNvSpPr>
              <a:spLocks noChangeArrowheads="1"/>
            </p:cNvSpPr>
            <p:nvPr/>
          </p:nvSpPr>
          <p:spPr bwMode="auto">
            <a:xfrm>
              <a:off x="2693" y="3716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7" name="Rectangle 42"/>
            <p:cNvSpPr>
              <a:spLocks noChangeArrowheads="1"/>
            </p:cNvSpPr>
            <p:nvPr/>
          </p:nvSpPr>
          <p:spPr bwMode="auto">
            <a:xfrm>
              <a:off x="3033" y="3716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8" name="Rectangle 43"/>
            <p:cNvSpPr>
              <a:spLocks noChangeArrowheads="1"/>
            </p:cNvSpPr>
            <p:nvPr/>
          </p:nvSpPr>
          <p:spPr bwMode="auto">
            <a:xfrm>
              <a:off x="3039" y="3716"/>
              <a:ext cx="34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49" name="Rectangle 44"/>
            <p:cNvSpPr>
              <a:spLocks noChangeArrowheads="1"/>
            </p:cNvSpPr>
            <p:nvPr/>
          </p:nvSpPr>
          <p:spPr bwMode="auto">
            <a:xfrm>
              <a:off x="3379" y="3716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50" name="Rectangle 45"/>
            <p:cNvSpPr>
              <a:spLocks noChangeArrowheads="1"/>
            </p:cNvSpPr>
            <p:nvPr/>
          </p:nvSpPr>
          <p:spPr bwMode="auto">
            <a:xfrm>
              <a:off x="3379" y="3716"/>
              <a:ext cx="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51" name="Rectangle 46"/>
            <p:cNvSpPr>
              <a:spLocks noChangeArrowheads="1"/>
            </p:cNvSpPr>
            <p:nvPr/>
          </p:nvSpPr>
          <p:spPr bwMode="auto">
            <a:xfrm>
              <a:off x="1056" y="3600"/>
              <a:ext cx="571" cy="16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52" name="Rectangle 47"/>
            <p:cNvSpPr>
              <a:spLocks noChangeArrowheads="1"/>
            </p:cNvSpPr>
            <p:nvPr/>
          </p:nvSpPr>
          <p:spPr bwMode="auto">
            <a:xfrm>
              <a:off x="1187" y="3634"/>
              <a:ext cx="354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address</a:t>
              </a:r>
              <a:endParaRPr lang="en-US" altLang="ar-SA"/>
            </a:p>
          </p:txBody>
        </p:sp>
        <p:sp>
          <p:nvSpPr>
            <p:cNvPr id="5253" name="Line 48"/>
            <p:cNvSpPr>
              <a:spLocks noChangeShapeType="1"/>
            </p:cNvSpPr>
            <p:nvPr/>
          </p:nvSpPr>
          <p:spPr bwMode="auto">
            <a:xfrm>
              <a:off x="1632" y="3658"/>
              <a:ext cx="2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54" name="Freeform 49"/>
            <p:cNvSpPr>
              <a:spLocks/>
            </p:cNvSpPr>
            <p:nvPr/>
          </p:nvSpPr>
          <p:spPr bwMode="auto">
            <a:xfrm>
              <a:off x="1915" y="3626"/>
              <a:ext cx="63" cy="64"/>
            </a:xfrm>
            <a:custGeom>
              <a:avLst/>
              <a:gdLst>
                <a:gd name="T0" fmla="*/ 0 w 63"/>
                <a:gd name="T1" fmla="*/ 64 h 64"/>
                <a:gd name="T2" fmla="*/ 63 w 63"/>
                <a:gd name="T3" fmla="*/ 32 h 64"/>
                <a:gd name="T4" fmla="*/ 0 w 63"/>
                <a:gd name="T5" fmla="*/ 0 h 64"/>
                <a:gd name="T6" fmla="*/ 0 w 63"/>
                <a:gd name="T7" fmla="*/ 64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4"/>
                <a:gd name="T14" fmla="*/ 63 w 63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4">
                  <a:moveTo>
                    <a:pt x="0" y="64"/>
                  </a:moveTo>
                  <a:lnTo>
                    <a:pt x="63" y="32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55" name="Rectangle 50"/>
            <p:cNvSpPr>
              <a:spLocks noChangeArrowheads="1"/>
            </p:cNvSpPr>
            <p:nvPr/>
          </p:nvSpPr>
          <p:spPr bwMode="auto">
            <a:xfrm>
              <a:off x="480" y="3600"/>
              <a:ext cx="570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56" name="Rectangle 51"/>
            <p:cNvSpPr>
              <a:spLocks noChangeArrowheads="1"/>
            </p:cNvSpPr>
            <p:nvPr/>
          </p:nvSpPr>
          <p:spPr bwMode="auto">
            <a:xfrm>
              <a:off x="594" y="3632"/>
              <a:ext cx="40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oldValues</a:t>
              </a:r>
              <a:endParaRPr lang="en-US" altLang="ar-SA"/>
            </a:p>
          </p:txBody>
        </p:sp>
        <p:sp>
          <p:nvSpPr>
            <p:cNvPr id="5257" name="Rectangle 52"/>
            <p:cNvSpPr>
              <a:spLocks noChangeArrowheads="1"/>
            </p:cNvSpPr>
            <p:nvPr/>
          </p:nvSpPr>
          <p:spPr bwMode="auto">
            <a:xfrm>
              <a:off x="1056" y="4003"/>
              <a:ext cx="571" cy="16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58" name="Rectangle 53"/>
            <p:cNvSpPr>
              <a:spLocks noChangeArrowheads="1"/>
            </p:cNvSpPr>
            <p:nvPr/>
          </p:nvSpPr>
          <p:spPr bwMode="auto">
            <a:xfrm>
              <a:off x="1187" y="4037"/>
              <a:ext cx="354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address</a:t>
              </a:r>
              <a:endParaRPr lang="en-US" altLang="ar-SA"/>
            </a:p>
          </p:txBody>
        </p:sp>
        <p:sp>
          <p:nvSpPr>
            <p:cNvPr id="5259" name="Rectangle 54"/>
            <p:cNvSpPr>
              <a:spLocks noChangeArrowheads="1"/>
            </p:cNvSpPr>
            <p:nvPr/>
          </p:nvSpPr>
          <p:spPr bwMode="auto">
            <a:xfrm>
              <a:off x="480" y="4003"/>
              <a:ext cx="570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 altLang="ar-SA"/>
            </a:p>
          </p:txBody>
        </p:sp>
        <p:sp>
          <p:nvSpPr>
            <p:cNvPr id="5260" name="Rectangle 55"/>
            <p:cNvSpPr>
              <a:spLocks noChangeArrowheads="1"/>
            </p:cNvSpPr>
            <p:nvPr/>
          </p:nvSpPr>
          <p:spPr bwMode="auto">
            <a:xfrm>
              <a:off x="556" y="4035"/>
              <a:ext cx="44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ar-SA" sz="1200" b="1">
                  <a:solidFill>
                    <a:srgbClr val="000000"/>
                  </a:solidFill>
                </a:rPr>
                <a:t>newValues</a:t>
              </a:r>
              <a:endParaRPr lang="en-US" altLang="ar-SA"/>
            </a:p>
          </p:txBody>
        </p:sp>
        <p:sp>
          <p:nvSpPr>
            <p:cNvPr id="5261" name="Line 56"/>
            <p:cNvSpPr>
              <a:spLocks noChangeShapeType="1"/>
            </p:cNvSpPr>
            <p:nvPr/>
          </p:nvSpPr>
          <p:spPr bwMode="auto">
            <a:xfrm flipV="1">
              <a:off x="1632" y="3761"/>
              <a:ext cx="307" cy="3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62" name="Freeform 57"/>
            <p:cNvSpPr>
              <a:spLocks/>
            </p:cNvSpPr>
            <p:nvPr/>
          </p:nvSpPr>
          <p:spPr bwMode="auto">
            <a:xfrm>
              <a:off x="1913" y="3715"/>
              <a:ext cx="65" cy="68"/>
            </a:xfrm>
            <a:custGeom>
              <a:avLst/>
              <a:gdLst>
                <a:gd name="T0" fmla="*/ 48 w 65"/>
                <a:gd name="T1" fmla="*/ 68 h 68"/>
                <a:gd name="T2" fmla="*/ 65 w 65"/>
                <a:gd name="T3" fmla="*/ 0 h 68"/>
                <a:gd name="T4" fmla="*/ 0 w 65"/>
                <a:gd name="T5" fmla="*/ 27 h 68"/>
                <a:gd name="T6" fmla="*/ 48 w 65"/>
                <a:gd name="T7" fmla="*/ 68 h 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68"/>
                <a:gd name="T14" fmla="*/ 65 w 65"/>
                <a:gd name="T15" fmla="*/ 68 h 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68">
                  <a:moveTo>
                    <a:pt x="48" y="68"/>
                  </a:moveTo>
                  <a:lnTo>
                    <a:pt x="65" y="0"/>
                  </a:lnTo>
                  <a:lnTo>
                    <a:pt x="0" y="27"/>
                  </a:lnTo>
                  <a:lnTo>
                    <a:pt x="48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214" name="Line 146"/>
          <p:cNvSpPr>
            <a:spLocks noChangeShapeType="1"/>
          </p:cNvSpPr>
          <p:nvPr/>
        </p:nvSpPr>
        <p:spPr bwMode="auto">
          <a:xfrm>
            <a:off x="2514600" y="3657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215" name="Line 147"/>
          <p:cNvSpPr>
            <a:spLocks noChangeShapeType="1"/>
          </p:cNvSpPr>
          <p:nvPr/>
        </p:nvSpPr>
        <p:spPr bwMode="auto">
          <a:xfrm>
            <a:off x="2514600" y="4343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1826D78-56C7-4D27-94DF-D2DA1093CFED}" type="slidenum">
              <a:rPr lang="en-US" altLang="ar-SA" sz="1400"/>
              <a:pPr algn="r"/>
              <a:t>4</a:t>
            </a:fld>
            <a:endParaRPr lang="en-US" altLang="ar-SA" sz="1400"/>
          </a:p>
        </p:txBody>
      </p:sp>
      <p:sp>
        <p:nvSpPr>
          <p:cNvPr id="614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0472DC-767F-4D0C-8F3E-104DF75B5522}" type="slidenum">
              <a:rPr lang="en-US" altLang="ar-SA" sz="1400"/>
              <a:pPr algn="r"/>
              <a:t>4</a:t>
            </a:fld>
            <a:endParaRPr lang="en-US" altLang="ar-SA" sz="14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PROCESSING ARRAY ELEMENTS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Copying The Contents of One Array to Another Array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/>
          <a:lstStyle/>
          <a:p>
            <a:pPr marL="341313" indent="-341313">
              <a:tabLst>
                <a:tab pos="681038" algn="l"/>
              </a:tabLst>
            </a:pPr>
            <a:r>
              <a:rPr lang="en-US" altLang="ar-SA" sz="2400" smtClean="0"/>
              <a:t>To copy the contents of one array to another you must copy the individual array elements.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4E75DC2-1797-47CB-8F91-BC9EAA433DCF}" type="slidenum">
              <a:rPr lang="en-US" altLang="ar-SA" sz="1400"/>
              <a:pPr algn="r"/>
              <a:t>5</a:t>
            </a:fld>
            <a:endParaRPr lang="en-US" altLang="ar-SA" sz="1400"/>
          </a:p>
        </p:txBody>
      </p:sp>
      <p:sp>
        <p:nvSpPr>
          <p:cNvPr id="7171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EE1D504-0992-4FFD-B608-1B1AB17B10E8}" type="slidenum">
              <a:rPr lang="en-US" altLang="ar-SA" sz="1400"/>
              <a:pPr algn="r"/>
              <a:t>5</a:t>
            </a:fld>
            <a:endParaRPr lang="en-US" altLang="ar-SA" sz="14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PROCESSING ARRAY ELEMENTS 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Copying The Contents of One Array to Another Array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2000" smtClean="0"/>
              <a:t>To copy the contents of the array referenced by </a:t>
            </a:r>
            <a:r>
              <a:rPr lang="en-US" altLang="ar-SA" sz="2000" i="1" smtClean="0"/>
              <a:t>oldValues</a:t>
            </a:r>
            <a:r>
              <a:rPr lang="en-US" altLang="ar-SA" sz="2000" smtClean="0"/>
              <a:t> to the array referenced by </a:t>
            </a:r>
            <a:r>
              <a:rPr lang="en-US" altLang="ar-SA" sz="2000" i="1" smtClean="0"/>
              <a:t>newValues</a:t>
            </a:r>
            <a:r>
              <a:rPr lang="en-US" altLang="ar-SA" sz="2000" smtClean="0"/>
              <a:t> we could write:</a:t>
            </a:r>
            <a:endParaRPr lang="en-US" altLang="ar-SA" sz="2400" smtClean="0"/>
          </a:p>
          <a:p>
            <a:pPr marL="0" indent="0"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endParaRPr lang="en-US" altLang="ar-SA" sz="16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int count;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endParaRPr lang="en-US" altLang="ar-SA" sz="18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short[ ] oldValues = {10, 100, 200, 300};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short[ ] newValues = new short[4];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endParaRPr lang="en-US" altLang="ar-SA" sz="1800" smtClean="0">
              <a:latin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b="1" smtClean="0">
                <a:solidFill>
                  <a:srgbClr val="FF0000"/>
                </a:solidFill>
                <a:latin typeface="Arial" charset="0"/>
              </a:rPr>
              <a:t>// If newValues is large enough to hold the values in oldValues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if (newValues.length &gt;= oldValues.length)  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{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	for (count = 0; count &lt; oldValues.length; count++)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		newValues[count] = oldValues[count];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	}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r>
              <a:rPr lang="en-US" altLang="ar-SA" sz="1800" smtClean="0">
                <a:latin typeface="Arial" charset="0"/>
              </a:rPr>
              <a:t>}</a:t>
            </a:r>
            <a:endParaRPr lang="en-US" altLang="ar-SA" smtClean="0"/>
          </a:p>
          <a:p>
            <a:pPr marL="0" indent="0">
              <a:tabLst>
                <a:tab pos="568325" algn="l"/>
                <a:tab pos="1144588" algn="l"/>
                <a:tab pos="1712913" algn="l"/>
                <a:tab pos="2289175" algn="l"/>
              </a:tabLst>
            </a:pPr>
            <a:endParaRPr lang="en-US" altLang="ar-SA" sz="18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E4A11E-060C-4237-8DB8-F49360F4B1D5}" type="slidenum">
              <a:rPr lang="en-US" altLang="ar-SA" sz="1400"/>
              <a:pPr algn="r"/>
              <a:t>6</a:t>
            </a:fld>
            <a:endParaRPr lang="en-US" altLang="ar-SA" sz="1400"/>
          </a:p>
        </p:txBody>
      </p:sp>
      <p:sp>
        <p:nvSpPr>
          <p:cNvPr id="819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259C62C-EBB4-4194-B360-74A0AAF4EAEE}" type="slidenum">
              <a:rPr lang="en-US" altLang="ar-SA" sz="1400"/>
              <a:pPr algn="r"/>
              <a:t>6</a:t>
            </a:fld>
            <a:endParaRPr lang="en-US" altLang="ar-SA" sz="14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Comparing Arrays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/>
          <a:lstStyle/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400" smtClean="0"/>
              <a:t>The decision in the segment below </a:t>
            </a:r>
            <a:r>
              <a:rPr lang="en-US" altLang="ar-SA" sz="2400" b="1" u="sng" smtClean="0"/>
              <a:t>does not</a:t>
            </a:r>
            <a:r>
              <a:rPr lang="en-US" altLang="ar-SA" sz="2400" smtClean="0"/>
              <a:t> correctly determine if the contents of the two arrays are the same.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smtClean="0"/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char[ ] array1 = {'A', 'B', 'C', 'D', 'A'};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char[ ] array2 = {'A', 'B', 'C', 'D', 'A'};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boolean equal = false; 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				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b="1" smtClean="0">
                <a:solidFill>
                  <a:srgbClr val="FF0000"/>
                </a:solidFill>
                <a:latin typeface="Arial" charset="0"/>
              </a:rPr>
              <a:t>if (array1 == array2)  // This is a logical error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{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	equal = true;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17509C6-8CB8-49F1-AE2B-754DA177481F}" type="slidenum">
              <a:rPr lang="en-US" altLang="ar-SA" sz="1400"/>
              <a:pPr algn="r"/>
              <a:t>7</a:t>
            </a:fld>
            <a:endParaRPr lang="en-US" altLang="ar-SA" sz="1400"/>
          </a:p>
        </p:txBody>
      </p:sp>
      <p:sp>
        <p:nvSpPr>
          <p:cNvPr id="921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1400FD7-99F1-4397-B87D-F6EF9FA4763A}" type="slidenum">
              <a:rPr lang="en-US" altLang="ar-SA" sz="1400"/>
              <a:pPr algn="r"/>
              <a:t>7</a:t>
            </a:fld>
            <a:endParaRPr lang="en-US" altLang="ar-SA" sz="14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Comparing Arrays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>
            <a:normAutofit fontScale="92500"/>
          </a:bodyPr>
          <a:lstStyle/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400" smtClean="0"/>
              <a:t>We are comparing the addresses stored in the reference variables </a:t>
            </a:r>
            <a:r>
              <a:rPr lang="en-US" altLang="ar-SA" sz="2400" i="1" smtClean="0"/>
              <a:t>array1</a:t>
            </a:r>
            <a:r>
              <a:rPr lang="en-US" altLang="ar-SA" sz="2400" smtClean="0"/>
              <a:t> and </a:t>
            </a:r>
            <a:r>
              <a:rPr lang="en-US" altLang="ar-SA" sz="2400" i="1" smtClean="0"/>
              <a:t>array2</a:t>
            </a:r>
            <a:r>
              <a:rPr lang="en-US" altLang="ar-SA" sz="2400" smtClean="0"/>
              <a:t>.  The two arrays are not stored in the same memory location so the conditional expression is </a:t>
            </a:r>
            <a:r>
              <a:rPr lang="en-US" altLang="ar-SA" sz="2400" smtClean="0">
                <a:latin typeface="Courier New" pitchFamily="49" charset="0"/>
              </a:rPr>
              <a:t>false</a:t>
            </a:r>
            <a:r>
              <a:rPr lang="en-US" altLang="ar-SA" sz="2400" smtClean="0"/>
              <a:t> and </a:t>
            </a:r>
            <a:r>
              <a:rPr lang="en-US" altLang="ar-SA" sz="2400" smtClean="0">
                <a:solidFill>
                  <a:srgbClr val="000000"/>
                </a:solidFill>
              </a:rPr>
              <a:t>the value of</a:t>
            </a:r>
            <a:r>
              <a:rPr lang="en-US" altLang="ar-SA" sz="2400" i="1" smtClean="0">
                <a:solidFill>
                  <a:srgbClr val="000000"/>
                </a:solidFill>
              </a:rPr>
              <a:t> equal </a:t>
            </a:r>
            <a:r>
              <a:rPr lang="en-US" altLang="ar-SA" sz="2400" smtClean="0">
                <a:solidFill>
                  <a:srgbClr val="000000"/>
                </a:solidFill>
              </a:rPr>
              <a:t>stays at</a:t>
            </a:r>
            <a:r>
              <a:rPr lang="en-US" altLang="ar-SA" sz="2400" i="1" smtClean="0">
                <a:solidFill>
                  <a:srgbClr val="000000"/>
                </a:solidFill>
              </a:rPr>
              <a:t> </a:t>
            </a:r>
            <a:r>
              <a:rPr lang="en-US" altLang="ar-SA" sz="2400" smtClean="0">
                <a:solidFill>
                  <a:srgbClr val="000000"/>
                </a:solidFill>
                <a:latin typeface="Courier New" pitchFamily="49" charset="0"/>
              </a:rPr>
              <a:t>false</a:t>
            </a:r>
            <a:r>
              <a:rPr lang="en-US" altLang="ar-SA" sz="2400" i="1" smtClean="0">
                <a:solidFill>
                  <a:srgbClr val="000000"/>
                </a:solidFill>
              </a:rPr>
              <a:t>.</a:t>
            </a:r>
            <a:endParaRPr lang="en-US" altLang="ar-SA" sz="2400" smtClean="0"/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endParaRPr lang="en-US" altLang="ar-SA" sz="1600" smtClean="0"/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char[ ] array1 = {'A', 'B', 'C', 'D', 'A'};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char[ ] array2 = {'A', 'B', 'C', 'D', 'A'};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boolean equal = false; 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				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b="1" smtClean="0">
                <a:solidFill>
                  <a:srgbClr val="FF0000"/>
                </a:solidFill>
                <a:latin typeface="Arial" charset="0"/>
              </a:rPr>
              <a:t>if (array1 == array2) // This is false - the addresses are not equal</a:t>
            </a:r>
            <a:endParaRPr lang="en-US" altLang="ar-SA" sz="1800" b="1" smtClean="0">
              <a:solidFill>
                <a:schemeClr val="accent2"/>
              </a:solidFill>
              <a:latin typeface="Arial" charset="0"/>
            </a:endParaRP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{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	equal = true;</a:t>
            </a:r>
          </a:p>
          <a:p>
            <a:pPr marL="0" indent="0">
              <a:spcBef>
                <a:spcPct val="1000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smtClean="0">
                <a:latin typeface="Arial" charset="0"/>
              </a:rPr>
              <a:t>}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1893FBF-7460-42D1-A18E-F8B4FA7D07CA}" type="slidenum">
              <a:rPr lang="en-US" altLang="ar-SA" sz="1400"/>
              <a:pPr algn="r"/>
              <a:t>8</a:t>
            </a:fld>
            <a:endParaRPr lang="en-US" altLang="ar-SA" sz="1400"/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1940BC6-110E-46ED-98FA-A6D893266B7F}" type="slidenum">
              <a:rPr lang="en-US" altLang="ar-SA" sz="1400"/>
              <a:pPr algn="r"/>
              <a:t>8</a:t>
            </a:fld>
            <a:endParaRPr lang="en-US" altLang="ar-SA" sz="14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Comparing Arrays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/>
          <a:lstStyle/>
          <a:p>
            <a:pPr marL="341313" indent="-341313">
              <a:tabLst>
                <a:tab pos="681038" algn="l"/>
              </a:tabLst>
            </a:pPr>
            <a:r>
              <a:rPr lang="en-US" altLang="ar-SA" sz="2400" smtClean="0"/>
              <a:t>To compare the contents of two arrays, you must compare the individual elements of the arrays. </a:t>
            </a:r>
          </a:p>
          <a:p>
            <a:pPr marL="341313" indent="-341313">
              <a:tabLst>
                <a:tab pos="681038" algn="l"/>
              </a:tabLst>
            </a:pPr>
            <a:r>
              <a:rPr lang="en-US" altLang="ar-SA" sz="2400" smtClean="0"/>
              <a:t>Write a loop that goes through the subscripts of the arrays comparing the elements at the same subscript/offset in the two arrays. </a:t>
            </a:r>
          </a:p>
          <a:p>
            <a:pPr marL="341313" indent="-341313">
              <a:tabLst>
                <a:tab pos="681038" algn="l"/>
              </a:tabLst>
            </a:pPr>
            <a:endParaRPr lang="en-US" altLang="ar-SA" smtClean="0"/>
          </a:p>
          <a:p>
            <a:pPr marL="341313" indent="-341313">
              <a:tabLst>
                <a:tab pos="681038" algn="l"/>
              </a:tabLst>
            </a:pPr>
            <a:endParaRPr lang="en-US" altLang="ar-SA" sz="18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E578EF7-475D-40B4-940C-63777D41C24F}" type="slidenum">
              <a:rPr lang="en-US" altLang="ar-SA" sz="1400"/>
              <a:pPr algn="r"/>
              <a:t>9</a:t>
            </a:fld>
            <a:endParaRPr lang="en-US" altLang="ar-SA" sz="1400"/>
          </a:p>
        </p:txBody>
      </p:sp>
      <p:sp>
        <p:nvSpPr>
          <p:cNvPr id="1126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67AE523-19EA-40E5-83FB-D44F71168602}" type="slidenum">
              <a:rPr lang="en-US" altLang="ar-SA" sz="1400"/>
              <a:pPr algn="r"/>
              <a:t>9</a:t>
            </a:fld>
            <a:endParaRPr lang="en-US" altLang="ar-SA" sz="14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smtClean="0">
                <a:solidFill>
                  <a:schemeClr val="tx1"/>
                </a:solidFill>
              </a:rPr>
              <a:t>SOME USEFUL ARRAY OPERATIONS</a:t>
            </a:r>
            <a:r>
              <a:rPr lang="en-US" altLang="ar-SA" sz="2800" b="1" u="sng" smtClean="0">
                <a:solidFill>
                  <a:schemeClr val="tx1"/>
                </a:solidFill>
              </a:rPr>
              <a:t/>
            </a:r>
            <a:br>
              <a:rPr lang="en-US" altLang="ar-SA" sz="2800" b="1" u="sng" smtClean="0">
                <a:solidFill>
                  <a:schemeClr val="tx1"/>
                </a:solidFill>
              </a:rPr>
            </a:br>
            <a:r>
              <a:rPr lang="en-US" altLang="ar-SA" sz="2400" b="1" u="sng" smtClean="0">
                <a:solidFill>
                  <a:schemeClr val="tx1"/>
                </a:solidFill>
              </a:rPr>
              <a:t>Comparing Arrays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610600" cy="472440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index;</a:t>
            </a:r>
            <a:endParaRPr lang="en-US" altLang="ar-SA" sz="1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sameSoFar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= true;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if (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firstArray.length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!=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secArray.length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sameSoFar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= false;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else {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 index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while (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sameSoFar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&amp;&amp; index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firstArray.length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if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firstArray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!= 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secArray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])</a:t>
            </a:r>
            <a:endParaRPr lang="en-US" altLang="ar-SA" sz="14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US" altLang="ar-SA" sz="1400" dirty="0" err="1" smtClean="0">
                <a:latin typeface="Courier New" pitchFamily="49" charset="0"/>
                <a:cs typeface="Courier New" pitchFamily="49" charset="0"/>
              </a:rPr>
              <a:t>sameSoFar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 = false;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}		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	 index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++; </a:t>
            </a: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// Incr. the counter used to move through the index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r>
              <a:rPr lang="en-US" altLang="ar-SA" sz="14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568325" algn="l"/>
                <a:tab pos="1144588" algn="l"/>
                <a:tab pos="1712913" algn="l"/>
              </a:tabLst>
            </a:pPr>
            <a:endParaRPr lang="en-US" altLang="ar-SA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5039F3B-9415-4AEB-B607-AD51E18C7D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95F9AF-CE4E-44CC-89AF-D69AFA6879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EFAA71-56FD-4DD9-B244-FC2F7A5C30C9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21605</TotalTime>
  <Words>812</Words>
  <Application>Microsoft Office PowerPoint</Application>
  <PresentationFormat>On-screen Show (4:3)</PresentationFormat>
  <Paragraphs>210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Times New Roman</vt:lpstr>
      <vt:lpstr>Arial</vt:lpstr>
      <vt:lpstr>Courier New</vt:lpstr>
      <vt:lpstr>Civic</vt:lpstr>
      <vt:lpstr> ARRAYS</vt:lpstr>
      <vt:lpstr>PROCESSING ARRAY ELEMENTS  Reassigning Array Reference Variables</vt:lpstr>
      <vt:lpstr>PROCESSING ARRAY ELEMENTS  Reassigning Array Reference Variables</vt:lpstr>
      <vt:lpstr>PROCESSING ARRAY ELEMENTS  Copying The Contents of One Array to Another Array</vt:lpstr>
      <vt:lpstr>PROCESSING ARRAY ELEMENTS  Copying The Contents of One Array to Another Array</vt:lpstr>
      <vt:lpstr>SOME USEFUL ARRAY OPERATIONS Comparing Arrays</vt:lpstr>
      <vt:lpstr>SOME USEFUL ARRAY OPERATIONS Comparing Arrays</vt:lpstr>
      <vt:lpstr>SOME USEFUL ARRAY OPERATIONS Comparing Arrays</vt:lpstr>
      <vt:lpstr>SOME USEFUL ARRAY OPERATIONS Comparing Arrays</vt:lpstr>
      <vt:lpstr>SOME USEFUL ARRAY OPERATIONS  Finding the Sum of the Values in a Numeric Array</vt:lpstr>
      <vt:lpstr>SOME USEFUL ARRAY OPERATIONS  Finding the Sum of the Values in a Numeric Array</vt:lpstr>
      <vt:lpstr>SOME USEFUL ARRAY OPERATIONS  Finding the Average of the Values in a Numeric Array</vt:lpstr>
      <vt:lpstr>SOME USEFUL ARRAY OPERATIONS Finding the Average of the Values in a Numeric Array</vt:lpstr>
      <vt:lpstr>SOME USEFUL ARRAY OPERATIONS  Finding the Highest and Lowest Values in a Numeric Array</vt:lpstr>
      <vt:lpstr>SOME USEFUL ARRAY OPERATIONS Finding the Highest and Lowest Values in a Numeric Array</vt:lpstr>
      <vt:lpstr>SOME USEFUL ARRAY OPERATIONS Finding the Highest and Lowest Values in a Numeric Array</vt:lpstr>
      <vt:lpstr>Array of strings</vt:lpstr>
      <vt:lpstr>Array of strings</vt:lpstr>
    </vt:vector>
  </TitlesOfParts>
  <Company>Thompson 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INTRODUCTION TO COMPUTERS AND JAVA</dc:title>
  <dc:creator>Steve Thompson</dc:creator>
  <cp:lastModifiedBy>Nouf</cp:lastModifiedBy>
  <cp:revision>1239</cp:revision>
  <cp:lastPrinted>2009-04-23T01:45:53Z</cp:lastPrinted>
  <dcterms:created xsi:type="dcterms:W3CDTF">2008-01-09T02:30:39Z</dcterms:created>
  <dcterms:modified xsi:type="dcterms:W3CDTF">2015-10-26T19:36:24Z</dcterms:modified>
</cp:coreProperties>
</file>