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8" r:id="rId8"/>
    <p:sldId id="258" r:id="rId9"/>
    <p:sldId id="259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5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8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3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9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5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6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5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6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8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8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ac.ksu.edu.sa/asalhadl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GC 101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2798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/>
              <a:buChar char="•"/>
            </a:pPr>
            <a:r>
              <a:rPr lang="en-US" sz="2400" b="0" dirty="0" smtClean="0"/>
              <a:t>If two or more assignments are found to be copied, then each student will get zero mark irrespective of whether she copied or did herself and allowed to copy.</a:t>
            </a:r>
          </a:p>
          <a:p>
            <a:pPr algn="l" rtl="0">
              <a:buFont typeface="Arial"/>
              <a:buChar char="•"/>
            </a:pPr>
            <a:endParaRPr lang="en-US" sz="2400" b="0" dirty="0" smtClean="0"/>
          </a:p>
          <a:p>
            <a:pPr algn="l" rtl="0">
              <a:buFont typeface="Arial"/>
              <a:buChar char="•"/>
            </a:pPr>
            <a:r>
              <a:rPr lang="en-US" sz="2400" b="0" dirty="0" smtClean="0"/>
              <a:t>You are not allowed to copy from a former student or the internet.</a:t>
            </a:r>
          </a:p>
          <a:p>
            <a:pPr marL="0" indent="0" algn="l" rtl="0">
              <a:buNone/>
            </a:pPr>
            <a:r>
              <a:rPr lang="en-US" sz="2400" b="0" dirty="0" smtClean="0"/>
              <a:t>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1691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altLang="ar-SA">
                <a:latin typeface="+mj-lt"/>
              </a:rPr>
              <a:t>King Saud University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8366C6B-783D-4E76-B711-357FE1972AD8}" type="slidenum">
              <a:rPr lang="ar-SA" altLang="ar-SA">
                <a:latin typeface="+mj-lt"/>
              </a:rPr>
              <a:pPr algn="l"/>
              <a:t>11</a:t>
            </a:fld>
            <a:endParaRPr lang="en-US" altLang="ar-SA">
              <a:latin typeface="+mj-lt"/>
            </a:endParaRPr>
          </a:p>
        </p:txBody>
      </p:sp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b="0" u="sng" dirty="0"/>
              <a:t>Be aware that</a:t>
            </a:r>
            <a:r>
              <a:rPr lang="en-US" altLang="ar-SA" b="0" u="sng" dirty="0" smtClean="0"/>
              <a:t>:</a:t>
            </a:r>
            <a:endParaRPr lang="en-US" altLang="ar-SA" dirty="0"/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026277"/>
            <a:ext cx="8007350" cy="4572000"/>
          </a:xfrm>
        </p:spPr>
        <p:txBody>
          <a:bodyPr/>
          <a:lstStyle/>
          <a:p>
            <a:pPr marL="0" indent="0" algn="l" rtl="0">
              <a:buNone/>
            </a:pPr>
            <a:endParaRPr lang="en-US" altLang="ar-SA" sz="2800" dirty="0">
              <a:latin typeface="+mj-lt"/>
            </a:endParaRPr>
          </a:p>
          <a:p>
            <a:pPr algn="l" rtl="0"/>
            <a:r>
              <a:rPr lang="en-US" altLang="ar-SA" sz="2800" dirty="0">
                <a:latin typeface="+mj-lt"/>
              </a:rPr>
              <a:t> If you fail to attend any examination, you will not be allowed to have a makeup exam unless you have a very strong excuse. You will go for a comprehensive exam ONLY after the exam's committee accepts your excuse.</a:t>
            </a:r>
          </a:p>
          <a:p>
            <a:pPr algn="l" rtl="0"/>
            <a:endParaRPr lang="en-US" altLang="ar-S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875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GC101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Aseel </a:t>
            </a:r>
            <a:r>
              <a:rPr lang="en-US" sz="2400" dirty="0" err="1" smtClean="0"/>
              <a:t>AlHadlaq</a:t>
            </a:r>
            <a:r>
              <a:rPr lang="en-US" sz="2400" dirty="0" smtClean="0"/>
              <a:t> </a:t>
            </a:r>
          </a:p>
          <a:p>
            <a:pPr algn="l" rtl="0"/>
            <a:r>
              <a:rPr lang="en-US" sz="2400" dirty="0" smtClean="0"/>
              <a:t>Website </a:t>
            </a:r>
          </a:p>
          <a:p>
            <a:pPr lvl="1" algn="l" rtl="0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fac.ksu.edu.sa/asalhadlaq</a:t>
            </a:r>
            <a:endParaRPr lang="en-US" sz="2000" dirty="0" smtClean="0"/>
          </a:p>
          <a:p>
            <a:pPr algn="l" rtl="0"/>
            <a:r>
              <a:rPr lang="en-US" sz="2400" dirty="0" smtClean="0"/>
              <a:t>Email </a:t>
            </a:r>
          </a:p>
          <a:p>
            <a:pPr lvl="1" algn="l" rtl="0"/>
            <a:r>
              <a:rPr lang="en-US" sz="2000" dirty="0" smtClean="0"/>
              <a:t>asalhadlaq@ksu.edu.sa</a:t>
            </a:r>
          </a:p>
        </p:txBody>
      </p:sp>
    </p:spTree>
    <p:extLst>
      <p:ext uri="{BB962C8B-B14F-4D97-AF65-F5344CB8AC3E}">
        <p14:creationId xmlns:p14="http://schemas.microsoft.com/office/powerpoint/2010/main" val="357087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altLang="ar-SA">
                <a:latin typeface="+mj-lt"/>
              </a:rPr>
              <a:t>King Saud University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3681327A-2115-4FC2-967A-4F752E0B5C4F}" type="slidenum">
              <a:rPr lang="ar-SA" altLang="ar-SA">
                <a:latin typeface="+mj-lt"/>
              </a:rPr>
              <a:pPr algn="l"/>
              <a:t>3</a:t>
            </a:fld>
            <a:endParaRPr lang="en-US" altLang="ar-SA">
              <a:latin typeface="+mj-lt"/>
            </a:endParaRPr>
          </a:p>
        </p:txBody>
      </p:sp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>
                <a:cs typeface="Times New Roman" panose="02020603050405020304" pitchFamily="18" charset="0"/>
              </a:rPr>
              <a:t>Teaching </a:t>
            </a:r>
            <a:r>
              <a:rPr lang="en-US" altLang="ar-SA" dirty="0" smtClean="0">
                <a:cs typeface="Times New Roman" panose="02020603050405020304" pitchFamily="18" charset="0"/>
              </a:rPr>
              <a:t>Arrangements</a:t>
            </a:r>
            <a:endParaRPr lang="en-US" altLang="ar-SA" dirty="0">
              <a:cs typeface="Times New Roman" panose="02020603050405020304" pitchFamily="18" charset="0"/>
            </a:endParaRP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828800"/>
            <a:ext cx="8007350" cy="4191000"/>
          </a:xfrm>
        </p:spPr>
        <p:txBody>
          <a:bodyPr/>
          <a:lstStyle/>
          <a:p>
            <a:pPr algn="l" rtl="0"/>
            <a:r>
              <a:rPr lang="en-US" altLang="ar-SA" sz="2400" dirty="0" smtClean="0">
                <a:effectLst/>
                <a:latin typeface="+mj-lt"/>
                <a:cs typeface="Times New Roman" panose="02020603050405020304" pitchFamily="18" charset="0"/>
              </a:rPr>
              <a:t>Three 1 hour lectures </a:t>
            </a:r>
            <a:r>
              <a:rPr lang="en-US" altLang="ar-SA" sz="2400" dirty="0">
                <a:effectLst/>
                <a:latin typeface="+mj-lt"/>
                <a:cs typeface="Times New Roman" panose="02020603050405020304" pitchFamily="18" charset="0"/>
              </a:rPr>
              <a:t>each </a:t>
            </a:r>
            <a:r>
              <a:rPr lang="en-US" altLang="ar-SA" sz="2400" dirty="0" smtClean="0">
                <a:effectLst/>
                <a:latin typeface="+mj-lt"/>
                <a:cs typeface="Times New Roman" panose="02020603050405020304" pitchFamily="18" charset="0"/>
              </a:rPr>
              <a:t>week</a:t>
            </a:r>
            <a:endParaRPr lang="en-US" altLang="ar-SA" sz="3200" dirty="0">
              <a:effectLst/>
              <a:latin typeface="+mj-lt"/>
              <a:cs typeface="Times New Roman" panose="02020603050405020304" pitchFamily="18" charset="0"/>
            </a:endParaRPr>
          </a:p>
          <a:p>
            <a:pPr algn="l" rtl="0"/>
            <a:r>
              <a:rPr lang="en-US" altLang="ar-SA" sz="2400" dirty="0">
                <a:effectLst/>
                <a:latin typeface="+mj-lt"/>
                <a:cs typeface="Times New Roman" panose="02020603050405020304" pitchFamily="18" charset="0"/>
              </a:rPr>
              <a:t>One </a:t>
            </a:r>
            <a:r>
              <a:rPr lang="en-US" altLang="ar-SA" sz="2400" dirty="0" smtClean="0">
                <a:effectLst/>
                <a:latin typeface="+mj-lt"/>
                <a:cs typeface="Times New Roman" panose="02020603050405020304" pitchFamily="18" charset="0"/>
              </a:rPr>
              <a:t>two hours tutorial</a:t>
            </a:r>
          </a:p>
          <a:p>
            <a:pPr algn="l" rtl="0"/>
            <a:r>
              <a:rPr lang="en-US" altLang="ar-SA" sz="2400" dirty="0" smtClean="0">
                <a:latin typeface="+mj-lt"/>
                <a:cs typeface="Times New Roman" panose="02020603050405020304" pitchFamily="18" charset="0"/>
              </a:rPr>
              <a:t>One two hours practical lab</a:t>
            </a:r>
            <a:endParaRPr lang="en-US" altLang="ar-SA" sz="2400" dirty="0">
              <a:effectLst/>
              <a:latin typeface="+mj-lt"/>
              <a:cs typeface="Times New Roman" panose="02020603050405020304" pitchFamily="18" charset="0"/>
            </a:endParaRPr>
          </a:p>
          <a:p>
            <a:pPr lvl="1" algn="l" rtl="0">
              <a:buFont typeface="Wingdings" panose="05000000000000000000" pitchFamily="2" charset="2"/>
              <a:buNone/>
            </a:pPr>
            <a:endParaRPr lang="en-US" altLang="ar-SA" sz="2400" dirty="0">
              <a:effectLst/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altLang="ar-SA">
                <a:latin typeface="+mj-lt"/>
              </a:rPr>
              <a:t>King Saud University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B8EC88D-1FAE-4D72-A475-248CEF52C30F}" type="slidenum">
              <a:rPr lang="ar-SA" altLang="ar-SA">
                <a:latin typeface="+mj-lt"/>
              </a:rPr>
              <a:pPr algn="l"/>
              <a:t>4</a:t>
            </a:fld>
            <a:endParaRPr lang="en-US" altLang="ar-SA">
              <a:latin typeface="+mj-lt"/>
            </a:endParaRPr>
          </a:p>
        </p:txBody>
      </p:sp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 smtClean="0">
                <a:cs typeface="Times New Roman" panose="02020603050405020304" pitchFamily="18" charset="0"/>
              </a:rPr>
              <a:t>Tutorials</a:t>
            </a:r>
            <a:endParaRPr lang="en-US" altLang="ar-SA" dirty="0">
              <a:cs typeface="Times New Roman" panose="02020603050405020304" pitchFamily="18" charset="0"/>
            </a:endParaRP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600200"/>
            <a:ext cx="8007350" cy="4191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One </a:t>
            </a:r>
            <a:r>
              <a:rPr lang="en-US" altLang="ar-SA" dirty="0" smtClean="0">
                <a:effectLst/>
                <a:latin typeface="+mj-lt"/>
                <a:cs typeface="Times New Roman" panose="02020603050405020304" pitchFamily="18" charset="0"/>
              </a:rPr>
              <a:t>2 hours tutorial </a:t>
            </a: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session.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We go through example problems, solutions and programs to reinforce the concepts.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 Do some work on tutorial material BEFORE the tutorial.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 Your attendance will be recorded.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 Making the most of your tutorial sessions is important.</a:t>
            </a:r>
          </a:p>
          <a:p>
            <a:pPr algn="l" rtl="0">
              <a:lnSpc>
                <a:spcPct val="90000"/>
              </a:lnSpc>
            </a:pPr>
            <a:endParaRPr lang="en-US" altLang="ar-SA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altLang="ar-SA">
                <a:latin typeface="+mj-lt"/>
              </a:rPr>
              <a:t>King Saud University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4E5F0E5-ABA8-4426-B036-989D349E536F}" type="slidenum">
              <a:rPr lang="ar-SA" altLang="ar-SA">
                <a:latin typeface="+mj-lt"/>
              </a:rPr>
              <a:pPr algn="l"/>
              <a:t>5</a:t>
            </a:fld>
            <a:endParaRPr lang="en-US" altLang="ar-SA">
              <a:latin typeface="+mj-lt"/>
            </a:endParaRPr>
          </a:p>
        </p:txBody>
      </p:sp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 smtClean="0">
                <a:cs typeface="Times New Roman" panose="02020603050405020304" pitchFamily="18" charset="0"/>
              </a:rPr>
              <a:t>Practical</a:t>
            </a:r>
            <a:endParaRPr lang="en-US" altLang="ar-SA" dirty="0">
              <a:cs typeface="Times New Roman" panose="02020603050405020304" pitchFamily="18" charset="0"/>
            </a:endParaRP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676400"/>
            <a:ext cx="8007350" cy="4191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One 1 hour and 50 minute practical session each week.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Starting this week.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Vital to you passing </a:t>
            </a:r>
            <a:r>
              <a:rPr lang="en-US" altLang="ar-SA" dirty="0" smtClean="0">
                <a:effectLst/>
                <a:latin typeface="+mj-lt"/>
                <a:cs typeface="Times New Roman" panose="02020603050405020304" pitchFamily="18" charset="0"/>
              </a:rPr>
              <a:t>GC101.</a:t>
            </a:r>
            <a:endParaRPr lang="en-US" altLang="ar-SA" dirty="0">
              <a:effectLst/>
              <a:latin typeface="+mj-lt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Your attendance will be recorded.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 You must only hand in your own work</a:t>
            </a:r>
          </a:p>
          <a:p>
            <a:pPr algn="l" rtl="0">
              <a:lnSpc>
                <a:spcPct val="90000"/>
              </a:lnSpc>
            </a:pPr>
            <a:r>
              <a:rPr lang="en-US" altLang="ar-SA" dirty="0">
                <a:effectLst/>
                <a:latin typeface="+mj-lt"/>
                <a:cs typeface="Times New Roman" panose="02020603050405020304" pitchFamily="18" charset="0"/>
              </a:rPr>
              <a:t>A significant proportion of marks comes from practical work.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dirty="0">
              <a:effectLst/>
              <a:latin typeface="+mj-lt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520940" cy="64609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Course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224"/>
            <a:ext cx="7943088" cy="4570927"/>
          </a:xfrm>
        </p:spPr>
        <p:txBody>
          <a:bodyPr>
            <a:normAutofit/>
          </a:bodyPr>
          <a:lstStyle/>
          <a:p>
            <a:pPr algn="l" rtl="0">
              <a:buFont typeface="Arial"/>
              <a:buChar char="•"/>
            </a:pPr>
            <a:r>
              <a:rPr lang="en-US" sz="2000" dirty="0" smtClean="0"/>
              <a:t>Midterm 1 </a:t>
            </a:r>
          </a:p>
          <a:p>
            <a:pPr lvl="2" algn="l" rtl="0"/>
            <a:r>
              <a:rPr lang="en-US" sz="2000" dirty="0" smtClean="0"/>
              <a:t>15%</a:t>
            </a:r>
          </a:p>
          <a:p>
            <a:pPr algn="l" rtl="0">
              <a:buFont typeface="Arial"/>
              <a:buChar char="•"/>
            </a:pPr>
            <a:r>
              <a:rPr lang="en-US" sz="2000" dirty="0" smtClean="0"/>
              <a:t>Midterm 2</a:t>
            </a:r>
          </a:p>
          <a:p>
            <a:pPr lvl="2" algn="l" rtl="0"/>
            <a:r>
              <a:rPr lang="en-US" sz="2000" dirty="0" smtClean="0"/>
              <a:t>15%</a:t>
            </a:r>
          </a:p>
          <a:p>
            <a:pPr algn="l" rtl="0">
              <a:buFont typeface="Arial"/>
              <a:buChar char="•"/>
            </a:pPr>
            <a:r>
              <a:rPr lang="en-US" sz="2000" dirty="0" smtClean="0"/>
              <a:t>Lab</a:t>
            </a:r>
          </a:p>
          <a:p>
            <a:pPr lvl="2" algn="l" rtl="0"/>
            <a:r>
              <a:rPr lang="en-US" sz="2000" dirty="0" smtClean="0"/>
              <a:t>20%</a:t>
            </a:r>
          </a:p>
          <a:p>
            <a:pPr algn="l" rtl="0">
              <a:buFont typeface="Arial"/>
              <a:buChar char="•"/>
            </a:pPr>
            <a:r>
              <a:rPr lang="en-US" sz="2000" dirty="0" smtClean="0"/>
              <a:t>Tutorials and Quizzes  </a:t>
            </a:r>
          </a:p>
          <a:p>
            <a:pPr lvl="2" algn="l" rtl="0"/>
            <a:r>
              <a:rPr lang="en-US" sz="2000" dirty="0" smtClean="0"/>
              <a:t>10%</a:t>
            </a:r>
          </a:p>
          <a:p>
            <a:pPr algn="l" rtl="0">
              <a:buFont typeface="Arial"/>
              <a:buChar char="•"/>
            </a:pPr>
            <a:r>
              <a:rPr lang="en-US" sz="2000" dirty="0" smtClean="0"/>
              <a:t>Final</a:t>
            </a:r>
          </a:p>
          <a:p>
            <a:pPr lvl="2" algn="l" rtl="0"/>
            <a:r>
              <a:rPr lang="en-US" sz="2000" dirty="0" smtClean="0"/>
              <a:t>40</a:t>
            </a:r>
            <a:r>
              <a:rPr lang="en-US" sz="2000" dirty="0" smtClean="0"/>
              <a:t>%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49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altLang="ar-SA">
                <a:latin typeface="+mj-lt"/>
              </a:rPr>
              <a:t>King Saud University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0F427B3-1227-423E-9BA6-83EB9B29CAA4}" type="slidenum">
              <a:rPr lang="ar-SA" altLang="ar-SA">
                <a:latin typeface="+mj-lt"/>
              </a:rPr>
              <a:pPr algn="l"/>
              <a:t>7</a:t>
            </a:fld>
            <a:endParaRPr lang="en-US" altLang="ar-SA">
              <a:latin typeface="+mj-lt"/>
            </a:endParaRPr>
          </a:p>
        </p:txBody>
      </p:sp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>
                <a:cs typeface="Times New Roman" panose="02020603050405020304" pitchFamily="18" charset="0"/>
              </a:rPr>
              <a:t>Help…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81192" y="2279561"/>
            <a:ext cx="8007350" cy="4191000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>
                <a:effectLst/>
                <a:latin typeface="+mj-lt"/>
                <a:cs typeface="Times New Roman" panose="02020603050405020304" pitchFamily="18" charset="0"/>
              </a:rPr>
              <a:t> If you have a problem that you know you can't solve by yourself </a:t>
            </a:r>
            <a:r>
              <a:rPr lang="en-US" altLang="ar-SA" sz="2800" i="1" dirty="0">
                <a:effectLst/>
                <a:latin typeface="+mj-lt"/>
                <a:cs typeface="Times New Roman" panose="02020603050405020304" pitchFamily="18" charset="0"/>
              </a:rPr>
              <a:t>don't hesitate</a:t>
            </a:r>
            <a:r>
              <a:rPr lang="en-US" altLang="ar-SA" sz="2800" dirty="0"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lang="en-US" altLang="ar-SA" sz="2800" i="1" dirty="0">
                <a:effectLst/>
                <a:latin typeface="+mj-lt"/>
                <a:cs typeface="Times New Roman" panose="02020603050405020304" pitchFamily="18" charset="0"/>
              </a:rPr>
              <a:t>see </a:t>
            </a:r>
            <a:r>
              <a:rPr lang="en-US" altLang="ar-SA" sz="2800" i="1" dirty="0" smtClean="0">
                <a:effectLst/>
                <a:latin typeface="+mj-lt"/>
                <a:cs typeface="Times New Roman" panose="02020603050405020304" pitchFamily="18" charset="0"/>
              </a:rPr>
              <a:t>someone.</a:t>
            </a:r>
            <a:endParaRPr lang="en-US" altLang="ar-SA" sz="2800" dirty="0">
              <a:effectLst/>
              <a:latin typeface="+mj-lt"/>
              <a:cs typeface="Times New Roman" panose="02020603050405020304" pitchFamily="18" charset="0"/>
            </a:endParaRPr>
          </a:p>
          <a:p>
            <a:pPr algn="l" rtl="0"/>
            <a:r>
              <a:rPr lang="en-US" altLang="ar-SA" sz="2800" dirty="0">
                <a:latin typeface="+mj-lt"/>
                <a:cs typeface="Times New Roman" panose="02020603050405020304" pitchFamily="18" charset="0"/>
              </a:rPr>
              <a:t>A</a:t>
            </a:r>
            <a:r>
              <a:rPr lang="en-US" altLang="ar-SA" sz="2800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ar-SA" sz="2800" dirty="0">
                <a:effectLst/>
                <a:latin typeface="+mj-lt"/>
                <a:cs typeface="Times New Roman" panose="02020603050405020304" pitchFamily="18" charset="0"/>
              </a:rPr>
              <a:t>technical problem with a practical or concept from the lectures or the textbook that you don't understand</a:t>
            </a:r>
          </a:p>
          <a:p>
            <a:pPr algn="l" rtl="0"/>
            <a:r>
              <a:rPr lang="en-US" altLang="ar-SA" sz="2800" dirty="0">
                <a:effectLst/>
                <a:latin typeface="+mj-lt"/>
                <a:cs typeface="Times New Roman" panose="02020603050405020304" pitchFamily="18" charset="0"/>
              </a:rPr>
              <a:t>Ask during the lecture or see in person during OHs</a:t>
            </a:r>
          </a:p>
          <a:p>
            <a:pPr marL="0" indent="0" algn="l" rtl="0">
              <a:buNone/>
            </a:pPr>
            <a:endParaRPr lang="en-US" altLang="ar-SA" sz="2800" dirty="0">
              <a:effectLst/>
              <a:latin typeface="+mj-lt"/>
              <a:cs typeface="Times New Roman" panose="02020603050405020304" pitchFamily="18" charset="0"/>
            </a:endParaRPr>
          </a:p>
          <a:p>
            <a:pPr algn="l" rtl="0"/>
            <a:endParaRPr lang="en-US" altLang="ar-SA" sz="2800" dirty="0">
              <a:effectLst/>
              <a:latin typeface="+mj-lt"/>
              <a:cs typeface="Times New Roman" panose="02020603050405020304" pitchFamily="18" charset="0"/>
            </a:endParaRPr>
          </a:p>
          <a:p>
            <a:pPr algn="l" rtl="0"/>
            <a:endParaRPr lang="en-US" altLang="ar-SA" sz="2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3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68" y="1770803"/>
            <a:ext cx="8382000" cy="3579849"/>
          </a:xfrm>
        </p:spPr>
        <p:txBody>
          <a:bodyPr>
            <a:normAutofit/>
          </a:bodyPr>
          <a:lstStyle/>
          <a:p>
            <a:pPr algn="l" rtl="0">
              <a:buFont typeface="Arial"/>
              <a:buChar char="•"/>
            </a:pPr>
            <a:r>
              <a:rPr lang="en-US" sz="2400" b="0" dirty="0" smtClean="0"/>
              <a:t>This class needs lots of work and practice !!</a:t>
            </a:r>
          </a:p>
          <a:p>
            <a:pPr algn="l" rtl="0">
              <a:buFont typeface="Arial"/>
              <a:buChar char="•"/>
            </a:pPr>
            <a:r>
              <a:rPr lang="en-US" sz="2400" b="0" dirty="0" smtClean="0"/>
              <a:t>Attendance is very important !! You are allowed to miss 25% of your lectures only or you will not be allowed to enter the final</a:t>
            </a:r>
          </a:p>
          <a:p>
            <a:pPr algn="l" rtl="0">
              <a:buFont typeface="Arial"/>
              <a:buChar char="•"/>
            </a:pPr>
            <a:r>
              <a:rPr lang="en-US" sz="2400" b="0" dirty="0" smtClean="0"/>
              <a:t>Late attendance is not considered you may attend as absent </a:t>
            </a:r>
          </a:p>
          <a:p>
            <a:pPr algn="l" rtl="0">
              <a:buFont typeface="Arial"/>
              <a:buChar char="•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0297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/>
              <a:buChar char="•"/>
            </a:pPr>
            <a:r>
              <a:rPr lang="en-US" sz="2400" b="0" dirty="0" smtClean="0"/>
              <a:t>What is covered in class will be on midterms and quizzes</a:t>
            </a:r>
          </a:p>
          <a:p>
            <a:pPr algn="l" rtl="0">
              <a:buFont typeface="Arial"/>
              <a:buChar char="•"/>
            </a:pPr>
            <a:r>
              <a:rPr lang="en-US" sz="2400" b="0" dirty="0" smtClean="0"/>
              <a:t>I don’t give private lectures outside the class</a:t>
            </a:r>
          </a:p>
          <a:p>
            <a:pPr algn="l" rtl="0">
              <a:buFont typeface="Arial"/>
              <a:buChar char="•"/>
            </a:pPr>
            <a:r>
              <a:rPr lang="en-US" sz="2400" b="0" dirty="0" smtClean="0"/>
              <a:t>Lab work is not group work !! Study before the lab</a:t>
            </a:r>
          </a:p>
          <a:p>
            <a:pPr marL="0" indent="0" algn="l" rtl="0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148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42</TotalTime>
  <Words>347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Gill Sans MT</vt:lpstr>
      <vt:lpstr>Majalla UI</vt:lpstr>
      <vt:lpstr>Times New Roman</vt:lpstr>
      <vt:lpstr>Wingdings</vt:lpstr>
      <vt:lpstr>Wingdings 2</vt:lpstr>
      <vt:lpstr>Dividend</vt:lpstr>
      <vt:lpstr>Introduction</vt:lpstr>
      <vt:lpstr>Welcome to GC101</vt:lpstr>
      <vt:lpstr>Teaching Arrangements</vt:lpstr>
      <vt:lpstr>Tutorials</vt:lpstr>
      <vt:lpstr>Practical</vt:lpstr>
      <vt:lpstr>Course Assessment </vt:lpstr>
      <vt:lpstr>Help…</vt:lpstr>
      <vt:lpstr>Warnings </vt:lpstr>
      <vt:lpstr>Warnings </vt:lpstr>
      <vt:lpstr>Cheating </vt:lpstr>
      <vt:lpstr>Be aware that: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Aseel</dc:creator>
  <cp:lastModifiedBy>Aseel</cp:lastModifiedBy>
  <cp:revision>16</cp:revision>
  <dcterms:created xsi:type="dcterms:W3CDTF">2014-09-06T17:08:36Z</dcterms:created>
  <dcterms:modified xsi:type="dcterms:W3CDTF">2014-09-06T17:50:44Z</dcterms:modified>
</cp:coreProperties>
</file>