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8" r:id="rId1"/>
  </p:sldMasterIdLst>
  <p:notesMasterIdLst>
    <p:notesMasterId r:id="rId24"/>
  </p:notesMasterIdLst>
  <p:sldIdLst>
    <p:sldId id="256" r:id="rId2"/>
    <p:sldId id="297" r:id="rId3"/>
    <p:sldId id="267" r:id="rId4"/>
    <p:sldId id="295" r:id="rId5"/>
    <p:sldId id="289" r:id="rId6"/>
    <p:sldId id="290" r:id="rId7"/>
    <p:sldId id="291" r:id="rId8"/>
    <p:sldId id="294" r:id="rId9"/>
    <p:sldId id="271" r:id="rId10"/>
    <p:sldId id="272" r:id="rId11"/>
    <p:sldId id="278" r:id="rId12"/>
    <p:sldId id="281" r:id="rId13"/>
    <p:sldId id="292" r:id="rId14"/>
    <p:sldId id="287" r:id="rId15"/>
    <p:sldId id="293" r:id="rId16"/>
    <p:sldId id="283" r:id="rId17"/>
    <p:sldId id="284" r:id="rId18"/>
    <p:sldId id="296" r:id="rId19"/>
    <p:sldId id="285" r:id="rId20"/>
    <p:sldId id="286" r:id="rId21"/>
    <p:sldId id="288" r:id="rId22"/>
    <p:sldId id="298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>
        <p:scale>
          <a:sx n="72" d="100"/>
          <a:sy n="72" d="100"/>
        </p:scale>
        <p:origin x="13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4407E9-66F8-446D-93B9-6281B49801CA}" type="datetimeFigureOut">
              <a:rPr lang="ar-SA" smtClean="0"/>
              <a:t>23/02/1439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C0C0CE2-07CA-4649-A145-42C799075E7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64662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93" tIns="43247" rIns="86493" bIns="43247"/>
          <a:lstStyle/>
          <a:p>
            <a:pPr eaLnBrk="1" hangingPunct="1"/>
            <a:endParaRPr lang="en-GB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483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CD9A36-1438-4F89-9DF2-1FD2A93A23AB}" type="slidenum">
              <a:rPr lang="en-US" altLang="ar-SA"/>
              <a:pPr/>
              <a:t>16</a:t>
            </a:fld>
            <a:endParaRPr lang="en-US" altLang="ar-SA"/>
          </a:p>
        </p:txBody>
      </p:sp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27075"/>
            <a:ext cx="4781550" cy="3586163"/>
          </a:xfrm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</p:spPr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694246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1E1631D4-0C9A-4C66-BE74-04B44CA90A6C}" type="uaqdatetime1">
              <a:rPr lang="ar-SA" smtClean="0"/>
              <a:t>23/02/1439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64191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B2A66-CDC1-45CE-A8DF-374774470B63}" type="uaqdatetime1">
              <a:rPr lang="ar-SA" smtClean="0"/>
              <a:t>23/02/1439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3002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E5A46-AFFB-48A4-BDE5-EF00CDA358AA}" type="uaqdatetime1">
              <a:rPr lang="ar-SA" smtClean="0"/>
              <a:t>23/02/1439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0298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534CB-0E83-4567-A62C-9ACA8D8CAF20}" type="uaqdatetime1">
              <a:rPr lang="ar-SA" smtClean="0"/>
              <a:t>23/02/1439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8236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0AA1-FAAB-421B-B0DE-4852DCAA0D6D}" type="uaqdatetime1">
              <a:rPr lang="ar-SA" smtClean="0"/>
              <a:t>23/02/1439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38372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C0DAA-CEAA-4E1B-8976-0634F130379C}" type="uaqdatetime1">
              <a:rPr lang="ar-SA" smtClean="0"/>
              <a:t>23/02/1439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10519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5155-058B-4477-AA4A-79F937F520C4}" type="uaqdatetime1">
              <a:rPr lang="ar-SA" smtClean="0"/>
              <a:t>23/02/1439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729417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52832C5E-3863-4BF4-BCFE-0BC457609342}" type="uaqdatetime1">
              <a:rPr lang="ar-SA" smtClean="0"/>
              <a:t>23/02/1439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813743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BA72-66B5-4360-BDBC-89E30BDA5CBE}" type="uaqdatetime1">
              <a:rPr lang="ar-SA" smtClean="0"/>
              <a:t>23/02/1439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5906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6CD72-1C91-46AC-889C-0C0D95EBABF3}" type="uaqdatetime1">
              <a:rPr lang="ar-SA" smtClean="0"/>
              <a:t>23/02/1439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2952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DA13-56C2-4960-B083-4C5B6D672894}" type="uaqdatetime1">
              <a:rPr lang="ar-SA" smtClean="0"/>
              <a:t>23/02/1439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91688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07F37-B150-4633-8269-44FF0629FE18}" type="uaqdatetime1">
              <a:rPr lang="ar-SA" smtClean="0"/>
              <a:t>23/02/1439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3628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E502-3E8E-4B0A-98A0-DADC43B663ED}" type="uaqdatetime1">
              <a:rPr lang="ar-SA" smtClean="0"/>
              <a:t>23/02/1439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766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B14C8-2292-4F01-B436-FAF241179F09}" type="uaqdatetime1">
              <a:rPr lang="ar-SA" smtClean="0"/>
              <a:t>23/02/1439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45526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20088-4789-4F0A-80CB-6E8CCBC56E2C}" type="uaqdatetime1">
              <a:rPr lang="ar-SA" smtClean="0"/>
              <a:t>23/02/1439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43254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D7F4E-3CEE-4DF5-A808-AB97901D552E}" type="uaqdatetime1">
              <a:rPr lang="ar-SA" smtClean="0"/>
              <a:t>23/02/1439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77364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33B0-DED3-40A4-B9BB-48034662675D}" type="uaqdatetime1">
              <a:rPr lang="ar-SA" smtClean="0"/>
              <a:t>23/02/1439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95119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AA18F553-F2EE-468F-BD3D-7443BA680270}" type="uaqdatetime1">
              <a:rPr lang="ar-SA" smtClean="0"/>
              <a:t>23/02/1439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ar-SA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317D1C6E-55C4-4FA6-A364-B6A92249D74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2550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7247250" cy="2550877"/>
          </a:xfrm>
        </p:spPr>
        <p:txBody>
          <a:bodyPr/>
          <a:lstStyle/>
          <a:p>
            <a:r>
              <a:rPr lang="en-US" dirty="0"/>
              <a:t>Methods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6A85C7-2C39-41A1-86A3-18A6DFAB8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1C6E-55C4-4FA6-A364-B6A92249D745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80671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>
            <a:spAutoFit/>
          </a:bodyPr>
          <a:lstStyle/>
          <a:p>
            <a:r>
              <a:rPr lang="en-US" altLang="ar-SA">
                <a:latin typeface="Courier New" panose="02070309020205020404" pitchFamily="49" charset="0"/>
              </a:rPr>
              <a:t>void</a:t>
            </a:r>
            <a:r>
              <a:rPr lang="en-US" altLang="ar-SA">
                <a:latin typeface="Arial" panose="020B0604020202020204" pitchFamily="34" charset="0"/>
              </a:rPr>
              <a:t> Method Definitions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011" y="2225898"/>
            <a:ext cx="7772400" cy="2703304"/>
          </a:xfrm>
        </p:spPr>
        <p:txBody>
          <a:bodyPr>
            <a:spAutoFit/>
          </a:bodyPr>
          <a:lstStyle/>
          <a:p>
            <a:pPr algn="l" rtl="0"/>
            <a:r>
              <a:rPr lang="en-US" altLang="ar-SA" sz="2800" dirty="0">
                <a:latin typeface="Arial" panose="020B0604020202020204" pitchFamily="34" charset="0"/>
              </a:rPr>
              <a:t>example</a:t>
            </a:r>
          </a:p>
          <a:p>
            <a:pPr lvl="1"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public void </a:t>
            </a:r>
            <a:r>
              <a:rPr lang="en-US" altLang="ar-SA" sz="2000" dirty="0" err="1">
                <a:latin typeface="Courier New" panose="02070309020205020404" pitchFamily="49" charset="0"/>
              </a:rPr>
              <a:t>WriteName</a:t>
            </a:r>
            <a:r>
              <a:rPr lang="en-US" altLang="ar-SA" sz="2000" dirty="0">
                <a:latin typeface="Courier New" panose="02070309020205020404" pitchFamily="49" charset="0"/>
              </a:rPr>
              <a:t>()</a:t>
            </a:r>
          </a:p>
          <a:p>
            <a:pPr lvl="1"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		{</a:t>
            </a:r>
          </a:p>
          <a:p>
            <a:pPr lvl="1"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		 //body</a:t>
            </a:r>
          </a:p>
          <a:p>
            <a:pPr lvl="1"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		</a:t>
            </a:r>
            <a:r>
              <a:rPr lang="en-US" altLang="ar-SA" sz="2000" dirty="0" err="1">
                <a:latin typeface="Courier New" panose="02070309020205020404" pitchFamily="49" charset="0"/>
              </a:rPr>
              <a:t>System.out.println</a:t>
            </a:r>
            <a:r>
              <a:rPr lang="en-US" altLang="ar-SA" sz="2000" dirty="0">
                <a:latin typeface="Courier New" panose="02070309020205020404" pitchFamily="49" charset="0"/>
              </a:rPr>
              <a:t>(“Name: “ + name);</a:t>
            </a:r>
          </a:p>
          <a:p>
            <a:pPr lvl="1"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		} </a:t>
            </a:r>
            <a:endParaRPr lang="en-US" altLang="ar-SA" sz="2800" dirty="0">
              <a:latin typeface="Courier New" panose="02070309020205020404" pitchFamily="49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2B6AAFA-B2D6-4F6D-8626-D365729D5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1C6E-55C4-4FA6-A364-B6A92249D745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6793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65138"/>
            <a:ext cx="7772400" cy="1431925"/>
          </a:xfrm>
        </p:spPr>
        <p:txBody>
          <a:bodyPr>
            <a:spAutoFit/>
          </a:bodyPr>
          <a:lstStyle/>
          <a:p>
            <a:r>
              <a:rPr lang="en-US" altLang="ar-SA">
                <a:latin typeface="Arial" panose="020B0604020202020204" pitchFamily="34" charset="0"/>
              </a:rPr>
              <a:t>Defining Methods That Return a Value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4132" y="2316051"/>
            <a:ext cx="7772400" cy="4565352"/>
          </a:xfrm>
        </p:spPr>
        <p:txBody>
          <a:bodyPr>
            <a:spAutoFit/>
          </a:bodyPr>
          <a:lstStyle/>
          <a:p>
            <a:pPr algn="l" rtl="0"/>
            <a:r>
              <a:rPr lang="en-US" altLang="ar-SA" sz="2800" dirty="0">
                <a:latin typeface="Arial" panose="020B0604020202020204" pitchFamily="34" charset="0"/>
              </a:rPr>
              <a:t>example</a:t>
            </a:r>
          </a:p>
          <a:p>
            <a:pPr lvl="1"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public String </a:t>
            </a:r>
            <a:r>
              <a:rPr lang="en-US" altLang="ar-SA" sz="2000" dirty="0" err="1">
                <a:latin typeface="Courier New" panose="02070309020205020404" pitchFamily="49" charset="0"/>
              </a:rPr>
              <a:t>getName</a:t>
            </a:r>
            <a:r>
              <a:rPr lang="en-US" altLang="ar-SA" sz="2000" dirty="0">
                <a:latin typeface="Courier New" panose="02070309020205020404" pitchFamily="49" charset="0"/>
              </a:rPr>
              <a:t>(){</a:t>
            </a:r>
          </a:p>
          <a:p>
            <a:pPr lvl="1"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// body		</a:t>
            </a:r>
          </a:p>
          <a:p>
            <a:pPr lvl="1" algn="l" rtl="0">
              <a:buFontTx/>
              <a:buNone/>
            </a:pPr>
            <a:r>
              <a:rPr lang="en-US" altLang="ar-SA" sz="2000" dirty="0">
                <a:solidFill>
                  <a:srgbClr val="0070C0"/>
                </a:solidFill>
                <a:latin typeface="Courier New" panose="02070309020205020404" pitchFamily="49" charset="0"/>
              </a:rPr>
              <a:t>return</a:t>
            </a:r>
            <a:r>
              <a:rPr lang="en-US" altLang="ar-SA" sz="2000" dirty="0">
                <a:latin typeface="Courier New" panose="02070309020205020404" pitchFamily="49" charset="0"/>
              </a:rPr>
              <a:t> name;</a:t>
            </a:r>
          </a:p>
          <a:p>
            <a:pPr lvl="1"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		}</a:t>
            </a:r>
          </a:p>
          <a:p>
            <a:pPr algn="l" rtl="0"/>
            <a:r>
              <a:rPr lang="en-US" altLang="ar-SA" sz="2400" dirty="0">
                <a:latin typeface="Arial" panose="020B0604020202020204" pitchFamily="34" charset="0"/>
              </a:rPr>
              <a:t>must contain </a:t>
            </a:r>
            <a:r>
              <a:rPr lang="en-US" altLang="ar-SA" sz="2400" i="1" dirty="0">
                <a:latin typeface="Arial" panose="020B0604020202020204" pitchFamily="34" charset="0"/>
              </a:rPr>
              <a:t>return statement</a:t>
            </a:r>
            <a:endParaRPr lang="en-US" altLang="ar-SA" sz="2400" dirty="0">
              <a:latin typeface="Arial" panose="020B0604020202020204" pitchFamily="34" charset="0"/>
            </a:endParaRPr>
          </a:p>
          <a:p>
            <a:pPr lvl="1" algn="l" rtl="0">
              <a:buFontTx/>
              <a:buNone/>
            </a:pPr>
            <a:r>
              <a:rPr lang="en-US" altLang="ar-SA" sz="2400" dirty="0">
                <a:solidFill>
                  <a:srgbClr val="0070C0"/>
                </a:solidFill>
                <a:latin typeface="Courier New" panose="02070309020205020404" pitchFamily="49" charset="0"/>
              </a:rPr>
              <a:t>return</a:t>
            </a:r>
            <a:r>
              <a:rPr lang="en-US" altLang="ar-SA" sz="2400" dirty="0">
                <a:latin typeface="Courier New" panose="02070309020205020404" pitchFamily="49" charset="0"/>
              </a:rPr>
              <a:t> </a:t>
            </a:r>
            <a:r>
              <a:rPr lang="en-US" altLang="ar-SA" sz="2400" i="1" dirty="0">
                <a:latin typeface="Courier New" panose="02070309020205020404" pitchFamily="49" charset="0"/>
              </a:rPr>
              <a:t>Expression</a:t>
            </a:r>
            <a:r>
              <a:rPr lang="en-US" altLang="ar-SA" sz="2400" dirty="0">
                <a:latin typeface="Courier New" panose="02070309020205020404" pitchFamily="49" charset="0"/>
              </a:rPr>
              <a:t>;</a:t>
            </a:r>
            <a:endParaRPr lang="en-US" altLang="ar-SA" sz="2400" i="1" dirty="0">
              <a:latin typeface="Arial" panose="020B0604020202020204" pitchFamily="34" charset="0"/>
            </a:endParaRPr>
          </a:p>
          <a:p>
            <a:pPr lvl="1" algn="l" rtl="0"/>
            <a:r>
              <a:rPr lang="en-US" altLang="ar-SA" sz="2400" i="1" dirty="0">
                <a:latin typeface="Courier New" panose="02070309020205020404" pitchFamily="49" charset="0"/>
              </a:rPr>
              <a:t>Expression</a:t>
            </a:r>
            <a:r>
              <a:rPr lang="en-US" altLang="ar-SA" sz="2400" dirty="0">
                <a:latin typeface="Arial" panose="020B0604020202020204" pitchFamily="34" charset="0"/>
              </a:rPr>
              <a:t> must have a type that matches the return type. </a:t>
            </a:r>
          </a:p>
          <a:p>
            <a:pPr lvl="1" algn="l" rtl="0">
              <a:buFontTx/>
              <a:buNone/>
            </a:pPr>
            <a:endParaRPr lang="en-US" altLang="ar-SA" sz="2000" dirty="0">
              <a:latin typeface="Courier New" panose="02070309020205020404" pitchFamily="49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851060-E573-4773-A886-B3D9D4AA2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1C6E-55C4-4FA6-A364-B6A92249D745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14392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>
            <a:spAutoFit/>
          </a:bodyPr>
          <a:lstStyle/>
          <a:p>
            <a:r>
              <a:rPr lang="en-US" altLang="ar-SA">
                <a:latin typeface="Courier New" panose="02070309020205020404" pitchFamily="49" charset="0"/>
              </a:rPr>
              <a:t>public</a:t>
            </a:r>
            <a:r>
              <a:rPr lang="en-US" altLang="ar-SA">
                <a:latin typeface="Arial" panose="020B0604020202020204" pitchFamily="34" charset="0"/>
              </a:rPr>
              <a:t> Method Definitions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1972" y="2033345"/>
            <a:ext cx="8136228" cy="2395528"/>
          </a:xfrm>
        </p:spPr>
        <p:txBody>
          <a:bodyPr wrap="square">
            <a:spAutoFit/>
          </a:bodyPr>
          <a:lstStyle/>
          <a:p>
            <a:pPr algn="l" rtl="0"/>
            <a:r>
              <a:rPr lang="en-US" altLang="ar-SA" dirty="0">
                <a:latin typeface="Arial" panose="020B0604020202020204" pitchFamily="34" charset="0"/>
              </a:rPr>
              <a:t>syntax for a</a:t>
            </a:r>
            <a:r>
              <a:rPr lang="en-US" altLang="ar-SA" dirty="0">
                <a:latin typeface="Courier New" panose="02070309020205020404" pitchFamily="49" charset="0"/>
              </a:rPr>
              <a:t> void</a:t>
            </a:r>
            <a:r>
              <a:rPr lang="en-US" altLang="ar-SA" dirty="0">
                <a:latin typeface="Arial" panose="020B0604020202020204" pitchFamily="34" charset="0"/>
              </a:rPr>
              <a:t> method</a:t>
            </a:r>
          </a:p>
          <a:p>
            <a:pPr lvl="1" algn="l" rtl="0">
              <a:buFontTx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public void </a:t>
            </a:r>
            <a:r>
              <a:rPr lang="en-US" altLang="ar-SA" sz="1800" i="1" dirty="0" err="1">
                <a:latin typeface="Courier New" panose="02070309020205020404" pitchFamily="49" charset="0"/>
              </a:rPr>
              <a:t>methodName</a:t>
            </a:r>
            <a:r>
              <a:rPr lang="en-US" altLang="ar-SA" sz="1800" dirty="0">
                <a:latin typeface="Courier New" panose="02070309020205020404" pitchFamily="49" charset="0"/>
              </a:rPr>
              <a:t>(</a:t>
            </a:r>
            <a:r>
              <a:rPr lang="en-US" altLang="ar-SA" sz="1800" i="1" dirty="0">
                <a:latin typeface="Courier New" panose="02070309020205020404" pitchFamily="49" charset="0"/>
              </a:rPr>
              <a:t>parameters</a:t>
            </a:r>
            <a:r>
              <a:rPr lang="en-US" altLang="ar-SA" sz="1800" dirty="0">
                <a:latin typeface="Courier New" panose="02070309020205020404" pitchFamily="49" charset="0"/>
              </a:rPr>
              <a:t>)</a:t>
            </a:r>
          </a:p>
          <a:p>
            <a:pPr lvl="1" algn="l" rtl="0">
              <a:buFontTx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{</a:t>
            </a:r>
          </a:p>
          <a:p>
            <a:pPr lvl="1" algn="l" rtl="0">
              <a:buFontTx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		&lt;</a:t>
            </a:r>
            <a:r>
              <a:rPr lang="en-US" altLang="ar-SA" sz="1800" dirty="0">
                <a:latin typeface="Arial" panose="020B0604020202020204" pitchFamily="34" charset="0"/>
              </a:rPr>
              <a:t>statement(s)</a:t>
            </a:r>
            <a:r>
              <a:rPr lang="en-US" altLang="ar-SA" sz="1800" dirty="0">
                <a:latin typeface="Courier New" panose="02070309020205020404" pitchFamily="49" charset="0"/>
              </a:rPr>
              <a:t>&gt;</a:t>
            </a:r>
          </a:p>
          <a:p>
            <a:pPr lvl="1" algn="l" rtl="0">
              <a:buFontTx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}</a:t>
            </a:r>
          </a:p>
          <a:p>
            <a:pPr lvl="1" algn="l" rtl="0">
              <a:buFontTx/>
              <a:buNone/>
            </a:pPr>
            <a:endParaRPr lang="en-US" altLang="ar-SA" sz="1800" dirty="0">
              <a:latin typeface="Courier New" panose="02070309020205020404" pitchFamily="49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22160" y="4260760"/>
            <a:ext cx="7772400" cy="280076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altLang="ar-SA" dirty="0">
                <a:latin typeface="Arial" panose="020B0604020202020204" pitchFamily="34" charset="0"/>
              </a:rPr>
              <a:t>syntax for methods that return a value</a:t>
            </a:r>
          </a:p>
          <a:p>
            <a:pPr lvl="1" algn="l" rtl="0">
              <a:buFontTx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public </a:t>
            </a:r>
            <a:r>
              <a:rPr lang="en-US" altLang="ar-SA" sz="1800" i="1" dirty="0" err="1">
                <a:latin typeface="Courier New" panose="02070309020205020404" pitchFamily="49" charset="0"/>
              </a:rPr>
              <a:t>returnType</a:t>
            </a:r>
            <a:r>
              <a:rPr lang="en-US" altLang="ar-SA" sz="1800" dirty="0">
                <a:latin typeface="Courier New" panose="02070309020205020404" pitchFamily="49" charset="0"/>
              </a:rPr>
              <a:t> </a:t>
            </a:r>
            <a:r>
              <a:rPr lang="en-US" altLang="ar-SA" sz="1800" i="1" dirty="0" err="1">
                <a:latin typeface="Courier New" panose="02070309020205020404" pitchFamily="49" charset="0"/>
              </a:rPr>
              <a:t>methodName</a:t>
            </a:r>
            <a:r>
              <a:rPr lang="en-US" altLang="ar-SA" sz="1800" dirty="0">
                <a:latin typeface="Courier New" panose="02070309020205020404" pitchFamily="49" charset="0"/>
              </a:rPr>
              <a:t>(</a:t>
            </a:r>
            <a:r>
              <a:rPr lang="en-US" altLang="ar-SA" sz="1800" i="1" dirty="0">
                <a:latin typeface="Courier New" panose="02070309020205020404" pitchFamily="49" charset="0"/>
              </a:rPr>
              <a:t>parameters</a:t>
            </a:r>
            <a:r>
              <a:rPr lang="en-US" altLang="ar-SA" sz="1800" dirty="0">
                <a:latin typeface="Courier New" panose="02070309020205020404" pitchFamily="49" charset="0"/>
              </a:rPr>
              <a:t>)</a:t>
            </a:r>
          </a:p>
          <a:p>
            <a:pPr lvl="1" algn="l" rtl="0">
              <a:buFontTx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{</a:t>
            </a:r>
          </a:p>
          <a:p>
            <a:pPr lvl="1" algn="l" rtl="0">
              <a:buFontTx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		&lt;</a:t>
            </a:r>
            <a:r>
              <a:rPr lang="en-US" altLang="ar-SA" sz="1800" dirty="0">
                <a:latin typeface="Arial" panose="020B0604020202020204" pitchFamily="34" charset="0"/>
              </a:rPr>
              <a:t>statement(s), including a</a:t>
            </a:r>
          </a:p>
          <a:p>
            <a:pPr lvl="1" algn="l" rtl="0">
              <a:buFontTx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		 return </a:t>
            </a:r>
            <a:r>
              <a:rPr lang="en-US" altLang="ar-SA" sz="1800" dirty="0">
                <a:latin typeface="Arial" panose="020B0604020202020204" pitchFamily="34" charset="0"/>
              </a:rPr>
              <a:t>statement</a:t>
            </a:r>
            <a:r>
              <a:rPr lang="en-US" altLang="ar-SA" sz="1800" dirty="0">
                <a:latin typeface="Courier New" panose="02070309020205020404" pitchFamily="49" charset="0"/>
              </a:rPr>
              <a:t>&gt;</a:t>
            </a:r>
          </a:p>
          <a:p>
            <a:pPr lvl="1" algn="l" rtl="0">
              <a:buFontTx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}</a:t>
            </a:r>
          </a:p>
          <a:p>
            <a:pPr algn="l" rtl="0"/>
            <a:endParaRPr lang="en-US" altLang="ar-S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52AF85-001C-45D8-B060-64DEAD6C4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1C6E-55C4-4FA6-A364-B6A92249D745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12194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>
          <a:xfrm>
            <a:off x="488414" y="805753"/>
            <a:ext cx="7772400" cy="914400"/>
          </a:xfrm>
        </p:spPr>
        <p:txBody>
          <a:bodyPr/>
          <a:lstStyle/>
          <a:p>
            <a:pPr algn="r" rtl="0" eaLnBrk="1" hangingPunct="1"/>
            <a:r>
              <a:rPr lang="en-US" altLang="en-US" sz="3600" dirty="0"/>
              <a:t>Passing Information to a Method</a:t>
            </a:r>
            <a:endParaRPr lang="en-GB" altLang="en-US" sz="3600" dirty="0"/>
          </a:p>
        </p:txBody>
      </p:sp>
      <p:sp>
        <p:nvSpPr>
          <p:cNvPr id="1843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56990" y="2376890"/>
            <a:ext cx="9064128" cy="48006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GB" altLang="en-US" sz="2000" dirty="0"/>
              <a:t>The declaration for a method declares the number and the type of the data-items to be passed for that method.</a:t>
            </a:r>
          </a:p>
          <a:p>
            <a:pPr algn="l" rtl="0" eaLnBrk="1" hangingPunct="1"/>
            <a:r>
              <a:rPr lang="en-GB" altLang="en-US" sz="2000" dirty="0"/>
              <a:t> </a:t>
            </a:r>
            <a:r>
              <a:rPr lang="en-GB" altLang="en-US" sz="2000" b="1" i="1" dirty="0">
                <a:solidFill>
                  <a:srgbClr val="990033"/>
                </a:solidFill>
              </a:rPr>
              <a:t>Parameters</a:t>
            </a:r>
            <a:r>
              <a:rPr lang="en-GB" altLang="en-US" sz="2000" dirty="0"/>
              <a:t> </a:t>
            </a:r>
            <a:r>
              <a:rPr lang="en-GB" altLang="en-US" sz="2000" dirty="0">
                <a:solidFill>
                  <a:srgbClr val="339966"/>
                </a:solidFill>
              </a:rPr>
              <a:t>refers</a:t>
            </a:r>
            <a:r>
              <a:rPr lang="en-GB" altLang="en-US" sz="2000" dirty="0"/>
              <a:t> </a:t>
            </a:r>
            <a:r>
              <a:rPr lang="en-GB" altLang="en-US" sz="2000" dirty="0">
                <a:solidFill>
                  <a:srgbClr val="339966"/>
                </a:solidFill>
              </a:rPr>
              <a:t>to</a:t>
            </a:r>
            <a:r>
              <a:rPr lang="en-GB" altLang="en-US" sz="2000" dirty="0"/>
              <a:t> the list of </a:t>
            </a:r>
            <a:r>
              <a:rPr lang="en-GB" altLang="en-US" sz="2000" dirty="0">
                <a:solidFill>
                  <a:srgbClr val="339966"/>
                </a:solidFill>
              </a:rPr>
              <a:t>variables</a:t>
            </a:r>
            <a:r>
              <a:rPr lang="en-GB" altLang="en-US" sz="2000" dirty="0"/>
              <a:t> in a </a:t>
            </a:r>
            <a:r>
              <a:rPr lang="en-GB" altLang="en-US" sz="2000" dirty="0">
                <a:solidFill>
                  <a:srgbClr val="339966"/>
                </a:solidFill>
              </a:rPr>
              <a:t>method declaration</a:t>
            </a:r>
            <a:r>
              <a:rPr lang="en-GB" altLang="en-US" sz="2000" dirty="0"/>
              <a:t>. </a:t>
            </a:r>
          </a:p>
          <a:p>
            <a:pPr algn="l" rtl="0" eaLnBrk="1" hangingPunct="1"/>
            <a:r>
              <a:rPr lang="en-GB" altLang="en-US" sz="2000" b="1" i="1" dirty="0">
                <a:solidFill>
                  <a:srgbClr val="990033"/>
                </a:solidFill>
              </a:rPr>
              <a:t>Arguments</a:t>
            </a:r>
            <a:r>
              <a:rPr lang="en-GB" altLang="en-US" sz="2000" dirty="0"/>
              <a:t> </a:t>
            </a:r>
            <a:r>
              <a:rPr lang="en-GB" altLang="en-US" sz="2000" dirty="0">
                <a:solidFill>
                  <a:srgbClr val="339966"/>
                </a:solidFill>
              </a:rPr>
              <a:t>are</a:t>
            </a:r>
            <a:r>
              <a:rPr lang="en-GB" altLang="en-US" sz="2000" dirty="0"/>
              <a:t> the actual </a:t>
            </a:r>
            <a:r>
              <a:rPr lang="en-GB" altLang="en-US" sz="2000" dirty="0">
                <a:solidFill>
                  <a:srgbClr val="339966"/>
                </a:solidFill>
              </a:rPr>
              <a:t>values</a:t>
            </a:r>
            <a:r>
              <a:rPr lang="en-GB" altLang="en-US" sz="2000" dirty="0"/>
              <a:t> that are </a:t>
            </a:r>
            <a:r>
              <a:rPr lang="en-GB" altLang="en-US" sz="2000" dirty="0">
                <a:solidFill>
                  <a:srgbClr val="339966"/>
                </a:solidFill>
              </a:rPr>
              <a:t>passed</a:t>
            </a:r>
            <a:r>
              <a:rPr lang="en-GB" altLang="en-US" sz="2000" dirty="0"/>
              <a:t> in when the method is</a:t>
            </a:r>
            <a:r>
              <a:rPr lang="en-GB" altLang="en-US" sz="2000" dirty="0">
                <a:solidFill>
                  <a:srgbClr val="339966"/>
                </a:solidFill>
              </a:rPr>
              <a:t> invoked</a:t>
            </a:r>
            <a:r>
              <a:rPr lang="en-GB" altLang="en-US" sz="2000" dirty="0"/>
              <a:t>.</a:t>
            </a:r>
          </a:p>
          <a:p>
            <a:pPr algn="l" rtl="0" eaLnBrk="1" hangingPunct="1"/>
            <a:r>
              <a:rPr lang="en-GB" altLang="en-US" sz="2000" dirty="0"/>
              <a:t>When you invoke(call) a method, the arguments used must match the declaration's parameters in type and order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6474EE7-F55F-4C32-8E13-F523D3871578}" type="slidenum">
              <a:rPr lang="en-GB" smtClean="0"/>
              <a:pPr rtl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5604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Formal Parameters(parameters) </a:t>
            </a:r>
            <a:endParaRPr lang="ar-SA" sz="28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B34FB70-820D-48E8-B5D3-7F646B0C93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AE75B15F-5C94-49AA-84F4-42DECCF037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55" y="2197361"/>
            <a:ext cx="7673123" cy="454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50E91E-94C2-45E5-BE1B-A015FD2DA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1C6E-55C4-4FA6-A364-B6A92249D745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396154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A83D6-1A5E-4493-8B21-5D4E38324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Actual Parameters(arguments) 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45CE8A3A-C6A5-4CD6-8B88-5A91D6F0675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22" y="2226366"/>
            <a:ext cx="8030817" cy="4348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942F9E-1DF5-4A95-9B11-1F00D1880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1C6E-55C4-4FA6-A364-B6A92249D745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968055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79425" y="627281"/>
            <a:ext cx="7772400" cy="620712"/>
          </a:xfrm>
        </p:spPr>
        <p:txBody>
          <a:bodyPr/>
          <a:lstStyle/>
          <a:p>
            <a:r>
              <a:rPr lang="en-US" altLang="ar-SA" sz="4000" dirty="0"/>
              <a:t>Parameter Passing Example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121" y="4842122"/>
            <a:ext cx="7810500" cy="1912937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000" dirty="0">
                <a:latin typeface="Arial" panose="020B0604020202020204" pitchFamily="34" charset="0"/>
              </a:rPr>
              <a:t>What is the parameter in the method definition?</a:t>
            </a:r>
          </a:p>
          <a:p>
            <a:pPr lvl="1" algn="l" rtl="0"/>
            <a:r>
              <a:rPr lang="en-US" altLang="ar-SA" sz="2000" dirty="0" err="1">
                <a:latin typeface="Courier New" panose="02070309020205020404" pitchFamily="49" charset="0"/>
              </a:rPr>
              <a:t>numberIn</a:t>
            </a:r>
            <a:endParaRPr lang="en-US" altLang="ar-SA" sz="2000" dirty="0">
              <a:latin typeface="Courier New" panose="02070309020205020404" pitchFamily="49" charset="0"/>
            </a:endParaRPr>
          </a:p>
          <a:p>
            <a:pPr algn="l" rtl="0"/>
            <a:r>
              <a:rPr lang="en-US" altLang="ar-SA" sz="2000" dirty="0">
                <a:latin typeface="Arial" panose="020B0604020202020204" pitchFamily="34" charset="0"/>
              </a:rPr>
              <a:t>What is the argument in the method invocation call?</a:t>
            </a:r>
          </a:p>
          <a:p>
            <a:pPr lvl="1" algn="l" rtl="0"/>
            <a:r>
              <a:rPr lang="en-US" altLang="ar-SA" sz="2000" dirty="0">
                <a:latin typeface="Courier New" panose="02070309020205020404" pitchFamily="49" charset="0"/>
              </a:rPr>
              <a:t>next </a:t>
            </a:r>
            <a:r>
              <a:rPr lang="en-US" altLang="ar-SA" sz="2000" dirty="0"/>
              <a:t> </a:t>
            </a:r>
          </a:p>
        </p:txBody>
      </p:sp>
      <p:sp>
        <p:nvSpPr>
          <p:cNvPr id="150532" name="Text Box 4"/>
          <p:cNvSpPr txBox="1">
            <a:spLocks noChangeArrowheads="1"/>
          </p:cNvSpPr>
          <p:nvPr/>
        </p:nvSpPr>
        <p:spPr bwMode="auto">
          <a:xfrm>
            <a:off x="479425" y="1524230"/>
            <a:ext cx="7875588" cy="1700212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>
              <a:spcBef>
                <a:spcPct val="20000"/>
              </a:spcBef>
              <a:buClr>
                <a:schemeClr val="tx1"/>
              </a:buClr>
              <a:buSzPct val="75000"/>
              <a:buFont typeface="Monotype Sorts" charset="2"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//Definition of method to double an integer</a:t>
            </a:r>
          </a:p>
          <a:p>
            <a:pPr algn="l" rtl="0">
              <a:spcBef>
                <a:spcPct val="20000"/>
              </a:spcBef>
              <a:buClr>
                <a:schemeClr val="tx1"/>
              </a:buClr>
              <a:buSzPct val="75000"/>
              <a:buFont typeface="Monotype Sorts" charset="2"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public </a:t>
            </a:r>
            <a:r>
              <a:rPr lang="en-US" altLang="ar-SA" sz="1800" dirty="0" err="1">
                <a:latin typeface="Courier New" panose="02070309020205020404" pitchFamily="49" charset="0"/>
              </a:rPr>
              <a:t>int</a:t>
            </a:r>
            <a:r>
              <a:rPr lang="en-US" altLang="ar-SA" sz="1800" dirty="0">
                <a:latin typeface="Courier New" panose="02070309020205020404" pitchFamily="49" charset="0"/>
              </a:rPr>
              <a:t> </a:t>
            </a:r>
            <a:r>
              <a:rPr lang="en-US" altLang="ar-SA" sz="1800" dirty="0" err="1">
                <a:latin typeface="Courier New" panose="02070309020205020404" pitchFamily="49" charset="0"/>
              </a:rPr>
              <a:t>doubleValue</a:t>
            </a:r>
            <a:r>
              <a:rPr lang="en-US" altLang="ar-SA" sz="1800" dirty="0">
                <a:latin typeface="Courier New" panose="02070309020205020404" pitchFamily="49" charset="0"/>
              </a:rPr>
              <a:t>(</a:t>
            </a:r>
            <a:r>
              <a:rPr lang="en-US" altLang="ar-SA" sz="1800" dirty="0" err="1">
                <a:latin typeface="Courier New" panose="02070309020205020404" pitchFamily="49" charset="0"/>
              </a:rPr>
              <a:t>int</a:t>
            </a:r>
            <a:r>
              <a:rPr lang="en-US" altLang="ar-SA" sz="1800" dirty="0">
                <a:latin typeface="Courier New" panose="02070309020205020404" pitchFamily="49" charset="0"/>
              </a:rPr>
              <a:t> </a:t>
            </a:r>
            <a:r>
              <a:rPr lang="en-US" altLang="ar-SA" sz="1800" dirty="0" err="1">
                <a:latin typeface="Courier New" panose="02070309020205020404" pitchFamily="49" charset="0"/>
              </a:rPr>
              <a:t>numberIn</a:t>
            </a:r>
            <a:r>
              <a:rPr lang="en-US" altLang="ar-SA" sz="1800" dirty="0">
                <a:latin typeface="Courier New" panose="02070309020205020404" pitchFamily="49" charset="0"/>
              </a:rPr>
              <a:t>)</a:t>
            </a:r>
          </a:p>
          <a:p>
            <a:pPr algn="l" rtl="0">
              <a:spcBef>
                <a:spcPct val="20000"/>
              </a:spcBef>
              <a:buClr>
                <a:schemeClr val="tx1"/>
              </a:buClr>
              <a:buSzPct val="75000"/>
              <a:buFont typeface="Monotype Sorts" charset="2"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{</a:t>
            </a:r>
          </a:p>
          <a:p>
            <a:pPr algn="l" rtl="0">
              <a:spcBef>
                <a:spcPct val="20000"/>
              </a:spcBef>
              <a:buClr>
                <a:schemeClr val="tx1"/>
              </a:buClr>
              <a:buSzPct val="75000"/>
              <a:buFont typeface="Monotype Sorts" charset="2"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   return 2 * </a:t>
            </a:r>
            <a:r>
              <a:rPr lang="en-US" altLang="ar-SA" sz="1800" dirty="0" err="1">
                <a:latin typeface="Courier New" panose="02070309020205020404" pitchFamily="49" charset="0"/>
              </a:rPr>
              <a:t>numberIn</a:t>
            </a:r>
            <a:r>
              <a:rPr lang="en-US" altLang="ar-SA" sz="1800" dirty="0">
                <a:latin typeface="Courier New" panose="02070309020205020404" pitchFamily="49" charset="0"/>
              </a:rPr>
              <a:t>;</a:t>
            </a:r>
          </a:p>
          <a:p>
            <a:pPr algn="l" rtl="0">
              <a:spcBef>
                <a:spcPct val="20000"/>
              </a:spcBef>
              <a:buClr>
                <a:schemeClr val="tx1"/>
              </a:buClr>
              <a:buSzPct val="75000"/>
              <a:buFont typeface="Monotype Sorts" charset="2"/>
              <a:buNone/>
            </a:pPr>
            <a:r>
              <a:rPr lang="en-US" altLang="ar-SA" sz="1800" dirty="0">
                <a:latin typeface="Courier New" panose="02070309020205020404" pitchFamily="49" charset="0"/>
              </a:rPr>
              <a:t>}</a:t>
            </a:r>
            <a:endParaRPr lang="en-US" altLang="ar-SA" sz="1800" dirty="0">
              <a:latin typeface="Arial" panose="020B0604020202020204" pitchFamily="34" charset="0"/>
            </a:endParaRPr>
          </a:p>
        </p:txBody>
      </p:sp>
      <p:sp>
        <p:nvSpPr>
          <p:cNvPr id="150533" name="Text Box 5"/>
          <p:cNvSpPr txBox="1">
            <a:spLocks noChangeArrowheads="1"/>
          </p:cNvSpPr>
          <p:nvPr/>
        </p:nvSpPr>
        <p:spPr bwMode="auto">
          <a:xfrm>
            <a:off x="481013" y="3362560"/>
            <a:ext cx="7874000" cy="12033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/>
            <a:r>
              <a:rPr lang="en-US" altLang="ar-SA" sz="1800" dirty="0">
                <a:latin typeface="Courier New" panose="02070309020205020404" pitchFamily="49" charset="0"/>
              </a:rPr>
              <a:t>//Invocation of the method... somewhere in main...</a:t>
            </a:r>
          </a:p>
          <a:p>
            <a:pPr algn="l" rtl="0"/>
            <a:r>
              <a:rPr lang="en-US" altLang="ar-SA" sz="1800" dirty="0">
                <a:latin typeface="Courier New" panose="02070309020205020404" pitchFamily="49" charset="0"/>
              </a:rPr>
              <a:t>...</a:t>
            </a:r>
          </a:p>
          <a:p>
            <a:pPr algn="l" rtl="0"/>
            <a:r>
              <a:rPr lang="en-US" altLang="ar-SA" sz="1800" dirty="0" err="1">
                <a:latin typeface="Courier New" panose="02070309020205020404" pitchFamily="49" charset="0"/>
              </a:rPr>
              <a:t>int</a:t>
            </a:r>
            <a:r>
              <a:rPr lang="en-US" altLang="ar-SA" sz="1800" dirty="0">
                <a:latin typeface="Courier New" panose="02070309020205020404" pitchFamily="49" charset="0"/>
              </a:rPr>
              <a:t> next = 5;</a:t>
            </a:r>
          </a:p>
          <a:p>
            <a:pPr algn="l" rtl="0"/>
            <a:r>
              <a:rPr lang="en-US" altLang="ar-SA" dirty="0" err="1">
                <a:latin typeface="Courier New" panose="02070309020205020404" pitchFamily="49" charset="0"/>
              </a:rPr>
              <a:t>int</a:t>
            </a:r>
            <a:r>
              <a:rPr lang="en-US" altLang="ar-SA" dirty="0">
                <a:latin typeface="Courier New" panose="02070309020205020404" pitchFamily="49" charset="0"/>
              </a:rPr>
              <a:t> result= </a:t>
            </a:r>
            <a:r>
              <a:rPr lang="en-US" altLang="ar-SA" sz="1800" dirty="0" err="1">
                <a:latin typeface="Courier New" panose="02070309020205020404" pitchFamily="49" charset="0"/>
              </a:rPr>
              <a:t>doubleValue</a:t>
            </a:r>
            <a:r>
              <a:rPr lang="en-US" altLang="ar-SA" sz="1800" dirty="0">
                <a:latin typeface="Courier New" panose="02070309020205020404" pitchFamily="49" charset="0"/>
              </a:rPr>
              <a:t>(next));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8AD3BC-4938-495A-95B1-8A62AC815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1C6E-55C4-4FA6-A364-B6A92249D745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444642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>
            <a:spAutoFit/>
          </a:bodyPr>
          <a:lstStyle/>
          <a:p>
            <a:r>
              <a:rPr lang="en-US" altLang="ar-SA">
                <a:latin typeface="Arial" panose="020B0604020202020204" pitchFamily="34" charset="0"/>
              </a:rPr>
              <a:t>Type Matching/Constraint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24" y="2187261"/>
            <a:ext cx="8960476" cy="3872855"/>
          </a:xfrm>
        </p:spPr>
        <p:txBody>
          <a:bodyPr wrap="square">
            <a:spAutoFit/>
          </a:bodyPr>
          <a:lstStyle/>
          <a:p>
            <a:pPr algn="l" rtl="0"/>
            <a:r>
              <a:rPr lang="en-US" altLang="ar-SA" sz="2800" dirty="0">
                <a:latin typeface="Arial" panose="020B0604020202020204" pitchFamily="34" charset="0"/>
              </a:rPr>
              <a:t>The type of each argument should match the corresponding formal parameter.</a:t>
            </a:r>
          </a:p>
          <a:p>
            <a:pPr algn="l" rtl="0"/>
            <a:r>
              <a:rPr lang="en-US" altLang="ar-SA" sz="2800" dirty="0">
                <a:latin typeface="Arial" panose="020B0604020202020204" pitchFamily="34" charset="0"/>
              </a:rPr>
              <a:t>If appropriate, Java automatically performs type casting:</a:t>
            </a:r>
          </a:p>
          <a:p>
            <a:pPr lvl="1" algn="l" rtl="0"/>
            <a:r>
              <a:rPr lang="en-US" altLang="ar-SA" sz="2400" dirty="0">
                <a:latin typeface="Arial" panose="020B0604020202020204" pitchFamily="34" charset="0"/>
              </a:rPr>
              <a:t>Define: </a:t>
            </a:r>
            <a:r>
              <a:rPr lang="en-US" altLang="ar-SA" sz="2400" dirty="0">
                <a:latin typeface="Courier New" panose="02070309020205020404" pitchFamily="49" charset="0"/>
              </a:rPr>
              <a:t>float square(float </a:t>
            </a:r>
            <a:r>
              <a:rPr lang="en-US" altLang="ar-SA" sz="2400" dirty="0" err="1">
                <a:latin typeface="Courier New" panose="02070309020205020404" pitchFamily="49" charset="0"/>
              </a:rPr>
              <a:t>num</a:t>
            </a:r>
            <a:r>
              <a:rPr lang="en-US" altLang="ar-SA" sz="2400" dirty="0">
                <a:latin typeface="Courier New" panose="02070309020205020404" pitchFamily="49" charset="0"/>
              </a:rPr>
              <a:t>)</a:t>
            </a:r>
          </a:p>
          <a:p>
            <a:pPr lvl="1" algn="l" rtl="0"/>
            <a:r>
              <a:rPr lang="en-US" altLang="ar-SA" sz="2400" dirty="0">
                <a:latin typeface="Arial" panose="020B0604020202020204" pitchFamily="34" charset="0"/>
              </a:rPr>
              <a:t>Call: </a:t>
            </a:r>
            <a:r>
              <a:rPr lang="en-US" altLang="ar-SA" sz="2400" dirty="0" err="1">
                <a:latin typeface="Courier New" panose="02070309020205020404" pitchFamily="49" charset="0"/>
              </a:rPr>
              <a:t>int</a:t>
            </a:r>
            <a:r>
              <a:rPr lang="en-US" altLang="ar-SA" sz="2400" dirty="0">
                <a:latin typeface="Courier New" panose="02070309020205020404" pitchFamily="49" charset="0"/>
              </a:rPr>
              <a:t> x=5; square(x);</a:t>
            </a:r>
          </a:p>
          <a:p>
            <a:pPr lvl="1" algn="l" rtl="0"/>
            <a:endParaRPr lang="en-US" altLang="ar-SA" sz="2400" dirty="0">
              <a:latin typeface="Courier New" panose="02070309020205020404" pitchFamily="49" charset="0"/>
            </a:endParaRPr>
          </a:p>
          <a:p>
            <a:pPr lvl="1"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byte --&gt; short --&gt; </a:t>
            </a:r>
            <a:r>
              <a:rPr lang="en-US" altLang="ar-SA" sz="2000" dirty="0" err="1">
                <a:latin typeface="Courier New" panose="02070309020205020404" pitchFamily="49" charset="0"/>
              </a:rPr>
              <a:t>int</a:t>
            </a:r>
            <a:r>
              <a:rPr lang="en-US" altLang="ar-SA" sz="2000" dirty="0">
                <a:latin typeface="Courier New" panose="02070309020205020404" pitchFamily="49" charset="0"/>
              </a:rPr>
              <a:t> --&gt; long --&gt; float --&gt; double</a:t>
            </a:r>
            <a:r>
              <a:rPr lang="en-US" altLang="ar-SA" dirty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98FF5D-6001-4713-9131-D0225701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1C6E-55C4-4FA6-A364-B6A92249D745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887087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B6A25-18CA-42B2-8BC2-7B78F4BA4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Calling a 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12CE88-B1D7-4161-B74F-2B3F08FBC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2000" dirty="0"/>
              <a:t>For using a method, it should be called.</a:t>
            </a:r>
          </a:p>
          <a:p>
            <a:pPr algn="l" rtl="0"/>
            <a:r>
              <a:rPr lang="en-US" sz="2000" dirty="0"/>
              <a:t>The method is called some where inside the main. </a:t>
            </a:r>
          </a:p>
          <a:p>
            <a:pPr algn="l" rtl="0"/>
            <a:r>
              <a:rPr lang="en-US" sz="2000" dirty="0"/>
              <a:t>There are two ways in which a method is called</a:t>
            </a:r>
          </a:p>
          <a:p>
            <a:pPr lvl="1" algn="l" rtl="0"/>
            <a:r>
              <a:rPr lang="en-US" sz="2000" dirty="0"/>
              <a:t>method returns a value or </a:t>
            </a:r>
          </a:p>
          <a:p>
            <a:pPr lvl="2" algn="l" rtl="0"/>
            <a:r>
              <a:rPr lang="en-US" altLang="ar-SA" sz="2000" dirty="0">
                <a:solidFill>
                  <a:srgbClr val="0070C0"/>
                </a:solidFill>
                <a:latin typeface="Courier New" panose="02070309020205020404" pitchFamily="49" charset="0"/>
              </a:rPr>
              <a:t>String</a:t>
            </a:r>
            <a:r>
              <a:rPr lang="en-US" altLang="ar-SA" sz="2000" dirty="0">
                <a:latin typeface="Courier New" panose="02070309020205020404" pitchFamily="49" charset="0"/>
              </a:rPr>
              <a:t> name = </a:t>
            </a:r>
            <a:r>
              <a:rPr lang="en-US" altLang="ar-SA" sz="2000" dirty="0" err="1">
                <a:latin typeface="Courier New" panose="02070309020205020404" pitchFamily="49" charset="0"/>
              </a:rPr>
              <a:t>methodName</a:t>
            </a:r>
            <a:r>
              <a:rPr lang="en-US" altLang="ar-SA" sz="2000" dirty="0">
                <a:latin typeface="Courier New" panose="02070309020205020404" pitchFamily="49" charset="0"/>
              </a:rPr>
              <a:t>();</a:t>
            </a:r>
            <a:endParaRPr lang="en-US" sz="2000" dirty="0"/>
          </a:p>
          <a:p>
            <a:pPr lvl="1" algn="l" rtl="0"/>
            <a:r>
              <a:rPr lang="en-US" sz="2000" dirty="0"/>
              <a:t>returning nothing (no return value).</a:t>
            </a:r>
          </a:p>
          <a:p>
            <a:pPr lvl="2" algn="l" rtl="0"/>
            <a:r>
              <a:rPr lang="en-US" altLang="ar-SA" sz="2000" dirty="0" err="1">
                <a:latin typeface="Courier New" panose="02070309020205020404" pitchFamily="49" charset="0"/>
              </a:rPr>
              <a:t>methodName</a:t>
            </a:r>
            <a:r>
              <a:rPr lang="en-US" altLang="ar-SA" sz="2000" dirty="0">
                <a:latin typeface="Courier New" panose="02070309020205020404" pitchFamily="49" charset="0"/>
              </a:rPr>
              <a:t>(); 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745E21-4DF2-4647-8C98-145DB1F71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1C6E-55C4-4FA6-A364-B6A92249D745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94778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Example 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985" y="2253802"/>
            <a:ext cx="7814596" cy="29621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03141" y="10984306"/>
            <a:ext cx="5598883" cy="9820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51985" y="5618690"/>
            <a:ext cx="9309619" cy="889959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SA" sz="24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</a:rPr>
              <a:t>Method</a:t>
            </a:r>
            <a:r>
              <a:rPr kumimoji="0" lang="en-US" altLang="ar-SA" sz="20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</a:rPr>
              <a:t> calling somewhere in the main()</a:t>
            </a:r>
            <a:endParaRPr kumimoji="0" lang="ar-SA" altLang="ar-SA" sz="2000" b="0" i="0" u="none" strike="noStrike" cap="none" normalizeH="0" baseline="0" dirty="0">
              <a:ln>
                <a:noFill/>
              </a:ln>
              <a:solidFill>
                <a:srgbClr val="000088"/>
              </a:solidFill>
              <a:effectLst/>
              <a:latin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A" altLang="ar-SA" sz="1200" dirty="0">
              <a:solidFill>
                <a:srgbClr val="000088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ar-SA" sz="1600" b="0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kumimoji="0" lang="ar-SA" altLang="ar-SA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ar-SA" altLang="ar-SA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r>
              <a:rPr kumimoji="0" lang="ar-SA" altLang="ar-SA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ar-SA" altLang="ar-SA" sz="16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ar-SA" altLang="ar-SA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ar-SA" altLang="ar-SA" sz="16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sum</a:t>
            </a:r>
            <a:r>
              <a:rPr kumimoji="0" lang="ar-SA" altLang="ar-SA" sz="16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en-US" altLang="ar-SA" sz="16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9,6);</a:t>
            </a:r>
            <a:endParaRPr kumimoji="0" lang="ar-SA" altLang="ar-SA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BCD1AA-1941-45A0-B503-63B72913B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1C6E-55C4-4FA6-A364-B6A92249D745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77786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AE01B-463D-4265-9C37-EB44C304C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AD3131-9414-4E28-BD21-B3CC732AF9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/>
              <a:t>A </a:t>
            </a:r>
            <a:r>
              <a:rPr lang="en-US" sz="2400" b="1" dirty="0"/>
              <a:t>method</a:t>
            </a:r>
            <a:r>
              <a:rPr lang="en-US" sz="2400" dirty="0"/>
              <a:t> is that a piece of code that could </a:t>
            </a:r>
            <a:r>
              <a:rPr lang="en-US" sz="2400" b="1" dirty="0"/>
              <a:t>perform</a:t>
            </a:r>
            <a:r>
              <a:rPr lang="en-US" sz="2400" dirty="0"/>
              <a:t> some </a:t>
            </a:r>
            <a:r>
              <a:rPr lang="en-US" sz="2400" b="1" dirty="0"/>
              <a:t>operations</a:t>
            </a:r>
            <a:r>
              <a:rPr lang="en-US" sz="2400" dirty="0"/>
              <a:t>, </a:t>
            </a:r>
            <a:r>
              <a:rPr lang="en-US" sz="2400" b="1" dirty="0"/>
              <a:t>then </a:t>
            </a:r>
            <a:r>
              <a:rPr lang="en-US" sz="2400" dirty="0"/>
              <a:t>either</a:t>
            </a:r>
            <a:r>
              <a:rPr lang="en-US" sz="2400" b="1" dirty="0"/>
              <a:t> return</a:t>
            </a:r>
            <a:r>
              <a:rPr lang="en-US" sz="2400" dirty="0"/>
              <a:t> or not something back to wherever it’s called.</a:t>
            </a:r>
          </a:p>
          <a:p>
            <a:pPr algn="l" rtl="0"/>
            <a:r>
              <a:rPr lang="en-US" sz="2400" dirty="0"/>
              <a:t>It executes some block of useful code that can be called repeatedly from anywhere in your program. 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5B2376-5DA4-4698-9A0F-38217E3EC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1C6E-55C4-4FA6-A364-B6A92249D745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92714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8690" y="2343416"/>
            <a:ext cx="6490952" cy="404552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F568F7-271A-450F-BE95-89CB99A6C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1C6E-55C4-4FA6-A364-B6A92249D745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478228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719" y="5190186"/>
            <a:ext cx="8679226" cy="12354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397" y="2176849"/>
            <a:ext cx="7878956" cy="258833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6CEF31-8F03-4173-8A2D-7ED448C6D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1C6E-55C4-4FA6-A364-B6A92249D745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508019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6B5A1A5-D4E6-41BD-A1CF-4E92C889A3B5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en-US" dirty="0">
              <a:solidFill>
                <a:schemeClr val="tx1"/>
              </a:solidFill>
            </a:endParaRP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import </a:t>
            </a:r>
            <a:r>
              <a:rPr lang="en-US" dirty="0" err="1">
                <a:solidFill>
                  <a:schemeClr val="tx1"/>
                </a:solidFill>
              </a:rPr>
              <a:t>java.util</a:t>
            </a:r>
            <a:r>
              <a:rPr lang="en-US" dirty="0">
                <a:solidFill>
                  <a:schemeClr val="tx1"/>
                </a:solidFill>
              </a:rPr>
              <a:t>.*; </a:t>
            </a: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public class test {</a:t>
            </a: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>
                <a:solidFill>
                  <a:srgbClr val="00B0F0"/>
                </a:solidFill>
              </a:rPr>
              <a:t>public static void main(String[] </a:t>
            </a:r>
            <a:r>
              <a:rPr lang="en-US" dirty="0" err="1">
                <a:solidFill>
                  <a:srgbClr val="00B0F0"/>
                </a:solidFill>
              </a:rPr>
              <a:t>args</a:t>
            </a:r>
            <a:r>
              <a:rPr lang="en-US" dirty="0">
                <a:solidFill>
                  <a:srgbClr val="00B0F0"/>
                </a:solidFill>
              </a:rPr>
              <a:t>) {</a:t>
            </a:r>
          </a:p>
          <a:p>
            <a:pPr algn="l" rtl="0"/>
            <a:r>
              <a:rPr lang="en-US" dirty="0">
                <a:solidFill>
                  <a:srgbClr val="00B0F0"/>
                </a:solidFill>
              </a:rPr>
              <a:t>		Scanner in = new Scanner(System.in);</a:t>
            </a:r>
          </a:p>
          <a:p>
            <a:pPr algn="l" rtl="0"/>
            <a:r>
              <a:rPr lang="en-US" dirty="0">
                <a:solidFill>
                  <a:srgbClr val="00B0F0"/>
                </a:solidFill>
              </a:rPr>
              <a:t>		</a:t>
            </a:r>
            <a:r>
              <a:rPr lang="en-US" dirty="0" err="1">
                <a:solidFill>
                  <a:srgbClr val="00B0F0"/>
                </a:solidFill>
              </a:rPr>
              <a:t>int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00B0F0"/>
                </a:solidFill>
              </a:rPr>
              <a:t>fac</a:t>
            </a:r>
            <a:r>
              <a:rPr lang="en-US" dirty="0">
                <a:solidFill>
                  <a:srgbClr val="00B0F0"/>
                </a:solidFill>
              </a:rPr>
              <a:t>;</a:t>
            </a:r>
          </a:p>
          <a:p>
            <a:pPr algn="l" rtl="0"/>
            <a:r>
              <a:rPr lang="en-US" dirty="0">
                <a:solidFill>
                  <a:srgbClr val="00B0F0"/>
                </a:solidFill>
              </a:rPr>
              <a:t>		</a:t>
            </a:r>
            <a:r>
              <a:rPr lang="en-US" dirty="0" err="1">
                <a:solidFill>
                  <a:srgbClr val="00B0F0"/>
                </a:solidFill>
              </a:rPr>
              <a:t>System.out.println</a:t>
            </a:r>
            <a:r>
              <a:rPr lang="en-US" dirty="0">
                <a:solidFill>
                  <a:srgbClr val="00B0F0"/>
                </a:solidFill>
              </a:rPr>
              <a:t>("Enter a number");</a:t>
            </a:r>
          </a:p>
          <a:p>
            <a:pPr algn="l" rtl="0"/>
            <a:r>
              <a:rPr lang="en-US" dirty="0">
                <a:solidFill>
                  <a:srgbClr val="00B0F0"/>
                </a:solidFill>
              </a:rPr>
              <a:t>		</a:t>
            </a:r>
            <a:r>
              <a:rPr lang="en-US" dirty="0" err="1">
                <a:solidFill>
                  <a:srgbClr val="00B0F0"/>
                </a:solidFill>
              </a:rPr>
              <a:t>int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00B0F0"/>
                </a:solidFill>
              </a:rPr>
              <a:t>num</a:t>
            </a:r>
            <a:r>
              <a:rPr lang="en-US" dirty="0">
                <a:solidFill>
                  <a:srgbClr val="00B0F0"/>
                </a:solidFill>
              </a:rPr>
              <a:t> = </a:t>
            </a:r>
            <a:r>
              <a:rPr lang="en-US" dirty="0" err="1">
                <a:solidFill>
                  <a:srgbClr val="00B0F0"/>
                </a:solidFill>
              </a:rPr>
              <a:t>in.nextInt</a:t>
            </a:r>
            <a:r>
              <a:rPr lang="en-US" dirty="0">
                <a:solidFill>
                  <a:srgbClr val="00B0F0"/>
                </a:solidFill>
              </a:rPr>
              <a:t>();</a:t>
            </a:r>
          </a:p>
          <a:p>
            <a:pPr algn="l" rtl="0"/>
            <a:r>
              <a:rPr lang="en-US" dirty="0">
                <a:solidFill>
                  <a:srgbClr val="00B0F0"/>
                </a:solidFill>
              </a:rPr>
              <a:t>		</a:t>
            </a:r>
            <a:r>
              <a:rPr lang="en-US" dirty="0" err="1">
                <a:solidFill>
                  <a:srgbClr val="FF0000"/>
                </a:solidFill>
              </a:rPr>
              <a:t>fac</a:t>
            </a:r>
            <a:r>
              <a:rPr lang="en-US" dirty="0">
                <a:solidFill>
                  <a:srgbClr val="FF0000"/>
                </a:solidFill>
              </a:rPr>
              <a:t> = factorial(</a:t>
            </a:r>
            <a:r>
              <a:rPr lang="en-US" dirty="0" err="1">
                <a:solidFill>
                  <a:srgbClr val="FF0000"/>
                </a:solidFill>
              </a:rPr>
              <a:t>num</a:t>
            </a:r>
            <a:r>
              <a:rPr lang="en-US" dirty="0">
                <a:solidFill>
                  <a:srgbClr val="FF0000"/>
                </a:solidFill>
              </a:rPr>
              <a:t>);</a:t>
            </a:r>
          </a:p>
          <a:p>
            <a:pPr algn="l" rtl="0"/>
            <a:r>
              <a:rPr lang="en-US" dirty="0">
                <a:solidFill>
                  <a:srgbClr val="00B0F0"/>
                </a:solidFill>
              </a:rPr>
              <a:t>		</a:t>
            </a:r>
            <a:r>
              <a:rPr lang="en-US" dirty="0">
                <a:solidFill>
                  <a:srgbClr val="7030A0"/>
                </a:solidFill>
              </a:rPr>
              <a:t>print(</a:t>
            </a:r>
            <a:r>
              <a:rPr lang="en-US" dirty="0" err="1">
                <a:solidFill>
                  <a:srgbClr val="7030A0"/>
                </a:solidFill>
              </a:rPr>
              <a:t>fac</a:t>
            </a:r>
            <a:r>
              <a:rPr lang="en-US" dirty="0">
                <a:solidFill>
                  <a:srgbClr val="7030A0"/>
                </a:solidFill>
              </a:rPr>
              <a:t>);</a:t>
            </a:r>
          </a:p>
          <a:p>
            <a:pPr algn="l" rtl="0"/>
            <a:r>
              <a:rPr lang="en-US" dirty="0">
                <a:solidFill>
                  <a:srgbClr val="00B0F0"/>
                </a:solidFill>
              </a:rPr>
              <a:t>		</a:t>
            </a:r>
            <a:r>
              <a:rPr lang="en-US" dirty="0" err="1">
                <a:solidFill>
                  <a:schemeClr val="accent4"/>
                </a:solidFill>
              </a:rPr>
              <a:t>lastMethod</a:t>
            </a:r>
            <a:r>
              <a:rPr lang="en-US" dirty="0">
                <a:solidFill>
                  <a:schemeClr val="accent4"/>
                </a:solidFill>
              </a:rPr>
              <a:t>();</a:t>
            </a:r>
          </a:p>
          <a:p>
            <a:pPr algn="l" rtl="0"/>
            <a:r>
              <a:rPr lang="en-US" dirty="0">
                <a:solidFill>
                  <a:srgbClr val="00B0F0"/>
                </a:solidFill>
              </a:rPr>
              <a:t>	}//end main()</a:t>
            </a: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>
                <a:solidFill>
                  <a:srgbClr val="FF0000"/>
                </a:solidFill>
              </a:rPr>
              <a:t>public static </a:t>
            </a: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factorial(</a:t>
            </a: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n){</a:t>
            </a:r>
          </a:p>
          <a:p>
            <a:pPr algn="l" rtl="0"/>
            <a:r>
              <a:rPr lang="en-US" dirty="0">
                <a:solidFill>
                  <a:srgbClr val="FF0000"/>
                </a:solidFill>
              </a:rPr>
              <a:t>		</a:t>
            </a: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resault</a:t>
            </a:r>
            <a:r>
              <a:rPr lang="en-US" dirty="0">
                <a:solidFill>
                  <a:srgbClr val="FF0000"/>
                </a:solidFill>
              </a:rPr>
              <a:t>=1;</a:t>
            </a:r>
          </a:p>
          <a:p>
            <a:pPr algn="l" rtl="0"/>
            <a:r>
              <a:rPr lang="en-US" dirty="0">
                <a:solidFill>
                  <a:srgbClr val="FF0000"/>
                </a:solidFill>
              </a:rPr>
              <a:t>		for(</a:t>
            </a: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</a:t>
            </a:r>
            <a:r>
              <a:rPr lang="en-US" dirty="0">
                <a:solidFill>
                  <a:srgbClr val="FF0000"/>
                </a:solidFill>
              </a:rPr>
              <a:t>=1; </a:t>
            </a:r>
            <a:r>
              <a:rPr lang="en-US" dirty="0" err="1">
                <a:solidFill>
                  <a:srgbClr val="FF0000"/>
                </a:solidFill>
              </a:rPr>
              <a:t>i</a:t>
            </a:r>
            <a:r>
              <a:rPr lang="en-US" dirty="0">
                <a:solidFill>
                  <a:srgbClr val="FF0000"/>
                </a:solidFill>
              </a:rPr>
              <a:t>&lt;=n; </a:t>
            </a:r>
            <a:r>
              <a:rPr lang="en-US" dirty="0" err="1">
                <a:solidFill>
                  <a:srgbClr val="FF0000"/>
                </a:solidFill>
              </a:rPr>
              <a:t>i</a:t>
            </a:r>
            <a:r>
              <a:rPr lang="en-US" dirty="0">
                <a:solidFill>
                  <a:srgbClr val="FF0000"/>
                </a:solidFill>
              </a:rPr>
              <a:t>++)</a:t>
            </a:r>
          </a:p>
          <a:p>
            <a:pPr algn="l" rtl="0"/>
            <a:r>
              <a:rPr lang="en-US" dirty="0">
                <a:solidFill>
                  <a:srgbClr val="FF0000"/>
                </a:solidFill>
              </a:rPr>
              <a:t>			</a:t>
            </a:r>
            <a:r>
              <a:rPr lang="en-US" dirty="0" err="1">
                <a:solidFill>
                  <a:srgbClr val="FF0000"/>
                </a:solidFill>
              </a:rPr>
              <a:t>resault</a:t>
            </a:r>
            <a:r>
              <a:rPr lang="en-US" dirty="0">
                <a:solidFill>
                  <a:srgbClr val="FF0000"/>
                </a:solidFill>
              </a:rPr>
              <a:t>*= </a:t>
            </a:r>
            <a:r>
              <a:rPr lang="en-US" dirty="0" err="1">
                <a:solidFill>
                  <a:srgbClr val="FF0000"/>
                </a:solidFill>
              </a:rPr>
              <a:t>i</a:t>
            </a:r>
            <a:r>
              <a:rPr lang="en-US" dirty="0">
                <a:solidFill>
                  <a:srgbClr val="FF0000"/>
                </a:solidFill>
              </a:rPr>
              <a:t>;</a:t>
            </a:r>
          </a:p>
          <a:p>
            <a:pPr algn="l" rtl="0"/>
            <a:r>
              <a:rPr lang="en-US" dirty="0">
                <a:solidFill>
                  <a:srgbClr val="FF0000"/>
                </a:solidFill>
              </a:rPr>
              <a:t>			return </a:t>
            </a:r>
            <a:r>
              <a:rPr lang="en-US" dirty="0" err="1">
                <a:solidFill>
                  <a:srgbClr val="FF0000"/>
                </a:solidFill>
              </a:rPr>
              <a:t>resault</a:t>
            </a:r>
            <a:r>
              <a:rPr lang="en-US" dirty="0">
                <a:solidFill>
                  <a:srgbClr val="FF0000"/>
                </a:solidFill>
              </a:rPr>
              <a:t>;</a:t>
            </a:r>
          </a:p>
          <a:p>
            <a:pPr algn="l" rtl="0"/>
            <a:r>
              <a:rPr lang="en-US" dirty="0">
                <a:solidFill>
                  <a:srgbClr val="FF0000"/>
                </a:solidFill>
              </a:rPr>
              <a:t>	}//end </a:t>
            </a:r>
            <a:r>
              <a:rPr lang="en-US" dirty="0" err="1">
                <a:solidFill>
                  <a:srgbClr val="FF0000"/>
                </a:solidFill>
              </a:rPr>
              <a:t>factorila</a:t>
            </a:r>
            <a:r>
              <a:rPr lang="en-US" dirty="0">
                <a:solidFill>
                  <a:srgbClr val="FF0000"/>
                </a:solidFill>
              </a:rPr>
              <a:t> method	</a:t>
            </a: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>
                <a:solidFill>
                  <a:srgbClr val="7030A0"/>
                </a:solidFill>
              </a:rPr>
              <a:t>public static void print(</a:t>
            </a:r>
            <a:r>
              <a:rPr lang="en-US" dirty="0" err="1">
                <a:solidFill>
                  <a:srgbClr val="7030A0"/>
                </a:solidFill>
              </a:rPr>
              <a:t>int</a:t>
            </a:r>
            <a:r>
              <a:rPr lang="en-US" dirty="0">
                <a:solidFill>
                  <a:srgbClr val="7030A0"/>
                </a:solidFill>
              </a:rPr>
              <a:t> x){</a:t>
            </a:r>
          </a:p>
          <a:p>
            <a:pPr algn="l" rtl="0"/>
            <a:r>
              <a:rPr lang="en-US" dirty="0">
                <a:solidFill>
                  <a:srgbClr val="7030A0"/>
                </a:solidFill>
              </a:rPr>
              <a:t>		</a:t>
            </a:r>
            <a:r>
              <a:rPr lang="en-US" dirty="0" err="1">
                <a:solidFill>
                  <a:srgbClr val="7030A0"/>
                </a:solidFill>
              </a:rPr>
              <a:t>System.out.println</a:t>
            </a:r>
            <a:r>
              <a:rPr lang="en-US" dirty="0">
                <a:solidFill>
                  <a:srgbClr val="7030A0"/>
                </a:solidFill>
              </a:rPr>
              <a:t>("The factorial is: " + x);</a:t>
            </a:r>
          </a:p>
          <a:p>
            <a:pPr algn="l" rtl="0"/>
            <a:r>
              <a:rPr lang="en-US" dirty="0">
                <a:solidFill>
                  <a:srgbClr val="7030A0"/>
                </a:solidFill>
              </a:rPr>
              <a:t>	}//end print method</a:t>
            </a: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public static void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</a:rPr>
              <a:t>lastMethod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()</a:t>
            </a:r>
          </a:p>
          <a:p>
            <a:pPr algn="l" rtl="0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	{</a:t>
            </a:r>
          </a:p>
          <a:p>
            <a:pPr algn="l" rtl="0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</a:rPr>
              <a:t>System.out.println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("you reached the end ");</a:t>
            </a:r>
          </a:p>
          <a:p>
            <a:pPr algn="l" rtl="0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	}//end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</a:rPr>
              <a:t>lastMethod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} //end class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162B7C-C7EF-496A-9402-BF07B80D7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1C6E-55C4-4FA6-A364-B6A92249D745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3294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>
            <a:spAutoFit/>
          </a:bodyPr>
          <a:lstStyle/>
          <a:p>
            <a:r>
              <a:rPr lang="en-US" altLang="ar-SA">
                <a:latin typeface="Arial" panose="020B0604020202020204" pitchFamily="34" charset="0"/>
              </a:rPr>
              <a:t>Method Definitions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8033" y="2109988"/>
            <a:ext cx="8377427" cy="4642296"/>
          </a:xfrm>
        </p:spPr>
        <p:txBody>
          <a:bodyPr wrap="square">
            <a:spAutoFit/>
          </a:bodyPr>
          <a:lstStyle/>
          <a:p>
            <a:pPr algn="l" rtl="0"/>
            <a:r>
              <a:rPr lang="en-US" altLang="ar-SA" sz="2000" dirty="0">
                <a:latin typeface="Arial" panose="020B0604020202020204" pitchFamily="34" charset="0"/>
                <a:cs typeface="Arial" panose="020B0604020202020204" pitchFamily="34" charset="0"/>
              </a:rPr>
              <a:t>Methods belong to a class</a:t>
            </a:r>
          </a:p>
          <a:p>
            <a:pPr lvl="1" algn="l" rtl="0"/>
            <a:r>
              <a:rPr lang="en-US" altLang="ar-SA" sz="2000" dirty="0">
                <a:latin typeface="Arial" panose="020B0604020202020204" pitchFamily="34" charset="0"/>
                <a:cs typeface="Arial" panose="020B0604020202020204" pitchFamily="34" charset="0"/>
              </a:rPr>
              <a:t>Defined inside the class</a:t>
            </a:r>
          </a:p>
          <a:p>
            <a:pPr lvl="1" algn="l" rtl="0"/>
            <a:r>
              <a:rPr lang="en-US" altLang="ar-SA" sz="2000" dirty="0">
                <a:latin typeface="Arial" panose="020B0604020202020204" pitchFamily="34" charset="0"/>
                <a:cs typeface="Arial" panose="020B0604020202020204" pitchFamily="34" charset="0"/>
              </a:rPr>
              <a:t>Outside the main() method</a:t>
            </a:r>
            <a:endParaRPr lang="en-US" altLang="ar-SA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2336" lvl="1" indent="0" algn="l" rtl="0">
              <a:buNone/>
            </a:pPr>
            <a:r>
              <a:rPr lang="en-US" altLang="ar-SA" i="1" dirty="0">
                <a:latin typeface="Arial Black" panose="020B0A04020102020204" pitchFamily="34" charset="0"/>
                <a:cs typeface="Arial" panose="020B0604020202020204" pitchFamily="34" charset="0"/>
              </a:rPr>
              <a:t>Public class test(){</a:t>
            </a:r>
          </a:p>
          <a:p>
            <a:pPr marL="402336" lvl="1" indent="0" algn="l" rtl="0">
              <a:buNone/>
            </a:pPr>
            <a:r>
              <a:rPr lang="en-US" altLang="ar-SA" i="1" dirty="0">
                <a:latin typeface="Arial Black" panose="020B0A04020102020204" pitchFamily="34" charset="0"/>
                <a:cs typeface="Arial" panose="020B0604020202020204" pitchFamily="34" charset="0"/>
              </a:rPr>
              <a:t>		public static void main(String[] </a:t>
            </a:r>
            <a:r>
              <a:rPr lang="en-US" altLang="ar-SA" i="1" dirty="0" err="1">
                <a:latin typeface="Arial Black" panose="020B0A04020102020204" pitchFamily="34" charset="0"/>
                <a:cs typeface="Arial" panose="020B0604020202020204" pitchFamily="34" charset="0"/>
              </a:rPr>
              <a:t>args</a:t>
            </a:r>
            <a:r>
              <a:rPr lang="en-US" altLang="ar-SA" i="1" dirty="0">
                <a:latin typeface="Arial Black" panose="020B0A04020102020204" pitchFamily="34" charset="0"/>
                <a:cs typeface="Arial" panose="020B0604020202020204" pitchFamily="34" charset="0"/>
              </a:rPr>
              <a:t>){</a:t>
            </a:r>
          </a:p>
          <a:p>
            <a:pPr marL="402336" lvl="1" indent="0" algn="l" rtl="0">
              <a:buNone/>
            </a:pPr>
            <a:r>
              <a:rPr lang="en-US" altLang="ar-SA" i="1" dirty="0">
                <a:latin typeface="Arial Black" panose="020B0A04020102020204" pitchFamily="34" charset="0"/>
                <a:cs typeface="Arial" panose="020B0604020202020204" pitchFamily="34" charset="0"/>
              </a:rPr>
              <a:t>			</a:t>
            </a:r>
            <a:r>
              <a:rPr lang="en-US" altLang="ar-SA" i="1" dirty="0">
                <a:solidFill>
                  <a:srgbClr val="00B05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//main body</a:t>
            </a:r>
          </a:p>
          <a:p>
            <a:pPr marL="402336" lvl="1" indent="0" algn="l" rtl="0">
              <a:buNone/>
            </a:pPr>
            <a:r>
              <a:rPr lang="en-US" altLang="ar-SA" i="1" dirty="0">
                <a:latin typeface="Arial Black" panose="020B0A04020102020204" pitchFamily="34" charset="0"/>
                <a:cs typeface="Arial" panose="020B0604020202020204" pitchFamily="34" charset="0"/>
              </a:rPr>
              <a:t>		}</a:t>
            </a:r>
          </a:p>
          <a:p>
            <a:pPr marL="402336" lvl="1" indent="0" algn="l" rtl="0">
              <a:buNone/>
            </a:pPr>
            <a:r>
              <a:rPr lang="en-US" altLang="ar-SA" i="1" dirty="0">
                <a:solidFill>
                  <a:srgbClr val="00B05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//</a:t>
            </a:r>
            <a:r>
              <a:rPr lang="en-US" altLang="ar-SA" i="1" dirty="0" err="1">
                <a:solidFill>
                  <a:srgbClr val="00B05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somrMethod</a:t>
            </a:r>
            <a:r>
              <a:rPr lang="en-US" altLang="ar-SA" i="1" dirty="0">
                <a:solidFill>
                  <a:srgbClr val="00B05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is inside the class and outside the main()</a:t>
            </a:r>
          </a:p>
          <a:p>
            <a:pPr marL="402336" lvl="1" indent="0" algn="l" rtl="0">
              <a:buNone/>
            </a:pPr>
            <a:r>
              <a:rPr lang="en-US" altLang="ar-SA" i="1" dirty="0">
                <a:latin typeface="Arial Black" panose="020B0A04020102020204" pitchFamily="34" charset="0"/>
                <a:cs typeface="Arial" panose="020B0604020202020204" pitchFamily="34" charset="0"/>
              </a:rPr>
              <a:t>		public </a:t>
            </a:r>
            <a:r>
              <a:rPr lang="en-US" altLang="ar-SA" i="1" dirty="0" err="1">
                <a:latin typeface="Arial Black" panose="020B0A04020102020204" pitchFamily="34" charset="0"/>
                <a:cs typeface="Arial" panose="020B0604020202020204" pitchFamily="34" charset="0"/>
              </a:rPr>
              <a:t>someMethod</a:t>
            </a:r>
            <a:r>
              <a:rPr lang="en-US" altLang="ar-SA" i="1" dirty="0">
                <a:latin typeface="Arial Black" panose="020B0A04020102020204" pitchFamily="34" charset="0"/>
                <a:cs typeface="Arial" panose="020B0604020202020204" pitchFamily="34" charset="0"/>
              </a:rPr>
              <a:t>(){</a:t>
            </a:r>
          </a:p>
          <a:p>
            <a:pPr marL="402336" lvl="1" indent="0" algn="l" rtl="0">
              <a:buNone/>
            </a:pPr>
            <a:r>
              <a:rPr lang="en-US" altLang="ar-SA" i="1" dirty="0">
                <a:latin typeface="Arial Black" panose="020B0A04020102020204" pitchFamily="34" charset="0"/>
                <a:cs typeface="Arial" panose="020B0604020202020204" pitchFamily="34" charset="0"/>
              </a:rPr>
              <a:t>			</a:t>
            </a:r>
            <a:r>
              <a:rPr lang="en-US" altLang="ar-SA" i="1" dirty="0">
                <a:solidFill>
                  <a:srgbClr val="00B05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//</a:t>
            </a:r>
            <a:r>
              <a:rPr lang="en-US" altLang="ar-SA" i="1" dirty="0" err="1">
                <a:solidFill>
                  <a:srgbClr val="00B05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someMethod</a:t>
            </a:r>
            <a:r>
              <a:rPr lang="en-US" altLang="ar-SA" i="1" dirty="0">
                <a:solidFill>
                  <a:srgbClr val="00B05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body</a:t>
            </a:r>
          </a:p>
          <a:p>
            <a:pPr marL="402336" lvl="1" indent="0" algn="l" rtl="0">
              <a:buNone/>
            </a:pPr>
            <a:r>
              <a:rPr lang="en-US" altLang="ar-SA" i="1" dirty="0">
                <a:latin typeface="Arial Black" panose="020B0A04020102020204" pitchFamily="34" charset="0"/>
                <a:cs typeface="Arial" panose="020B0604020202020204" pitchFamily="34" charset="0"/>
              </a:rPr>
              <a:t>		}</a:t>
            </a:r>
          </a:p>
          <a:p>
            <a:pPr marL="402336" lvl="1" indent="0" algn="l" rtl="0">
              <a:buNone/>
            </a:pPr>
            <a:r>
              <a:rPr lang="en-US" altLang="ar-SA" i="1" dirty="0">
                <a:latin typeface="Arial Black" panose="020B0A04020102020204" pitchFamily="34" charset="0"/>
                <a:cs typeface="Arial" panose="020B0604020202020204" pitchFamily="34" charset="0"/>
              </a:rPr>
              <a:t>}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7EF767-EF72-4B06-AEC7-9D97EE864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1C6E-55C4-4FA6-A364-B6A92249D745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07544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>
            <a:spAutoFit/>
          </a:bodyPr>
          <a:lstStyle/>
          <a:p>
            <a:r>
              <a:rPr lang="en-US" altLang="ar-SA">
                <a:latin typeface="Arial" panose="020B0604020202020204" pitchFamily="34" charset="0"/>
              </a:rPr>
              <a:t>Method Definitions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8034" y="2109988"/>
            <a:ext cx="7930166" cy="3452227"/>
          </a:xfrm>
        </p:spPr>
        <p:txBody>
          <a:bodyPr wrap="square">
            <a:spAutoFit/>
          </a:bodyPr>
          <a:lstStyle/>
          <a:p>
            <a:pPr algn="l" rtl="0"/>
            <a:r>
              <a:rPr lang="en-US" altLang="ar-SA" sz="2000" i="1" dirty="0">
                <a:latin typeface="Arial" panose="020B0604020202020204" pitchFamily="34" charset="0"/>
              </a:rPr>
              <a:t>Heading</a:t>
            </a:r>
            <a:endParaRPr lang="en-US" altLang="ar-SA" sz="2000" dirty="0">
              <a:latin typeface="Arial" panose="020B0604020202020204" pitchFamily="34" charset="0"/>
            </a:endParaRPr>
          </a:p>
          <a:p>
            <a:pPr lvl="1" algn="l" rtl="0"/>
            <a:r>
              <a:rPr lang="en-US" altLang="ar-SA" sz="2000" dirty="0">
                <a:latin typeface="Arial" panose="020B0604020202020204" pitchFamily="34" charset="0"/>
              </a:rPr>
              <a:t>Return type (e.g. </a:t>
            </a:r>
            <a:r>
              <a:rPr lang="en-US" altLang="ar-SA" sz="2000" dirty="0" err="1">
                <a:latin typeface="Courier New" panose="02070309020205020404" pitchFamily="49" charset="0"/>
              </a:rPr>
              <a:t>int</a:t>
            </a:r>
            <a:r>
              <a:rPr lang="en-US" altLang="ar-SA" sz="2000" dirty="0">
                <a:latin typeface="Courier New" panose="02070309020205020404" pitchFamily="49" charset="0"/>
              </a:rPr>
              <a:t>, float, void</a:t>
            </a:r>
            <a:r>
              <a:rPr lang="en-US" altLang="ar-SA" sz="2000" dirty="0">
                <a:latin typeface="Arial" panose="020B0604020202020204" pitchFamily="34" charset="0"/>
              </a:rPr>
              <a:t>)</a:t>
            </a:r>
          </a:p>
          <a:p>
            <a:pPr lvl="1" algn="l" rtl="0"/>
            <a:r>
              <a:rPr lang="en-US" altLang="ar-SA" sz="2000" dirty="0">
                <a:latin typeface="Arial" panose="020B0604020202020204" pitchFamily="34" charset="0"/>
              </a:rPr>
              <a:t>Name (e.g. </a:t>
            </a:r>
            <a:r>
              <a:rPr lang="en-US" altLang="ar-SA" sz="2000" dirty="0" err="1">
                <a:latin typeface="Courier New" panose="02070309020205020404" pitchFamily="49" charset="0"/>
              </a:rPr>
              <a:t>nextInt</a:t>
            </a:r>
            <a:r>
              <a:rPr lang="en-US" altLang="ar-SA" sz="2000" dirty="0">
                <a:latin typeface="Courier New" panose="02070309020205020404" pitchFamily="49" charset="0"/>
              </a:rPr>
              <a:t>, </a:t>
            </a:r>
            <a:r>
              <a:rPr lang="en-US" altLang="ar-SA" sz="2000" dirty="0" err="1">
                <a:latin typeface="Courier New" panose="02070309020205020404" pitchFamily="49" charset="0"/>
              </a:rPr>
              <a:t>println</a:t>
            </a:r>
            <a:r>
              <a:rPr lang="en-US" altLang="ar-SA" sz="2000" dirty="0">
                <a:latin typeface="Courier New" panose="02070309020205020404" pitchFamily="49" charset="0"/>
              </a:rPr>
              <a:t>, factorial</a:t>
            </a:r>
            <a:r>
              <a:rPr lang="en-US" altLang="ar-SA" sz="2000" dirty="0">
                <a:latin typeface="Arial" panose="020B0604020202020204" pitchFamily="34" charset="0"/>
              </a:rPr>
              <a:t>)</a:t>
            </a:r>
          </a:p>
          <a:p>
            <a:pPr lvl="1" algn="l" rtl="0"/>
            <a:r>
              <a:rPr lang="en-US" altLang="ar-SA" sz="2000" dirty="0">
                <a:latin typeface="Arial" panose="020B0604020202020204" pitchFamily="34" charset="0"/>
              </a:rPr>
              <a:t>Parameters (e.g. </a:t>
            </a:r>
            <a:r>
              <a:rPr lang="en-US" altLang="ar-SA" sz="2000" dirty="0" err="1">
                <a:latin typeface="Courier New" panose="02070309020205020404" pitchFamily="49" charset="0"/>
              </a:rPr>
              <a:t>methodName</a:t>
            </a:r>
            <a:r>
              <a:rPr lang="en-US" altLang="ar-SA" sz="2000" dirty="0">
                <a:latin typeface="Courier New" panose="02070309020205020404" pitchFamily="49" charset="0"/>
              </a:rPr>
              <a:t>(…) </a:t>
            </a:r>
            <a:r>
              <a:rPr lang="en-US" altLang="ar-SA" sz="2000" dirty="0">
                <a:latin typeface="Arial" panose="020B0604020202020204" pitchFamily="34" charset="0"/>
              </a:rPr>
              <a:t>)</a:t>
            </a:r>
          </a:p>
          <a:p>
            <a:pPr lvl="1" algn="l" rtl="0"/>
            <a:r>
              <a:rPr lang="en-US" altLang="ar-SA" sz="2000" dirty="0">
                <a:latin typeface="Arial" panose="020B0604020202020204" pitchFamily="34" charset="0"/>
              </a:rPr>
              <a:t>More… </a:t>
            </a:r>
          </a:p>
          <a:p>
            <a:pPr algn="l" rtl="0"/>
            <a:r>
              <a:rPr lang="en-US" altLang="ar-SA" sz="2000" i="1" dirty="0">
                <a:latin typeface="Arial" panose="020B0604020202020204" pitchFamily="34" charset="0"/>
              </a:rPr>
              <a:t>Body</a:t>
            </a:r>
            <a:endParaRPr lang="en-US" altLang="ar-SA" sz="2000" dirty="0">
              <a:latin typeface="Arial" panose="020B0604020202020204" pitchFamily="34" charset="0"/>
            </a:endParaRPr>
          </a:p>
          <a:p>
            <a:pPr lvl="1" algn="l" rtl="0"/>
            <a:r>
              <a:rPr lang="en-US" altLang="ar-SA" sz="2000" dirty="0">
                <a:latin typeface="Arial" panose="020B0604020202020204" pitchFamily="34" charset="0"/>
              </a:rPr>
              <a:t>enclosed in braces </a:t>
            </a:r>
            <a:r>
              <a:rPr lang="en-US" altLang="ar-SA" sz="2000" dirty="0">
                <a:latin typeface="Courier New" panose="02070309020205020404" pitchFamily="49" charset="0"/>
              </a:rPr>
              <a:t>{}</a:t>
            </a:r>
            <a:r>
              <a:rPr lang="en-US" altLang="ar-SA" sz="2000" dirty="0">
                <a:latin typeface="Arial" panose="020B0604020202020204" pitchFamily="34" charset="0"/>
              </a:rPr>
              <a:t>.</a:t>
            </a:r>
          </a:p>
          <a:p>
            <a:pPr lvl="1" algn="l" rtl="0"/>
            <a:r>
              <a:rPr lang="en-US" altLang="ar-SA" sz="2000" dirty="0">
                <a:latin typeface="Arial" panose="020B0604020202020204" pitchFamily="34" charset="0"/>
              </a:rPr>
              <a:t>Declarations and/or statements.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89780C-717A-4BAF-BB5D-D31EF8F2F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1C6E-55C4-4FA6-A364-B6A92249D745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11441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542925" y="644317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dirty="0"/>
              <a:t>Method Declaration</a:t>
            </a:r>
            <a:endParaRPr lang="en-GB" altLang="en-US" dirty="0"/>
          </a:p>
        </p:txBody>
      </p:sp>
      <p:sp>
        <p:nvSpPr>
          <p:cNvPr id="615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390525" y="2237342"/>
            <a:ext cx="8077200" cy="4114800"/>
          </a:xfrm>
        </p:spPr>
        <p:txBody>
          <a:bodyPr/>
          <a:lstStyle/>
          <a:p>
            <a:pPr algn="l" rtl="0" eaLnBrk="1" hangingPunct="1"/>
            <a:r>
              <a:rPr lang="en-US" altLang="en-US" dirty="0"/>
              <a:t>Method declaration is composed of:</a:t>
            </a:r>
          </a:p>
          <a:p>
            <a:pPr lvl="2" algn="l" rtl="0" eaLnBrk="1" hangingPunct="1"/>
            <a:r>
              <a:rPr lang="en-US" altLang="en-US" dirty="0"/>
              <a:t>Method header.</a:t>
            </a:r>
          </a:p>
          <a:p>
            <a:pPr lvl="2" algn="l" rtl="0" eaLnBrk="1" hangingPunct="1"/>
            <a:r>
              <a:rPr lang="en-US" altLang="en-US" dirty="0"/>
              <a:t>Method body</a:t>
            </a:r>
            <a:endParaRPr lang="en-GB" altLang="en-US" dirty="0"/>
          </a:p>
        </p:txBody>
      </p:sp>
      <p:grpSp>
        <p:nvGrpSpPr>
          <p:cNvPr id="6151" name="Group 4"/>
          <p:cNvGrpSpPr>
            <a:grpSpLocks/>
          </p:cNvGrpSpPr>
          <p:nvPr/>
        </p:nvGrpSpPr>
        <p:grpSpPr bwMode="auto">
          <a:xfrm>
            <a:off x="390525" y="3657600"/>
            <a:ext cx="8753475" cy="2411413"/>
            <a:chOff x="246" y="802"/>
            <a:chExt cx="5514" cy="1519"/>
          </a:xfrm>
        </p:grpSpPr>
        <p:sp>
          <p:nvSpPr>
            <p:cNvPr id="215045" name="Rectangle 5"/>
            <p:cNvSpPr>
              <a:spLocks noChangeArrowheads="1"/>
            </p:cNvSpPr>
            <p:nvPr/>
          </p:nvSpPr>
          <p:spPr bwMode="auto">
            <a:xfrm>
              <a:off x="246" y="802"/>
              <a:ext cx="5375" cy="151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 rtl="0"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6153" name="Rectangle 6"/>
            <p:cNvSpPr>
              <a:spLocks noChangeArrowheads="1"/>
            </p:cNvSpPr>
            <p:nvPr/>
          </p:nvSpPr>
          <p:spPr bwMode="auto">
            <a:xfrm>
              <a:off x="303" y="918"/>
              <a:ext cx="5457" cy="1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1143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lvl="1" algn="l" rtl="0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b="1" dirty="0">
                  <a:solidFill>
                    <a:srgbClr val="339966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&lt;method header&gt;</a:t>
              </a:r>
              <a:r>
                <a:rPr lang="en-US" altLang="en-US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{</a:t>
              </a:r>
            </a:p>
            <a:p>
              <a:pPr lvl="1" algn="l" rtl="0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 </a:t>
              </a:r>
              <a:r>
                <a:rPr lang="en-US" altLang="en-US" b="1" dirty="0">
                  <a:solidFill>
                    <a:srgbClr val="3399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&lt;method body&gt;</a:t>
              </a:r>
            </a:p>
            <a:p>
              <a:pPr lvl="1" algn="l" rtl="0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b="1" dirty="0">
                  <a:solidFill>
                    <a:srgbClr val="3399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</a:t>
              </a:r>
              <a:r>
                <a:rPr lang="en-US" altLang="en-US" b="1" dirty="0">
                  <a:solidFill>
                    <a:srgbClr val="00B05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//</a:t>
              </a:r>
              <a:r>
                <a:rPr lang="en-US" altLang="ar-SA" dirty="0">
                  <a:solidFill>
                    <a:srgbClr val="00B050"/>
                  </a:solidFill>
                  <a:latin typeface="Arial" panose="020B0604020202020204" pitchFamily="34" charset="0"/>
                </a:rPr>
                <a:t>Declarations and/or statements.</a:t>
              </a:r>
            </a:p>
            <a:p>
              <a:pPr lvl="1" algn="l" rtl="0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endParaRPr lang="en-US" altLang="en-US" b="1" dirty="0">
                <a:solidFill>
                  <a:srgbClr val="3399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lvl="1" algn="l" rtl="0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231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701467"/>
            <a:ext cx="7772400" cy="914400"/>
          </a:xfrm>
        </p:spPr>
        <p:txBody>
          <a:bodyPr/>
          <a:lstStyle/>
          <a:p>
            <a:pPr rtl="0" eaLnBrk="1" hangingPunct="1"/>
            <a:r>
              <a:rPr lang="en-US" altLang="en-US" dirty="0"/>
              <a:t>Method Declaration (cont.)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12700" y="4622800"/>
            <a:ext cx="9144000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lvl="1" algn="l" rtl="0" eaLnBrk="1" hangingPunct="1">
              <a:spcBef>
                <a:spcPct val="50000"/>
              </a:spcBef>
              <a:buClr>
                <a:schemeClr val="tx2"/>
              </a:buClr>
              <a:buSzPct val="80000"/>
            </a:pPr>
            <a:r>
              <a:rPr lang="en-US" altLang="en-US" dirty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   void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setOwnerName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</a:t>
            </a:r>
            <a:r>
              <a:rPr lang="en-US" altLang="en-US" b="1" dirty="0">
                <a:solidFill>
                  <a:srgbClr val="990033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 dirty="0">
                <a:solidFill>
                  <a:srgbClr val="A50021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String  name   </a:t>
            </a:r>
            <a:r>
              <a:rPr lang="en-US" altLang="en-US" b="1" dirty="0">
                <a:solidFill>
                  <a:srgbClr val="990033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 lvl="1" algn="l" rtl="0" eaLnBrk="1" hangingPunct="1">
              <a:spcBef>
                <a:spcPct val="50000"/>
              </a:spcBef>
              <a:buClr>
                <a:schemeClr val="tx2"/>
              </a:buClr>
              <a:buSzPct val="80000"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ownerName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= name;</a:t>
            </a:r>
          </a:p>
          <a:p>
            <a:pPr lvl="1" algn="l" rtl="0" eaLnBrk="1" hangingPunct="1">
              <a:spcBef>
                <a:spcPct val="50000"/>
              </a:spcBef>
              <a:buClr>
                <a:schemeClr val="tx2"/>
              </a:buClr>
              <a:buSzPct val="80000"/>
            </a:pPr>
            <a:r>
              <a:rPr lang="en-US" altLang="en-US" b="1" dirty="0">
                <a:solidFill>
                  <a:srgbClr val="990033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  <p:sp>
        <p:nvSpPr>
          <p:cNvPr id="216072" name="AutoShape 8"/>
          <p:cNvSpPr>
            <a:spLocks noChangeArrowheads="1"/>
          </p:cNvSpPr>
          <p:nvPr/>
        </p:nvSpPr>
        <p:spPr bwMode="auto">
          <a:xfrm>
            <a:off x="6477000" y="5105400"/>
            <a:ext cx="1625600" cy="35401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 algn="ctr" rtl="0">
              <a:defRPr/>
            </a:pPr>
            <a:r>
              <a:rPr lang="en-US" altLang="ja-JP" sz="1600" b="1" dirty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Method body</a:t>
            </a:r>
          </a:p>
        </p:txBody>
      </p:sp>
      <p:sp>
        <p:nvSpPr>
          <p:cNvPr id="7176" name="AutoShape 9"/>
          <p:cNvSpPr>
            <a:spLocks noChangeArrowheads="1"/>
          </p:cNvSpPr>
          <p:nvPr/>
        </p:nvSpPr>
        <p:spPr bwMode="auto">
          <a:xfrm>
            <a:off x="1295400" y="5029200"/>
            <a:ext cx="4029075" cy="571500"/>
          </a:xfrm>
          <a:prstGeom prst="roundRect">
            <a:avLst>
              <a:gd name="adj" fmla="val 16667"/>
            </a:avLst>
          </a:prstGeom>
          <a:noFill/>
          <a:ln w="38100" cap="rnd">
            <a:solidFill>
              <a:srgbClr val="A5002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l" rtl="0" eaLnBrk="1" hangingPunct="1"/>
            <a:endParaRPr lang="en-US" altLang="en-US"/>
          </a:p>
        </p:txBody>
      </p:sp>
      <p:sp>
        <p:nvSpPr>
          <p:cNvPr id="7177" name="Line 13"/>
          <p:cNvSpPr>
            <a:spLocks noChangeShapeType="1"/>
          </p:cNvSpPr>
          <p:nvPr/>
        </p:nvSpPr>
        <p:spPr bwMode="auto">
          <a:xfrm flipV="1">
            <a:off x="5562600" y="4572000"/>
            <a:ext cx="1736725" cy="0"/>
          </a:xfrm>
          <a:prstGeom prst="line">
            <a:avLst/>
          </a:prstGeom>
          <a:noFill/>
          <a:ln w="57150" cap="rnd">
            <a:solidFill>
              <a:srgbClr val="A5002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algn="l" rtl="0"/>
            <a:endParaRPr lang="en-GB"/>
          </a:p>
        </p:txBody>
      </p:sp>
      <p:sp>
        <p:nvSpPr>
          <p:cNvPr id="7178" name="Line 14"/>
          <p:cNvSpPr>
            <a:spLocks noChangeShapeType="1"/>
          </p:cNvSpPr>
          <p:nvPr/>
        </p:nvSpPr>
        <p:spPr bwMode="auto">
          <a:xfrm flipV="1">
            <a:off x="5410200" y="5257800"/>
            <a:ext cx="1066800" cy="127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 type="triangle" w="med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l" rtl="0"/>
            <a:endParaRPr lang="en-GB"/>
          </a:p>
        </p:txBody>
      </p:sp>
      <p:grpSp>
        <p:nvGrpSpPr>
          <p:cNvPr id="7179" name="Group 19"/>
          <p:cNvGrpSpPr>
            <a:grpSpLocks/>
          </p:cNvGrpSpPr>
          <p:nvPr/>
        </p:nvGrpSpPr>
        <p:grpSpPr bwMode="auto">
          <a:xfrm>
            <a:off x="228600" y="3502025"/>
            <a:ext cx="1155700" cy="1025525"/>
            <a:chOff x="144" y="1997"/>
            <a:chExt cx="728" cy="646"/>
          </a:xfrm>
        </p:grpSpPr>
        <p:sp>
          <p:nvSpPr>
            <p:cNvPr id="7192" name="Line 7"/>
            <p:cNvSpPr>
              <a:spLocks noChangeShapeType="1"/>
            </p:cNvSpPr>
            <p:nvPr/>
          </p:nvSpPr>
          <p:spPr bwMode="auto">
            <a:xfrm flipV="1">
              <a:off x="639" y="2219"/>
              <a:ext cx="0" cy="4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 type="triangle" w="med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algn="l" rtl="0"/>
              <a:endParaRPr lang="en-GB"/>
            </a:p>
          </p:txBody>
        </p:sp>
        <p:sp>
          <p:nvSpPr>
            <p:cNvPr id="216079" name="AutoShape 15"/>
            <p:cNvSpPr>
              <a:spLocks noChangeArrowheads="1"/>
            </p:cNvSpPr>
            <p:nvPr/>
          </p:nvSpPr>
          <p:spPr bwMode="auto">
            <a:xfrm>
              <a:off x="144" y="1997"/>
              <a:ext cx="728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rtl="0">
                <a:defRPr/>
              </a:pPr>
              <a:r>
                <a:rPr lang="en-US" altLang="ja-JP" sz="1600" b="1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  <a:cs typeface="Arial" charset="0"/>
                </a:rPr>
                <a:t>Modifier</a:t>
              </a:r>
            </a:p>
          </p:txBody>
        </p:sp>
      </p:grpSp>
      <p:grpSp>
        <p:nvGrpSpPr>
          <p:cNvPr id="7180" name="Group 20"/>
          <p:cNvGrpSpPr>
            <a:grpSpLocks/>
          </p:cNvGrpSpPr>
          <p:nvPr/>
        </p:nvGrpSpPr>
        <p:grpSpPr bwMode="auto">
          <a:xfrm>
            <a:off x="1676400" y="3502025"/>
            <a:ext cx="1524000" cy="1025525"/>
            <a:chOff x="1056" y="1997"/>
            <a:chExt cx="960" cy="646"/>
          </a:xfrm>
        </p:grpSpPr>
        <p:sp>
          <p:nvSpPr>
            <p:cNvPr id="7190" name="Line 10"/>
            <p:cNvSpPr>
              <a:spLocks noChangeShapeType="1"/>
            </p:cNvSpPr>
            <p:nvPr/>
          </p:nvSpPr>
          <p:spPr bwMode="auto">
            <a:xfrm flipV="1">
              <a:off x="1475" y="2219"/>
              <a:ext cx="0" cy="4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 type="triangle" w="med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algn="l" rtl="0"/>
              <a:endParaRPr lang="en-GB"/>
            </a:p>
          </p:txBody>
        </p:sp>
        <p:sp>
          <p:nvSpPr>
            <p:cNvPr id="216080" name="AutoShape 16"/>
            <p:cNvSpPr>
              <a:spLocks noChangeArrowheads="1"/>
            </p:cNvSpPr>
            <p:nvPr/>
          </p:nvSpPr>
          <p:spPr bwMode="auto">
            <a:xfrm>
              <a:off x="1056" y="1997"/>
              <a:ext cx="960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rtl="0">
                <a:defRPr/>
              </a:pPr>
              <a:r>
                <a:rPr lang="en-US" altLang="ja-JP" sz="1600" b="1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  <a:cs typeface="Arial" charset="0"/>
                </a:rPr>
                <a:t>Return Type</a:t>
              </a:r>
            </a:p>
          </p:txBody>
        </p:sp>
      </p:grpSp>
      <p:grpSp>
        <p:nvGrpSpPr>
          <p:cNvPr id="7181" name="Group 21"/>
          <p:cNvGrpSpPr>
            <a:grpSpLocks/>
          </p:cNvGrpSpPr>
          <p:nvPr/>
        </p:nvGrpSpPr>
        <p:grpSpPr bwMode="auto">
          <a:xfrm>
            <a:off x="3581400" y="3502025"/>
            <a:ext cx="1625600" cy="1025525"/>
            <a:chOff x="2256" y="1997"/>
            <a:chExt cx="1024" cy="646"/>
          </a:xfrm>
        </p:grpSpPr>
        <p:sp>
          <p:nvSpPr>
            <p:cNvPr id="7188" name="Line 11"/>
            <p:cNvSpPr>
              <a:spLocks noChangeShapeType="1"/>
            </p:cNvSpPr>
            <p:nvPr/>
          </p:nvSpPr>
          <p:spPr bwMode="auto">
            <a:xfrm flipV="1">
              <a:off x="2712" y="2219"/>
              <a:ext cx="0" cy="4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 type="triangle" w="med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algn="l" rtl="0"/>
              <a:endParaRPr lang="en-GB"/>
            </a:p>
          </p:txBody>
        </p:sp>
        <p:sp>
          <p:nvSpPr>
            <p:cNvPr id="216081" name="AutoShape 17"/>
            <p:cNvSpPr>
              <a:spLocks noChangeArrowheads="1"/>
            </p:cNvSpPr>
            <p:nvPr/>
          </p:nvSpPr>
          <p:spPr bwMode="auto">
            <a:xfrm>
              <a:off x="2256" y="1997"/>
              <a:ext cx="1024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rtl="0">
                <a:defRPr/>
              </a:pPr>
              <a:r>
                <a:rPr lang="en-US" altLang="ja-JP" sz="1600" b="1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  <a:cs typeface="Arial" charset="0"/>
                </a:rPr>
                <a:t>Method Name</a:t>
              </a:r>
            </a:p>
          </p:txBody>
        </p:sp>
      </p:grpSp>
      <p:grpSp>
        <p:nvGrpSpPr>
          <p:cNvPr id="7182" name="Group 22"/>
          <p:cNvGrpSpPr>
            <a:grpSpLocks/>
          </p:cNvGrpSpPr>
          <p:nvPr/>
        </p:nvGrpSpPr>
        <p:grpSpPr bwMode="auto">
          <a:xfrm>
            <a:off x="5638800" y="3502025"/>
            <a:ext cx="1524000" cy="1025525"/>
            <a:chOff x="3805" y="1997"/>
            <a:chExt cx="960" cy="646"/>
          </a:xfrm>
        </p:grpSpPr>
        <p:sp>
          <p:nvSpPr>
            <p:cNvPr id="7186" name="Line 12"/>
            <p:cNvSpPr>
              <a:spLocks noChangeShapeType="1"/>
            </p:cNvSpPr>
            <p:nvPr/>
          </p:nvSpPr>
          <p:spPr bwMode="auto">
            <a:xfrm flipH="1" flipV="1">
              <a:off x="4305" y="2254"/>
              <a:ext cx="0" cy="38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 type="triangle" w="med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algn="l" rtl="0"/>
              <a:endParaRPr lang="en-GB"/>
            </a:p>
          </p:txBody>
        </p:sp>
        <p:sp>
          <p:nvSpPr>
            <p:cNvPr id="216082" name="AutoShape 18"/>
            <p:cNvSpPr>
              <a:spLocks noChangeArrowheads="1"/>
            </p:cNvSpPr>
            <p:nvPr/>
          </p:nvSpPr>
          <p:spPr bwMode="auto">
            <a:xfrm>
              <a:off x="3805" y="1997"/>
              <a:ext cx="960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rtl="0">
                <a:defRPr/>
              </a:pPr>
              <a:r>
                <a:rPr lang="en-US" altLang="ja-JP" sz="1600" b="1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  <a:cs typeface="Arial" charset="0"/>
                </a:rPr>
                <a:t>Parameters</a:t>
              </a:r>
            </a:p>
          </p:txBody>
        </p:sp>
      </p:grpSp>
      <p:grpSp>
        <p:nvGrpSpPr>
          <p:cNvPr id="7183" name="Group 23"/>
          <p:cNvGrpSpPr>
            <a:grpSpLocks/>
          </p:cNvGrpSpPr>
          <p:nvPr/>
        </p:nvGrpSpPr>
        <p:grpSpPr bwMode="auto">
          <a:xfrm>
            <a:off x="-26194" y="1839912"/>
            <a:ext cx="8662988" cy="1447800"/>
            <a:chOff x="192" y="576"/>
            <a:chExt cx="5457" cy="912"/>
          </a:xfrm>
        </p:grpSpPr>
        <p:sp>
          <p:nvSpPr>
            <p:cNvPr id="216088" name="Rectangle 24"/>
            <p:cNvSpPr>
              <a:spLocks noChangeArrowheads="1"/>
            </p:cNvSpPr>
            <p:nvPr/>
          </p:nvSpPr>
          <p:spPr bwMode="auto">
            <a:xfrm>
              <a:off x="246" y="576"/>
              <a:ext cx="5375" cy="9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 rtl="0"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7185" name="Rectangle 25"/>
            <p:cNvSpPr>
              <a:spLocks noChangeArrowheads="1"/>
            </p:cNvSpPr>
            <p:nvPr/>
          </p:nvSpPr>
          <p:spPr bwMode="auto">
            <a:xfrm>
              <a:off x="192" y="672"/>
              <a:ext cx="5457" cy="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1143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lvl="1" algn="l" rtl="0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&lt;modifiers&gt;  &lt;return type&gt;  &lt;method name&gt;  </a:t>
              </a:r>
              <a:r>
                <a:rPr lang="en-US" altLang="en-US" b="1" dirty="0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(</a:t>
              </a:r>
              <a:r>
                <a:rPr lang="en-US" altLang="en-US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&lt;parameters&gt;  </a:t>
              </a:r>
              <a:r>
                <a:rPr lang="en-US" altLang="en-US" b="1" dirty="0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){</a:t>
              </a:r>
            </a:p>
            <a:p>
              <a:pPr lvl="1" algn="l" rtl="0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 &lt;method body&gt;</a:t>
              </a:r>
            </a:p>
            <a:p>
              <a:pPr lvl="1" algn="l" rtl="0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b="1" dirty="0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6474EE7-F55F-4C32-8E13-F523D3871578}" type="slidenum">
              <a:rPr lang="en-GB" smtClean="0"/>
              <a:pPr rtl="0"/>
              <a:t>6</a:t>
            </a:fld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832661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>
          <a:xfrm>
            <a:off x="511288" y="291948"/>
            <a:ext cx="7772400" cy="914400"/>
          </a:xfrm>
        </p:spPr>
        <p:txBody>
          <a:bodyPr/>
          <a:lstStyle/>
          <a:p>
            <a:pPr rtl="0" eaLnBrk="1" hangingPunct="1"/>
            <a:r>
              <a:rPr lang="en-US" altLang="en-US" dirty="0"/>
              <a:t>Method Header</a:t>
            </a:r>
            <a:endParaRPr lang="en-GB" altLang="en-US" dirty="0"/>
          </a:p>
        </p:txBody>
      </p:sp>
      <p:sp>
        <p:nvSpPr>
          <p:cNvPr id="819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428" y="2567848"/>
            <a:ext cx="8642121" cy="4343400"/>
          </a:xfrm>
        </p:spPr>
        <p:txBody>
          <a:bodyPr>
            <a:normAutofit/>
          </a:bodyPr>
          <a:lstStyle/>
          <a:p>
            <a:pPr algn="l" rtl="0" eaLnBrk="1" hangingPunct="1">
              <a:lnSpc>
                <a:spcPct val="80000"/>
              </a:lnSpc>
            </a:pPr>
            <a:r>
              <a:rPr lang="en-US" altLang="en-US" sz="2000" dirty="0"/>
              <a:t>The </a:t>
            </a:r>
            <a:r>
              <a:rPr lang="en-US" altLang="en-US" sz="2000" b="1" i="1" dirty="0">
                <a:solidFill>
                  <a:srgbClr val="339966"/>
                </a:solidFill>
              </a:rPr>
              <a:t>modifiers</a:t>
            </a:r>
            <a:r>
              <a:rPr lang="en-US" altLang="en-US" sz="2000" dirty="0"/>
              <a:t> represent the way the method is accessed. 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altLang="en-US" sz="2000" dirty="0"/>
              <a:t>The </a:t>
            </a:r>
            <a:r>
              <a:rPr lang="en-US" altLang="en-US" sz="2000" b="1" i="1" dirty="0">
                <a:solidFill>
                  <a:srgbClr val="339966"/>
                </a:solidFill>
              </a:rPr>
              <a:t>return type</a:t>
            </a:r>
            <a:r>
              <a:rPr lang="en-US" altLang="en-US" sz="2000" dirty="0"/>
              <a:t> indicates the type of value (if any) the method returns. </a:t>
            </a:r>
          </a:p>
          <a:p>
            <a:pPr lvl="2" algn="l" rtl="0" eaLnBrk="1" hangingPunct="1">
              <a:lnSpc>
                <a:spcPct val="80000"/>
              </a:lnSpc>
            </a:pPr>
            <a:r>
              <a:rPr lang="en-US" altLang="en-US" sz="1600" dirty="0"/>
              <a:t>If the method returns a value, the type of the value must be declared.</a:t>
            </a:r>
          </a:p>
          <a:p>
            <a:pPr lvl="2" algn="l" rtl="0" eaLnBrk="1" hangingPunct="1">
              <a:lnSpc>
                <a:spcPct val="80000"/>
              </a:lnSpc>
            </a:pPr>
            <a:r>
              <a:rPr lang="en-US" altLang="en-US" sz="1600" dirty="0"/>
              <a:t>Returned values can be used by the calling method. </a:t>
            </a:r>
          </a:p>
          <a:p>
            <a:pPr lvl="2" algn="l" rtl="0" eaLnBrk="1" hangingPunct="1">
              <a:lnSpc>
                <a:spcPct val="80000"/>
              </a:lnSpc>
            </a:pPr>
            <a:r>
              <a:rPr lang="en-US" altLang="en-US" sz="1600" dirty="0"/>
              <a:t>Any method can return at most one value. </a:t>
            </a:r>
          </a:p>
          <a:p>
            <a:pPr lvl="2" algn="l" rtl="0" eaLnBrk="1" hangingPunct="1">
              <a:lnSpc>
                <a:spcPct val="80000"/>
              </a:lnSpc>
            </a:pPr>
            <a:r>
              <a:rPr lang="en-US" altLang="en-US" sz="1600" dirty="0"/>
              <a:t>If the method </a:t>
            </a:r>
            <a:r>
              <a:rPr lang="en-US" altLang="en-US" sz="1600" dirty="0">
                <a:solidFill>
                  <a:schemeClr val="tx2"/>
                </a:solidFill>
              </a:rPr>
              <a:t>returns nothing</a:t>
            </a:r>
            <a:r>
              <a:rPr lang="en-US" altLang="en-US" sz="1600" dirty="0"/>
              <a:t>, the keyword </a:t>
            </a:r>
            <a:r>
              <a:rPr lang="en-US" altLang="en-US" sz="1600" b="1" i="1" dirty="0">
                <a:solidFill>
                  <a:schemeClr val="tx2"/>
                </a:solidFill>
              </a:rPr>
              <a:t>void</a:t>
            </a:r>
            <a:r>
              <a:rPr lang="en-US" altLang="en-US" sz="1600" dirty="0"/>
              <a:t> must be used as the </a:t>
            </a:r>
            <a:r>
              <a:rPr lang="en-US" altLang="en-US" sz="1600" b="1" i="1" dirty="0"/>
              <a:t>return type</a:t>
            </a:r>
            <a:r>
              <a:rPr lang="en-US" altLang="en-US" sz="1600" dirty="0"/>
              <a:t>.  </a:t>
            </a:r>
            <a:endParaRPr lang="en-GB" altLang="en-US" sz="1600" dirty="0"/>
          </a:p>
          <a:p>
            <a:pPr algn="l" rtl="0" eaLnBrk="1" hangingPunct="1">
              <a:lnSpc>
                <a:spcPct val="80000"/>
              </a:lnSpc>
            </a:pPr>
            <a:r>
              <a:rPr lang="en-US" altLang="en-US" sz="2000" dirty="0"/>
              <a:t>The </a:t>
            </a:r>
            <a:r>
              <a:rPr lang="en-US" altLang="en-US" sz="2000" b="1" i="1" dirty="0">
                <a:solidFill>
                  <a:srgbClr val="339966"/>
                </a:solidFill>
              </a:rPr>
              <a:t>parameters</a:t>
            </a:r>
            <a:r>
              <a:rPr lang="en-US" altLang="en-US" sz="2000" dirty="0"/>
              <a:t> represent a list of variables whose values will be passed to the method for use by the method. </a:t>
            </a:r>
          </a:p>
          <a:p>
            <a:pPr lvl="2" algn="l" rtl="0" eaLnBrk="1" hangingPunct="1">
              <a:lnSpc>
                <a:spcPct val="80000"/>
              </a:lnSpc>
            </a:pPr>
            <a:r>
              <a:rPr lang="en-US" altLang="en-US" sz="1600" dirty="0"/>
              <a:t>They are optional.  </a:t>
            </a:r>
          </a:p>
          <a:p>
            <a:pPr lvl="2" algn="l" rtl="0" eaLnBrk="1" hangingPunct="1">
              <a:lnSpc>
                <a:spcPct val="80000"/>
              </a:lnSpc>
            </a:pPr>
            <a:r>
              <a:rPr lang="en-US" altLang="en-US" sz="1600" dirty="0"/>
              <a:t>A method that does </a:t>
            </a:r>
            <a:r>
              <a:rPr lang="en-US" altLang="en-US" sz="1600" dirty="0">
                <a:solidFill>
                  <a:schemeClr val="tx2"/>
                </a:solidFill>
              </a:rPr>
              <a:t>not accept parameters</a:t>
            </a:r>
            <a:r>
              <a:rPr lang="en-US" altLang="en-US" sz="1600" dirty="0"/>
              <a:t> is declared with an </a:t>
            </a:r>
            <a:r>
              <a:rPr lang="en-US" altLang="en-US" sz="1600" dirty="0">
                <a:solidFill>
                  <a:schemeClr val="tx2"/>
                </a:solidFill>
              </a:rPr>
              <a:t>empty set of parameters </a:t>
            </a:r>
            <a:r>
              <a:rPr lang="en-US" altLang="en-US" sz="1600" dirty="0"/>
              <a:t>inside the parentheses.</a:t>
            </a:r>
            <a:r>
              <a:rPr lang="en-GB" altLang="en-US" sz="1600" dirty="0"/>
              <a:t> </a:t>
            </a:r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00012" y="984174"/>
            <a:ext cx="8662988" cy="1447800"/>
            <a:chOff x="192" y="576"/>
            <a:chExt cx="5457" cy="912"/>
          </a:xfrm>
        </p:grpSpPr>
        <p:sp>
          <p:nvSpPr>
            <p:cNvPr id="220165" name="Rectangle 5"/>
            <p:cNvSpPr>
              <a:spLocks noChangeArrowheads="1"/>
            </p:cNvSpPr>
            <p:nvPr/>
          </p:nvSpPr>
          <p:spPr bwMode="auto">
            <a:xfrm>
              <a:off x="246" y="576"/>
              <a:ext cx="5375" cy="9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 rtl="0"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8201" name="Rectangle 6"/>
            <p:cNvSpPr>
              <a:spLocks noChangeArrowheads="1"/>
            </p:cNvSpPr>
            <p:nvPr/>
          </p:nvSpPr>
          <p:spPr bwMode="auto">
            <a:xfrm>
              <a:off x="192" y="672"/>
              <a:ext cx="5457" cy="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1143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lvl="1" algn="l" rtl="0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b="1" dirty="0">
                  <a:solidFill>
                    <a:srgbClr val="339966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&lt;modifiers&gt;  &lt;return type&gt;  &lt;method name&gt;</a:t>
              </a:r>
              <a:r>
                <a:rPr lang="en-US" altLang="en-US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</a:t>
              </a:r>
              <a:r>
                <a:rPr lang="en-US" altLang="en-US" b="1" dirty="0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(</a:t>
              </a:r>
              <a:r>
                <a:rPr lang="en-US" altLang="en-US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b="1" dirty="0">
                  <a:solidFill>
                    <a:srgbClr val="339966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&lt;parameters&gt;</a:t>
              </a:r>
              <a:r>
                <a:rPr lang="en-US" altLang="en-US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</a:t>
              </a:r>
              <a:r>
                <a:rPr lang="en-US" altLang="en-US" b="1" dirty="0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){</a:t>
              </a:r>
            </a:p>
            <a:p>
              <a:pPr lvl="1" algn="l" rtl="0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 &lt;method body&gt;</a:t>
              </a:r>
            </a:p>
            <a:p>
              <a:pPr lvl="1" algn="l" rtl="0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b="1" dirty="0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6474EE7-F55F-4C32-8E13-F523D3871578}" type="slidenum">
              <a:rPr lang="en-GB" smtClean="0"/>
              <a:pPr rtl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031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6725F-C6B7-4171-9B79-F0277D297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Example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86C7C8-9610-4594-AA0E-7DC7B5B870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740988"/>
            <a:ext cx="9143999" cy="35306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000" b="1" dirty="0">
                <a:solidFill>
                  <a:srgbClr val="0070C0"/>
                </a:solidFill>
              </a:rPr>
              <a:t>public double </a:t>
            </a:r>
            <a:r>
              <a:rPr lang="en-US" sz="2000" b="1" dirty="0" err="1"/>
              <a:t>calculateAnswer</a:t>
            </a:r>
            <a:r>
              <a:rPr lang="en-US" sz="2000" b="1" dirty="0"/>
              <a:t>(</a:t>
            </a:r>
            <a:r>
              <a:rPr lang="en-US" sz="2000" b="1" dirty="0">
                <a:solidFill>
                  <a:srgbClr val="0070C0"/>
                </a:solidFill>
              </a:rPr>
              <a:t>double</a:t>
            </a:r>
            <a:r>
              <a:rPr lang="en-US" sz="2000" b="1" dirty="0"/>
              <a:t> </a:t>
            </a:r>
            <a:r>
              <a:rPr lang="en-US" sz="2000" b="1" dirty="0" err="1"/>
              <a:t>wingSpan</a:t>
            </a:r>
            <a:r>
              <a:rPr lang="en-US" sz="2000" b="1" dirty="0"/>
              <a:t>, </a:t>
            </a:r>
            <a:r>
              <a:rPr lang="en-US" sz="2000" b="1" dirty="0" err="1">
                <a:solidFill>
                  <a:srgbClr val="0070C0"/>
                </a:solidFill>
              </a:rPr>
              <a:t>int</a:t>
            </a:r>
            <a:r>
              <a:rPr lang="en-US" sz="2000" b="1" dirty="0"/>
              <a:t> </a:t>
            </a:r>
            <a:r>
              <a:rPr lang="en-US" sz="2000" b="1" dirty="0" err="1"/>
              <a:t>numberOfEngines</a:t>
            </a:r>
            <a:r>
              <a:rPr lang="en-US" sz="2000" b="1" dirty="0"/>
              <a:t>,</a:t>
            </a:r>
          </a:p>
          <a:p>
            <a:pPr marL="0" indent="0" algn="l" rtl="0">
              <a:buNone/>
            </a:pPr>
            <a:r>
              <a:rPr lang="en-US" sz="2000" b="1" dirty="0"/>
              <a:t>                              </a:t>
            </a:r>
            <a:r>
              <a:rPr lang="en-US" sz="2000" b="1" dirty="0">
                <a:solidFill>
                  <a:srgbClr val="0070C0"/>
                </a:solidFill>
              </a:rPr>
              <a:t>double</a:t>
            </a:r>
            <a:r>
              <a:rPr lang="en-US" sz="2000" b="1" dirty="0"/>
              <a:t> length, </a:t>
            </a:r>
            <a:r>
              <a:rPr lang="en-US" sz="2000" b="1" dirty="0">
                <a:solidFill>
                  <a:srgbClr val="0070C0"/>
                </a:solidFill>
              </a:rPr>
              <a:t>double</a:t>
            </a:r>
            <a:r>
              <a:rPr lang="en-US" sz="2000" b="1" dirty="0"/>
              <a:t> </a:t>
            </a:r>
            <a:r>
              <a:rPr lang="en-US" sz="2000" b="1" dirty="0" err="1"/>
              <a:t>grossTons</a:t>
            </a:r>
            <a:r>
              <a:rPr lang="en-US" sz="2000" b="1" dirty="0"/>
              <a:t>) </a:t>
            </a:r>
            <a:r>
              <a:rPr lang="en-US" sz="2000" dirty="0"/>
              <a:t>{</a:t>
            </a:r>
          </a:p>
          <a:p>
            <a:pPr marL="0" indent="0" algn="l" rtl="0">
              <a:buNone/>
            </a:pPr>
            <a:endParaRPr lang="en-US" sz="2000" dirty="0"/>
          </a:p>
          <a:p>
            <a:pPr marL="0" indent="0" algn="l" rtl="0">
              <a:buNone/>
            </a:pPr>
            <a:r>
              <a:rPr lang="en-US" sz="2000" dirty="0"/>
              <a:t>    //do the calculation here</a:t>
            </a:r>
          </a:p>
          <a:p>
            <a:pPr marL="0" indent="0" algn="l" rtl="0">
              <a:buNone/>
            </a:pPr>
            <a:endParaRPr lang="en-US" sz="2000" dirty="0"/>
          </a:p>
          <a:p>
            <a:pPr marL="0" indent="0" algn="l" rtl="0">
              <a:buNone/>
            </a:pPr>
            <a:r>
              <a:rPr lang="en-US" sz="2000" dirty="0"/>
              <a:t>}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A4B75A-1933-4999-887A-575F80486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1C6E-55C4-4FA6-A364-B6A92249D745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35757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>
            <a:spAutoFit/>
          </a:bodyPr>
          <a:lstStyle/>
          <a:p>
            <a:r>
              <a:rPr lang="en-US" altLang="ar-SA">
                <a:latin typeface="Arial" panose="020B0604020202020204" pitchFamily="34" charset="0"/>
              </a:rPr>
              <a:t>Two Types of Methods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2769" y="2225898"/>
            <a:ext cx="7772400" cy="2580194"/>
          </a:xfrm>
        </p:spPr>
        <p:txBody>
          <a:bodyPr>
            <a:spAutoFit/>
          </a:bodyPr>
          <a:lstStyle/>
          <a:p>
            <a:pPr marL="609600" indent="-609600" algn="l" rtl="0">
              <a:buFontTx/>
              <a:buAutoNum type="arabicPeriod"/>
            </a:pPr>
            <a:r>
              <a:rPr lang="en-US" altLang="ar-SA" sz="2800" dirty="0">
                <a:latin typeface="Arial" panose="020B0604020202020204" pitchFamily="34" charset="0"/>
              </a:rPr>
              <a:t>Return a value</a:t>
            </a:r>
          </a:p>
          <a:p>
            <a:pPr marL="990600" lvl="1" indent="-533400" algn="l" rtl="0"/>
            <a:r>
              <a:rPr lang="en-US" altLang="ar-SA" dirty="0" err="1">
                <a:solidFill>
                  <a:srgbClr val="0070C0"/>
                </a:solidFill>
                <a:latin typeface="Courier New" panose="02070309020205020404" pitchFamily="49" charset="0"/>
              </a:rPr>
              <a:t>int</a:t>
            </a:r>
            <a:r>
              <a:rPr lang="en-US" altLang="ar-SA" dirty="0">
                <a:latin typeface="Courier New" panose="02070309020205020404" pitchFamily="49" charset="0"/>
              </a:rPr>
              <a:t> next = </a:t>
            </a:r>
            <a:r>
              <a:rPr lang="en-US" altLang="ar-SA" dirty="0" err="1">
                <a:latin typeface="Courier New" panose="02070309020205020404" pitchFamily="49" charset="0"/>
              </a:rPr>
              <a:t>keyboard.nextInt</a:t>
            </a:r>
            <a:r>
              <a:rPr lang="en-US" altLang="ar-SA" dirty="0">
                <a:latin typeface="Courier New" panose="02070309020205020404" pitchFamily="49" charset="0"/>
              </a:rPr>
              <a:t>();</a:t>
            </a:r>
            <a:endParaRPr lang="en-US" altLang="ar-SA" dirty="0">
              <a:latin typeface="Arial" panose="020B0604020202020204" pitchFamily="34" charset="0"/>
            </a:endParaRPr>
          </a:p>
          <a:p>
            <a:pPr marL="990600" lvl="1" indent="-533400" algn="l" rtl="0"/>
            <a:r>
              <a:rPr lang="en-US" altLang="ar-SA" dirty="0">
                <a:solidFill>
                  <a:srgbClr val="0070C0"/>
                </a:solidFill>
                <a:latin typeface="Courier New" panose="02070309020205020404" pitchFamily="49" charset="0"/>
              </a:rPr>
              <a:t>String</a:t>
            </a:r>
            <a:r>
              <a:rPr lang="en-US" altLang="ar-SA" dirty="0">
                <a:latin typeface="Courier New" panose="02070309020205020404" pitchFamily="49" charset="0"/>
              </a:rPr>
              <a:t> name = </a:t>
            </a:r>
            <a:r>
              <a:rPr lang="en-US" altLang="ar-SA" dirty="0" err="1">
                <a:latin typeface="Courier New" panose="02070309020205020404" pitchFamily="49" charset="0"/>
              </a:rPr>
              <a:t>methodName</a:t>
            </a:r>
            <a:r>
              <a:rPr lang="en-US" altLang="ar-SA" dirty="0">
                <a:latin typeface="Courier New" panose="02070309020205020404" pitchFamily="49" charset="0"/>
              </a:rPr>
              <a:t>();</a:t>
            </a:r>
            <a:endParaRPr lang="en-US" altLang="ar-SA" dirty="0">
              <a:latin typeface="Arial" panose="020B0604020202020204" pitchFamily="34" charset="0"/>
            </a:endParaRPr>
          </a:p>
          <a:p>
            <a:pPr marL="609600" indent="-609600" algn="l" rtl="0">
              <a:buFontTx/>
              <a:buAutoNum type="arabicPeriod"/>
            </a:pPr>
            <a:r>
              <a:rPr lang="en-US" altLang="ar-SA" sz="2800" dirty="0">
                <a:latin typeface="Arial" panose="020B0604020202020204" pitchFamily="34" charset="0"/>
              </a:rPr>
              <a:t>Don’t return a value, called </a:t>
            </a:r>
            <a:r>
              <a:rPr lang="en-US" altLang="ar-SA" sz="2800" i="1" dirty="0">
                <a:latin typeface="Courier New" panose="02070309020205020404" pitchFamily="49" charset="0"/>
              </a:rPr>
              <a:t>void</a:t>
            </a:r>
            <a:r>
              <a:rPr lang="en-US" altLang="ar-SA" sz="2800" i="1" dirty="0">
                <a:latin typeface="Arial" panose="020B0604020202020204" pitchFamily="34" charset="0"/>
              </a:rPr>
              <a:t> method</a:t>
            </a:r>
          </a:p>
          <a:p>
            <a:pPr marL="990600" lvl="1" indent="-533400" algn="l" rtl="0"/>
            <a:r>
              <a:rPr lang="en-US" altLang="ar-SA" dirty="0" err="1">
                <a:latin typeface="Courier New" panose="02070309020205020404" pitchFamily="49" charset="0"/>
              </a:rPr>
              <a:t>methodName</a:t>
            </a:r>
            <a:r>
              <a:rPr lang="en-US" altLang="ar-SA" dirty="0">
                <a:latin typeface="Courier New" panose="02070309020205020404" pitchFamily="49" charset="0"/>
              </a:rPr>
              <a:t>(); </a:t>
            </a:r>
          </a:p>
          <a:p>
            <a:pPr marL="990600" lvl="1" indent="-533400" algn="l" rtl="0"/>
            <a:r>
              <a:rPr lang="en-US" altLang="ar-SA" dirty="0" err="1">
                <a:latin typeface="Courier New" panose="02070309020205020404" pitchFamily="49" charset="0"/>
              </a:rPr>
              <a:t>otherMethod</a:t>
            </a:r>
            <a:r>
              <a:rPr lang="en-US" altLang="ar-SA" dirty="0">
                <a:latin typeface="Courier New" panose="02070309020205020404" pitchFamily="49" charset="0"/>
              </a:rPr>
              <a:t>();</a:t>
            </a:r>
            <a:endParaRPr lang="en-US" altLang="ar-SA" dirty="0">
              <a:latin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C340F6-951F-40F3-925D-98B8A28CA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D1C6E-55C4-4FA6-A364-B6A92249D745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9950812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44.272"/>
  <p:tag name="TIMELINE" val="15.9/39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</TotalTime>
  <Words>712</Words>
  <Application>Microsoft Office PowerPoint</Application>
  <PresentationFormat>On-screen Show (4:3)</PresentationFormat>
  <Paragraphs>193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3" baseType="lpstr">
      <vt:lpstr>MS PGothic</vt:lpstr>
      <vt:lpstr>Arial</vt:lpstr>
      <vt:lpstr>Arial Black</vt:lpstr>
      <vt:lpstr>Calibri</vt:lpstr>
      <vt:lpstr>Century Gothic</vt:lpstr>
      <vt:lpstr>Courier New</vt:lpstr>
      <vt:lpstr>Monotype Sorts</vt:lpstr>
      <vt:lpstr>Tahoma</vt:lpstr>
      <vt:lpstr>Times New Roman</vt:lpstr>
      <vt:lpstr>Wingdings 3</vt:lpstr>
      <vt:lpstr>Ion Boardroom</vt:lpstr>
      <vt:lpstr>Methods </vt:lpstr>
      <vt:lpstr>What is a Method</vt:lpstr>
      <vt:lpstr>Method Definitions</vt:lpstr>
      <vt:lpstr>Method Definitions</vt:lpstr>
      <vt:lpstr>Method Declaration</vt:lpstr>
      <vt:lpstr>Method Declaration (cont.)</vt:lpstr>
      <vt:lpstr>Method Header</vt:lpstr>
      <vt:lpstr>Example </vt:lpstr>
      <vt:lpstr>Two Types of Methods</vt:lpstr>
      <vt:lpstr>void Method Definitions</vt:lpstr>
      <vt:lpstr>Defining Methods That Return a Value</vt:lpstr>
      <vt:lpstr>public Method Definitions</vt:lpstr>
      <vt:lpstr>Passing Information to a Method</vt:lpstr>
      <vt:lpstr>Formal Parameters(parameters) </vt:lpstr>
      <vt:lpstr>Actual Parameters(arguments) </vt:lpstr>
      <vt:lpstr>Parameter Passing Example</vt:lpstr>
      <vt:lpstr>Type Matching/Constraint</vt:lpstr>
      <vt:lpstr>Calling a Method</vt:lpstr>
      <vt:lpstr>Example </vt:lpstr>
      <vt:lpstr>Example</vt:lpstr>
      <vt:lpstr>Example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Classes and Objects</dc:title>
  <dc:creator>Aseel</dc:creator>
  <cp:lastModifiedBy>Sarona</cp:lastModifiedBy>
  <cp:revision>77</cp:revision>
  <dcterms:created xsi:type="dcterms:W3CDTF">2014-11-10T14:31:59Z</dcterms:created>
  <dcterms:modified xsi:type="dcterms:W3CDTF">2017-11-12T16:15:16Z</dcterms:modified>
</cp:coreProperties>
</file>