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notesMasterIdLst>
    <p:notesMasterId r:id="rId21"/>
  </p:notesMasterIdLst>
  <p:sldIdLst>
    <p:sldId id="256" r:id="rId2"/>
    <p:sldId id="257" r:id="rId3"/>
    <p:sldId id="274" r:id="rId4"/>
    <p:sldId id="258" r:id="rId5"/>
    <p:sldId id="259" r:id="rId6"/>
    <p:sldId id="262" r:id="rId7"/>
    <p:sldId id="275" r:id="rId8"/>
    <p:sldId id="264" r:id="rId9"/>
    <p:sldId id="276" r:id="rId10"/>
    <p:sldId id="265" r:id="rId11"/>
    <p:sldId id="266" r:id="rId12"/>
    <p:sldId id="267" r:id="rId13"/>
    <p:sldId id="268" r:id="rId14"/>
    <p:sldId id="269" r:id="rId15"/>
    <p:sldId id="270" r:id="rId16"/>
    <p:sldId id="271" r:id="rId17"/>
    <p:sldId id="272" r:id="rId18"/>
    <p:sldId id="273" r:id="rId19"/>
    <p:sldId id="277"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13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11-19T16:19:17.891"/>
    </inkml:context>
    <inkml:brush xml:id="br0">
      <inkml:brushProperty name="width" value="0.2" units="cm"/>
      <inkml:brushProperty name="height" value="0.4" units="cm"/>
      <inkml:brushProperty name="color" value="#FFFFFF"/>
      <inkml:brushProperty name="tip" value="rectangle"/>
      <inkml:brushProperty name="rasterOp" value="maskPen"/>
      <inkml:brushProperty name="ignorePressure" value="1"/>
    </inkml:brush>
  </inkml:definitions>
  <inkml:trace contextRef="#ctx0" brushRef="#br0">2472 151,'-25'12,"-90"24,-81 17,-51 32,-28 13,20-9,30-8,33-18,37-13,26-15,16-13,15-11,12-7,1-4,9-3,11 0,11 1,8-1,11-4,38-22,55-29,49-18,32-3,23 1,3 0,-8 7,-12 16,-5 11,-2 1,20 7,20 3,6 8,-5 8,-19 1,-25 2,-29 5,-19 3,-20 3,-13 1,-11 2,-25 1,-40 12,-48 17,-31 3,-23 2,-3-4,1-2,10-5,5-2,16-3,18-5,15-6,12-3,9-3,4-2,3-1,1 0,5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11-19T16:19:18.235"/>
    </inkml:context>
    <inkml:brush xml:id="br0">
      <inkml:brushProperty name="width" value="0.2" units="cm"/>
      <inkml:brushProperty name="height" value="0.4" units="cm"/>
      <inkml:brushProperty name="color" value="#FFFFFF"/>
      <inkml:brushProperty name="tip" value="rectangle"/>
      <inkml:brushProperty name="rasterOp" value="maskPen"/>
      <inkml:brushProperty name="ignorePressure" value="1"/>
    </inkml:brush>
  </inkml:definitions>
  <inkml:trace contextRef="#ctx0" brushRef="#br0">0 0</inkml:trace>
  <inkml:trace contextRef="#ctx0" brushRef="#br0" timeOffset="1">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11-19T16:19:31.054"/>
    </inkml:context>
    <inkml:brush xml:id="br0">
      <inkml:brushProperty name="width" value="0.2" units="cm"/>
      <inkml:brushProperty name="height" value="0.4" units="cm"/>
      <inkml:brushProperty name="color" value="#FFFFFF"/>
      <inkml:brushProperty name="tip" value="rectangle"/>
      <inkml:brushProperty name="rasterOp" value="maskPen"/>
      <inkml:brushProperty name="ignorePressure" value="1"/>
    </inkml:brush>
  </inkml:definitions>
  <inkml:trace contextRef="#ctx0" brushRef="#br0">613 77,'0'0,"0"0,0 0,0 0,0 0,0 0,0 0,0 0,0 0,0 0,0 0,0 0,0 0,0 0,0 0,0 0,0 0,0 0,0 0,0 0,7 0,1-7,13-1,14 0,15-5,10 1,9 1,4 3,-4 3,-7 2,-8 2,-7 0,-11 2,-6-1,-8 1,-7-1,-7 1,-5-1,-2 0,-2 0,0 0,-1 0,1 0,0 0,0 0,1 0,-13 0,-10 0,-13 0,-14 0,-11 0,0 6,-4 3,-2 5,-9 1,-4-3,-7 3,-2 0,2-4,4-3,9-3,11-2,17-3,9 0,5 0,8-1,8 1,6-1,6 1,3-1,2 1,0 0,1 0,-1 0,0 0,0 0,5 0,15 7,23 1,22 6,12 7,13 6,15 5,14 3,13 2,2 1,3-6,3-3,3-5,-5-1,-13-5,-15-5,-21-4,-19-5,-16-2,-17-2,-8-1,-10 0,-8 0,-6 1,-4-1,-3 1,0-1,-1 1,0 0,-12 0,-53 0,-110 0,-43 1,15-1,-107 0,-1 0,53 0,71 0,67 6,49 2,35 0,20-2,11-1,8-2,4-2,0 0,0-1,-1 0,-1-1,17 1,31 0,31-7,28-1,25-6,28-7,11 0,14-3,12-3,3 3,-7 5,-19 7,-14 4,-3 4,-5 3,-9 1,-4 1,-2 13,13 4,12 5,-22-2,-36-3</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11-19T16:20:01.275"/>
    </inkml:context>
    <inkml:brush xml:id="br0">
      <inkml:brushProperty name="width" value="0.21167" units="cm"/>
      <inkml:brushProperty name="height" value="0.21167" units="cm"/>
      <inkml:brushProperty name="color" value="#FFFFFF"/>
      <inkml:brushProperty name="ignorePressure" value="1"/>
    </inkml:brush>
  </inkml:definitions>
  <inkml:traceGroup>
    <inkml:annotationXML>
      <emma:emma xmlns:emma="http://www.w3.org/2003/04/emma" version="1.0">
        <emma:interpretation id="{E6A4302E-64DF-43A7-B228-3CD2B6DDB2CC}" emma:medium="tactile" emma:mode="ink">
          <msink:context xmlns:msink="http://schemas.microsoft.com/ink/2010/main" type="inkDrawing" rotatedBoundingBox="14351,15786 21362,15875 21347,17018 14336,16929" shapeName="Other"/>
        </emma:interpretation>
      </emma:emma>
    </inkml:annotationXML>
    <inkml:trace contextRef="#ctx0" brushRef="#br0">2958 814,'13'0,"22"-13,12-10,17-14,10-19,4-6,-4 0,4 6,-5 5,-9 11,-8 13,-28 11,-48 15,-41 13,-21 5,-11-1,-7-3,0-3,6 2,-8 0,-4 3,-16 0,-12-3,-15 9,0 1,-7-3,12 1,16-2,12-5,14 2,10 4,4 0,3-4,3-4,11-5,28-2,42-3,45-1,28-1,14-6,17-8,11-2,10 2,22 4,18 3,5 4,-7 2,-18 1,-15 1,-24 1,-22 0,-20 0,-21 5,-17 9,-13 8,-14 0,-14-4,-16-6,-22-4,-39-4,-29-3,-12-1,4-2,11 0,14 0,18 0,18 0,15 1,9 0,1 0,19 0,40 0,42 0,37 0,27 0,5 0,-6 0,-4 0,-16 0,-75 6,-86 9,-57 1,-28-2,-1-3,-7-3,10-4,17-2,12-1,12-1,18-1,17 0,13 1,11-1,25 1,28-7,25-1,25-6,10-1,11-4,5 2,0-4,-8 3,-10 4,-30 5,-40 3,-38 3,-43 2,-20 2,-5-1,-3 1,6 0,8 0,8-1,0 0,4 0,10 1,17-8,26-14,49-22,47-11,38-1,27 1,10 4,7-2,-15 8,-23 12,-24 10,-20 10,-20 13,-24 6,-40 14,-54 17,-27 8,-27 2,-5 5,9-5,12-12,20-12,13-3,45-6,40-5,27-4,14-16,-8 0,-22 8,-46 10,-36 11,-19 2,-8-3,5 2,12-3,7-3,1-5,7-4,7-3,7-1,5-1,16-7,18-15,24-16,27-14,20-4,17 0,1 11,0 12,-8 12,-4 10,-7 6,-2 5,-4 1,-13 8,-25 2,-22-1,-18-2,-16-3,-2-8,5-10,34-15,36-9,25-5,14-1,14 0,-2 8,-4 9,-8 10,-18 13,-12 20,-13 14,-12 13,-9 12,-19 16,-14 7,-29-3,-11-2,-7-13,-5-12,11-6,9-12,9-11,5-9,4-5,8-12,8-9,9-10,6-6,4-4,21-16,13 2,21 3,13 2,15 4,5 7,-4 10,-5 9,-9 13,-16 12,-17 12,-14 7,-17 12,-22 4,-58 8,-78 0,-45-9,-25-12,12-11,23-10,39-7,37-4,32-3,24 0,15-13,15-10,11-19,10-15,11-10,5 0,13 0,16 5,7 8,14 6,29 6,17 10,4 11,2 16,-6 15,-8 7,-15 6,-15 6,-19 5,-18 3,-14 3,-10-1,-6 2,-4-1,-1-1,13-5,11-10,15-1,7 2,-3 3,-8 3,-23 3,-18 3,-13-5,-17-1,-12-6,-5-7,1-5,5-6,-3-3,3-8,3-15,10-12,11-5,4-3,6 0,12 6,14 16,17 17,17 21,1 14,-1 8,5 3,-5 0,-11-1,-10-14,-16-18,-14-24,-19-28,-5-26,3-21,7-13,7 3,31 19,44 23,24 21,11 28,8 23,-2 20,-11 11,-15 3,6 0,-6-3,-9-2,-16-4,-16-14,-20-25,-19-31,-15-29,-16-18,-2-8,-2-3,7 8,28 17,21 19,19 29,24 30,14 25,7 11,2 9,0-5,-14 0,-12-9,-16-7,-15-4,-17-7,-30-10,-22-19,-18-17,-16-12,-8 0,5-3,10 6,11 6,27 7,39 5,37 5,30 8,40 17,20 10,-1 0,3 0,-9-4,-21-2,-20-4,-20-7,-14-5,-15 1,-15 6,-16-1,-4-8,18-13,24-5,23-1,38 1,27 3,34 2,15 2,1 2,-10 1,-30 0,-18 0,-25 1,-23-7,-30-2,-35-6,-32-7,-31 0,-25 4,-12 5,-4 4,9 3,19 10,13 3,11 0,18 0,25-3,32-1,29-2,16 5,8 2,-5-2,-3-1,-3-1,-1-3,-2-1,-36 12,-64 16,-63 16,-61 13,-48 2,-2-2,20-12,29-13,33-12,51-10,62-6,69-5,49-8,32-3,9 0,10-3,-3-1,-4-3,-15-5,-20 2,-24 4,-8 4,-33 6,-57 16,-72 24,-48 15,-41 4,-5-1,7-1,18-5,21-8,32-6,24-7,36-8,42-7,51-4,32-10,26-10,11-3,21-11,2-6,7-4,-12 5,-6 2,-15 6,-42 8,-80 13,-85 14,-54 17,-23 5,2-3,21 0,26-5,25-6,21-6,38-5,49-10,56-23,41-12,35-14,10-2,8 6,-14 7,-29 4,-24 1,-43 15,-46 9,-45 9,-38 10,-13 4,23 1,59-2,53-2,30-9,17-10,3-10,-4 0,-8-3,-2-4,-4 3,-12 7,-20-1,-26 10,-31 13,-23 5,-7 9,-6 0,-4 5,11-3,29-3,20-6,19-3,8-4,-5 5,-15 6,-20 2,-17-3,-21 3,-11-1,1 4,0-3,1-3,13-4,16-4,23-2,27-2,19-7,18-3,8 0,-36 8,-39 4,-34 2,-19 12,-10 4,-2 4,2-2,4-5,15-6,26-4,20-5,14-1,9-2,4-1,-5-13,-15-3,-23-6,-43-12,-32-5,-35 4,-29 1,-29 7,-16 9,11 6,22 7,32 3,41 3,67-5,60-8,41-8,25 0,4 3,-10 5,-11-2,-10 2,-6-4,-11 2,-5 3,-7 4,-6 3,-25 2,-48 15,-33 11,-26 8,-11-2,-3 2,8-6,13-6,32-7,35-5,32-4,29-9,19-3,10 0,9-5,-5 0,-5-4,-9 1,-12 4,-9 3,-8 5,-17 8,-20 4,-11 7,-11 2,-3 3,-4-1,1 3,-2-2,9-5,19-4,29-4,19-4,21-1,10-1,9-1,2-6,3-15,-9-3,-6-4,-12-3,-24 10,-33 9,-37 12,-27 8,-12 7,-1 3,4-3,-1 3,4-1,4-3,6-5,29-3,37-8,26-11,25-9,19 0,13-3,8-3,-9 3,-9 0,-14 5,-34-1,-92 9,-51 14,-22 7,-9 1,5 0,18-2,20 4,18 1,15-3,10-2,6-2,3-3,-11-1,-11-1,-2 0,3 0,4-1,4 1,5-1,3 1,1 0,8 6,21-4,31-8,30-4,14-6,19-7,2 1,5-2,0-10,2-5,-8 4,-13 8,-30 8,-68 8,-66 12,-49 18,-45 18,-41 10,-32 9,-9 1,21-9,34-13,47-5,45-9,30-1,25-4,17-5,29-4,36-4,28-2,13-1,3-7,3-2,-9-6,-33 0,-26 2,-19 3,-24 4,-17 2,-28 3,-18 1,-15 0,-5 1,7 6,12 8,-7 1,5 5,-10 5,-3-2,7-6,12-5,18 2,48-9,57-11,38-5,35-7,15-13,2-2,2-1,1-2,8-7,1 4,1 2,5 0,-7 1,-10 6,-11 7,-15 3,-16 3,-12 5,-9-2,-6 1,3 3,8 2,1 3,-8-4,2-1,-13 1,-18 3,-18 1,-8 7,-7 5,-8-1,-4 0,-4-2,-1 11,-1 2,-1-1,1-4,13-4,4 2,-1 0,4 4,-1 0,2 9,-2 1,-4-3,-11-1,-5-2,-10-5,-1-5,-12-4,-8-3,-4 5,-9 1,-2-1,7-2,10 5,10 1,22-2,36-9,48-4,36-1,22-7,12-19,-2-11,4-5,-5 0,-10 1,-4 9,-7 4,0 1,-4 1,-11 4,-6 2,-10 4,-2 7,-6-2,-6 3,-5 3,-3 3,-22 16,-33 6,-26 7,-38 12,-24 6,-1-3,10-8,16-9,7-8,10-6,9-4,6-2,6-2,2 1,1-1,20 1,25 0,17 0,10 1,19 0,17 0,10 0,4 0,-8 0,-9 0,-5 0,-1 0,-4 0,-25 6,-31 9,-41 14,-33 8,-23 4,-26-4,-6-3,6-1,4 1,10-6,17-8,17-7,27-5,40-5,33-3,25-7,21-3,18-5,5-8,6-5,3-4,2-3,-10-2,-28 5,-39 9,-43 20,-45 11,-25 3,-18 8,-3-1,2 3,6 5,13-3,15-5,11-5,10-5,6 2,-2-1,-1-1,-5-2,-8-3,-5-1,0-1,4-1,0-1,-3 1,2-7,12-8,6-1,5-5,1 2,-6-3,-2 3,0-2,-6-3,-1-5,2 4,3 5,-5 1,1-4,-11 3,-7 4,1 5,5 5,6 3,-5-11,0-8,4-2,5 5,5 4,-2 6,0 3,14-2,45-8,39 1,29-5,13-4,5 1,-3 5,-5 5,-12 5,-12 4,-18 9,-16 10,-27 8,-33 1,-24-4,-29 7,-18 5,-18-2,-2-7,1-7,14-7,18-4,25 3,34 0,35 5,40 7,26-1,18-2,0-6,3-3,-8-4,-13-2,-13-2,-10-1,-8 1,-4-1,-10 6,-22 9,-24 2,-16-2,-9-3,4-3,7-4</inkml:trace>
  </inkml:traceGroup>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11-19T16:20:03.496"/>
    </inkml:context>
    <inkml:brush xml:id="br0">
      <inkml:brushProperty name="width" value="0.21167" units="cm"/>
      <inkml:brushProperty name="height" value="0.21167" units="cm"/>
      <inkml:brushProperty name="color" value="#FFFFFF"/>
      <inkml:brushProperty name="ignorePressure" value="1"/>
    </inkml:brush>
  </inkml:definitions>
  <inkml:traceGroup>
    <inkml:annotationXML>
      <emma:emma xmlns:emma="http://www.w3.org/2003/04/emma" version="1.0">
        <emma:interpretation id="{5924EC52-4DAD-4527-A531-598B1493E172}" emma:medium="tactile" emma:mode="ink">
          <msink:context xmlns:msink="http://schemas.microsoft.com/ink/2010/main" type="writingRegion" rotatedBoundingBox="-4344,5300 -3298,5300 -3298,8996 -4344,8996"/>
        </emma:interpretation>
      </emma:emma>
    </inkml:annotationXML>
    <inkml:traceGroup>
      <inkml:annotationXML>
        <emma:emma xmlns:emma="http://www.w3.org/2003/04/emma" version="1.0">
          <emma:interpretation id="{16C46117-5DDB-43DB-91F9-28667B87CF2D}" emma:medium="tactile" emma:mode="ink">
            <msink:context xmlns:msink="http://schemas.microsoft.com/ink/2010/main" type="paragraph" rotatedBoundingBox="-4344,5300 -3298,5300 -3298,8996 -4344,8996" alignmentLevel="1"/>
          </emma:interpretation>
        </emma:emma>
      </inkml:annotationXML>
      <inkml:traceGroup>
        <inkml:annotationXML>
          <emma:emma xmlns:emma="http://www.w3.org/2003/04/emma" version="1.0">
            <emma:interpretation id="{D80E0725-B33A-4803-AD1B-E68710A878B1}" emma:medium="tactile" emma:mode="ink">
              <msink:context xmlns:msink="http://schemas.microsoft.com/ink/2010/main" type="line" rotatedBoundingBox="-4344,5300 -3298,5300 -3298,8996 -4344,8996"/>
            </emma:interpretation>
          </emma:emma>
        </inkml:annotationXML>
        <inkml:traceGroup>
          <inkml:annotationXML>
            <emma:emma xmlns:emma="http://www.w3.org/2003/04/emma" version="1.0">
              <emma:interpretation id="{4B38D392-EF03-428C-A173-01B35ED57EAA}" emma:medium="tactile" emma:mode="ink">
                <msink:context xmlns:msink="http://schemas.microsoft.com/ink/2010/main" type="inkWord" rotatedBoundingBox="-4344,5300 -4329,5300 -4329,5315 -4344,5315"/>
              </emma:interpretation>
              <emma:one-of disjunction-type="recognition" id="oneOf0">
                <emma:interpretation id="interp0" emma:lang="en-US" emma:confidence="0">
                  <emma:literal>.</emma:literal>
                </emma:interpretation>
                <emma:interpretation id="interp1" emma:lang="en-US" emma:confidence="0">
                  <emma:literal>v</emma:literal>
                </emma:interpretation>
                <emma:interpretation id="interp2" emma:lang="en-US" emma:confidence="0">
                  <emma:literal>}</emma:literal>
                </emma:interpretation>
                <emma:interpretation id="interp3" emma:lang="en-US" emma:confidence="0">
                  <emma:literal>w</emma:literal>
                </emma:interpretation>
                <emma:interpretation id="interp4" emma:lang="en-US" emma:confidence="0">
                  <emma:literal>3</emma:literal>
                </emma:interpretation>
              </emma:one-of>
            </emma:emma>
          </inkml:annotationXML>
          <inkml:trace contextRef="#ctx0" brushRef="#br0">1 1</inkml:trace>
        </inkml:traceGroup>
        <inkml:traceGroup>
          <inkml:annotationXML>
            <emma:emma xmlns:emma="http://www.w3.org/2003/04/emma" version="1.0">
              <emma:interpretation id="{01456E65-4D60-4A18-8EA8-B5EF2A307B44}" emma:medium="tactile" emma:mode="ink">
                <msink:context xmlns:msink="http://schemas.microsoft.com/ink/2010/main" type="inkWord" rotatedBoundingBox="-3313,8981 -3298,8981 -3298,8996 -3313,8996"/>
              </emma:interpretation>
            </emma:emma>
          </inkml:annotationXML>
          <inkml:trace contextRef="#ctx0" brushRef="#br0" timeOffset="4922">1032 3682</inkml:trace>
        </inkml:traceGroup>
      </inkml:traceGroup>
    </inkml:traceGroup>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BDCEC5C4-EC95-48BE-82B4-B6DF575BCDEE}" type="datetimeFigureOut">
              <a:rPr lang="ar-SA" smtClean="0"/>
              <a:t>01/03/1439</a:t>
            </a:fld>
            <a:endParaRPr lang="ar-S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760C9E3-6989-48A4-AC23-A4F7B7C174BA}" type="slidenum">
              <a:rPr lang="ar-SA" smtClean="0"/>
              <a:t>‹#›</a:t>
            </a:fld>
            <a:endParaRPr lang="ar-SA"/>
          </a:p>
        </p:txBody>
      </p:sp>
    </p:spTree>
    <p:extLst>
      <p:ext uri="{BB962C8B-B14F-4D97-AF65-F5344CB8AC3E}">
        <p14:creationId xmlns:p14="http://schemas.microsoft.com/office/powerpoint/2010/main" val="32953979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p:spPr>
        <p:txBody>
          <a:bodyPr/>
          <a:lstStyle/>
          <a:p>
            <a:pPr eaLnBrk="1" hangingPunct="1"/>
            <a:endParaRPr lang="ar-SA" altLang="ar-SA"/>
          </a:p>
        </p:txBody>
      </p:sp>
      <p:sp>
        <p:nvSpPr>
          <p:cNvPr id="19460" name="Slide Number Placeholder 3"/>
          <p:cNvSpPr>
            <a:spLocks noGrp="1"/>
          </p:cNvSpPr>
          <p:nvPr>
            <p:ph type="sldNum" sz="quarter" idx="5"/>
          </p:nvPr>
        </p:nvSpPr>
        <p:spPr>
          <a:noFill/>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C8B308D5-9D8A-4032-9AAC-CAC2C01617C2}" type="slidenum">
              <a:rPr lang="en-US" altLang="ar-SA" sz="1200" smtClean="0"/>
              <a:pPr/>
              <a:t>2</a:t>
            </a:fld>
            <a:endParaRPr lang="en-US" altLang="ar-SA" sz="1200"/>
          </a:p>
        </p:txBody>
      </p:sp>
    </p:spTree>
    <p:extLst>
      <p:ext uri="{BB962C8B-B14F-4D97-AF65-F5344CB8AC3E}">
        <p14:creationId xmlns:p14="http://schemas.microsoft.com/office/powerpoint/2010/main" val="20634919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6785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0173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7376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2480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6359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3426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72696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11"/>
          </p:nvPr>
        </p:nvSpPr>
        <p:spPr>
          <a:xfrm>
            <a:off x="516133" y="6387910"/>
            <a:ext cx="3859795" cy="228660"/>
          </a:xfrm>
        </p:spPr>
        <p:txBody>
          <a:bodyPr/>
          <a:lstStyle/>
          <a:p>
            <a:endParaRPr lang="en-US" dirty="0"/>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694862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11"/>
          </p:nvPr>
        </p:nvSpPr>
        <p:spPr>
          <a:xfrm>
            <a:off x="538546" y="6365498"/>
            <a:ext cx="3859795" cy="228660"/>
          </a:xfrm>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57344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3379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6447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29364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1078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4394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8053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41489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31534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B61BEF0D-F0BB-DE4B-95CE-6DB70DBA9567}" type="datetimeFigureOut">
              <a:rPr lang="en-US" smtClean="0"/>
              <a:pPr/>
              <a:t>11/19/2017</a:t>
            </a:fld>
            <a:endParaRPr lang="en-US" dirty="0"/>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n-US" dirty="0"/>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210176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1" eaLnBrk="1" latinLnBrk="0" hangingPunct="1">
        <a:spcBef>
          <a:spcPct val="0"/>
        </a:spcBef>
        <a:buNone/>
        <a:defRPr sz="3200" b="0" i="0" kern="1200">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customXml" Target="../ink/ink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customXml" Target="../ink/ink2.xml"/><Relationship Id="rId11" Type="http://schemas.openxmlformats.org/officeDocument/2006/relationships/customXml" Target="../ink/ink5.xml"/><Relationship Id="rId5" Type="http://schemas.openxmlformats.org/officeDocument/2006/relationships/image" Target="../media/image5.png"/><Relationship Id="rId10" Type="http://schemas.openxmlformats.org/officeDocument/2006/relationships/image" Target="../media/image7.png"/><Relationship Id="rId4" Type="http://schemas.openxmlformats.org/officeDocument/2006/relationships/customXml" Target="../ink/ink1.xml"/><Relationship Id="rId9" Type="http://schemas.openxmlformats.org/officeDocument/2006/relationships/customXml" Target="../ink/ink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85800" y="2273300"/>
            <a:ext cx="7772400" cy="1143000"/>
          </a:xfrm>
        </p:spPr>
        <p:txBody>
          <a:bodyPr anchor="ctr"/>
          <a:lstStyle/>
          <a:p>
            <a:r>
              <a:rPr lang="en-US" altLang="ar-SA" sz="3200" dirty="0"/>
              <a:t>Chapter 11 </a:t>
            </a:r>
            <a:br>
              <a:rPr lang="en-US" altLang="ar-SA" sz="3200" dirty="0"/>
            </a:br>
            <a:r>
              <a:rPr lang="en-US" altLang="ar-SA" sz="3200" dirty="0"/>
              <a:t>Introduction to Objects and Classes</a:t>
            </a:r>
          </a:p>
        </p:txBody>
      </p:sp>
      <p:sp>
        <p:nvSpPr>
          <p:cNvPr id="2" name="Subtitle 1"/>
          <p:cNvSpPr>
            <a:spLocks noGrp="1"/>
          </p:cNvSpPr>
          <p:nvPr>
            <p:ph type="subTitle" idx="1"/>
          </p:nvPr>
        </p:nvSpPr>
        <p:spPr>
          <a:xfrm>
            <a:off x="866775" y="4776788"/>
            <a:ext cx="5916613" cy="862012"/>
          </a:xfrm>
        </p:spPr>
        <p:txBody>
          <a:bodyPr rtlCol="0">
            <a:normAutofit/>
          </a:bodyPr>
          <a:lstStyle/>
          <a:p>
            <a:pPr fontAlgn="auto">
              <a:spcAft>
                <a:spcPts val="0"/>
              </a:spcAft>
              <a:buFont typeface="Wingdings 3" charset="2"/>
              <a:buNone/>
              <a:defRPr/>
            </a:pPr>
            <a:endParaRPr lang="ar-SA"/>
          </a:p>
        </p:txBody>
      </p:sp>
      <p:sp>
        <p:nvSpPr>
          <p:cNvPr id="17412"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461ED91B-F8F5-406B-B942-E5651863B6EB}" type="slidenum">
              <a:rPr lang="en-US" altLang="ar-SA" sz="2800">
                <a:solidFill>
                  <a:schemeClr val="bg1"/>
                </a:solidFill>
              </a:rPr>
              <a:pPr/>
              <a:t>1</a:t>
            </a:fld>
            <a:endParaRPr lang="en-US" altLang="ar-SA" sz="2800">
              <a:solidFill>
                <a:schemeClr val="bg1"/>
              </a:solidFill>
            </a:endParaRPr>
          </a:p>
        </p:txBody>
      </p:sp>
      <p:sp>
        <p:nvSpPr>
          <p:cNvPr id="17413" name="Line 4"/>
          <p:cNvSpPr>
            <a:spLocks noChangeShapeType="1"/>
          </p:cNvSpPr>
          <p:nvPr/>
        </p:nvSpPr>
        <p:spPr bwMode="auto">
          <a:xfrm>
            <a:off x="1447800" y="4572000"/>
            <a:ext cx="624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Tree>
    <p:extLst>
      <p:ext uri="{BB962C8B-B14F-4D97-AF65-F5344CB8AC3E}">
        <p14:creationId xmlns:p14="http://schemas.microsoft.com/office/powerpoint/2010/main" val="2189451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152400"/>
            <a:ext cx="7772400" cy="1143000"/>
          </a:xfrm>
        </p:spPr>
        <p:txBody>
          <a:bodyPr/>
          <a:lstStyle/>
          <a:p>
            <a:br>
              <a:rPr lang="en-US" altLang="ar-SA" dirty="0"/>
            </a:br>
            <a:br>
              <a:rPr lang="en-US" altLang="ar-SA" dirty="0"/>
            </a:br>
            <a:br>
              <a:rPr lang="en-US" altLang="ar-SA" dirty="0"/>
            </a:br>
            <a:r>
              <a:rPr lang="en-US" altLang="ar-SA" dirty="0"/>
              <a:t>Objects</a:t>
            </a:r>
          </a:p>
        </p:txBody>
      </p:sp>
      <p:sp>
        <p:nvSpPr>
          <p:cNvPr id="27651" name="Rectangle 3"/>
          <p:cNvSpPr>
            <a:spLocks noGrp="1" noChangeArrowheads="1"/>
          </p:cNvSpPr>
          <p:nvPr>
            <p:ph idx="1"/>
          </p:nvPr>
        </p:nvSpPr>
        <p:spPr>
          <a:xfrm>
            <a:off x="685800" y="2205038"/>
            <a:ext cx="7772400" cy="4495800"/>
          </a:xfrm>
        </p:spPr>
        <p:txBody>
          <a:bodyPr/>
          <a:lstStyle/>
          <a:p>
            <a:pPr algn="l" rtl="0"/>
            <a:r>
              <a:rPr lang="en-GB" altLang="ar-SA"/>
              <a:t>An </a:t>
            </a:r>
            <a:r>
              <a:rPr lang="en-GB" altLang="ar-SA" b="1" i="1">
                <a:solidFill>
                  <a:srgbClr val="CC0000"/>
                </a:solidFill>
              </a:rPr>
              <a:t>object</a:t>
            </a:r>
            <a:r>
              <a:rPr lang="en-GB" altLang="ar-SA"/>
              <a:t> is an </a:t>
            </a:r>
            <a:r>
              <a:rPr lang="en-GB" altLang="ar-SA" i="1">
                <a:solidFill>
                  <a:srgbClr val="000066"/>
                </a:solidFill>
              </a:rPr>
              <a:t>instance</a:t>
            </a:r>
            <a:r>
              <a:rPr lang="en-GB" altLang="ar-SA"/>
              <a:t> of a class.</a:t>
            </a:r>
          </a:p>
          <a:p>
            <a:pPr algn="l" rtl="0"/>
            <a:endParaRPr lang="en-GB" altLang="ar-SA"/>
          </a:p>
          <a:p>
            <a:pPr algn="l" rtl="0"/>
            <a:r>
              <a:rPr lang="en-GB" altLang="ar-SA"/>
              <a:t>If we have a class definition called </a:t>
            </a:r>
            <a:r>
              <a:rPr lang="en-GB" altLang="ar-SA" i="1"/>
              <a:t>Car</a:t>
            </a:r>
            <a:r>
              <a:rPr lang="en-GB" altLang="ar-SA"/>
              <a:t>, then we can think of Audi, BMW, and Corvette as each being an instance (object) of the class </a:t>
            </a:r>
            <a:r>
              <a:rPr lang="en-GB" altLang="ar-SA" i="1"/>
              <a:t>Car</a:t>
            </a:r>
            <a:r>
              <a:rPr lang="en-GB" altLang="ar-SA"/>
              <a:t>, i.e., they are each a type of car.</a:t>
            </a:r>
            <a:endParaRPr lang="en-US" altLang="ar-SA"/>
          </a:p>
        </p:txBody>
      </p:sp>
      <p:sp>
        <p:nvSpPr>
          <p:cNvPr id="27652"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0DB3A80C-72E5-4061-866A-7046CDB426E4}" type="slidenum">
              <a:rPr lang="en-US" altLang="ar-SA" sz="2800">
                <a:solidFill>
                  <a:schemeClr val="bg1"/>
                </a:solidFill>
              </a:rPr>
              <a:pPr/>
              <a:t>10</a:t>
            </a:fld>
            <a:endParaRPr lang="en-US" altLang="ar-SA" sz="2800">
              <a:solidFill>
                <a:schemeClr val="bg1"/>
              </a:solidFill>
            </a:endParaRPr>
          </a:p>
        </p:txBody>
      </p:sp>
    </p:spTree>
    <p:extLst>
      <p:ext uri="{BB962C8B-B14F-4D97-AF65-F5344CB8AC3E}">
        <p14:creationId xmlns:p14="http://schemas.microsoft.com/office/powerpoint/2010/main" val="2181764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152400"/>
            <a:ext cx="7772400" cy="1143000"/>
          </a:xfrm>
        </p:spPr>
        <p:txBody>
          <a:bodyPr/>
          <a:lstStyle/>
          <a:p>
            <a:br>
              <a:rPr lang="en-US" altLang="ar-SA" dirty="0"/>
            </a:br>
            <a:br>
              <a:rPr lang="en-US" altLang="ar-SA" dirty="0"/>
            </a:br>
            <a:r>
              <a:rPr lang="en-US" altLang="ar-SA" dirty="0"/>
              <a:t>Object example</a:t>
            </a:r>
          </a:p>
        </p:txBody>
      </p:sp>
      <p:sp>
        <p:nvSpPr>
          <p:cNvPr id="28675" name="Slide Number Placeholder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7BB999D9-5969-4DEA-A27A-5229941C25EF}" type="slidenum">
              <a:rPr lang="en-US" altLang="ar-SA" sz="2800">
                <a:solidFill>
                  <a:schemeClr val="bg1"/>
                </a:solidFill>
              </a:rPr>
              <a:pPr/>
              <a:t>11</a:t>
            </a:fld>
            <a:endParaRPr lang="en-US" altLang="ar-SA" sz="2800">
              <a:solidFill>
                <a:schemeClr val="bg1"/>
              </a:solidFill>
            </a:endParaRPr>
          </a:p>
        </p:txBody>
      </p:sp>
      <p:sp>
        <p:nvSpPr>
          <p:cNvPr id="28676" name="Text Box 3"/>
          <p:cNvSpPr txBox="1">
            <a:spLocks noChangeArrowheads="1"/>
          </p:cNvSpPr>
          <p:nvPr/>
        </p:nvSpPr>
        <p:spPr bwMode="auto">
          <a:xfrm>
            <a:off x="1371600" y="18288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ar-SA"/>
              <a:t>Audi 6</a:t>
            </a:r>
          </a:p>
        </p:txBody>
      </p:sp>
      <p:sp>
        <p:nvSpPr>
          <p:cNvPr id="28677" name="Text Box 4"/>
          <p:cNvSpPr txBox="1">
            <a:spLocks noChangeArrowheads="1"/>
          </p:cNvSpPr>
          <p:nvPr/>
        </p:nvSpPr>
        <p:spPr bwMode="auto">
          <a:xfrm>
            <a:off x="4114800" y="1828800"/>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ar-SA"/>
              <a:t>BMW Z3</a:t>
            </a:r>
          </a:p>
        </p:txBody>
      </p:sp>
      <p:sp>
        <p:nvSpPr>
          <p:cNvPr id="28678" name="Text Box 5"/>
          <p:cNvSpPr txBox="1">
            <a:spLocks noChangeArrowheads="1"/>
          </p:cNvSpPr>
          <p:nvPr/>
        </p:nvSpPr>
        <p:spPr bwMode="auto">
          <a:xfrm>
            <a:off x="7239000" y="18288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ar-SA"/>
              <a:t>Corvette</a:t>
            </a:r>
          </a:p>
        </p:txBody>
      </p:sp>
      <p:sp>
        <p:nvSpPr>
          <p:cNvPr id="28679" name="AutoShape 6"/>
          <p:cNvSpPr>
            <a:spLocks noChangeArrowheads="1"/>
          </p:cNvSpPr>
          <p:nvPr/>
        </p:nvSpPr>
        <p:spPr bwMode="auto">
          <a:xfrm>
            <a:off x="1219200" y="2362200"/>
            <a:ext cx="1295400" cy="16764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ar-SA" altLang="ar-SA"/>
          </a:p>
        </p:txBody>
      </p:sp>
      <p:sp>
        <p:nvSpPr>
          <p:cNvPr id="28680" name="AutoShape 7"/>
          <p:cNvSpPr>
            <a:spLocks noChangeArrowheads="1"/>
          </p:cNvSpPr>
          <p:nvPr/>
        </p:nvSpPr>
        <p:spPr bwMode="auto">
          <a:xfrm>
            <a:off x="4114800" y="2362200"/>
            <a:ext cx="1295400" cy="16764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ar-SA" altLang="ar-SA"/>
          </a:p>
        </p:txBody>
      </p:sp>
      <p:sp>
        <p:nvSpPr>
          <p:cNvPr id="28681" name="AutoShape 8"/>
          <p:cNvSpPr>
            <a:spLocks noChangeArrowheads="1"/>
          </p:cNvSpPr>
          <p:nvPr/>
        </p:nvSpPr>
        <p:spPr bwMode="auto">
          <a:xfrm>
            <a:off x="7239000" y="2362200"/>
            <a:ext cx="1295400" cy="16764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ar-SA" altLang="ar-SA"/>
          </a:p>
        </p:txBody>
      </p:sp>
      <p:sp>
        <p:nvSpPr>
          <p:cNvPr id="28682" name="Text Box 9"/>
          <p:cNvSpPr txBox="1">
            <a:spLocks noChangeArrowheads="1"/>
          </p:cNvSpPr>
          <p:nvPr/>
        </p:nvSpPr>
        <p:spPr bwMode="auto">
          <a:xfrm>
            <a:off x="1219200" y="5105400"/>
            <a:ext cx="7772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buFontTx/>
              <a:buChar char="•"/>
            </a:pPr>
            <a:r>
              <a:rPr lang="en-US" altLang="ar-SA"/>
              <a:t> Notice that all objects are of the same type. All objects are </a:t>
            </a:r>
            <a:r>
              <a:rPr lang="en-US" altLang="ar-SA">
                <a:solidFill>
                  <a:srgbClr val="FF0000"/>
                </a:solidFill>
              </a:rPr>
              <a:t>cars</a:t>
            </a:r>
            <a:r>
              <a:rPr lang="en-US" altLang="ar-SA"/>
              <a:t>!</a:t>
            </a:r>
          </a:p>
        </p:txBody>
      </p:sp>
      <p:sp>
        <p:nvSpPr>
          <p:cNvPr id="28683" name="Text Box 10"/>
          <p:cNvSpPr txBox="1">
            <a:spLocks noChangeArrowheads="1"/>
          </p:cNvSpPr>
          <p:nvPr/>
        </p:nvSpPr>
        <p:spPr bwMode="auto">
          <a:xfrm>
            <a:off x="1447800" y="25908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ar-SA"/>
              <a:t>Car</a:t>
            </a:r>
          </a:p>
        </p:txBody>
      </p:sp>
      <p:sp>
        <p:nvSpPr>
          <p:cNvPr id="28684" name="Text Box 11"/>
          <p:cNvSpPr txBox="1">
            <a:spLocks noChangeArrowheads="1"/>
          </p:cNvSpPr>
          <p:nvPr/>
        </p:nvSpPr>
        <p:spPr bwMode="auto">
          <a:xfrm>
            <a:off x="4343400" y="25908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ar-SA"/>
              <a:t>Car</a:t>
            </a:r>
          </a:p>
        </p:txBody>
      </p:sp>
      <p:sp>
        <p:nvSpPr>
          <p:cNvPr id="28685" name="Text Box 12"/>
          <p:cNvSpPr txBox="1">
            <a:spLocks noChangeArrowheads="1"/>
          </p:cNvSpPr>
          <p:nvPr/>
        </p:nvSpPr>
        <p:spPr bwMode="auto">
          <a:xfrm>
            <a:off x="7467600" y="25908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ar-SA"/>
              <a:t>Car</a:t>
            </a:r>
          </a:p>
        </p:txBody>
      </p:sp>
      <p:cxnSp>
        <p:nvCxnSpPr>
          <p:cNvPr id="28686" name="AutoShape 13"/>
          <p:cNvCxnSpPr>
            <a:cxnSpLocks noChangeShapeType="1"/>
            <a:stCxn id="28682" idx="1"/>
            <a:endCxn id="28683" idx="2"/>
          </p:cNvCxnSpPr>
          <p:nvPr/>
        </p:nvCxnSpPr>
        <p:spPr bwMode="auto">
          <a:xfrm rot="10800000" flipH="1">
            <a:off x="1219200" y="3048000"/>
            <a:ext cx="647700" cy="2468563"/>
          </a:xfrm>
          <a:prstGeom prst="curvedConnector4">
            <a:avLst>
              <a:gd name="adj1" fmla="val -35296"/>
              <a:gd name="adj2" fmla="val 58329"/>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687" name="AutoShape 14"/>
          <p:cNvCxnSpPr>
            <a:cxnSpLocks noChangeShapeType="1"/>
            <a:stCxn id="28682" idx="1"/>
            <a:endCxn id="28684" idx="2"/>
          </p:cNvCxnSpPr>
          <p:nvPr/>
        </p:nvCxnSpPr>
        <p:spPr bwMode="auto">
          <a:xfrm rot="10800000" flipH="1">
            <a:off x="1219200" y="3048000"/>
            <a:ext cx="3543300" cy="2468563"/>
          </a:xfrm>
          <a:prstGeom prst="curvedConnector4">
            <a:avLst>
              <a:gd name="adj1" fmla="val -3944"/>
              <a:gd name="adj2" fmla="val 58329"/>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688" name="AutoShape 15"/>
          <p:cNvCxnSpPr>
            <a:cxnSpLocks noChangeShapeType="1"/>
            <a:stCxn id="28682" idx="1"/>
            <a:endCxn id="28685" idx="2"/>
          </p:cNvCxnSpPr>
          <p:nvPr/>
        </p:nvCxnSpPr>
        <p:spPr bwMode="auto">
          <a:xfrm rot="10800000" flipH="1">
            <a:off x="1219200" y="3048000"/>
            <a:ext cx="6667500" cy="2468563"/>
          </a:xfrm>
          <a:prstGeom prst="curvedConnector4">
            <a:avLst>
              <a:gd name="adj1" fmla="val -574"/>
              <a:gd name="adj2" fmla="val 58329"/>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689" name="Oval 16"/>
          <p:cNvSpPr>
            <a:spLocks noChangeArrowheads="1"/>
          </p:cNvSpPr>
          <p:nvPr/>
        </p:nvSpPr>
        <p:spPr bwMode="auto">
          <a:xfrm rot="1377846">
            <a:off x="1143000" y="5410200"/>
            <a:ext cx="990600" cy="6096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ar-SA" altLang="ar-SA"/>
          </a:p>
        </p:txBody>
      </p:sp>
    </p:spTree>
    <p:extLst>
      <p:ext uri="{BB962C8B-B14F-4D97-AF65-F5344CB8AC3E}">
        <p14:creationId xmlns:p14="http://schemas.microsoft.com/office/powerpoint/2010/main" val="3221580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152400"/>
            <a:ext cx="7772400" cy="1143000"/>
          </a:xfrm>
        </p:spPr>
        <p:txBody>
          <a:bodyPr/>
          <a:lstStyle/>
          <a:p>
            <a:br>
              <a:rPr lang="en-US" altLang="ar-SA" dirty="0"/>
            </a:br>
            <a:br>
              <a:rPr lang="en-US" altLang="ar-SA" dirty="0"/>
            </a:br>
            <a:r>
              <a:rPr lang="en-US" altLang="ar-SA" dirty="0"/>
              <a:t>Classes and Objects</a:t>
            </a:r>
          </a:p>
        </p:txBody>
      </p:sp>
      <p:sp>
        <p:nvSpPr>
          <p:cNvPr id="29699" name="Rectangle 3"/>
          <p:cNvSpPr>
            <a:spLocks noGrp="1" noChangeArrowheads="1"/>
          </p:cNvSpPr>
          <p:nvPr>
            <p:ph idx="1"/>
          </p:nvPr>
        </p:nvSpPr>
        <p:spPr>
          <a:xfrm>
            <a:off x="666750" y="2205038"/>
            <a:ext cx="7772400" cy="4495800"/>
          </a:xfrm>
        </p:spPr>
        <p:txBody>
          <a:bodyPr/>
          <a:lstStyle/>
          <a:p>
            <a:pPr algn="l" rtl="0"/>
            <a:r>
              <a:rPr lang="en-GB" altLang="ar-SA"/>
              <a:t>An object is an instance of exactly one class!!!</a:t>
            </a:r>
          </a:p>
          <a:p>
            <a:pPr lvl="1" algn="l" rtl="0"/>
            <a:r>
              <a:rPr lang="en-GB" altLang="ar-SA"/>
              <a:t>Corvette can not be an instance of a car class </a:t>
            </a:r>
            <a:r>
              <a:rPr lang="en-GB" altLang="ar-SA" b="1"/>
              <a:t>and</a:t>
            </a:r>
            <a:r>
              <a:rPr lang="en-GB" altLang="ar-SA"/>
              <a:t> an instance of a plane class at the same time. </a:t>
            </a:r>
          </a:p>
          <a:p>
            <a:pPr lvl="1" algn="l" rtl="0"/>
            <a:endParaRPr lang="en-GB" altLang="ar-SA"/>
          </a:p>
          <a:p>
            <a:pPr algn="l" rtl="0"/>
            <a:r>
              <a:rPr lang="en-GB" altLang="ar-SA"/>
              <a:t>An instance of a class, an object, belongs to that particular class.</a:t>
            </a:r>
          </a:p>
          <a:p>
            <a:pPr lvl="1" algn="l" rtl="0"/>
            <a:r>
              <a:rPr lang="en-GB" altLang="ar-SA"/>
              <a:t>A Corvette is a car </a:t>
            </a:r>
            <a:r>
              <a:rPr lang="en-GB" altLang="ar-SA">
                <a:sym typeface="Symbol" panose="05050102010706020507" pitchFamily="18" charset="2"/>
              </a:rPr>
              <a:t></a:t>
            </a:r>
            <a:r>
              <a:rPr lang="en-GB" altLang="ar-SA"/>
              <a:t> Corvette belongs to the class </a:t>
            </a:r>
            <a:r>
              <a:rPr lang="en-GB" altLang="ar-SA" i="1"/>
              <a:t>Car</a:t>
            </a:r>
            <a:r>
              <a:rPr lang="en-GB" altLang="ar-SA"/>
              <a:t>.</a:t>
            </a:r>
          </a:p>
          <a:p>
            <a:pPr algn="l" rtl="0"/>
            <a:endParaRPr lang="en-US" altLang="ar-SA"/>
          </a:p>
        </p:txBody>
      </p:sp>
      <p:sp>
        <p:nvSpPr>
          <p:cNvPr id="29700"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7503A775-8470-4FB0-A679-05D50AEC8515}" type="slidenum">
              <a:rPr lang="en-US" altLang="ar-SA" sz="2800">
                <a:solidFill>
                  <a:schemeClr val="bg1"/>
                </a:solidFill>
              </a:rPr>
              <a:pPr/>
              <a:t>12</a:t>
            </a:fld>
            <a:endParaRPr lang="en-US" altLang="ar-SA" sz="2800">
              <a:solidFill>
                <a:schemeClr val="bg1"/>
              </a:solidFill>
            </a:endParaRPr>
          </a:p>
        </p:txBody>
      </p:sp>
    </p:spTree>
    <p:extLst>
      <p:ext uri="{BB962C8B-B14F-4D97-AF65-F5344CB8AC3E}">
        <p14:creationId xmlns:p14="http://schemas.microsoft.com/office/powerpoint/2010/main" val="3007598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152400"/>
            <a:ext cx="7772400" cy="1143000"/>
          </a:xfrm>
        </p:spPr>
        <p:txBody>
          <a:bodyPr/>
          <a:lstStyle/>
          <a:p>
            <a:br>
              <a:rPr lang="en-US" altLang="ar-SA" dirty="0"/>
            </a:br>
            <a:br>
              <a:rPr lang="en-US" altLang="ar-SA" dirty="0"/>
            </a:br>
            <a:br>
              <a:rPr lang="en-US" altLang="ar-SA" dirty="0"/>
            </a:br>
            <a:r>
              <a:rPr lang="en-US" altLang="ar-SA" dirty="0"/>
              <a:t>Classes</a:t>
            </a:r>
          </a:p>
        </p:txBody>
      </p:sp>
      <p:sp>
        <p:nvSpPr>
          <p:cNvPr id="30723" name="Rectangle 3"/>
          <p:cNvSpPr>
            <a:spLocks noGrp="1" noChangeArrowheads="1"/>
          </p:cNvSpPr>
          <p:nvPr>
            <p:ph idx="1"/>
          </p:nvPr>
        </p:nvSpPr>
        <p:spPr>
          <a:xfrm>
            <a:off x="696913" y="2133600"/>
            <a:ext cx="7772400" cy="4495800"/>
          </a:xfrm>
        </p:spPr>
        <p:txBody>
          <a:bodyPr/>
          <a:lstStyle/>
          <a:p>
            <a:pPr algn="l" rtl="0"/>
            <a:endParaRPr lang="en-GB" altLang="ar-SA" dirty="0"/>
          </a:p>
          <a:p>
            <a:pPr algn="l" rtl="0"/>
            <a:endParaRPr lang="en-GB" altLang="ar-SA" dirty="0"/>
          </a:p>
          <a:p>
            <a:pPr algn="l" rtl="0"/>
            <a:r>
              <a:rPr lang="en-GB" altLang="ar-SA" dirty="0"/>
              <a:t>Once a class is defined you can create as many instances of the class (objects from the class) as you would like.</a:t>
            </a:r>
          </a:p>
          <a:p>
            <a:pPr algn="l" rtl="0"/>
            <a:r>
              <a:rPr lang="en-GB" altLang="ar-SA" dirty="0"/>
              <a:t>Once a blue print is completed for the 2003 Porsche 911, Porsche will use an assembly line to build as many instances of the 2003 Porsche 911 as they wish.</a:t>
            </a:r>
            <a:endParaRPr lang="en-US" altLang="ar-SA" dirty="0"/>
          </a:p>
        </p:txBody>
      </p:sp>
      <p:sp>
        <p:nvSpPr>
          <p:cNvPr id="30724"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F33AA997-23DD-4048-A3ED-BA2126726276}" type="slidenum">
              <a:rPr lang="en-US" altLang="ar-SA" sz="2800">
                <a:solidFill>
                  <a:schemeClr val="bg1"/>
                </a:solidFill>
              </a:rPr>
              <a:pPr/>
              <a:t>13</a:t>
            </a:fld>
            <a:endParaRPr lang="en-US" altLang="ar-SA" sz="2800">
              <a:solidFill>
                <a:schemeClr val="bg1"/>
              </a:solidFill>
            </a:endParaRPr>
          </a:p>
        </p:txBody>
      </p:sp>
    </p:spTree>
    <p:extLst>
      <p:ext uri="{BB962C8B-B14F-4D97-AF65-F5344CB8AC3E}">
        <p14:creationId xmlns:p14="http://schemas.microsoft.com/office/powerpoint/2010/main" val="1540873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152400"/>
            <a:ext cx="7772400" cy="1143000"/>
          </a:xfrm>
        </p:spPr>
        <p:txBody>
          <a:bodyPr/>
          <a:lstStyle/>
          <a:p>
            <a:br>
              <a:rPr lang="en-US" altLang="ar-SA" dirty="0"/>
            </a:br>
            <a:br>
              <a:rPr lang="en-US" altLang="ar-SA" dirty="0"/>
            </a:br>
            <a:br>
              <a:rPr lang="en-US" altLang="ar-SA" dirty="0"/>
            </a:br>
            <a:r>
              <a:rPr lang="en-US" altLang="ar-SA" dirty="0"/>
              <a:t>Class car and objects- graphically</a:t>
            </a:r>
          </a:p>
        </p:txBody>
      </p:sp>
      <p:sp>
        <p:nvSpPr>
          <p:cNvPr id="31747" name="Slide Number Placeholder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B92C082C-E006-4594-9596-1DDB7943EE8B}" type="slidenum">
              <a:rPr lang="en-US" altLang="ar-SA" sz="2800">
                <a:solidFill>
                  <a:schemeClr val="bg1"/>
                </a:solidFill>
              </a:rPr>
              <a:pPr/>
              <a:t>14</a:t>
            </a:fld>
            <a:endParaRPr lang="en-US" altLang="ar-SA" sz="2800">
              <a:solidFill>
                <a:schemeClr val="bg1"/>
              </a:solidFill>
            </a:endParaRPr>
          </a:p>
        </p:txBody>
      </p:sp>
      <p:sp>
        <p:nvSpPr>
          <p:cNvPr id="31748" name="Text Box 3"/>
          <p:cNvSpPr txBox="1">
            <a:spLocks noChangeArrowheads="1"/>
          </p:cNvSpPr>
          <p:nvPr/>
        </p:nvSpPr>
        <p:spPr bwMode="auto">
          <a:xfrm>
            <a:off x="1392238" y="4408488"/>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ar-SA"/>
              <a:t>Audi 6</a:t>
            </a:r>
          </a:p>
        </p:txBody>
      </p:sp>
      <p:sp>
        <p:nvSpPr>
          <p:cNvPr id="31749" name="Text Box 4"/>
          <p:cNvSpPr txBox="1">
            <a:spLocks noChangeArrowheads="1"/>
          </p:cNvSpPr>
          <p:nvPr/>
        </p:nvSpPr>
        <p:spPr bwMode="auto">
          <a:xfrm>
            <a:off x="3906838" y="4408488"/>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ar-SA"/>
              <a:t>BMW Z3</a:t>
            </a:r>
          </a:p>
        </p:txBody>
      </p:sp>
      <p:sp>
        <p:nvSpPr>
          <p:cNvPr id="31750" name="Text Box 5"/>
          <p:cNvSpPr txBox="1">
            <a:spLocks noChangeArrowheads="1"/>
          </p:cNvSpPr>
          <p:nvPr/>
        </p:nvSpPr>
        <p:spPr bwMode="auto">
          <a:xfrm>
            <a:off x="7031038" y="4408488"/>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ar-SA"/>
              <a:t>Corvette</a:t>
            </a:r>
          </a:p>
        </p:txBody>
      </p:sp>
      <p:sp>
        <p:nvSpPr>
          <p:cNvPr id="31751" name="AutoShape 6"/>
          <p:cNvSpPr>
            <a:spLocks noChangeArrowheads="1"/>
          </p:cNvSpPr>
          <p:nvPr/>
        </p:nvSpPr>
        <p:spPr bwMode="auto">
          <a:xfrm>
            <a:off x="1239838" y="4941888"/>
            <a:ext cx="1295400" cy="16764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ar-SA" altLang="ar-SA"/>
          </a:p>
        </p:txBody>
      </p:sp>
      <p:sp>
        <p:nvSpPr>
          <p:cNvPr id="31752" name="AutoShape 7"/>
          <p:cNvSpPr>
            <a:spLocks noChangeArrowheads="1"/>
          </p:cNvSpPr>
          <p:nvPr/>
        </p:nvSpPr>
        <p:spPr bwMode="auto">
          <a:xfrm>
            <a:off x="3906838" y="4941888"/>
            <a:ext cx="1295400" cy="16764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ar-SA" altLang="ar-SA"/>
          </a:p>
        </p:txBody>
      </p:sp>
      <p:sp>
        <p:nvSpPr>
          <p:cNvPr id="31753" name="AutoShape 8"/>
          <p:cNvSpPr>
            <a:spLocks noChangeArrowheads="1"/>
          </p:cNvSpPr>
          <p:nvPr/>
        </p:nvSpPr>
        <p:spPr bwMode="auto">
          <a:xfrm>
            <a:off x="7031038" y="4941888"/>
            <a:ext cx="1295400" cy="16764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ar-SA" altLang="ar-SA"/>
          </a:p>
        </p:txBody>
      </p:sp>
      <p:sp>
        <p:nvSpPr>
          <p:cNvPr id="31754" name="Text Box 10"/>
          <p:cNvSpPr txBox="1">
            <a:spLocks noChangeArrowheads="1"/>
          </p:cNvSpPr>
          <p:nvPr/>
        </p:nvSpPr>
        <p:spPr bwMode="auto">
          <a:xfrm>
            <a:off x="1468438" y="5170488"/>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ar-SA"/>
              <a:t>Car</a:t>
            </a:r>
          </a:p>
        </p:txBody>
      </p:sp>
      <p:sp>
        <p:nvSpPr>
          <p:cNvPr id="31755" name="Text Box 11"/>
          <p:cNvSpPr txBox="1">
            <a:spLocks noChangeArrowheads="1"/>
          </p:cNvSpPr>
          <p:nvPr/>
        </p:nvSpPr>
        <p:spPr bwMode="auto">
          <a:xfrm>
            <a:off x="4135438" y="5170488"/>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ar-SA"/>
              <a:t>Car</a:t>
            </a:r>
          </a:p>
        </p:txBody>
      </p:sp>
      <p:sp>
        <p:nvSpPr>
          <p:cNvPr id="31756" name="Text Box 12"/>
          <p:cNvSpPr txBox="1">
            <a:spLocks noChangeArrowheads="1"/>
          </p:cNvSpPr>
          <p:nvPr/>
        </p:nvSpPr>
        <p:spPr bwMode="auto">
          <a:xfrm>
            <a:off x="7259638" y="5170488"/>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ar-SA"/>
              <a:t>Car</a:t>
            </a:r>
          </a:p>
        </p:txBody>
      </p:sp>
      <p:sp>
        <p:nvSpPr>
          <p:cNvPr id="31757" name="Rectangle 17"/>
          <p:cNvSpPr>
            <a:spLocks noChangeArrowheads="1"/>
          </p:cNvSpPr>
          <p:nvPr/>
        </p:nvSpPr>
        <p:spPr bwMode="auto">
          <a:xfrm>
            <a:off x="3983038" y="2274888"/>
            <a:ext cx="1143000" cy="1447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endParaRPr lang="ar-SA" altLang="ar-SA"/>
          </a:p>
        </p:txBody>
      </p:sp>
      <p:sp>
        <p:nvSpPr>
          <p:cNvPr id="31758" name="Line 18"/>
          <p:cNvSpPr>
            <a:spLocks noChangeShapeType="1"/>
          </p:cNvSpPr>
          <p:nvPr/>
        </p:nvSpPr>
        <p:spPr bwMode="auto">
          <a:xfrm flipH="1">
            <a:off x="1849438" y="2960688"/>
            <a:ext cx="2133600" cy="1371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31759" name="Line 19"/>
          <p:cNvSpPr>
            <a:spLocks noChangeShapeType="1"/>
          </p:cNvSpPr>
          <p:nvPr/>
        </p:nvSpPr>
        <p:spPr bwMode="auto">
          <a:xfrm>
            <a:off x="4592638" y="3722688"/>
            <a:ext cx="0" cy="685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31760" name="Line 20"/>
          <p:cNvSpPr>
            <a:spLocks noChangeShapeType="1"/>
          </p:cNvSpPr>
          <p:nvPr/>
        </p:nvSpPr>
        <p:spPr bwMode="auto">
          <a:xfrm>
            <a:off x="5126038" y="2960688"/>
            <a:ext cx="2514600" cy="1524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31761" name="Text Box 21"/>
          <p:cNvSpPr txBox="1">
            <a:spLocks noChangeArrowheads="1"/>
          </p:cNvSpPr>
          <p:nvPr/>
        </p:nvSpPr>
        <p:spPr bwMode="auto">
          <a:xfrm>
            <a:off x="3906838" y="1817688"/>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ar-SA"/>
              <a:t>Car</a:t>
            </a:r>
          </a:p>
        </p:txBody>
      </p:sp>
      <p:sp>
        <p:nvSpPr>
          <p:cNvPr id="31762" name="AutoShape 23"/>
          <p:cNvSpPr>
            <a:spLocks noChangeArrowheads="1"/>
          </p:cNvSpPr>
          <p:nvPr/>
        </p:nvSpPr>
        <p:spPr bwMode="auto">
          <a:xfrm>
            <a:off x="6726238" y="2122488"/>
            <a:ext cx="1905000" cy="1371600"/>
          </a:xfrm>
          <a:prstGeom prst="wedgeEllipseCallout">
            <a:avLst>
              <a:gd name="adj1" fmla="val -43750"/>
              <a:gd name="adj2" fmla="val 70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ar-SA" sz="1800"/>
              <a:t>This line shows an </a:t>
            </a:r>
            <a:r>
              <a:rPr lang="en-US" altLang="ar-SA" sz="1800" b="1" i="1"/>
              <a:t>instance-of</a:t>
            </a:r>
            <a:r>
              <a:rPr lang="en-US" altLang="ar-SA" sz="1800" i="1"/>
              <a:t> </a:t>
            </a:r>
            <a:r>
              <a:rPr lang="en-US" altLang="ar-SA" sz="1800"/>
              <a:t>relationship.</a:t>
            </a:r>
          </a:p>
        </p:txBody>
      </p:sp>
    </p:spTree>
    <p:extLst>
      <p:ext uri="{BB962C8B-B14F-4D97-AF65-F5344CB8AC3E}">
        <p14:creationId xmlns:p14="http://schemas.microsoft.com/office/powerpoint/2010/main" val="612584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69843" y="152400"/>
            <a:ext cx="7888357" cy="1143000"/>
          </a:xfrm>
        </p:spPr>
        <p:txBody>
          <a:bodyPr/>
          <a:lstStyle/>
          <a:p>
            <a:br>
              <a:rPr lang="en-US" altLang="ar-SA" dirty="0"/>
            </a:br>
            <a:br>
              <a:rPr lang="en-US" altLang="ar-SA" dirty="0"/>
            </a:br>
            <a:r>
              <a:rPr lang="en-US" altLang="ar-SA" dirty="0"/>
              <a:t>Defining a class</a:t>
            </a:r>
          </a:p>
        </p:txBody>
      </p:sp>
      <p:sp>
        <p:nvSpPr>
          <p:cNvPr id="32771" name="Rectangle 3"/>
          <p:cNvSpPr>
            <a:spLocks noGrp="1" noChangeArrowheads="1"/>
          </p:cNvSpPr>
          <p:nvPr>
            <p:ph idx="1"/>
          </p:nvPr>
        </p:nvSpPr>
        <p:spPr>
          <a:xfrm>
            <a:off x="685800" y="2205038"/>
            <a:ext cx="7772400" cy="4495800"/>
          </a:xfrm>
        </p:spPr>
        <p:txBody>
          <a:bodyPr/>
          <a:lstStyle/>
          <a:p>
            <a:pPr algn="l" rtl="0"/>
            <a:endParaRPr lang="en-GB" altLang="ar-SA" b="1" i="1" dirty="0">
              <a:solidFill>
                <a:srgbClr val="CC0000"/>
              </a:solidFill>
            </a:endParaRPr>
          </a:p>
          <a:p>
            <a:pPr algn="l" rtl="0"/>
            <a:r>
              <a:rPr lang="en-GB" altLang="ar-SA" b="1" i="1" dirty="0">
                <a:solidFill>
                  <a:srgbClr val="CC0000"/>
                </a:solidFill>
              </a:rPr>
              <a:t>Properties</a:t>
            </a:r>
            <a:r>
              <a:rPr lang="en-GB" altLang="ar-SA" dirty="0"/>
              <a:t>  are variables which describe the essential characteristics of an object.</a:t>
            </a:r>
          </a:p>
          <a:p>
            <a:pPr lvl="1" algn="l" rtl="0">
              <a:buFontTx/>
              <a:buChar char="•"/>
            </a:pPr>
            <a:r>
              <a:rPr lang="en-GB" altLang="ar-SA" dirty="0"/>
              <a:t>Properties of a car: </a:t>
            </a:r>
            <a:r>
              <a:rPr lang="en-US" altLang="ar-SA" dirty="0"/>
              <a:t>color</a:t>
            </a:r>
            <a:r>
              <a:rPr lang="en-GB" altLang="ar-SA" dirty="0"/>
              <a:t>, model, how many doors, transmission type, direction of movement, etc.</a:t>
            </a:r>
            <a:endParaRPr lang="en-GB" altLang="ar-SA" b="1" i="1" dirty="0">
              <a:solidFill>
                <a:srgbClr val="CC0000"/>
              </a:solidFill>
            </a:endParaRPr>
          </a:p>
          <a:p>
            <a:pPr algn="l" rtl="0"/>
            <a:r>
              <a:rPr lang="en-GB" altLang="ar-SA" b="1" i="1" dirty="0" err="1">
                <a:solidFill>
                  <a:srgbClr val="CC0000"/>
                </a:solidFill>
              </a:rPr>
              <a:t>Behaviors</a:t>
            </a:r>
            <a:r>
              <a:rPr lang="en-GB" altLang="ar-SA" dirty="0"/>
              <a:t> are methods that describe how the object behaves and how the properties may be modified.  </a:t>
            </a:r>
          </a:p>
          <a:p>
            <a:pPr lvl="1" algn="l" rtl="0">
              <a:buFontTx/>
              <a:buChar char="•"/>
            </a:pPr>
            <a:r>
              <a:rPr lang="en-GB" altLang="ar-SA" dirty="0" err="1"/>
              <a:t>Behavior</a:t>
            </a:r>
            <a:r>
              <a:rPr lang="en-GB" altLang="ar-SA" dirty="0"/>
              <a:t> of a car: braking, changing gears, opening doors, moving forwards or backwards, etc.</a:t>
            </a:r>
          </a:p>
          <a:p>
            <a:pPr algn="l" rtl="0"/>
            <a:endParaRPr lang="en-US" altLang="ar-SA" dirty="0"/>
          </a:p>
        </p:txBody>
      </p:sp>
      <p:sp>
        <p:nvSpPr>
          <p:cNvPr id="32772"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46ABC1F0-481C-40AA-A1A0-DD7C21709195}" type="slidenum">
              <a:rPr lang="en-US" altLang="ar-SA" sz="2800">
                <a:solidFill>
                  <a:schemeClr val="bg1"/>
                </a:solidFill>
              </a:rPr>
              <a:pPr/>
              <a:t>15</a:t>
            </a:fld>
            <a:endParaRPr lang="en-US" altLang="ar-SA" sz="2800">
              <a:solidFill>
                <a:schemeClr val="bg1"/>
              </a:solidFill>
            </a:endParaRPr>
          </a:p>
        </p:txBody>
      </p:sp>
    </p:spTree>
    <p:extLst>
      <p:ext uri="{BB962C8B-B14F-4D97-AF65-F5344CB8AC3E}">
        <p14:creationId xmlns:p14="http://schemas.microsoft.com/office/powerpoint/2010/main" val="2345774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865188" y="927100"/>
            <a:ext cx="6345237" cy="709613"/>
          </a:xfrm>
        </p:spPr>
        <p:txBody>
          <a:bodyPr/>
          <a:lstStyle/>
          <a:p>
            <a:r>
              <a:rPr lang="en-AU" altLang="en-AU"/>
              <a:t>Classes</a:t>
            </a:r>
          </a:p>
        </p:txBody>
      </p:sp>
      <p:sp>
        <p:nvSpPr>
          <p:cNvPr id="33795" name="Rectangle 3"/>
          <p:cNvSpPr>
            <a:spLocks noGrp="1" noChangeArrowheads="1"/>
          </p:cNvSpPr>
          <p:nvPr>
            <p:ph idx="1"/>
          </p:nvPr>
        </p:nvSpPr>
        <p:spPr>
          <a:xfrm>
            <a:off x="1116013" y="2217738"/>
            <a:ext cx="6346825" cy="3530600"/>
          </a:xfrm>
        </p:spPr>
        <p:txBody>
          <a:bodyPr/>
          <a:lstStyle/>
          <a:p>
            <a:r>
              <a:rPr lang="en-AU" altLang="en-AU" dirty="0"/>
              <a:t>A </a:t>
            </a:r>
            <a:r>
              <a:rPr lang="en-AU" altLang="en-AU" i="1" dirty="0">
                <a:solidFill>
                  <a:schemeClr val="hlink"/>
                </a:solidFill>
              </a:rPr>
              <a:t>class</a:t>
            </a:r>
            <a:r>
              <a:rPr lang="en-AU" altLang="en-AU" dirty="0">
                <a:solidFill>
                  <a:schemeClr val="hlink"/>
                </a:solidFill>
              </a:rPr>
              <a:t> </a:t>
            </a:r>
            <a:r>
              <a:rPr lang="en-AU" altLang="en-AU" dirty="0"/>
              <a:t>is a collection of </a:t>
            </a:r>
            <a:r>
              <a:rPr lang="en-AU" altLang="en-AU" i="1" dirty="0">
                <a:solidFill>
                  <a:schemeClr val="hlink"/>
                </a:solidFill>
              </a:rPr>
              <a:t>fields</a:t>
            </a:r>
            <a:r>
              <a:rPr lang="en-AU" altLang="en-AU" dirty="0"/>
              <a:t> (data) and </a:t>
            </a:r>
            <a:r>
              <a:rPr lang="en-AU" altLang="en-AU" i="1" dirty="0">
                <a:solidFill>
                  <a:schemeClr val="hlink"/>
                </a:solidFill>
              </a:rPr>
              <a:t>methods</a:t>
            </a:r>
            <a:r>
              <a:rPr lang="en-AU" altLang="en-AU" dirty="0">
                <a:solidFill>
                  <a:schemeClr val="hlink"/>
                </a:solidFill>
              </a:rPr>
              <a:t> </a:t>
            </a:r>
            <a:r>
              <a:rPr lang="en-AU" altLang="en-AU" dirty="0"/>
              <a:t>(procedure or function) that operate on that data. </a:t>
            </a:r>
          </a:p>
        </p:txBody>
      </p:sp>
      <p:sp>
        <p:nvSpPr>
          <p:cNvPr id="3379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FB8BA391-8252-4EEB-A2DF-0FC206783417}" type="slidenum">
              <a:rPr lang="zh-CN" altLang="en-GB" sz="2800">
                <a:solidFill>
                  <a:schemeClr val="bg1"/>
                </a:solidFill>
              </a:rPr>
              <a:pPr/>
              <a:t>16</a:t>
            </a:fld>
            <a:endParaRPr lang="en-GB" altLang="zh-CN" sz="2800">
              <a:solidFill>
                <a:schemeClr val="bg1"/>
              </a:solidFill>
            </a:endParaRPr>
          </a:p>
        </p:txBody>
      </p:sp>
      <p:sp>
        <p:nvSpPr>
          <p:cNvPr id="33797" name="Text Box 4"/>
          <p:cNvSpPr txBox="1">
            <a:spLocks noChangeArrowheads="1"/>
          </p:cNvSpPr>
          <p:nvPr/>
        </p:nvSpPr>
        <p:spPr bwMode="auto">
          <a:xfrm>
            <a:off x="5257800" y="47244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AU" altLang="en-AU">
              <a:latin typeface="Times" panose="02020603050405020304" pitchFamily="18" charset="0"/>
            </a:endParaRPr>
          </a:p>
        </p:txBody>
      </p:sp>
      <p:grpSp>
        <p:nvGrpSpPr>
          <p:cNvPr id="33798" name="Group 5"/>
          <p:cNvGrpSpPr>
            <a:grpSpLocks/>
          </p:cNvGrpSpPr>
          <p:nvPr/>
        </p:nvGrpSpPr>
        <p:grpSpPr bwMode="auto">
          <a:xfrm>
            <a:off x="3657600" y="3617865"/>
            <a:ext cx="2427288" cy="2709910"/>
            <a:chOff x="816" y="839"/>
            <a:chExt cx="1344" cy="1705"/>
          </a:xfrm>
        </p:grpSpPr>
        <p:sp>
          <p:nvSpPr>
            <p:cNvPr id="33799" name="Rectangle 6"/>
            <p:cNvSpPr>
              <a:spLocks noChangeArrowheads="1"/>
            </p:cNvSpPr>
            <p:nvPr/>
          </p:nvSpPr>
          <p:spPr bwMode="auto">
            <a:xfrm>
              <a:off x="816" y="839"/>
              <a:ext cx="1344" cy="456"/>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ar-SA" dirty="0"/>
                <a:t>Student </a:t>
              </a:r>
            </a:p>
          </p:txBody>
        </p:sp>
        <p:sp>
          <p:nvSpPr>
            <p:cNvPr id="33800" name="Rectangle 7"/>
            <p:cNvSpPr>
              <a:spLocks noChangeArrowheads="1"/>
            </p:cNvSpPr>
            <p:nvPr/>
          </p:nvSpPr>
          <p:spPr bwMode="auto">
            <a:xfrm>
              <a:off x="816" y="1295"/>
              <a:ext cx="1344" cy="636"/>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ar-SA" dirty="0"/>
            </a:p>
            <a:p>
              <a:endParaRPr lang="en-US" altLang="ar-SA" dirty="0"/>
            </a:p>
            <a:p>
              <a:endParaRPr lang="en-US" altLang="ar-SA" dirty="0"/>
            </a:p>
            <a:p>
              <a:r>
                <a:rPr lang="en-US" altLang="ar-SA" dirty="0"/>
                <a:t>name</a:t>
              </a:r>
            </a:p>
            <a:p>
              <a:r>
                <a:rPr lang="en-US" altLang="ar-SA" dirty="0"/>
                <a:t>course</a:t>
              </a:r>
            </a:p>
            <a:p>
              <a:endParaRPr lang="en-US" altLang="ar-SA" dirty="0"/>
            </a:p>
            <a:p>
              <a:endParaRPr lang="en-US" altLang="ar-SA" dirty="0"/>
            </a:p>
            <a:p>
              <a:endParaRPr lang="en-US" altLang="ar-SA" dirty="0"/>
            </a:p>
          </p:txBody>
        </p:sp>
        <p:sp>
          <p:nvSpPr>
            <p:cNvPr id="33801" name="Rectangle 8"/>
            <p:cNvSpPr>
              <a:spLocks noChangeArrowheads="1"/>
            </p:cNvSpPr>
            <p:nvPr/>
          </p:nvSpPr>
          <p:spPr bwMode="auto">
            <a:xfrm>
              <a:off x="816" y="1824"/>
              <a:ext cx="1344" cy="720"/>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ar-SA" dirty="0"/>
            </a:p>
            <a:p>
              <a:endParaRPr lang="en-US" altLang="ar-SA" dirty="0"/>
            </a:p>
            <a:p>
              <a:endParaRPr lang="en-US" altLang="ar-SA" dirty="0"/>
            </a:p>
            <a:p>
              <a:r>
                <a:rPr lang="en-US" altLang="ar-SA" dirty="0" err="1"/>
                <a:t>getName</a:t>
              </a:r>
              <a:r>
                <a:rPr lang="en-US" altLang="ar-SA" dirty="0"/>
                <a:t>()</a:t>
              </a:r>
            </a:p>
            <a:p>
              <a:r>
                <a:rPr lang="en-US" altLang="ar-SA" dirty="0" err="1"/>
                <a:t>addCourse</a:t>
              </a:r>
              <a:r>
                <a:rPr lang="en-US" altLang="ar-SA" dirty="0"/>
                <a:t>()</a:t>
              </a:r>
            </a:p>
            <a:p>
              <a:endParaRPr lang="en-US" altLang="ar-SA" dirty="0"/>
            </a:p>
            <a:p>
              <a:endParaRPr lang="en-US" altLang="ar-SA" dirty="0"/>
            </a:p>
            <a:p>
              <a:endParaRPr lang="en-US" altLang="ar-SA" dirty="0"/>
            </a:p>
          </p:txBody>
        </p:sp>
      </p:grpSp>
    </p:spTree>
    <p:extLst>
      <p:ext uri="{BB962C8B-B14F-4D97-AF65-F5344CB8AC3E}">
        <p14:creationId xmlns:p14="http://schemas.microsoft.com/office/powerpoint/2010/main" val="488595596"/>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865188" y="927100"/>
            <a:ext cx="6345237" cy="709613"/>
          </a:xfrm>
        </p:spPr>
        <p:txBody>
          <a:bodyPr/>
          <a:lstStyle/>
          <a:p>
            <a:r>
              <a:rPr lang="en-AU" altLang="en-AU" sz="4000" dirty="0"/>
              <a:t>Adding Fields: Class student with fields</a:t>
            </a:r>
          </a:p>
        </p:txBody>
      </p:sp>
      <p:sp>
        <p:nvSpPr>
          <p:cNvPr id="34819" name="Rectangle 3"/>
          <p:cNvSpPr>
            <a:spLocks noGrp="1" noChangeArrowheads="1"/>
          </p:cNvSpPr>
          <p:nvPr>
            <p:ph idx="1"/>
          </p:nvPr>
        </p:nvSpPr>
        <p:spPr>
          <a:xfrm>
            <a:off x="971550" y="1989138"/>
            <a:ext cx="6346825" cy="4868862"/>
          </a:xfrm>
        </p:spPr>
        <p:txBody>
          <a:bodyPr>
            <a:normAutofit/>
          </a:bodyPr>
          <a:lstStyle/>
          <a:p>
            <a:pPr algn="l" rtl="0">
              <a:lnSpc>
                <a:spcPct val="90000"/>
              </a:lnSpc>
            </a:pPr>
            <a:r>
              <a:rPr lang="en-AU" altLang="en-AU" dirty="0"/>
              <a:t>Add </a:t>
            </a:r>
            <a:r>
              <a:rPr lang="en-AU" altLang="en-AU" i="1" dirty="0"/>
              <a:t>fields</a:t>
            </a:r>
            <a:r>
              <a:rPr lang="en-AU" altLang="en-AU" dirty="0"/>
              <a:t> </a:t>
            </a:r>
          </a:p>
          <a:p>
            <a:pPr algn="l" rtl="0">
              <a:lnSpc>
                <a:spcPct val="90000"/>
              </a:lnSpc>
            </a:pPr>
            <a:endParaRPr lang="en-AU" altLang="en-AU" dirty="0"/>
          </a:p>
          <a:p>
            <a:pPr algn="l" rtl="0">
              <a:lnSpc>
                <a:spcPct val="90000"/>
              </a:lnSpc>
            </a:pPr>
            <a:endParaRPr lang="en-AU" altLang="en-AU" dirty="0"/>
          </a:p>
          <a:p>
            <a:pPr algn="l" rtl="0">
              <a:lnSpc>
                <a:spcPct val="90000"/>
              </a:lnSpc>
            </a:pPr>
            <a:endParaRPr lang="en-AU" altLang="en-AU" dirty="0"/>
          </a:p>
          <a:p>
            <a:pPr algn="l" rtl="0">
              <a:lnSpc>
                <a:spcPct val="90000"/>
              </a:lnSpc>
            </a:pPr>
            <a:endParaRPr lang="en-AU" altLang="en-AU" dirty="0"/>
          </a:p>
          <a:p>
            <a:pPr algn="l" rtl="0">
              <a:lnSpc>
                <a:spcPct val="90000"/>
              </a:lnSpc>
            </a:pPr>
            <a:endParaRPr lang="en-AU" altLang="en-AU" dirty="0"/>
          </a:p>
          <a:p>
            <a:pPr algn="l" rtl="0">
              <a:lnSpc>
                <a:spcPct val="90000"/>
              </a:lnSpc>
            </a:pPr>
            <a:endParaRPr lang="en-AU" altLang="en-AU" dirty="0"/>
          </a:p>
          <a:p>
            <a:pPr algn="l" rtl="0">
              <a:lnSpc>
                <a:spcPct val="90000"/>
              </a:lnSpc>
            </a:pPr>
            <a:endParaRPr lang="en-AU" altLang="en-AU" dirty="0"/>
          </a:p>
          <a:p>
            <a:pPr algn="l" rtl="0">
              <a:lnSpc>
                <a:spcPct val="90000"/>
              </a:lnSpc>
            </a:pPr>
            <a:endParaRPr lang="en-AU" altLang="en-AU" dirty="0"/>
          </a:p>
          <a:p>
            <a:pPr marL="0" indent="0" algn="l" rtl="0">
              <a:lnSpc>
                <a:spcPct val="90000"/>
              </a:lnSpc>
              <a:buNone/>
            </a:pPr>
            <a:endParaRPr lang="en-AU" altLang="en-AU" dirty="0"/>
          </a:p>
          <a:p>
            <a:pPr algn="l" rtl="0">
              <a:lnSpc>
                <a:spcPct val="90000"/>
              </a:lnSpc>
            </a:pPr>
            <a:r>
              <a:rPr lang="en-AU" altLang="en-AU" dirty="0"/>
              <a:t>The fields (data) are also called the variables.</a:t>
            </a:r>
          </a:p>
          <a:p>
            <a:pPr algn="l" rtl="0">
              <a:lnSpc>
                <a:spcPct val="90000"/>
              </a:lnSpc>
            </a:pPr>
            <a:endParaRPr lang="en-AU" altLang="en-AU" dirty="0"/>
          </a:p>
        </p:txBody>
      </p:sp>
      <p:sp>
        <p:nvSpPr>
          <p:cNvPr id="34820"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FD23C08E-7799-4FC9-B4D2-43F1A7B75B5F}" type="slidenum">
              <a:rPr lang="zh-CN" altLang="en-GB" sz="2800">
                <a:solidFill>
                  <a:schemeClr val="bg1"/>
                </a:solidFill>
              </a:rPr>
              <a:pPr/>
              <a:t>17</a:t>
            </a:fld>
            <a:endParaRPr lang="en-GB" altLang="zh-CN" sz="2800">
              <a:solidFill>
                <a:schemeClr val="bg1"/>
              </a:solidFill>
            </a:endParaRPr>
          </a:p>
        </p:txBody>
      </p:sp>
      <p:sp>
        <p:nvSpPr>
          <p:cNvPr id="34821" name="Text Box 4"/>
          <p:cNvSpPr txBox="1">
            <a:spLocks noChangeArrowheads="1"/>
          </p:cNvSpPr>
          <p:nvPr/>
        </p:nvSpPr>
        <p:spPr bwMode="auto">
          <a:xfrm>
            <a:off x="1258888" y="2492375"/>
            <a:ext cx="6856412" cy="30469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r>
              <a:rPr lang="en-AU" altLang="en-AU" dirty="0">
                <a:latin typeface="Times" panose="02020603050405020304" pitchFamily="18" charset="0"/>
              </a:rPr>
              <a:t>public class student {</a:t>
            </a:r>
          </a:p>
          <a:p>
            <a:r>
              <a:rPr lang="en-AU" altLang="en-AU" dirty="0">
                <a:latin typeface="Times" panose="02020603050405020304" pitchFamily="18" charset="0"/>
              </a:rPr>
              <a:t>	</a:t>
            </a:r>
            <a:r>
              <a:rPr lang="en-AU" altLang="en-AU" dirty="0">
                <a:solidFill>
                  <a:srgbClr val="00B050"/>
                </a:solidFill>
                <a:latin typeface="Times" panose="02020603050405020304" pitchFamily="18" charset="0"/>
              </a:rPr>
              <a:t>//variables</a:t>
            </a:r>
          </a:p>
          <a:p>
            <a:r>
              <a:rPr lang="en-AU" altLang="en-AU" dirty="0">
                <a:latin typeface="Times" panose="02020603050405020304" pitchFamily="18" charset="0"/>
              </a:rPr>
              <a:t>       public String name;  </a:t>
            </a:r>
            <a:r>
              <a:rPr lang="en-AU" altLang="en-AU" dirty="0">
                <a:solidFill>
                  <a:srgbClr val="00B050"/>
                </a:solidFill>
                <a:latin typeface="Times" panose="02020603050405020304" pitchFamily="18" charset="0"/>
              </a:rPr>
              <a:t>// centre coordinate</a:t>
            </a:r>
          </a:p>
          <a:p>
            <a:r>
              <a:rPr lang="en-AU" altLang="en-AU" dirty="0">
                <a:latin typeface="Times" panose="02020603050405020304" pitchFamily="18" charset="0"/>
              </a:rPr>
              <a:t>       public String course;     </a:t>
            </a:r>
            <a:r>
              <a:rPr lang="en-AU" altLang="en-AU" dirty="0">
                <a:solidFill>
                  <a:srgbClr val="00B050"/>
                </a:solidFill>
                <a:latin typeface="Times" panose="02020603050405020304" pitchFamily="18" charset="0"/>
              </a:rPr>
              <a:t>//  radius of the circle</a:t>
            </a:r>
          </a:p>
          <a:p>
            <a:r>
              <a:rPr lang="en-AU" altLang="en-AU" dirty="0">
                <a:solidFill>
                  <a:schemeClr val="hlink"/>
                </a:solidFill>
                <a:latin typeface="Times" panose="02020603050405020304" pitchFamily="18" charset="0"/>
              </a:rPr>
              <a:t>	</a:t>
            </a:r>
            <a:r>
              <a:rPr lang="en-AU" altLang="en-AU" dirty="0">
                <a:solidFill>
                  <a:srgbClr val="00B050"/>
                </a:solidFill>
                <a:latin typeface="Times" panose="02020603050405020304" pitchFamily="18" charset="0"/>
              </a:rPr>
              <a:t>// methods</a:t>
            </a:r>
          </a:p>
          <a:p>
            <a:r>
              <a:rPr lang="en-AU" altLang="en-AU" dirty="0">
                <a:solidFill>
                  <a:schemeClr val="hlink"/>
                </a:solidFill>
                <a:latin typeface="Times" panose="02020603050405020304" pitchFamily="18" charset="0"/>
              </a:rPr>
              <a:t>	</a:t>
            </a:r>
            <a:r>
              <a:rPr lang="en-US" altLang="ar-SA" dirty="0" err="1"/>
              <a:t>getName</a:t>
            </a:r>
            <a:r>
              <a:rPr lang="en-US" altLang="ar-SA" dirty="0"/>
              <a:t>(){}</a:t>
            </a:r>
          </a:p>
          <a:p>
            <a:r>
              <a:rPr lang="en-US" altLang="ar-SA" dirty="0"/>
              <a:t>	</a:t>
            </a:r>
            <a:r>
              <a:rPr lang="en-US" altLang="ar-SA" dirty="0" err="1"/>
              <a:t>addCourse</a:t>
            </a:r>
            <a:r>
              <a:rPr lang="en-US" altLang="ar-SA" dirty="0"/>
              <a:t>(){}</a:t>
            </a:r>
            <a:endParaRPr lang="en-AU" altLang="en-AU" dirty="0">
              <a:solidFill>
                <a:schemeClr val="hlink"/>
              </a:solidFill>
              <a:latin typeface="Times" panose="02020603050405020304" pitchFamily="18" charset="0"/>
            </a:endParaRPr>
          </a:p>
          <a:p>
            <a:r>
              <a:rPr lang="en-AU" altLang="en-AU" dirty="0">
                <a:latin typeface="Times" panose="02020603050405020304" pitchFamily="18" charset="0"/>
              </a:rPr>
              <a:t>}</a:t>
            </a:r>
          </a:p>
        </p:txBody>
      </p:sp>
    </p:spTree>
    <p:extLst>
      <p:ext uri="{BB962C8B-B14F-4D97-AF65-F5344CB8AC3E}">
        <p14:creationId xmlns:p14="http://schemas.microsoft.com/office/powerpoint/2010/main" val="3969800694"/>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865188" y="927100"/>
            <a:ext cx="6345237" cy="709613"/>
          </a:xfrm>
        </p:spPr>
        <p:txBody>
          <a:bodyPr/>
          <a:lstStyle/>
          <a:p>
            <a:r>
              <a:rPr lang="en-AU" altLang="en-AU"/>
              <a:t>Data Abstraction</a:t>
            </a:r>
          </a:p>
        </p:txBody>
      </p:sp>
      <p:sp>
        <p:nvSpPr>
          <p:cNvPr id="110595" name="Rectangle 3"/>
          <p:cNvSpPr>
            <a:spLocks noGrp="1" noChangeArrowheads="1"/>
          </p:cNvSpPr>
          <p:nvPr>
            <p:ph idx="1"/>
          </p:nvPr>
        </p:nvSpPr>
        <p:spPr>
          <a:xfrm>
            <a:off x="865188" y="2205038"/>
            <a:ext cx="6346825" cy="3530600"/>
          </a:xfrm>
        </p:spPr>
        <p:txBody>
          <a:bodyPr rtlCol="0">
            <a:normAutofit/>
          </a:bodyPr>
          <a:lstStyle/>
          <a:p>
            <a:pPr algn="l" rtl="0" fontAlgn="auto">
              <a:spcAft>
                <a:spcPts val="0"/>
              </a:spcAft>
              <a:buFont typeface="Wingdings 3" charset="2"/>
              <a:buChar char=""/>
              <a:defRPr/>
            </a:pPr>
            <a:r>
              <a:rPr lang="en-AU" altLang="en-AU" dirty="0">
                <a:solidFill>
                  <a:schemeClr val="tx1">
                    <a:lumMod val="75000"/>
                    <a:lumOff val="25000"/>
                  </a:schemeClr>
                </a:solidFill>
              </a:rPr>
              <a:t>Declare the Circle class, have created a new data type – </a:t>
            </a:r>
            <a:r>
              <a:rPr lang="en-AU" altLang="en-AU" dirty="0">
                <a:solidFill>
                  <a:schemeClr val="hlink"/>
                </a:solidFill>
              </a:rPr>
              <a:t>Data Abstraction</a:t>
            </a:r>
          </a:p>
          <a:p>
            <a:pPr algn="l" rtl="0" fontAlgn="auto">
              <a:spcAft>
                <a:spcPts val="0"/>
              </a:spcAft>
              <a:buFont typeface="Wingdings 3" charset="2"/>
              <a:buChar char=""/>
              <a:defRPr/>
            </a:pPr>
            <a:endParaRPr lang="en-AU" altLang="en-AU" dirty="0">
              <a:solidFill>
                <a:schemeClr val="hlink"/>
              </a:solidFill>
            </a:endParaRPr>
          </a:p>
          <a:p>
            <a:pPr algn="l" rtl="0" fontAlgn="auto">
              <a:spcAft>
                <a:spcPts val="0"/>
              </a:spcAft>
              <a:buFont typeface="Wingdings 3" charset="2"/>
              <a:buChar char=""/>
              <a:defRPr/>
            </a:pPr>
            <a:r>
              <a:rPr lang="en-AU" altLang="en-AU" dirty="0">
                <a:solidFill>
                  <a:schemeClr val="tx1">
                    <a:lumMod val="75000"/>
                    <a:lumOff val="25000"/>
                  </a:schemeClr>
                </a:solidFill>
              </a:rPr>
              <a:t>Can define variables (objects) of that type:</a:t>
            </a:r>
            <a:br>
              <a:rPr lang="en-AU" altLang="en-AU" dirty="0">
                <a:solidFill>
                  <a:schemeClr val="tx1">
                    <a:lumMod val="75000"/>
                    <a:lumOff val="25000"/>
                  </a:schemeClr>
                </a:solidFill>
              </a:rPr>
            </a:br>
            <a:endParaRPr lang="en-AU" altLang="en-AU" dirty="0">
              <a:solidFill>
                <a:schemeClr val="tx1">
                  <a:lumMod val="75000"/>
                  <a:lumOff val="25000"/>
                </a:schemeClr>
              </a:solidFill>
            </a:endParaRPr>
          </a:p>
          <a:p>
            <a:pPr marL="960120" lvl="2" algn="l" rtl="0" fontAlgn="auto">
              <a:spcAft>
                <a:spcPts val="0"/>
              </a:spcAft>
              <a:buFont typeface="Wingdings" panose="05000000000000000000" pitchFamily="2" charset="2"/>
              <a:buNone/>
              <a:defRPr/>
            </a:pPr>
            <a:r>
              <a:rPr lang="en-AU" altLang="en-AU" sz="2000" dirty="0">
                <a:solidFill>
                  <a:schemeClr val="tx1">
                    <a:lumMod val="75000"/>
                    <a:lumOff val="25000"/>
                  </a:schemeClr>
                </a:solidFill>
                <a:latin typeface="Courier New" panose="02070309020205020404" pitchFamily="49" charset="0"/>
                <a:cs typeface="Courier New" panose="02070309020205020404" pitchFamily="49" charset="0"/>
              </a:rPr>
              <a:t>student  s1;</a:t>
            </a:r>
          </a:p>
          <a:p>
            <a:pPr marL="960120" lvl="2" algn="l" rtl="0" fontAlgn="auto">
              <a:spcAft>
                <a:spcPts val="0"/>
              </a:spcAft>
              <a:buFont typeface="Wingdings" panose="05000000000000000000" pitchFamily="2" charset="2"/>
              <a:buNone/>
              <a:defRPr/>
            </a:pPr>
            <a:r>
              <a:rPr lang="en-AU" altLang="en-AU" sz="2000" dirty="0">
                <a:solidFill>
                  <a:schemeClr val="tx1">
                    <a:lumMod val="75000"/>
                    <a:lumOff val="25000"/>
                  </a:schemeClr>
                </a:solidFill>
                <a:latin typeface="Courier New" panose="02070309020205020404" pitchFamily="49" charset="0"/>
                <a:cs typeface="Courier New" panose="02070309020205020404" pitchFamily="49" charset="0"/>
              </a:rPr>
              <a:t>s1 = new student();</a:t>
            </a:r>
          </a:p>
          <a:p>
            <a:pPr marL="960120" lvl="2" algn="l" rtl="0" fontAlgn="auto">
              <a:spcAft>
                <a:spcPts val="0"/>
              </a:spcAft>
              <a:buFont typeface="Wingdings" panose="05000000000000000000" pitchFamily="2" charset="2"/>
              <a:buNone/>
              <a:defRPr/>
            </a:pPr>
            <a:r>
              <a:rPr lang="en-AU" altLang="en-AU" sz="2000" dirty="0">
                <a:solidFill>
                  <a:schemeClr val="tx1">
                    <a:lumMod val="75000"/>
                    <a:lumOff val="25000"/>
                  </a:schemeClr>
                </a:solidFill>
                <a:latin typeface="+mj-lt"/>
                <a:cs typeface="Courier New" panose="02070309020205020404" pitchFamily="49" charset="0"/>
              </a:rPr>
              <a:t>OR</a:t>
            </a:r>
          </a:p>
          <a:p>
            <a:pPr marL="960120" lvl="2" algn="l" rtl="0" fontAlgn="auto">
              <a:spcAft>
                <a:spcPts val="0"/>
              </a:spcAft>
              <a:buFont typeface="Wingdings" panose="05000000000000000000" pitchFamily="2" charset="2"/>
              <a:buNone/>
              <a:defRPr/>
            </a:pPr>
            <a:r>
              <a:rPr lang="en-AU" altLang="en-AU" sz="2000" dirty="0">
                <a:solidFill>
                  <a:schemeClr val="tx1">
                    <a:lumMod val="75000"/>
                    <a:lumOff val="25000"/>
                  </a:schemeClr>
                </a:solidFill>
                <a:latin typeface="Courier New" panose="02070309020205020404" pitchFamily="49" charset="0"/>
                <a:cs typeface="Courier New" panose="02070309020205020404" pitchFamily="49" charset="0"/>
              </a:rPr>
              <a:t>student s1 = new student();</a:t>
            </a:r>
          </a:p>
        </p:txBody>
      </p:sp>
      <p:sp>
        <p:nvSpPr>
          <p:cNvPr id="35844"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2444D6EB-1B57-4864-9867-E73BDB699F4B}" type="slidenum">
              <a:rPr lang="zh-CN" altLang="en-GB" sz="2800">
                <a:solidFill>
                  <a:schemeClr val="bg1"/>
                </a:solidFill>
              </a:rPr>
              <a:pPr/>
              <a:t>18</a:t>
            </a:fld>
            <a:endParaRPr lang="en-GB" altLang="zh-CN" sz="2800">
              <a:solidFill>
                <a:schemeClr val="bg1"/>
              </a:solidFill>
            </a:endParaRPr>
          </a:p>
        </p:txBody>
      </p:sp>
    </p:spTree>
    <p:extLst>
      <p:ext uri="{BB962C8B-B14F-4D97-AF65-F5344CB8AC3E}">
        <p14:creationId xmlns:p14="http://schemas.microsoft.com/office/powerpoint/2010/main" val="2097885779"/>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E84857-C1A1-4BF3-9BC5-8540844A2CD2}"/>
              </a:ext>
            </a:extLst>
          </p:cNvPr>
          <p:cNvSpPr>
            <a:spLocks noGrp="1"/>
          </p:cNvSpPr>
          <p:nvPr>
            <p:ph idx="4294967295"/>
          </p:nvPr>
        </p:nvSpPr>
        <p:spPr>
          <a:xfrm>
            <a:off x="848140" y="2133599"/>
            <a:ext cx="7686261" cy="5115339"/>
          </a:xfrm>
        </p:spPr>
        <p:txBody>
          <a:bodyPr>
            <a:normAutofit/>
          </a:bodyPr>
          <a:lstStyle/>
          <a:p>
            <a:pPr marL="0" indent="0" algn="l" rtl="0">
              <a:buNone/>
            </a:pPr>
            <a:r>
              <a:rPr lang="en-US" dirty="0">
                <a:solidFill>
                  <a:srgbClr val="0070C0"/>
                </a:solidFill>
              </a:rPr>
              <a:t>class</a:t>
            </a:r>
            <a:r>
              <a:rPr lang="en-US" dirty="0"/>
              <a:t> Lamp {</a:t>
            </a:r>
          </a:p>
          <a:p>
            <a:pPr marL="342900" lvl="1" indent="0" algn="l" rtl="0">
              <a:buNone/>
            </a:pPr>
            <a:r>
              <a:rPr lang="en-US" dirty="0"/>
              <a:t>  </a:t>
            </a:r>
            <a:r>
              <a:rPr lang="en-US" dirty="0" err="1">
                <a:solidFill>
                  <a:srgbClr val="0070C0"/>
                </a:solidFill>
              </a:rPr>
              <a:t>boolean</a:t>
            </a:r>
            <a:r>
              <a:rPr lang="en-US" dirty="0"/>
              <a:t> </a:t>
            </a:r>
            <a:r>
              <a:rPr lang="en-US" dirty="0" err="1"/>
              <a:t>isOn</a:t>
            </a:r>
            <a:r>
              <a:rPr lang="en-US" dirty="0"/>
              <a:t>; </a:t>
            </a:r>
            <a:r>
              <a:rPr lang="en-US" dirty="0">
                <a:solidFill>
                  <a:srgbClr val="00B050"/>
                </a:solidFill>
              </a:rPr>
              <a:t>//variable</a:t>
            </a:r>
          </a:p>
          <a:p>
            <a:pPr marL="342900" lvl="1" indent="0" algn="l" rtl="0">
              <a:buNone/>
            </a:pPr>
            <a:r>
              <a:rPr lang="en-US" dirty="0"/>
              <a:t>  </a:t>
            </a:r>
            <a:r>
              <a:rPr lang="en-US" dirty="0">
                <a:solidFill>
                  <a:srgbClr val="0070C0"/>
                </a:solidFill>
              </a:rPr>
              <a:t>void</a:t>
            </a:r>
            <a:r>
              <a:rPr lang="en-US" dirty="0"/>
              <a:t> </a:t>
            </a:r>
            <a:r>
              <a:rPr lang="en-US" dirty="0" err="1"/>
              <a:t>turnOn</a:t>
            </a:r>
            <a:r>
              <a:rPr lang="en-US" dirty="0"/>
              <a:t>() {    </a:t>
            </a:r>
            <a:r>
              <a:rPr lang="en-US" dirty="0">
                <a:solidFill>
                  <a:srgbClr val="00B050"/>
                </a:solidFill>
              </a:rPr>
              <a:t>//method</a:t>
            </a:r>
          </a:p>
          <a:p>
            <a:pPr marL="342900" lvl="1" indent="0" algn="l" rtl="0">
              <a:buNone/>
            </a:pPr>
            <a:r>
              <a:rPr lang="en-US" dirty="0"/>
              <a:t>    </a:t>
            </a:r>
            <a:r>
              <a:rPr lang="en-US" dirty="0" err="1"/>
              <a:t>isOn</a:t>
            </a:r>
            <a:r>
              <a:rPr lang="en-US" dirty="0"/>
              <a:t> = true; }</a:t>
            </a:r>
          </a:p>
          <a:p>
            <a:pPr marL="342900" lvl="1" indent="0" algn="l" rtl="0">
              <a:buNone/>
            </a:pPr>
            <a:r>
              <a:rPr lang="en-US" dirty="0">
                <a:solidFill>
                  <a:srgbClr val="0070C0"/>
                </a:solidFill>
              </a:rPr>
              <a:t>void</a:t>
            </a:r>
            <a:r>
              <a:rPr lang="en-US" dirty="0"/>
              <a:t> </a:t>
            </a:r>
            <a:r>
              <a:rPr lang="en-US" dirty="0" err="1"/>
              <a:t>turnOff</a:t>
            </a:r>
            <a:r>
              <a:rPr lang="en-US" dirty="0"/>
              <a:t>() {     </a:t>
            </a:r>
            <a:r>
              <a:rPr lang="en-US" dirty="0">
                <a:solidFill>
                  <a:srgbClr val="00B050"/>
                </a:solidFill>
              </a:rPr>
              <a:t>//method</a:t>
            </a:r>
          </a:p>
          <a:p>
            <a:pPr marL="342900" lvl="1" indent="0" algn="l" rtl="0">
              <a:buNone/>
            </a:pPr>
            <a:r>
              <a:rPr lang="en-US" dirty="0"/>
              <a:t>   </a:t>
            </a:r>
            <a:r>
              <a:rPr lang="en-US" dirty="0" err="1"/>
              <a:t>isOn</a:t>
            </a:r>
            <a:r>
              <a:rPr lang="en-US" dirty="0"/>
              <a:t> = false;}</a:t>
            </a:r>
          </a:p>
          <a:p>
            <a:pPr marL="342900" lvl="1" indent="0" algn="l" rtl="0">
              <a:buNone/>
            </a:pPr>
            <a:r>
              <a:rPr lang="en-US" dirty="0"/>
              <a:t>}     </a:t>
            </a:r>
            <a:r>
              <a:rPr lang="en-US" dirty="0">
                <a:solidFill>
                  <a:srgbClr val="00B050"/>
                </a:solidFill>
              </a:rPr>
              <a:t>//end lamp class</a:t>
            </a:r>
          </a:p>
          <a:p>
            <a:pPr marL="0" indent="0" algn="l" rtl="0">
              <a:buNone/>
            </a:pPr>
            <a:r>
              <a:rPr lang="en-US" dirty="0">
                <a:solidFill>
                  <a:srgbClr val="0070C0"/>
                </a:solidFill>
              </a:rPr>
              <a:t>class</a:t>
            </a:r>
            <a:r>
              <a:rPr lang="en-US" dirty="0"/>
              <a:t> </a:t>
            </a:r>
            <a:r>
              <a:rPr lang="en-US" dirty="0" err="1"/>
              <a:t>ClassObjectsExample</a:t>
            </a:r>
            <a:r>
              <a:rPr lang="en-US" dirty="0"/>
              <a:t> {</a:t>
            </a:r>
          </a:p>
          <a:p>
            <a:pPr marL="0" indent="0" algn="l" rtl="0">
              <a:buNone/>
            </a:pPr>
            <a:r>
              <a:rPr lang="en-US" dirty="0">
                <a:solidFill>
                  <a:srgbClr val="0070C0"/>
                </a:solidFill>
              </a:rPr>
              <a:t>public static void </a:t>
            </a:r>
            <a:r>
              <a:rPr lang="en-US" dirty="0"/>
              <a:t>main(String[] </a:t>
            </a:r>
            <a:r>
              <a:rPr lang="en-US" dirty="0" err="1"/>
              <a:t>args</a:t>
            </a:r>
            <a:r>
              <a:rPr lang="en-US" dirty="0"/>
              <a:t>) {</a:t>
            </a:r>
          </a:p>
          <a:p>
            <a:pPr marL="0" indent="0" algn="l" rtl="0">
              <a:buNone/>
            </a:pPr>
            <a:r>
              <a:rPr lang="en-US" dirty="0"/>
              <a:t>   Lamp l1 = new Lamp(); </a:t>
            </a:r>
            <a:r>
              <a:rPr lang="en-US" dirty="0">
                <a:solidFill>
                  <a:srgbClr val="00B050"/>
                </a:solidFill>
              </a:rPr>
              <a:t>// create l1 object of Lamp class</a:t>
            </a:r>
          </a:p>
          <a:p>
            <a:pPr marL="0" indent="0" algn="l" rtl="0">
              <a:buNone/>
            </a:pPr>
            <a:r>
              <a:rPr lang="en-US" dirty="0"/>
              <a:t>   Lamp l2 = new Lamp(); </a:t>
            </a:r>
            <a:r>
              <a:rPr lang="en-US" dirty="0">
                <a:solidFill>
                  <a:srgbClr val="00B050"/>
                </a:solidFill>
              </a:rPr>
              <a:t>// create l2 object of Lamp class</a:t>
            </a:r>
          </a:p>
          <a:p>
            <a:pPr marL="0" indent="0" algn="l" rtl="0">
              <a:buNone/>
            </a:pPr>
            <a:r>
              <a:rPr lang="en-US" dirty="0"/>
              <a:t>}}</a:t>
            </a:r>
          </a:p>
        </p:txBody>
      </p:sp>
    </p:spTree>
    <p:extLst>
      <p:ext uri="{BB962C8B-B14F-4D97-AF65-F5344CB8AC3E}">
        <p14:creationId xmlns:p14="http://schemas.microsoft.com/office/powerpoint/2010/main" val="1821160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5" name="Group 74">
            <a:extLst>
              <a:ext uri="{FF2B5EF4-FFF2-40B4-BE49-F238E27FC236}">
                <a16:creationId xmlns:a16="http://schemas.microsoft.com/office/drawing/2014/main" id="{6061F655-345C-4AD8-85BC-913D875232C0}"/>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p:nvSpPr>
            <p:cNvPr id="76" name="Rectangle 75">
              <a:extLst>
                <a:ext uri="{FF2B5EF4-FFF2-40B4-BE49-F238E27FC236}">
                  <a16:creationId xmlns:a16="http://schemas.microsoft.com/office/drawing/2014/main" id="{643780CE-2BE5-46F6-97B2-60DF30217ED3}"/>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Oval 76">
              <a:extLst>
                <a:ext uri="{FF2B5EF4-FFF2-40B4-BE49-F238E27FC236}">
                  <a16:creationId xmlns:a16="http://schemas.microsoft.com/office/drawing/2014/main" id="{4233DC0E-DE6C-4FB6-A529-51B162641AB8}"/>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8" name="Oval 77">
              <a:extLst>
                <a:ext uri="{FF2B5EF4-FFF2-40B4-BE49-F238E27FC236}">
                  <a16:creationId xmlns:a16="http://schemas.microsoft.com/office/drawing/2014/main" id="{3870477F-E451-4BC3-863F-0E2FC572884B}"/>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9" name="Rectangle 78">
              <a:extLst>
                <a:ext uri="{FF2B5EF4-FFF2-40B4-BE49-F238E27FC236}">
                  <a16:creationId xmlns:a16="http://schemas.microsoft.com/office/drawing/2014/main" id="{88FBA05C-D740-40CE-9A7D-9E5A715AEA36}"/>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0" name="Freeform 5">
              <a:extLst>
                <a:ext uri="{FF2B5EF4-FFF2-40B4-BE49-F238E27FC236}">
                  <a16:creationId xmlns:a16="http://schemas.microsoft.com/office/drawing/2014/main" id="{B4A81DE1-E2BC-4A31-99EE-71350421B0EA}"/>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1" name="Freeform 5">
              <a:extLst>
                <a:ext uri="{FF2B5EF4-FFF2-40B4-BE49-F238E27FC236}">
                  <a16:creationId xmlns:a16="http://schemas.microsoft.com/office/drawing/2014/main" id="{FDE8183D-5757-4D73-A338-62BDD88E49B2}"/>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2" name="Freeform 5">
              <a:extLst>
                <a:ext uri="{FF2B5EF4-FFF2-40B4-BE49-F238E27FC236}">
                  <a16:creationId xmlns:a16="http://schemas.microsoft.com/office/drawing/2014/main" id="{F6ACD5FC-CAFE-48EB-B765-60EED2E052F0}"/>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pic>
        <p:nvPicPr>
          <p:cNvPr id="1030" name="Picture 6" descr="http://img.bhs4.com/82/e/82e05847d895335b2d97254249a48f39d9e827b7_large.jpg">
            <a:extLst>
              <a:ext uri="{FF2B5EF4-FFF2-40B4-BE49-F238E27FC236}">
                <a16:creationId xmlns:a16="http://schemas.microsoft.com/office/drawing/2014/main" id="{FB92289C-4134-4CD9-AE77-8EBF3D961A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1092" y="402164"/>
            <a:ext cx="5347378" cy="6160107"/>
          </a:xfrm>
          <a:prstGeom prst="rect">
            <a:avLst/>
          </a:prstGeom>
          <a:noFill/>
          <a:extLst>
            <a:ext uri="{909E8E84-426E-40DD-AFC4-6F175D3DCCD1}">
              <a14:hiddenFill xmlns:a14="http://schemas.microsoft.com/office/drawing/2010/main">
                <a:solidFill>
                  <a:srgbClr val="FFFFFF"/>
                </a:solidFill>
              </a14:hiddenFill>
            </a:ext>
          </a:extLst>
        </p:spPr>
      </p:pic>
      <p:sp>
        <p:nvSpPr>
          <p:cNvPr id="84" name="Rectangle 83">
            <a:extLst>
              <a:ext uri="{FF2B5EF4-FFF2-40B4-BE49-F238E27FC236}">
                <a16:creationId xmlns:a16="http://schemas.microsoft.com/office/drawing/2014/main" id="{9F33B405-D785-4738-B1C0-6A0AA5E9828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434" name="Rectangle 2"/>
          <p:cNvSpPr>
            <a:spLocks noGrp="1" noChangeArrowheads="1"/>
          </p:cNvSpPr>
          <p:nvPr>
            <p:ph type="title"/>
          </p:nvPr>
        </p:nvSpPr>
        <p:spPr>
          <a:xfrm>
            <a:off x="866216" y="973668"/>
            <a:ext cx="2206657" cy="1020232"/>
          </a:xfrm>
        </p:spPr>
        <p:txBody>
          <a:bodyPr>
            <a:normAutofit/>
          </a:bodyPr>
          <a:lstStyle/>
          <a:p>
            <a:pPr>
              <a:lnSpc>
                <a:spcPct val="90000"/>
              </a:lnSpc>
            </a:pPr>
            <a:r>
              <a:rPr lang="en-US" altLang="ar-SA" sz="2200" dirty="0">
                <a:solidFill>
                  <a:srgbClr val="EBEBEB"/>
                </a:solidFill>
              </a:rPr>
              <a:t>How can one design a program?</a:t>
            </a:r>
          </a:p>
        </p:txBody>
      </p:sp>
      <p:sp>
        <p:nvSpPr>
          <p:cNvPr id="3075" name="Rectangle 3"/>
          <p:cNvSpPr>
            <a:spLocks noGrp="1" noChangeArrowheads="1"/>
          </p:cNvSpPr>
          <p:nvPr>
            <p:ph idx="1"/>
          </p:nvPr>
        </p:nvSpPr>
        <p:spPr>
          <a:xfrm>
            <a:off x="866216" y="2120900"/>
            <a:ext cx="2350294" cy="3898900"/>
          </a:xfrm>
        </p:spPr>
        <p:txBody>
          <a:bodyPr rtlCol="0">
            <a:normAutofit/>
          </a:bodyPr>
          <a:lstStyle/>
          <a:p>
            <a:pPr algn="l" rtl="0">
              <a:lnSpc>
                <a:spcPct val="90000"/>
              </a:lnSpc>
              <a:defRPr/>
            </a:pPr>
            <a:r>
              <a:rPr lang="en-US" altLang="ar-SA" b="1" dirty="0">
                <a:solidFill>
                  <a:srgbClr val="FFFFFF"/>
                </a:solidFill>
              </a:rPr>
              <a:t>Top-down structured design</a:t>
            </a:r>
            <a:r>
              <a:rPr lang="en-US" altLang="ar-SA" dirty="0">
                <a:solidFill>
                  <a:srgbClr val="FFFFFF"/>
                </a:solidFill>
              </a:rPr>
              <a:t>:</a:t>
            </a:r>
          </a:p>
          <a:p>
            <a:pPr marL="0" indent="0" algn="l" rtl="0">
              <a:lnSpc>
                <a:spcPct val="90000"/>
              </a:lnSpc>
              <a:buNone/>
              <a:defRPr/>
            </a:pPr>
            <a:r>
              <a:rPr lang="en-US" altLang="ar-SA" dirty="0">
                <a:solidFill>
                  <a:srgbClr val="FFFFFF"/>
                </a:solidFill>
              </a:rPr>
              <a:t> </a:t>
            </a:r>
            <a:r>
              <a:rPr lang="en-US" dirty="0">
                <a:solidFill>
                  <a:srgbClr val="FFFFFF"/>
                </a:solidFill>
              </a:rPr>
              <a:t>divide the program source code into logically structured blocks which would normally consist of conditional statements, loops and logic blocks.</a:t>
            </a:r>
          </a:p>
          <a:p>
            <a:pPr algn="l" rtl="0">
              <a:lnSpc>
                <a:spcPct val="90000"/>
              </a:lnSpc>
              <a:defRPr/>
            </a:pPr>
            <a:endParaRPr lang="en-US" altLang="ar-SA" dirty="0">
              <a:solidFill>
                <a:srgbClr val="FFFFFF"/>
              </a:solidFill>
            </a:endParaRPr>
          </a:p>
          <a:p>
            <a:pPr rtl="0" fontAlgn="auto">
              <a:lnSpc>
                <a:spcPct val="90000"/>
              </a:lnSpc>
              <a:spcAft>
                <a:spcPts val="0"/>
              </a:spcAft>
              <a:buFont typeface="Wingdings 3" charset="2"/>
              <a:buChar char=""/>
              <a:defRPr/>
            </a:pPr>
            <a:endParaRPr lang="en-US" altLang="ar-SA" dirty="0">
              <a:solidFill>
                <a:srgbClr val="FFFFFF"/>
              </a:solidFill>
            </a:endParaRPr>
          </a:p>
        </p:txBody>
      </p:sp>
      <p:sp>
        <p:nvSpPr>
          <p:cNvPr id="18436" name="Slide Number Placeholder 5"/>
          <p:cNvSpPr>
            <a:spLocks noGrp="1"/>
          </p:cNvSpPr>
          <p:nvPr>
            <p:ph type="sldNum" sz="quarter" idx="12"/>
          </p:nvPr>
        </p:nvSpPr>
        <p:spPr>
          <a:xfrm>
            <a:off x="7764405" y="295729"/>
            <a:ext cx="628649" cy="7676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anchorCtr="0" compatLnSpc="1">
            <a:prstTxWarp prst="textNoShape">
              <a:avLst/>
            </a:prstTxWarp>
            <a:norm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pPr>
              <a:spcAft>
                <a:spcPts val="600"/>
              </a:spcAft>
            </a:pPr>
            <a:fld id="{A8FB8521-686F-4B59-BC8D-065E98D0B3A8}" type="slidenum">
              <a:rPr lang="en-US" altLang="ar-SA" smtClean="0">
                <a:solidFill>
                  <a:srgbClr val="FFFFFF"/>
                </a:solidFill>
              </a:rPr>
              <a:pPr>
                <a:spcAft>
                  <a:spcPts val="600"/>
                </a:spcAft>
              </a:pPr>
              <a:t>3</a:t>
            </a:fld>
            <a:endParaRPr lang="en-US" altLang="ar-SA">
              <a:solidFill>
                <a:srgbClr val="FFFFFF"/>
              </a:solidFill>
            </a:endParaRPr>
          </a:p>
        </p:txBody>
      </p:sp>
    </p:spTree>
    <p:extLst>
      <p:ext uri="{BB962C8B-B14F-4D97-AF65-F5344CB8AC3E}">
        <p14:creationId xmlns:p14="http://schemas.microsoft.com/office/powerpoint/2010/main" val="2289647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6061F655-345C-4AD8-85BC-913D875232C0}"/>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p:nvSpPr>
            <p:cNvPr id="72" name="Rectangle 71">
              <a:extLst>
                <a:ext uri="{FF2B5EF4-FFF2-40B4-BE49-F238E27FC236}">
                  <a16:creationId xmlns:a16="http://schemas.microsoft.com/office/drawing/2014/main" id="{643780CE-2BE5-46F6-97B2-60DF30217ED3}"/>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72">
              <a:extLst>
                <a:ext uri="{FF2B5EF4-FFF2-40B4-BE49-F238E27FC236}">
                  <a16:creationId xmlns:a16="http://schemas.microsoft.com/office/drawing/2014/main" id="{4233DC0E-DE6C-4FB6-A529-51B162641AB8}"/>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4" name="Oval 73">
              <a:extLst>
                <a:ext uri="{FF2B5EF4-FFF2-40B4-BE49-F238E27FC236}">
                  <a16:creationId xmlns:a16="http://schemas.microsoft.com/office/drawing/2014/main" id="{3870477F-E451-4BC3-863F-0E2FC572884B}"/>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5" name="Rectangle 74">
              <a:extLst>
                <a:ext uri="{FF2B5EF4-FFF2-40B4-BE49-F238E27FC236}">
                  <a16:creationId xmlns:a16="http://schemas.microsoft.com/office/drawing/2014/main" id="{88FBA05C-D740-40CE-9A7D-9E5A715AEA36}"/>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76" name="Freeform 5">
              <a:extLst>
                <a:ext uri="{FF2B5EF4-FFF2-40B4-BE49-F238E27FC236}">
                  <a16:creationId xmlns:a16="http://schemas.microsoft.com/office/drawing/2014/main" id="{B4A81DE1-E2BC-4A31-99EE-71350421B0EA}"/>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7" name="Freeform 5">
              <a:extLst>
                <a:ext uri="{FF2B5EF4-FFF2-40B4-BE49-F238E27FC236}">
                  <a16:creationId xmlns:a16="http://schemas.microsoft.com/office/drawing/2014/main" id="{FDE8183D-5757-4D73-A338-62BDD88E49B2}"/>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78" name="Freeform 5">
              <a:extLst>
                <a:ext uri="{FF2B5EF4-FFF2-40B4-BE49-F238E27FC236}">
                  <a16:creationId xmlns:a16="http://schemas.microsoft.com/office/drawing/2014/main" id="{F6ACD5FC-CAFE-48EB-B765-60EED2E052F0}"/>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pic>
        <p:nvPicPr>
          <p:cNvPr id="2050" name="Picture 2" descr="http://img.bhs4.com/ec/2/ec20ea8aa871698e62a65a247f375fb76b90c097_large.jpg">
            <a:extLst>
              <a:ext uri="{FF2B5EF4-FFF2-40B4-BE49-F238E27FC236}">
                <a16:creationId xmlns:a16="http://schemas.microsoft.com/office/drawing/2014/main" id="{21E7A424-0D46-4341-80CD-2A160A9302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9276" y="715618"/>
            <a:ext cx="5345941" cy="5870712"/>
          </a:xfrm>
          <a:prstGeom prst="rect">
            <a:avLst/>
          </a:prstGeom>
          <a:noFill/>
          <a:extLst>
            <a:ext uri="{909E8E84-426E-40DD-AFC4-6F175D3DCCD1}">
              <a14:hiddenFill xmlns:a14="http://schemas.microsoft.com/office/drawing/2010/main">
                <a:solidFill>
                  <a:srgbClr val="FFFFFF"/>
                </a:solidFill>
              </a14:hiddenFill>
            </a:ext>
          </a:extLst>
        </p:spPr>
      </p:pic>
      <p:sp>
        <p:nvSpPr>
          <p:cNvPr id="80" name="Rectangle 79">
            <a:extLst>
              <a:ext uri="{FF2B5EF4-FFF2-40B4-BE49-F238E27FC236}">
                <a16:creationId xmlns:a16="http://schemas.microsoft.com/office/drawing/2014/main" id="{9F33B405-D785-4738-B1C0-6A0AA5E9828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3A105A2B-2E47-4E8E-A298-4AB94850F7DD}"/>
              </a:ext>
            </a:extLst>
          </p:cNvPr>
          <p:cNvSpPr>
            <a:spLocks noGrp="1"/>
          </p:cNvSpPr>
          <p:nvPr>
            <p:ph type="title"/>
          </p:nvPr>
        </p:nvSpPr>
        <p:spPr>
          <a:xfrm>
            <a:off x="866216" y="973668"/>
            <a:ext cx="2206657" cy="1020232"/>
          </a:xfrm>
        </p:spPr>
        <p:txBody>
          <a:bodyPr>
            <a:noAutofit/>
          </a:bodyPr>
          <a:lstStyle/>
          <a:p>
            <a:r>
              <a:rPr lang="en-US" sz="2000" dirty="0">
                <a:solidFill>
                  <a:srgbClr val="EBEBEB"/>
                </a:solidFill>
              </a:rPr>
              <a:t>How can one design a program?</a:t>
            </a:r>
          </a:p>
        </p:txBody>
      </p:sp>
      <p:sp>
        <p:nvSpPr>
          <p:cNvPr id="3" name="Content Placeholder 2">
            <a:extLst>
              <a:ext uri="{FF2B5EF4-FFF2-40B4-BE49-F238E27FC236}">
                <a16:creationId xmlns:a16="http://schemas.microsoft.com/office/drawing/2014/main" id="{60DA9B36-A902-4A2A-9BF7-B143B786E67F}"/>
              </a:ext>
            </a:extLst>
          </p:cNvPr>
          <p:cNvSpPr>
            <a:spLocks noGrp="1"/>
          </p:cNvSpPr>
          <p:nvPr>
            <p:ph idx="1"/>
          </p:nvPr>
        </p:nvSpPr>
        <p:spPr>
          <a:xfrm>
            <a:off x="866216" y="2120900"/>
            <a:ext cx="2350294" cy="3898900"/>
          </a:xfrm>
        </p:spPr>
        <p:txBody>
          <a:bodyPr>
            <a:normAutofit/>
          </a:bodyPr>
          <a:lstStyle/>
          <a:p>
            <a:pPr algn="l" rtl="0">
              <a:lnSpc>
                <a:spcPct val="90000"/>
              </a:lnSpc>
            </a:pPr>
            <a:r>
              <a:rPr lang="en-US" altLang="ar-SA" sz="1700" b="1" dirty="0">
                <a:solidFill>
                  <a:srgbClr val="FFFFFF"/>
                </a:solidFill>
              </a:rPr>
              <a:t>Object-oriented design</a:t>
            </a:r>
            <a:r>
              <a:rPr lang="en-US" altLang="ar-SA" sz="1700" dirty="0">
                <a:solidFill>
                  <a:srgbClr val="FFFFFF"/>
                </a:solidFill>
              </a:rPr>
              <a:t>:</a:t>
            </a:r>
          </a:p>
          <a:p>
            <a:pPr marL="0" indent="0" algn="l" rtl="0">
              <a:lnSpc>
                <a:spcPct val="90000"/>
              </a:lnSpc>
              <a:buNone/>
            </a:pPr>
            <a:r>
              <a:rPr lang="en-US" altLang="ar-SA" sz="1700" dirty="0">
                <a:solidFill>
                  <a:srgbClr val="FFFFFF"/>
                </a:solidFill>
              </a:rPr>
              <a:t> divides the problem into a set of objects that interacts to solve the problem. </a:t>
            </a:r>
            <a:r>
              <a:rPr lang="en-GB" altLang="ar-SA" sz="1700" dirty="0">
                <a:solidFill>
                  <a:srgbClr val="FFFFFF"/>
                </a:solidFill>
              </a:rPr>
              <a:t>Your program</a:t>
            </a:r>
            <a:r>
              <a:rPr lang="en-GB" altLang="ar-SA" sz="1700" dirty="0">
                <a:solidFill>
                  <a:srgbClr val="FFFFFF"/>
                </a:solidFill>
                <a:latin typeface="StarBats" charset="0"/>
              </a:rPr>
              <a:t>’</a:t>
            </a:r>
            <a:r>
              <a:rPr lang="en-GB" altLang="ar-SA" sz="1700" dirty="0">
                <a:solidFill>
                  <a:srgbClr val="FFFFFF"/>
                </a:solidFill>
              </a:rPr>
              <a:t>s properties and </a:t>
            </a:r>
            <a:r>
              <a:rPr lang="en-US" altLang="ar-SA" sz="1700" dirty="0">
                <a:solidFill>
                  <a:srgbClr val="FFFFFF"/>
                </a:solidFill>
              </a:rPr>
              <a:t>behaviors</a:t>
            </a:r>
            <a:r>
              <a:rPr lang="en-GB" altLang="ar-SA" sz="1700" dirty="0">
                <a:solidFill>
                  <a:srgbClr val="FFFFFF"/>
                </a:solidFill>
              </a:rPr>
              <a:t> are modelled based upon real objects like cars, books, houses, etc.</a:t>
            </a:r>
          </a:p>
          <a:p>
            <a:pPr rtl="0">
              <a:lnSpc>
                <a:spcPct val="90000"/>
              </a:lnSpc>
            </a:pPr>
            <a:endParaRPr lang="en-US" sz="1700" dirty="0">
              <a:solidFill>
                <a:srgbClr val="FFFFFF"/>
              </a:solidFill>
            </a:endParaRPr>
          </a:p>
        </p:txBody>
      </p:sp>
    </p:spTree>
    <p:extLst>
      <p:ext uri="{BB962C8B-B14F-4D97-AF65-F5344CB8AC3E}">
        <p14:creationId xmlns:p14="http://schemas.microsoft.com/office/powerpoint/2010/main" val="4090143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52400"/>
            <a:ext cx="7772400" cy="1143000"/>
          </a:xfrm>
        </p:spPr>
        <p:txBody>
          <a:bodyPr/>
          <a:lstStyle/>
          <a:p>
            <a:br>
              <a:rPr lang="en-US" altLang="ar-SA" dirty="0"/>
            </a:br>
            <a:br>
              <a:rPr lang="en-US" altLang="ar-SA" dirty="0"/>
            </a:br>
            <a:r>
              <a:rPr lang="en-US" altLang="ar-SA" dirty="0"/>
              <a:t>Why OOD?</a:t>
            </a:r>
          </a:p>
        </p:txBody>
      </p:sp>
      <p:sp>
        <p:nvSpPr>
          <p:cNvPr id="20483" name="Rectangle 3"/>
          <p:cNvSpPr>
            <a:spLocks noGrp="1" noChangeArrowheads="1"/>
          </p:cNvSpPr>
          <p:nvPr>
            <p:ph idx="1"/>
          </p:nvPr>
        </p:nvSpPr>
        <p:spPr>
          <a:xfrm>
            <a:off x="685800" y="2080591"/>
            <a:ext cx="7772400" cy="4750422"/>
          </a:xfrm>
        </p:spPr>
        <p:txBody>
          <a:bodyPr>
            <a:normAutofit/>
          </a:bodyPr>
          <a:lstStyle/>
          <a:p>
            <a:pPr algn="l" rtl="0"/>
            <a:r>
              <a:rPr lang="en-US" altLang="ar-SA" sz="2000" dirty="0"/>
              <a:t>Software is complex:</a:t>
            </a:r>
          </a:p>
          <a:p>
            <a:pPr lvl="1" algn="l" rtl="0"/>
            <a:r>
              <a:rPr lang="en-US" sz="1800" dirty="0"/>
              <a:t>OOD makes the design and development processes faster, more flexible, and more reliable.</a:t>
            </a:r>
            <a:endParaRPr lang="en-US" altLang="ar-SA" sz="1800" dirty="0"/>
          </a:p>
          <a:p>
            <a:pPr algn="l" rtl="0"/>
            <a:r>
              <a:rPr lang="en-US" altLang="ar-SA" sz="2000" dirty="0">
                <a:sym typeface="Wingdings" panose="05000000000000000000" pitchFamily="2" charset="2"/>
              </a:rPr>
              <a:t>One of the main goals in programming is to avoid the redundancy: </a:t>
            </a:r>
          </a:p>
          <a:p>
            <a:pPr lvl="1" algn="l" rtl="0"/>
            <a:r>
              <a:rPr lang="en-US" altLang="ar-SA" sz="1800" dirty="0">
                <a:sym typeface="Wingdings" panose="05000000000000000000" pitchFamily="2" charset="2"/>
              </a:rPr>
              <a:t>Multiple classes may share some of the same characteristics, and have things in common with one another, but also may have certain properties that make them different.  OOD allow classes to inherit commonly used state and behavior from other classes. (</a:t>
            </a:r>
            <a:r>
              <a:rPr lang="en-US" altLang="ar-SA" sz="1800" b="1" dirty="0">
                <a:sym typeface="Wingdings" panose="05000000000000000000" pitchFamily="2" charset="2"/>
              </a:rPr>
              <a:t>inheritance</a:t>
            </a:r>
            <a:r>
              <a:rPr lang="en-US" altLang="ar-SA" sz="1800" dirty="0">
                <a:sym typeface="Wingdings" panose="05000000000000000000" pitchFamily="2" charset="2"/>
              </a:rPr>
              <a:t>)</a:t>
            </a:r>
          </a:p>
          <a:p>
            <a:pPr algn="l" rtl="0"/>
            <a:r>
              <a:rPr lang="en-US" altLang="ar-SA" sz="2000" dirty="0">
                <a:sym typeface="Wingdings" panose="05000000000000000000" pitchFamily="2" charset="2"/>
              </a:rPr>
              <a:t>Objects can help increase </a:t>
            </a:r>
            <a:r>
              <a:rPr lang="en-US" altLang="ar-SA" sz="2000" b="1" dirty="0">
                <a:sym typeface="Wingdings" panose="05000000000000000000" pitchFamily="2" charset="2"/>
              </a:rPr>
              <a:t>modularity</a:t>
            </a:r>
            <a:r>
              <a:rPr lang="en-US" altLang="ar-SA" sz="2000" dirty="0">
                <a:sym typeface="Wingdings" panose="05000000000000000000" pitchFamily="2" charset="2"/>
              </a:rPr>
              <a:t>:</a:t>
            </a:r>
          </a:p>
          <a:p>
            <a:pPr lvl="1" algn="l" rtl="0"/>
            <a:r>
              <a:rPr lang="en-US" dirty="0"/>
              <a:t>The source code for a class can be written and maintained independently of the source code for other classes.</a:t>
            </a:r>
            <a:endParaRPr lang="en-US" altLang="ar-SA" sz="1800" dirty="0"/>
          </a:p>
        </p:txBody>
      </p:sp>
      <p:sp>
        <p:nvSpPr>
          <p:cNvPr id="20484"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59B8BADA-8887-4616-9D6B-C2CE3E2CA6A4}" type="slidenum">
              <a:rPr lang="en-US" altLang="ar-SA" sz="2800">
                <a:solidFill>
                  <a:schemeClr val="bg1"/>
                </a:solidFill>
              </a:rPr>
              <a:pPr/>
              <a:t>4</a:t>
            </a:fld>
            <a:endParaRPr lang="en-US" altLang="ar-SA" sz="2800">
              <a:solidFill>
                <a:schemeClr val="bg1"/>
              </a:solidFill>
            </a:endParaRPr>
          </a:p>
        </p:txBody>
      </p:sp>
    </p:spTree>
    <p:extLst>
      <p:ext uri="{BB962C8B-B14F-4D97-AF65-F5344CB8AC3E}">
        <p14:creationId xmlns:p14="http://schemas.microsoft.com/office/powerpoint/2010/main" val="3120291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152400"/>
            <a:ext cx="7772400" cy="1143000"/>
          </a:xfrm>
        </p:spPr>
        <p:txBody>
          <a:bodyPr/>
          <a:lstStyle/>
          <a:p>
            <a:br>
              <a:rPr lang="en-US" altLang="ar-SA" dirty="0"/>
            </a:br>
            <a:br>
              <a:rPr lang="en-US" altLang="ar-SA" dirty="0"/>
            </a:br>
            <a:r>
              <a:rPr lang="en-US" altLang="ar-SA" dirty="0"/>
              <a:t>OK, but what is </a:t>
            </a:r>
            <a:r>
              <a:rPr lang="en-US" altLang="ar-SA" i="1" dirty="0"/>
              <a:t>object </a:t>
            </a:r>
            <a:r>
              <a:rPr lang="en-US" altLang="ar-SA" dirty="0"/>
              <a:t>?</a:t>
            </a:r>
          </a:p>
        </p:txBody>
      </p:sp>
      <p:sp>
        <p:nvSpPr>
          <p:cNvPr id="5123" name="Rectangle 3"/>
          <p:cNvSpPr>
            <a:spLocks noGrp="1" noChangeArrowheads="1"/>
          </p:cNvSpPr>
          <p:nvPr>
            <p:ph idx="1"/>
          </p:nvPr>
        </p:nvSpPr>
        <p:spPr>
          <a:xfrm>
            <a:off x="696913" y="2362200"/>
            <a:ext cx="7772400" cy="4495800"/>
          </a:xfrm>
        </p:spPr>
        <p:txBody>
          <a:bodyPr rtlCol="0">
            <a:normAutofit/>
          </a:bodyPr>
          <a:lstStyle/>
          <a:p>
            <a:pPr algn="l" rtl="0">
              <a:defRPr/>
            </a:pPr>
            <a:r>
              <a:rPr lang="en-US" altLang="ar-SA" sz="2000" dirty="0"/>
              <a:t>These objects share two characteristics: </a:t>
            </a:r>
          </a:p>
          <a:p>
            <a:pPr lvl="1" algn="l" rtl="0">
              <a:defRPr/>
            </a:pPr>
            <a:r>
              <a:rPr lang="en-US" altLang="ar-SA" sz="1800" dirty="0"/>
              <a:t>state</a:t>
            </a:r>
          </a:p>
          <a:p>
            <a:pPr lvl="1" algn="l" rtl="0">
              <a:defRPr/>
            </a:pPr>
            <a:r>
              <a:rPr lang="en-US" altLang="ar-SA" sz="1800" dirty="0"/>
              <a:t>Behavior</a:t>
            </a:r>
          </a:p>
          <a:p>
            <a:pPr marL="402336" lvl="1" indent="0" algn="l" rtl="0">
              <a:buNone/>
              <a:defRPr/>
            </a:pPr>
            <a:endParaRPr lang="en-US" altLang="ar-SA" sz="1800" dirty="0"/>
          </a:p>
          <a:p>
            <a:pPr algn="l" rtl="0" fontAlgn="auto">
              <a:spcAft>
                <a:spcPts val="0"/>
              </a:spcAft>
              <a:buFont typeface="Wingdings 3" charset="2"/>
              <a:buChar char=""/>
              <a:defRPr/>
            </a:pPr>
            <a:r>
              <a:rPr lang="en-GB" altLang="ar-SA" sz="2000" dirty="0">
                <a:solidFill>
                  <a:schemeClr val="tx1">
                    <a:lumMod val="75000"/>
                    <a:lumOff val="25000"/>
                  </a:schemeClr>
                </a:solidFill>
              </a:rPr>
              <a:t>An object is composed of </a:t>
            </a:r>
          </a:p>
          <a:p>
            <a:pPr lvl="1" algn="l" rtl="0">
              <a:defRPr/>
            </a:pPr>
            <a:r>
              <a:rPr lang="en-GB" altLang="ar-SA" sz="1800" b="1" i="1" dirty="0">
                <a:solidFill>
                  <a:srgbClr val="CC0000"/>
                </a:solidFill>
              </a:rPr>
              <a:t>identity</a:t>
            </a:r>
            <a:r>
              <a:rPr lang="en-GB" altLang="ar-SA" sz="1800" dirty="0">
                <a:solidFill>
                  <a:schemeClr val="tx1">
                    <a:lumMod val="75000"/>
                    <a:lumOff val="25000"/>
                  </a:schemeClr>
                </a:solidFill>
              </a:rPr>
              <a:t>,</a:t>
            </a:r>
            <a:r>
              <a:rPr lang="en-GB" altLang="ar-SA" sz="1800" b="1" i="1" dirty="0">
                <a:solidFill>
                  <a:srgbClr val="CC0000"/>
                </a:solidFill>
              </a:rPr>
              <a:t> state</a:t>
            </a:r>
            <a:r>
              <a:rPr lang="en-GB" altLang="ar-SA" sz="1800" dirty="0">
                <a:solidFill>
                  <a:schemeClr val="tx1">
                    <a:lumMod val="75000"/>
                    <a:lumOff val="25000"/>
                  </a:schemeClr>
                </a:solidFill>
              </a:rPr>
              <a:t> (attributes, data, and their current values(variables)) and</a:t>
            </a:r>
          </a:p>
          <a:p>
            <a:pPr lvl="1" algn="l" rtl="0">
              <a:defRPr/>
            </a:pPr>
            <a:r>
              <a:rPr lang="en-GB" altLang="ar-SA" sz="1800" dirty="0">
                <a:solidFill>
                  <a:schemeClr val="tx1">
                    <a:lumMod val="75000"/>
                    <a:lumOff val="25000"/>
                  </a:schemeClr>
                </a:solidFill>
              </a:rPr>
              <a:t> </a:t>
            </a:r>
            <a:r>
              <a:rPr lang="en-US" altLang="ar-SA" sz="1800" b="1" i="1" dirty="0">
                <a:solidFill>
                  <a:srgbClr val="CC0000"/>
                </a:solidFill>
              </a:rPr>
              <a:t>behavior</a:t>
            </a:r>
            <a:r>
              <a:rPr lang="en-GB" altLang="ar-SA" sz="1800" dirty="0">
                <a:solidFill>
                  <a:schemeClr val="tx1">
                    <a:lumMod val="75000"/>
                    <a:lumOff val="25000"/>
                  </a:schemeClr>
                </a:solidFill>
              </a:rPr>
              <a:t>  (operations (methods)) .</a:t>
            </a:r>
          </a:p>
          <a:p>
            <a:pPr marL="0" indent="0" algn="l" rtl="0" fontAlgn="auto">
              <a:spcAft>
                <a:spcPts val="0"/>
              </a:spcAft>
              <a:buFont typeface="Wingdings 3" charset="2"/>
              <a:buNone/>
              <a:defRPr/>
            </a:pPr>
            <a:endParaRPr lang="en-GB" altLang="ar-SA" sz="2000" dirty="0">
              <a:solidFill>
                <a:schemeClr val="tx1">
                  <a:lumMod val="75000"/>
                  <a:lumOff val="25000"/>
                </a:schemeClr>
              </a:solidFill>
            </a:endParaRPr>
          </a:p>
        </p:txBody>
      </p:sp>
      <p:sp>
        <p:nvSpPr>
          <p:cNvPr id="21508"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2943EE52-A357-4AE3-BB91-84FB0F44997C}" type="slidenum">
              <a:rPr lang="en-US" altLang="ar-SA" sz="2800">
                <a:solidFill>
                  <a:schemeClr val="bg1"/>
                </a:solidFill>
              </a:rPr>
              <a:pPr/>
              <a:t>5</a:t>
            </a:fld>
            <a:endParaRPr lang="en-US" altLang="ar-SA" sz="2800">
              <a:solidFill>
                <a:schemeClr val="bg1"/>
              </a:solidFill>
            </a:endParaRPr>
          </a:p>
        </p:txBody>
      </p:sp>
    </p:spTree>
    <p:extLst>
      <p:ext uri="{BB962C8B-B14F-4D97-AF65-F5344CB8AC3E}">
        <p14:creationId xmlns:p14="http://schemas.microsoft.com/office/powerpoint/2010/main" val="3208001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152400"/>
            <a:ext cx="7772400" cy="1143000"/>
          </a:xfrm>
        </p:spPr>
        <p:txBody>
          <a:bodyPr/>
          <a:lstStyle/>
          <a:p>
            <a:r>
              <a:rPr lang="en-US" altLang="ar-SA"/>
              <a:t>Examples of </a:t>
            </a:r>
            <a:r>
              <a:rPr lang="en-US" altLang="ar-SA" i="1"/>
              <a:t>State</a:t>
            </a:r>
            <a:endParaRPr lang="en-US" altLang="ar-SA"/>
          </a:p>
        </p:txBody>
      </p:sp>
      <p:sp>
        <p:nvSpPr>
          <p:cNvPr id="24579" name="Rectangle 3"/>
          <p:cNvSpPr>
            <a:spLocks noGrp="1" noChangeArrowheads="1"/>
          </p:cNvSpPr>
          <p:nvPr>
            <p:ph idx="1"/>
          </p:nvPr>
        </p:nvSpPr>
        <p:spPr>
          <a:xfrm>
            <a:off x="714375" y="2133600"/>
            <a:ext cx="7772400" cy="4495800"/>
          </a:xfrm>
        </p:spPr>
        <p:txBody>
          <a:bodyPr/>
          <a:lstStyle/>
          <a:p>
            <a:pPr algn="l" rtl="0"/>
            <a:r>
              <a:rPr lang="en-US" altLang="ar-SA" dirty="0"/>
              <a:t>Lamp is an object</a:t>
            </a:r>
          </a:p>
          <a:p>
            <a:pPr lvl="1" algn="l" rtl="0"/>
            <a:r>
              <a:rPr lang="en-US" altLang="ar-SA" dirty="0"/>
              <a:t>It can be in </a:t>
            </a:r>
            <a:r>
              <a:rPr lang="en-US" altLang="ar-SA" b="1" dirty="0"/>
              <a:t>on </a:t>
            </a:r>
            <a:r>
              <a:rPr lang="en-US" altLang="ar-SA" dirty="0"/>
              <a:t>or </a:t>
            </a:r>
            <a:r>
              <a:rPr lang="en-US" altLang="ar-SA" b="1" dirty="0"/>
              <a:t>off</a:t>
            </a:r>
            <a:r>
              <a:rPr lang="en-US" altLang="ar-SA" dirty="0"/>
              <a:t> (state).</a:t>
            </a:r>
          </a:p>
          <a:p>
            <a:pPr lvl="1" algn="l" rtl="0"/>
            <a:r>
              <a:rPr lang="en-US" altLang="ar-SA" dirty="0"/>
              <a:t>You can </a:t>
            </a:r>
            <a:r>
              <a:rPr lang="en-US" altLang="ar-SA" b="1" dirty="0"/>
              <a:t>turn on </a:t>
            </a:r>
            <a:r>
              <a:rPr lang="en-US" altLang="ar-SA" dirty="0"/>
              <a:t>and </a:t>
            </a:r>
            <a:r>
              <a:rPr lang="en-US" altLang="ar-SA" b="1" dirty="0"/>
              <a:t>turn off </a:t>
            </a:r>
            <a:r>
              <a:rPr lang="en-US" altLang="ar-SA" dirty="0"/>
              <a:t>lamp (behavior).</a:t>
            </a:r>
          </a:p>
          <a:p>
            <a:pPr lvl="1" algn="l" rtl="0"/>
            <a:endParaRPr lang="en-US" altLang="ar-SA" dirty="0"/>
          </a:p>
          <a:p>
            <a:pPr marL="402336" lvl="1" indent="0" algn="l" rtl="0">
              <a:buNone/>
            </a:pPr>
            <a:endParaRPr lang="en-US" altLang="ar-SA" dirty="0"/>
          </a:p>
          <a:p>
            <a:pPr algn="l" rtl="0"/>
            <a:r>
              <a:rPr lang="en-US" altLang="ar-SA" dirty="0"/>
              <a:t>Student is an object</a:t>
            </a:r>
          </a:p>
          <a:p>
            <a:pPr lvl="1" algn="l" rtl="0"/>
            <a:r>
              <a:rPr lang="en-US" altLang="ar-SA" dirty="0"/>
              <a:t>It has name, ID, course, grade (state).</a:t>
            </a:r>
          </a:p>
          <a:p>
            <a:pPr lvl="1" algn="l" rtl="0"/>
            <a:r>
              <a:rPr lang="en-US" altLang="ar-SA" dirty="0"/>
              <a:t>It can add/drop course, calculate total grades (behavior).</a:t>
            </a:r>
          </a:p>
        </p:txBody>
      </p:sp>
      <p:sp>
        <p:nvSpPr>
          <p:cNvPr id="24580"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8C478A26-25B3-4161-956A-8A274A9C7B46}" type="slidenum">
              <a:rPr lang="en-US" altLang="ar-SA" sz="2800">
                <a:solidFill>
                  <a:schemeClr val="bg1"/>
                </a:solidFill>
              </a:rPr>
              <a:pPr/>
              <a:t>6</a:t>
            </a:fld>
            <a:endParaRPr lang="en-US" altLang="ar-SA" sz="2800">
              <a:solidFill>
                <a:schemeClr val="bg1"/>
              </a:solidFill>
            </a:endParaRPr>
          </a:p>
        </p:txBody>
      </p:sp>
    </p:spTree>
    <p:extLst>
      <p:ext uri="{BB962C8B-B14F-4D97-AF65-F5344CB8AC3E}">
        <p14:creationId xmlns:p14="http://schemas.microsoft.com/office/powerpoint/2010/main" val="1612131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88DD50E-1D2D-48C6-A470-79FB7F337F8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73" name="Rectangle 72">
            <a:extLst>
              <a:ext uri="{FF2B5EF4-FFF2-40B4-BE49-F238E27FC236}">
                <a16:creationId xmlns:a16="http://schemas.microsoft.com/office/drawing/2014/main" id="{85F279D6-ED25-4D3F-9479-8ABB21867D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http://www.coderbucket.com/files/2014/07/class-examples-diagram.png">
            <a:extLst>
              <a:ext uri="{FF2B5EF4-FFF2-40B4-BE49-F238E27FC236}">
                <a16:creationId xmlns:a16="http://schemas.microsoft.com/office/drawing/2014/main" id="{6CD80C1E-2F8C-4F4D-BD01-37B4A0D92AF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56568" y="745712"/>
            <a:ext cx="6404832" cy="5366574"/>
          </a:xfrm>
          <a:prstGeom prst="rect">
            <a:avLst/>
          </a:prstGeom>
          <a:noFill/>
          <a:extLst>
            <a:ext uri="{909E8E84-426E-40DD-AFC4-6F175D3DCCD1}">
              <a14:hiddenFill xmlns:a14="http://schemas.microsoft.com/office/drawing/2010/main">
                <a:solidFill>
                  <a:srgbClr val="FFFFFF"/>
                </a:solidFill>
              </a14:hiddenFill>
            </a:ext>
          </a:extLst>
        </p:spPr>
      </p:pic>
      <p:sp>
        <p:nvSpPr>
          <p:cNvPr id="75" name="Freeform: Shape 74">
            <a:extLst>
              <a:ext uri="{FF2B5EF4-FFF2-40B4-BE49-F238E27FC236}">
                <a16:creationId xmlns:a16="http://schemas.microsoft.com/office/drawing/2014/main" id="{38D0B1B4-C487-47EF-B7D0-421066454CB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956" y="643466"/>
            <a:ext cx="1478204" cy="5571067"/>
          </a:xfrm>
          <a:custGeom>
            <a:avLst/>
            <a:gdLst>
              <a:gd name="connsiteX0" fmla="*/ 0 w 1970939"/>
              <a:gd name="connsiteY0" fmla="*/ 0 h 5571067"/>
              <a:gd name="connsiteX1" fmla="*/ 1774861 w 1970939"/>
              <a:gd name="connsiteY1" fmla="*/ 0 h 5571067"/>
              <a:gd name="connsiteX2" fmla="*/ 1780256 w 1970939"/>
              <a:gd name="connsiteY2" fmla="*/ 32931 h 5571067"/>
              <a:gd name="connsiteX3" fmla="*/ 1802197 w 1970939"/>
              <a:gd name="connsiteY3" fmla="*/ 170349 h 5571067"/>
              <a:gd name="connsiteX4" fmla="*/ 1820981 w 1970939"/>
              <a:gd name="connsiteY4" fmla="*/ 308372 h 5571067"/>
              <a:gd name="connsiteX5" fmla="*/ 1839923 w 1970939"/>
              <a:gd name="connsiteY5" fmla="*/ 445791 h 5571067"/>
              <a:gd name="connsiteX6" fmla="*/ 1857602 w 1970939"/>
              <a:gd name="connsiteY6" fmla="*/ 583814 h 5571067"/>
              <a:gd name="connsiteX7" fmla="*/ 1872756 w 1970939"/>
              <a:gd name="connsiteY7" fmla="*/ 720022 h 5571067"/>
              <a:gd name="connsiteX8" fmla="*/ 1887120 w 1970939"/>
              <a:gd name="connsiteY8" fmla="*/ 858046 h 5571067"/>
              <a:gd name="connsiteX9" fmla="*/ 1900223 w 1970939"/>
              <a:gd name="connsiteY9" fmla="*/ 995464 h 5571067"/>
              <a:gd name="connsiteX10" fmla="*/ 1911588 w 1970939"/>
              <a:gd name="connsiteY10" fmla="*/ 1130461 h 5571067"/>
              <a:gd name="connsiteX11" fmla="*/ 1922953 w 1970939"/>
              <a:gd name="connsiteY11" fmla="*/ 1267274 h 5571067"/>
              <a:gd name="connsiteX12" fmla="*/ 1932424 w 1970939"/>
              <a:gd name="connsiteY12" fmla="*/ 1402271 h 5571067"/>
              <a:gd name="connsiteX13" fmla="*/ 1939842 w 1970939"/>
              <a:gd name="connsiteY13" fmla="*/ 1537267 h 5571067"/>
              <a:gd name="connsiteX14" fmla="*/ 1947577 w 1970939"/>
              <a:gd name="connsiteY14" fmla="*/ 1671659 h 5571067"/>
              <a:gd name="connsiteX15" fmla="*/ 1954049 w 1970939"/>
              <a:gd name="connsiteY15" fmla="*/ 1804840 h 5571067"/>
              <a:gd name="connsiteX16" fmla="*/ 1958627 w 1970939"/>
              <a:gd name="connsiteY16" fmla="*/ 1936810 h 5571067"/>
              <a:gd name="connsiteX17" fmla="*/ 1962573 w 1970939"/>
              <a:gd name="connsiteY17" fmla="*/ 2068780 h 5571067"/>
              <a:gd name="connsiteX18" fmla="*/ 1966361 w 1970939"/>
              <a:gd name="connsiteY18" fmla="*/ 2199539 h 5571067"/>
              <a:gd name="connsiteX19" fmla="*/ 1968098 w 1970939"/>
              <a:gd name="connsiteY19" fmla="*/ 2328482 h 5571067"/>
              <a:gd name="connsiteX20" fmla="*/ 1969992 w 1970939"/>
              <a:gd name="connsiteY20" fmla="*/ 2457425 h 5571067"/>
              <a:gd name="connsiteX21" fmla="*/ 1970939 w 1970939"/>
              <a:gd name="connsiteY21" fmla="*/ 2584552 h 5571067"/>
              <a:gd name="connsiteX22" fmla="*/ 1969992 w 1970939"/>
              <a:gd name="connsiteY22" fmla="*/ 2710469 h 5571067"/>
              <a:gd name="connsiteX23" fmla="*/ 1969992 w 1970939"/>
              <a:gd name="connsiteY23" fmla="*/ 2835174 h 5571067"/>
              <a:gd name="connsiteX24" fmla="*/ 1968098 w 1970939"/>
              <a:gd name="connsiteY24" fmla="*/ 2958669 h 5571067"/>
              <a:gd name="connsiteX25" fmla="*/ 1965256 w 1970939"/>
              <a:gd name="connsiteY25" fmla="*/ 3079742 h 5571067"/>
              <a:gd name="connsiteX26" fmla="*/ 1962573 w 1970939"/>
              <a:gd name="connsiteY26" fmla="*/ 3199605 h 5571067"/>
              <a:gd name="connsiteX27" fmla="*/ 1959574 w 1970939"/>
              <a:gd name="connsiteY27" fmla="*/ 3317046 h 5571067"/>
              <a:gd name="connsiteX28" fmla="*/ 1954996 w 1970939"/>
              <a:gd name="connsiteY28" fmla="*/ 3433882 h 5571067"/>
              <a:gd name="connsiteX29" fmla="*/ 1950103 w 1970939"/>
              <a:gd name="connsiteY29" fmla="*/ 3548902 h 5571067"/>
              <a:gd name="connsiteX30" fmla="*/ 1945683 w 1970939"/>
              <a:gd name="connsiteY30" fmla="*/ 3661500 h 5571067"/>
              <a:gd name="connsiteX31" fmla="*/ 1933213 w 1970939"/>
              <a:gd name="connsiteY31" fmla="*/ 3881248 h 5571067"/>
              <a:gd name="connsiteX32" fmla="*/ 1919953 w 1970939"/>
              <a:gd name="connsiteY32" fmla="*/ 4091916 h 5571067"/>
              <a:gd name="connsiteX33" fmla="*/ 1906063 w 1970939"/>
              <a:gd name="connsiteY33" fmla="*/ 4294109 h 5571067"/>
              <a:gd name="connsiteX34" fmla="*/ 1890751 w 1970939"/>
              <a:gd name="connsiteY34" fmla="*/ 4485405 h 5571067"/>
              <a:gd name="connsiteX35" fmla="*/ 1874809 w 1970939"/>
              <a:gd name="connsiteY35" fmla="*/ 4668226 h 5571067"/>
              <a:gd name="connsiteX36" fmla="*/ 1857602 w 1970939"/>
              <a:gd name="connsiteY36" fmla="*/ 4837728 h 5571067"/>
              <a:gd name="connsiteX37" fmla="*/ 1840713 w 1970939"/>
              <a:gd name="connsiteY37" fmla="*/ 4996940 h 5571067"/>
              <a:gd name="connsiteX38" fmla="*/ 1823823 w 1970939"/>
              <a:gd name="connsiteY38" fmla="*/ 5143439 h 5571067"/>
              <a:gd name="connsiteX39" fmla="*/ 1807880 w 1970939"/>
              <a:gd name="connsiteY39" fmla="*/ 5277830 h 5571067"/>
              <a:gd name="connsiteX40" fmla="*/ 1792726 w 1970939"/>
              <a:gd name="connsiteY40" fmla="*/ 5397087 h 5571067"/>
              <a:gd name="connsiteX41" fmla="*/ 1778362 w 1970939"/>
              <a:gd name="connsiteY41" fmla="*/ 5504843 h 5571067"/>
              <a:gd name="connsiteX42" fmla="*/ 1769613 w 1970939"/>
              <a:gd name="connsiteY42" fmla="*/ 5571067 h 5571067"/>
              <a:gd name="connsiteX43" fmla="*/ 0 w 1970939"/>
              <a:gd name="connsiteY43" fmla="*/ 5571067 h 5571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970939" h="5571067">
                <a:moveTo>
                  <a:pt x="0" y="0"/>
                </a:moveTo>
                <a:lnTo>
                  <a:pt x="1774861" y="0"/>
                </a:lnTo>
                <a:lnTo>
                  <a:pt x="1780256" y="32931"/>
                </a:lnTo>
                <a:lnTo>
                  <a:pt x="1802197" y="170349"/>
                </a:lnTo>
                <a:lnTo>
                  <a:pt x="1820981" y="308372"/>
                </a:lnTo>
                <a:lnTo>
                  <a:pt x="1839923" y="445791"/>
                </a:lnTo>
                <a:lnTo>
                  <a:pt x="1857602" y="583814"/>
                </a:lnTo>
                <a:lnTo>
                  <a:pt x="1872756" y="720022"/>
                </a:lnTo>
                <a:lnTo>
                  <a:pt x="1887120" y="858046"/>
                </a:lnTo>
                <a:lnTo>
                  <a:pt x="1900223" y="995464"/>
                </a:lnTo>
                <a:lnTo>
                  <a:pt x="1911588" y="1130461"/>
                </a:lnTo>
                <a:lnTo>
                  <a:pt x="1922953" y="1267274"/>
                </a:lnTo>
                <a:lnTo>
                  <a:pt x="1932424" y="1402271"/>
                </a:lnTo>
                <a:lnTo>
                  <a:pt x="1939842" y="1537267"/>
                </a:lnTo>
                <a:lnTo>
                  <a:pt x="1947577" y="1671659"/>
                </a:lnTo>
                <a:lnTo>
                  <a:pt x="1954049" y="1804840"/>
                </a:lnTo>
                <a:lnTo>
                  <a:pt x="1958627" y="1936810"/>
                </a:lnTo>
                <a:lnTo>
                  <a:pt x="1962573" y="2068780"/>
                </a:lnTo>
                <a:lnTo>
                  <a:pt x="1966361" y="2199539"/>
                </a:lnTo>
                <a:lnTo>
                  <a:pt x="1968098" y="2328482"/>
                </a:lnTo>
                <a:lnTo>
                  <a:pt x="1969992" y="2457425"/>
                </a:lnTo>
                <a:lnTo>
                  <a:pt x="1970939" y="2584552"/>
                </a:lnTo>
                <a:lnTo>
                  <a:pt x="1969992" y="2710469"/>
                </a:lnTo>
                <a:lnTo>
                  <a:pt x="1969992" y="2835174"/>
                </a:lnTo>
                <a:lnTo>
                  <a:pt x="1968098" y="2958669"/>
                </a:lnTo>
                <a:lnTo>
                  <a:pt x="1965256" y="3079742"/>
                </a:lnTo>
                <a:lnTo>
                  <a:pt x="1962573" y="3199605"/>
                </a:lnTo>
                <a:lnTo>
                  <a:pt x="1959574" y="3317046"/>
                </a:lnTo>
                <a:lnTo>
                  <a:pt x="1954996" y="3433882"/>
                </a:lnTo>
                <a:lnTo>
                  <a:pt x="1950103" y="3548902"/>
                </a:lnTo>
                <a:lnTo>
                  <a:pt x="1945683" y="3661500"/>
                </a:lnTo>
                <a:lnTo>
                  <a:pt x="1933213" y="3881248"/>
                </a:lnTo>
                <a:lnTo>
                  <a:pt x="1919953" y="4091916"/>
                </a:lnTo>
                <a:lnTo>
                  <a:pt x="1906063" y="4294109"/>
                </a:lnTo>
                <a:lnTo>
                  <a:pt x="1890751" y="4485405"/>
                </a:lnTo>
                <a:lnTo>
                  <a:pt x="1874809" y="4668226"/>
                </a:lnTo>
                <a:lnTo>
                  <a:pt x="1857602" y="4837728"/>
                </a:lnTo>
                <a:lnTo>
                  <a:pt x="1840713" y="4996940"/>
                </a:lnTo>
                <a:lnTo>
                  <a:pt x="1823823" y="5143439"/>
                </a:lnTo>
                <a:lnTo>
                  <a:pt x="1807880" y="5277830"/>
                </a:lnTo>
                <a:lnTo>
                  <a:pt x="1792726" y="5397087"/>
                </a:lnTo>
                <a:lnTo>
                  <a:pt x="1778362" y="5504843"/>
                </a:lnTo>
                <a:lnTo>
                  <a:pt x="1769613" y="5571067"/>
                </a:lnTo>
                <a:lnTo>
                  <a:pt x="0" y="5571067"/>
                </a:lnTo>
                <a:close/>
              </a:path>
            </a:pathLst>
          </a:custGeom>
          <a:blipFill>
            <a:blip r:embed="rId3">
              <a:duotone>
                <a:schemeClr val="dk2">
                  <a:shade val="69000"/>
                  <a:hueMod val="91000"/>
                  <a:satMod val="164000"/>
                  <a:lumMod val="74000"/>
                </a:schemeClr>
                <a:schemeClr val="dk2">
                  <a:hueMod val="124000"/>
                  <a:satMod val="140000"/>
                  <a:lumMod val="142000"/>
                </a:schemeClr>
              </a:duotone>
            </a:blip>
            <a:stretch>
              <a:fillRect l="-12279" t="-11550" r="-120392" b="-1155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p>
            <a:endParaRPr lang="en-US" dirty="0"/>
          </a:p>
        </p:txBody>
      </p:sp>
      <p:sp>
        <p:nvSpPr>
          <p:cNvPr id="77" name="Freeform: Shape 76">
            <a:extLst>
              <a:ext uri="{FF2B5EF4-FFF2-40B4-BE49-F238E27FC236}">
                <a16:creationId xmlns:a16="http://schemas.microsoft.com/office/drawing/2014/main" id="{0214736A-03B2-4B91-B0AF-B21213F3B9D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727001" y="1702087"/>
            <a:ext cx="2406905" cy="612850"/>
          </a:xfrm>
          <a:custGeom>
            <a:avLst/>
            <a:gdLst>
              <a:gd name="connsiteX0" fmla="*/ 3195151 w 3209207"/>
              <a:gd name="connsiteY0" fmla="*/ 612847 h 612850"/>
              <a:gd name="connsiteX1" fmla="*/ 3029871 w 3209207"/>
              <a:gd name="connsiteY1" fmla="*/ 611146 h 612850"/>
              <a:gd name="connsiteX2" fmla="*/ 2949639 w 3209207"/>
              <a:gd name="connsiteY2" fmla="*/ 608906 h 612850"/>
              <a:gd name="connsiteX3" fmla="*/ 2978018 w 3209207"/>
              <a:gd name="connsiteY3" fmla="*/ 258115 h 612850"/>
              <a:gd name="connsiteX4" fmla="*/ 2944764 w 3209207"/>
              <a:gd name="connsiteY4" fmla="*/ 260801 h 612850"/>
              <a:gd name="connsiteX5" fmla="*/ 2806036 w 3209207"/>
              <a:gd name="connsiteY5" fmla="*/ 271446 h 612850"/>
              <a:gd name="connsiteX6" fmla="*/ 2666958 w 3209207"/>
              <a:gd name="connsiteY6" fmla="*/ 278917 h 612850"/>
              <a:gd name="connsiteX7" fmla="*/ 2528469 w 3209207"/>
              <a:gd name="connsiteY7" fmla="*/ 286593 h 612850"/>
              <a:gd name="connsiteX8" fmla="*/ 2389479 w 3209207"/>
              <a:gd name="connsiteY8" fmla="*/ 292970 h 612850"/>
              <a:gd name="connsiteX9" fmla="*/ 2252501 w 3209207"/>
              <a:gd name="connsiteY9" fmla="*/ 296993 h 612850"/>
              <a:gd name="connsiteX10" fmla="*/ 2113775 w 3209207"/>
              <a:gd name="connsiteY10" fmla="*/ 300086 h 612850"/>
              <a:gd name="connsiteX11" fmla="*/ 1975755 w 3209207"/>
              <a:gd name="connsiteY11" fmla="*/ 301980 h 612850"/>
              <a:gd name="connsiteX12" fmla="*/ 1840287 w 3209207"/>
              <a:gd name="connsiteY12" fmla="*/ 302348 h 612850"/>
              <a:gd name="connsiteX13" fmla="*/ 1703009 w 3209207"/>
              <a:gd name="connsiteY13" fmla="*/ 302570 h 612850"/>
              <a:gd name="connsiteX14" fmla="*/ 1567693 w 3209207"/>
              <a:gd name="connsiteY14" fmla="*/ 301063 h 612850"/>
              <a:gd name="connsiteX15" fmla="*/ 1432543 w 3209207"/>
              <a:gd name="connsiteY15" fmla="*/ 297523 h 612850"/>
              <a:gd name="connsiteX16" fmla="*/ 1297969 w 3209207"/>
              <a:gd name="connsiteY16" fmla="*/ 294345 h 612850"/>
              <a:gd name="connsiteX17" fmla="*/ 1164703 w 3209207"/>
              <a:gd name="connsiteY17" fmla="*/ 290015 h 612850"/>
              <a:gd name="connsiteX18" fmla="*/ 1032796 w 3209207"/>
              <a:gd name="connsiteY18" fmla="*/ 283907 h 612850"/>
              <a:gd name="connsiteX19" fmla="*/ 900940 w 3209207"/>
              <a:gd name="connsiteY19" fmla="*/ 277172 h 612850"/>
              <a:gd name="connsiteX20" fmla="*/ 770303 w 3209207"/>
              <a:gd name="connsiteY20" fmla="*/ 270380 h 612850"/>
              <a:gd name="connsiteX21" fmla="*/ 641641 w 3209207"/>
              <a:gd name="connsiteY21" fmla="*/ 261702 h 612850"/>
              <a:gd name="connsiteX22" fmla="*/ 512966 w 3209207"/>
              <a:gd name="connsiteY22" fmla="*/ 253180 h 612850"/>
              <a:gd name="connsiteX23" fmla="*/ 386177 w 3209207"/>
              <a:gd name="connsiteY23" fmla="*/ 243867 h 612850"/>
              <a:gd name="connsiteX24" fmla="*/ 260746 w 3209207"/>
              <a:gd name="connsiteY24" fmla="*/ 232775 h 612850"/>
              <a:gd name="connsiteX25" fmla="*/ 136447 w 3209207"/>
              <a:gd name="connsiteY25" fmla="*/ 222719 h 612850"/>
              <a:gd name="connsiteX26" fmla="*/ 13506 w 3209207"/>
              <a:gd name="connsiteY26" fmla="*/ 210885 h 612850"/>
              <a:gd name="connsiteX27" fmla="*/ 0 w 3209207"/>
              <a:gd name="connsiteY27" fmla="*/ 209475 h 612850"/>
              <a:gd name="connsiteX28" fmla="*/ 40844 w 3209207"/>
              <a:gd name="connsiteY28" fmla="*/ 212313 h 612850"/>
              <a:gd name="connsiteX29" fmla="*/ 132211 w 3209207"/>
              <a:gd name="connsiteY29" fmla="*/ 216946 h 612850"/>
              <a:gd name="connsiteX30" fmla="*/ 225585 w 3209207"/>
              <a:gd name="connsiteY30" fmla="*/ 221811 h 612850"/>
              <a:gd name="connsiteX31" fmla="*/ 320298 w 3209207"/>
              <a:gd name="connsiteY31" fmla="*/ 226444 h 612850"/>
              <a:gd name="connsiteX32" fmla="*/ 415680 w 3209207"/>
              <a:gd name="connsiteY32" fmla="*/ 229340 h 612850"/>
              <a:gd name="connsiteX33" fmla="*/ 512735 w 3209207"/>
              <a:gd name="connsiteY33" fmla="*/ 232120 h 612850"/>
              <a:gd name="connsiteX34" fmla="*/ 611464 w 3209207"/>
              <a:gd name="connsiteY34" fmla="*/ 235015 h 612850"/>
              <a:gd name="connsiteX35" fmla="*/ 711532 w 3209207"/>
              <a:gd name="connsiteY35" fmla="*/ 236985 h 612850"/>
              <a:gd name="connsiteX36" fmla="*/ 812604 w 3209207"/>
              <a:gd name="connsiteY36" fmla="*/ 236985 h 612850"/>
              <a:gd name="connsiteX37" fmla="*/ 915014 w 3209207"/>
              <a:gd name="connsiteY37" fmla="*/ 237795 h 612850"/>
              <a:gd name="connsiteX38" fmla="*/ 1018428 w 3209207"/>
              <a:gd name="connsiteY38" fmla="*/ 236985 h 612850"/>
              <a:gd name="connsiteX39" fmla="*/ 1122847 w 3209207"/>
              <a:gd name="connsiteY39" fmla="*/ 235015 h 612850"/>
              <a:gd name="connsiteX40" fmla="*/ 1227600 w 3209207"/>
              <a:gd name="connsiteY40" fmla="*/ 233162 h 612850"/>
              <a:gd name="connsiteX41" fmla="*/ 1333692 w 3209207"/>
              <a:gd name="connsiteY41" fmla="*/ 229340 h 612850"/>
              <a:gd name="connsiteX42" fmla="*/ 1441122 w 3209207"/>
              <a:gd name="connsiteY42" fmla="*/ 225634 h 612850"/>
              <a:gd name="connsiteX43" fmla="*/ 1547883 w 3209207"/>
              <a:gd name="connsiteY43" fmla="*/ 220769 h 612850"/>
              <a:gd name="connsiteX44" fmla="*/ 1655983 w 3209207"/>
              <a:gd name="connsiteY44" fmla="*/ 214282 h 612850"/>
              <a:gd name="connsiteX45" fmla="*/ 1765421 w 3209207"/>
              <a:gd name="connsiteY45" fmla="*/ 206638 h 612850"/>
              <a:gd name="connsiteX46" fmla="*/ 1874860 w 3209207"/>
              <a:gd name="connsiteY46" fmla="*/ 199108 h 612850"/>
              <a:gd name="connsiteX47" fmla="*/ 1984299 w 3209207"/>
              <a:gd name="connsiteY47" fmla="*/ 189495 h 612850"/>
              <a:gd name="connsiteX48" fmla="*/ 2095745 w 3209207"/>
              <a:gd name="connsiteY48" fmla="*/ 178144 h 612850"/>
              <a:gd name="connsiteX49" fmla="*/ 2205184 w 3209207"/>
              <a:gd name="connsiteY49" fmla="*/ 166793 h 612850"/>
              <a:gd name="connsiteX50" fmla="*/ 2316631 w 3209207"/>
              <a:gd name="connsiteY50" fmla="*/ 153472 h 612850"/>
              <a:gd name="connsiteX51" fmla="*/ 2429081 w 3209207"/>
              <a:gd name="connsiteY51" fmla="*/ 139226 h 612850"/>
              <a:gd name="connsiteX52" fmla="*/ 2539523 w 3209207"/>
              <a:gd name="connsiteY52" fmla="*/ 124052 h 612850"/>
              <a:gd name="connsiteX53" fmla="*/ 2651305 w 3209207"/>
              <a:gd name="connsiteY53" fmla="*/ 106215 h 612850"/>
              <a:gd name="connsiteX54" fmla="*/ 2763086 w 3209207"/>
              <a:gd name="connsiteY54" fmla="*/ 87219 h 612850"/>
              <a:gd name="connsiteX55" fmla="*/ 2874867 w 3209207"/>
              <a:gd name="connsiteY55" fmla="*/ 68339 h 612850"/>
              <a:gd name="connsiteX56" fmla="*/ 2986314 w 3209207"/>
              <a:gd name="connsiteY56" fmla="*/ 46331 h 612850"/>
              <a:gd name="connsiteX57" fmla="*/ 3097760 w 3209207"/>
              <a:gd name="connsiteY57" fmla="*/ 23629 h 612850"/>
              <a:gd name="connsiteX58" fmla="*/ 3209207 w 3209207"/>
              <a:gd name="connsiteY58" fmla="*/ 0 h 612850"/>
              <a:gd name="connsiteX59" fmla="*/ 3195151 w 3209207"/>
              <a:gd name="connsiteY59" fmla="*/ 612847 h 6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209207" h="612850">
                <a:moveTo>
                  <a:pt x="3195151" y="612847"/>
                </a:moveTo>
                <a:cubicBezTo>
                  <a:pt x="3144238" y="612898"/>
                  <a:pt x="3088941" y="612318"/>
                  <a:pt x="3029871" y="611146"/>
                </a:cubicBezTo>
                <a:lnTo>
                  <a:pt x="2949639" y="608906"/>
                </a:lnTo>
                <a:lnTo>
                  <a:pt x="2978018" y="258115"/>
                </a:lnTo>
                <a:lnTo>
                  <a:pt x="2944764" y="260801"/>
                </a:lnTo>
                <a:lnTo>
                  <a:pt x="2806036" y="271446"/>
                </a:lnTo>
                <a:lnTo>
                  <a:pt x="2666958" y="278917"/>
                </a:lnTo>
                <a:lnTo>
                  <a:pt x="2528469" y="286593"/>
                </a:lnTo>
                <a:lnTo>
                  <a:pt x="2389479" y="292970"/>
                </a:lnTo>
                <a:lnTo>
                  <a:pt x="2252501" y="296993"/>
                </a:lnTo>
                <a:lnTo>
                  <a:pt x="2113775" y="300086"/>
                </a:lnTo>
                <a:lnTo>
                  <a:pt x="1975755" y="301980"/>
                </a:lnTo>
                <a:lnTo>
                  <a:pt x="1840287" y="302348"/>
                </a:lnTo>
                <a:lnTo>
                  <a:pt x="1703009" y="302570"/>
                </a:lnTo>
                <a:lnTo>
                  <a:pt x="1567693" y="301063"/>
                </a:lnTo>
                <a:lnTo>
                  <a:pt x="1432543" y="297523"/>
                </a:lnTo>
                <a:lnTo>
                  <a:pt x="1297969" y="294345"/>
                </a:lnTo>
                <a:lnTo>
                  <a:pt x="1164703" y="290015"/>
                </a:lnTo>
                <a:lnTo>
                  <a:pt x="1032796" y="283907"/>
                </a:lnTo>
                <a:lnTo>
                  <a:pt x="900940" y="277172"/>
                </a:lnTo>
                <a:lnTo>
                  <a:pt x="770303" y="270380"/>
                </a:lnTo>
                <a:lnTo>
                  <a:pt x="641641" y="261702"/>
                </a:lnTo>
                <a:lnTo>
                  <a:pt x="512966" y="253180"/>
                </a:lnTo>
                <a:lnTo>
                  <a:pt x="386177" y="243867"/>
                </a:lnTo>
                <a:lnTo>
                  <a:pt x="260746" y="232775"/>
                </a:lnTo>
                <a:lnTo>
                  <a:pt x="136447" y="222719"/>
                </a:lnTo>
                <a:lnTo>
                  <a:pt x="13506" y="210885"/>
                </a:lnTo>
                <a:lnTo>
                  <a:pt x="0" y="209475"/>
                </a:lnTo>
                <a:lnTo>
                  <a:pt x="40844" y="212313"/>
                </a:lnTo>
                <a:lnTo>
                  <a:pt x="132211" y="216946"/>
                </a:lnTo>
                <a:lnTo>
                  <a:pt x="225585" y="221811"/>
                </a:lnTo>
                <a:lnTo>
                  <a:pt x="320298" y="226444"/>
                </a:lnTo>
                <a:lnTo>
                  <a:pt x="415680" y="229340"/>
                </a:lnTo>
                <a:lnTo>
                  <a:pt x="512735" y="232120"/>
                </a:lnTo>
                <a:lnTo>
                  <a:pt x="611464" y="235015"/>
                </a:lnTo>
                <a:lnTo>
                  <a:pt x="711532" y="236985"/>
                </a:lnTo>
                <a:lnTo>
                  <a:pt x="812604" y="236985"/>
                </a:lnTo>
                <a:lnTo>
                  <a:pt x="915014" y="237795"/>
                </a:lnTo>
                <a:lnTo>
                  <a:pt x="1018428" y="236985"/>
                </a:lnTo>
                <a:lnTo>
                  <a:pt x="1122847" y="235015"/>
                </a:lnTo>
                <a:lnTo>
                  <a:pt x="1227600" y="233162"/>
                </a:lnTo>
                <a:lnTo>
                  <a:pt x="1333692" y="229340"/>
                </a:lnTo>
                <a:lnTo>
                  <a:pt x="1441122" y="225634"/>
                </a:lnTo>
                <a:lnTo>
                  <a:pt x="1547883" y="220769"/>
                </a:lnTo>
                <a:lnTo>
                  <a:pt x="1655983" y="214282"/>
                </a:lnTo>
                <a:lnTo>
                  <a:pt x="1765421" y="206638"/>
                </a:lnTo>
                <a:lnTo>
                  <a:pt x="1874860" y="199108"/>
                </a:lnTo>
                <a:lnTo>
                  <a:pt x="1984299" y="189495"/>
                </a:lnTo>
                <a:lnTo>
                  <a:pt x="2095745" y="178144"/>
                </a:lnTo>
                <a:lnTo>
                  <a:pt x="2205184" y="166793"/>
                </a:lnTo>
                <a:lnTo>
                  <a:pt x="2316631" y="153472"/>
                </a:lnTo>
                <a:lnTo>
                  <a:pt x="2429081" y="139226"/>
                </a:lnTo>
                <a:lnTo>
                  <a:pt x="2539523" y="124052"/>
                </a:lnTo>
                <a:lnTo>
                  <a:pt x="2651305" y="106215"/>
                </a:lnTo>
                <a:lnTo>
                  <a:pt x="2763086" y="87219"/>
                </a:lnTo>
                <a:lnTo>
                  <a:pt x="2874867" y="68339"/>
                </a:lnTo>
                <a:lnTo>
                  <a:pt x="2986314" y="46331"/>
                </a:lnTo>
                <a:lnTo>
                  <a:pt x="3097760" y="23629"/>
                </a:lnTo>
                <a:lnTo>
                  <a:pt x="3209207" y="0"/>
                </a:lnTo>
                <a:cubicBezTo>
                  <a:pt x="3198832" y="386055"/>
                  <a:pt x="3205525" y="226792"/>
                  <a:pt x="3195151" y="612847"/>
                </a:cubicBezTo>
                <a:close/>
              </a:path>
            </a:pathLst>
          </a:custGeom>
          <a:solidFill>
            <a:schemeClr val="bg1">
              <a:alpha val="20000"/>
            </a:schemeClr>
          </a:solidFill>
          <a:ln>
            <a:noFill/>
          </a:ln>
        </p:spPr>
        <p:txBody>
          <a:bodyPr wrap="square">
            <a:noAutofit/>
          </a:bodyPr>
          <a:lstStyle/>
          <a:p>
            <a:endParaRPr lang="en-US" dirty="0"/>
          </a:p>
        </p:txBody>
      </p:sp>
      <mc:AlternateContent xmlns:mc="http://schemas.openxmlformats.org/markup-compatibility/2006">
        <mc:Choice xmlns:p14="http://schemas.microsoft.com/office/powerpoint/2010/main" Requires="p14">
          <p:contentPart p14:bwMode="auto" r:id="rId4">
            <p14:nvContentPartPr>
              <p14:cNvPr id="4" name="Ink 3">
                <a:extLst>
                  <a:ext uri="{FF2B5EF4-FFF2-40B4-BE49-F238E27FC236}">
                    <a16:creationId xmlns:a16="http://schemas.microsoft.com/office/drawing/2014/main" id="{44452BD1-C09D-446D-BB87-953FAE1746A4}"/>
                  </a:ext>
                </a:extLst>
              </p14:cNvPr>
              <p14:cNvContentPartPr/>
              <p14:nvPr/>
            </p14:nvContentPartPr>
            <p14:xfrm>
              <a:off x="5895141" y="5842894"/>
              <a:ext cx="930240" cy="284760"/>
            </p14:xfrm>
          </p:contentPart>
        </mc:Choice>
        <mc:Fallback>
          <p:pic>
            <p:nvPicPr>
              <p:cNvPr id="4" name="Ink 3">
                <a:extLst>
                  <a:ext uri="{FF2B5EF4-FFF2-40B4-BE49-F238E27FC236}">
                    <a16:creationId xmlns:a16="http://schemas.microsoft.com/office/drawing/2014/main" id="{44452BD1-C09D-446D-BB87-953FAE1746A4}"/>
                  </a:ext>
                </a:extLst>
              </p:cNvPr>
              <p:cNvPicPr/>
              <p:nvPr/>
            </p:nvPicPr>
            <p:blipFill>
              <a:blip r:embed="rId5"/>
              <a:stretch>
                <a:fillRect/>
              </a:stretch>
            </p:blipFill>
            <p:spPr>
              <a:xfrm>
                <a:off x="5859141" y="5770894"/>
                <a:ext cx="1001880" cy="42840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5" name="Ink 4">
                <a:extLst>
                  <a:ext uri="{FF2B5EF4-FFF2-40B4-BE49-F238E27FC236}">
                    <a16:creationId xmlns:a16="http://schemas.microsoft.com/office/drawing/2014/main" id="{85C4F138-35C7-49C4-9B24-BAA9FBA29007}"/>
                  </a:ext>
                </a:extLst>
              </p14:cNvPr>
              <p14:cNvContentPartPr/>
              <p14:nvPr/>
            </p14:nvContentPartPr>
            <p14:xfrm>
              <a:off x="6360981" y="5936854"/>
              <a:ext cx="360" cy="360"/>
            </p14:xfrm>
          </p:contentPart>
        </mc:Choice>
        <mc:Fallback>
          <p:pic>
            <p:nvPicPr>
              <p:cNvPr id="5" name="Ink 4">
                <a:extLst>
                  <a:ext uri="{FF2B5EF4-FFF2-40B4-BE49-F238E27FC236}">
                    <a16:creationId xmlns:a16="http://schemas.microsoft.com/office/drawing/2014/main" id="{85C4F138-35C7-49C4-9B24-BAA9FBA29007}"/>
                  </a:ext>
                </a:extLst>
              </p:cNvPr>
              <p:cNvPicPr/>
              <p:nvPr/>
            </p:nvPicPr>
            <p:blipFill/>
            <p:spPr/>
          </p:pic>
        </mc:Fallback>
      </mc:AlternateContent>
      <mc:AlternateContent xmlns:mc="http://schemas.openxmlformats.org/markup-compatibility/2006">
        <mc:Choice xmlns:p14="http://schemas.microsoft.com/office/powerpoint/2010/main" Requires="p14">
          <p:contentPart p14:bwMode="auto" r:id="rId7">
            <p14:nvContentPartPr>
              <p14:cNvPr id="6" name="Ink 5">
                <a:extLst>
                  <a:ext uri="{FF2B5EF4-FFF2-40B4-BE49-F238E27FC236}">
                    <a16:creationId xmlns:a16="http://schemas.microsoft.com/office/drawing/2014/main" id="{508AEA88-8E3C-44F2-89BD-E80E5376DD42}"/>
                  </a:ext>
                </a:extLst>
              </p14:cNvPr>
              <p14:cNvContentPartPr/>
              <p14:nvPr/>
            </p14:nvContentPartPr>
            <p14:xfrm>
              <a:off x="6259461" y="6028654"/>
              <a:ext cx="1150920" cy="187560"/>
            </p14:xfrm>
          </p:contentPart>
        </mc:Choice>
        <mc:Fallback>
          <p:pic>
            <p:nvPicPr>
              <p:cNvPr id="6" name="Ink 5">
                <a:extLst>
                  <a:ext uri="{FF2B5EF4-FFF2-40B4-BE49-F238E27FC236}">
                    <a16:creationId xmlns:a16="http://schemas.microsoft.com/office/drawing/2014/main" id="{508AEA88-8E3C-44F2-89BD-E80E5376DD42}"/>
                  </a:ext>
                </a:extLst>
              </p:cNvPr>
              <p:cNvPicPr/>
              <p:nvPr/>
            </p:nvPicPr>
            <p:blipFill>
              <a:blip r:embed="rId8"/>
              <a:stretch>
                <a:fillRect/>
              </a:stretch>
            </p:blipFill>
            <p:spPr>
              <a:xfrm>
                <a:off x="6223461" y="5956654"/>
                <a:ext cx="1222560" cy="331200"/>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8" name="Ink 7">
                <a:extLst>
                  <a:ext uri="{FF2B5EF4-FFF2-40B4-BE49-F238E27FC236}">
                    <a16:creationId xmlns:a16="http://schemas.microsoft.com/office/drawing/2014/main" id="{7F8C952A-7231-4F4B-99A0-634ACE16431C}"/>
                  </a:ext>
                </a:extLst>
              </p14:cNvPr>
              <p14:cNvContentPartPr/>
              <p14:nvPr/>
            </p14:nvContentPartPr>
            <p14:xfrm>
              <a:off x="5163621" y="5697094"/>
              <a:ext cx="2525760" cy="414360"/>
            </p14:xfrm>
          </p:contentPart>
        </mc:Choice>
        <mc:Fallback>
          <p:pic>
            <p:nvPicPr>
              <p:cNvPr id="8" name="Ink 7">
                <a:extLst>
                  <a:ext uri="{FF2B5EF4-FFF2-40B4-BE49-F238E27FC236}">
                    <a16:creationId xmlns:a16="http://schemas.microsoft.com/office/drawing/2014/main" id="{7F8C952A-7231-4F4B-99A0-634ACE16431C}"/>
                  </a:ext>
                </a:extLst>
              </p:cNvPr>
              <p:cNvPicPr/>
              <p:nvPr/>
            </p:nvPicPr>
            <p:blipFill>
              <a:blip r:embed="rId10"/>
              <a:stretch>
                <a:fillRect/>
              </a:stretch>
            </p:blipFill>
            <p:spPr>
              <a:xfrm>
                <a:off x="5125456" y="5658967"/>
                <a:ext cx="2601731" cy="490254"/>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10" name="Ink 9">
                <a:extLst>
                  <a:ext uri="{FF2B5EF4-FFF2-40B4-BE49-F238E27FC236}">
                    <a16:creationId xmlns:a16="http://schemas.microsoft.com/office/drawing/2014/main" id="{74F5D20D-6A28-4A66-BC39-847E4838E66A}"/>
                  </a:ext>
                </a:extLst>
              </p14:cNvPr>
              <p14:cNvContentPartPr/>
              <p14:nvPr/>
            </p14:nvContentPartPr>
            <p14:xfrm>
              <a:off x="-1564059" y="1908094"/>
              <a:ext cx="371520" cy="1325520"/>
            </p14:xfrm>
          </p:contentPart>
        </mc:Choice>
        <mc:Fallback>
          <p:pic>
            <p:nvPicPr>
              <p:cNvPr id="10" name="Ink 9">
                <a:extLst>
                  <a:ext uri="{FF2B5EF4-FFF2-40B4-BE49-F238E27FC236}">
                    <a16:creationId xmlns:a16="http://schemas.microsoft.com/office/drawing/2014/main" id="{74F5D20D-6A28-4A66-BC39-847E4838E66A}"/>
                  </a:ext>
                </a:extLst>
              </p:cNvPr>
              <p:cNvPicPr/>
              <p:nvPr/>
            </p:nvPicPr>
            <p:blipFill/>
            <p:spPr/>
          </p:pic>
        </mc:Fallback>
      </mc:AlternateContent>
    </p:spTree>
    <p:extLst>
      <p:ext uri="{BB962C8B-B14F-4D97-AF65-F5344CB8AC3E}">
        <p14:creationId xmlns:p14="http://schemas.microsoft.com/office/powerpoint/2010/main" val="3573597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152400"/>
            <a:ext cx="7772400" cy="1143000"/>
          </a:xfrm>
        </p:spPr>
        <p:txBody>
          <a:bodyPr/>
          <a:lstStyle/>
          <a:p>
            <a:br>
              <a:rPr lang="en-US" altLang="ar-SA" dirty="0"/>
            </a:br>
            <a:br>
              <a:rPr lang="en-US" altLang="ar-SA" dirty="0"/>
            </a:br>
            <a:br>
              <a:rPr lang="en-US" altLang="ar-SA" dirty="0"/>
            </a:br>
            <a:r>
              <a:rPr lang="en-US" altLang="ar-SA" dirty="0"/>
              <a:t>Classes</a:t>
            </a:r>
          </a:p>
        </p:txBody>
      </p:sp>
      <p:sp>
        <p:nvSpPr>
          <p:cNvPr id="26627" name="Rectangle 3"/>
          <p:cNvSpPr>
            <a:spLocks noGrp="1" noChangeArrowheads="1"/>
          </p:cNvSpPr>
          <p:nvPr>
            <p:ph idx="1"/>
          </p:nvPr>
        </p:nvSpPr>
        <p:spPr>
          <a:xfrm>
            <a:off x="685800" y="2362200"/>
            <a:ext cx="7772400" cy="4495800"/>
          </a:xfrm>
        </p:spPr>
        <p:txBody>
          <a:bodyPr/>
          <a:lstStyle/>
          <a:p>
            <a:pPr algn="l" rtl="0"/>
            <a:endParaRPr lang="en-US" sz="2000" dirty="0"/>
          </a:p>
          <a:p>
            <a:pPr algn="l" rtl="0"/>
            <a:r>
              <a:rPr lang="en-US" sz="2000" dirty="0"/>
              <a:t>Before you create objects in Java, you need to define a class.</a:t>
            </a:r>
          </a:p>
          <a:p>
            <a:pPr algn="l" rtl="0"/>
            <a:r>
              <a:rPr lang="en-US" sz="2000" dirty="0"/>
              <a:t>A class is a blueprint for the object.</a:t>
            </a:r>
          </a:p>
          <a:p>
            <a:pPr algn="l" rtl="0"/>
            <a:r>
              <a:rPr lang="en-US" sz="2000" dirty="0"/>
              <a:t>We can think of class as a sketch (prototype) of a house. It contains all the details about the floors, doors, windows etc. Based on these descriptions we build the house. House is the object.</a:t>
            </a:r>
          </a:p>
          <a:p>
            <a:pPr algn="l" rtl="0"/>
            <a:r>
              <a:rPr lang="en-US" sz="2000" dirty="0"/>
              <a:t>Since, many houses can be made from the same description, we can create many objects from a class.</a:t>
            </a:r>
          </a:p>
          <a:p>
            <a:pPr marL="0" indent="0" algn="l" rtl="0">
              <a:buNone/>
            </a:pPr>
            <a:endParaRPr lang="en-US" altLang="ar-SA" dirty="0"/>
          </a:p>
        </p:txBody>
      </p:sp>
      <p:sp>
        <p:nvSpPr>
          <p:cNvPr id="26628"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sz="2400">
                <a:solidFill>
                  <a:schemeClr val="tx1"/>
                </a:solidFill>
                <a:latin typeface="Times New Roman" panose="02020603050405020304" pitchFamily="18" charset="0"/>
              </a:defRPr>
            </a:lvl9pPr>
          </a:lstStyle>
          <a:p>
            <a:fld id="{1D8EBFAA-74C9-4A5E-B17F-8E4CBBFC5EA6}" type="slidenum">
              <a:rPr lang="en-US" altLang="ar-SA" sz="2800">
                <a:solidFill>
                  <a:schemeClr val="bg1"/>
                </a:solidFill>
              </a:rPr>
              <a:pPr/>
              <a:t>8</a:t>
            </a:fld>
            <a:endParaRPr lang="en-US" altLang="ar-SA" sz="2800">
              <a:solidFill>
                <a:schemeClr val="bg1"/>
              </a:solidFill>
            </a:endParaRPr>
          </a:p>
        </p:txBody>
      </p:sp>
    </p:spTree>
    <p:extLst>
      <p:ext uri="{BB962C8B-B14F-4D97-AF65-F5344CB8AC3E}">
        <p14:creationId xmlns:p14="http://schemas.microsoft.com/office/powerpoint/2010/main" val="2961924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4" name="Rectangle 70">
            <a:extLst>
              <a:ext uri="{FF2B5EF4-FFF2-40B4-BE49-F238E27FC236}">
                <a16:creationId xmlns:a16="http://schemas.microsoft.com/office/drawing/2014/main" id="{388DD50E-1D2D-48C6-A470-79FB7F337F8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5125" name="Rectangle 72">
            <a:extLst>
              <a:ext uri="{FF2B5EF4-FFF2-40B4-BE49-F238E27FC236}">
                <a16:creationId xmlns:a16="http://schemas.microsoft.com/office/drawing/2014/main" id="{85F279D6-ED25-4D3F-9479-8ABB21867D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http://www3.ntu.edu.sg/home/ehchua/programming/java/images/OOP_Circle.png">
            <a:extLst>
              <a:ext uri="{FF2B5EF4-FFF2-40B4-BE49-F238E27FC236}">
                <a16:creationId xmlns:a16="http://schemas.microsoft.com/office/drawing/2014/main" id="{39FA8C5B-92BD-42AC-987E-8734E751267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56568" y="665985"/>
            <a:ext cx="6404832" cy="5526029"/>
          </a:xfrm>
          <a:prstGeom prst="rect">
            <a:avLst/>
          </a:prstGeom>
          <a:noFill/>
          <a:extLst>
            <a:ext uri="{909E8E84-426E-40DD-AFC4-6F175D3DCCD1}">
              <a14:hiddenFill xmlns:a14="http://schemas.microsoft.com/office/drawing/2010/main">
                <a:solidFill>
                  <a:srgbClr val="FFFFFF"/>
                </a:solidFill>
              </a14:hiddenFill>
            </a:ext>
          </a:extLst>
        </p:spPr>
      </p:pic>
      <p:sp>
        <p:nvSpPr>
          <p:cNvPr id="5126" name="Freeform: Shape 74">
            <a:extLst>
              <a:ext uri="{FF2B5EF4-FFF2-40B4-BE49-F238E27FC236}">
                <a16:creationId xmlns:a16="http://schemas.microsoft.com/office/drawing/2014/main" id="{38D0B1B4-C487-47EF-B7D0-421066454CB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956" y="643466"/>
            <a:ext cx="1478204" cy="5571067"/>
          </a:xfrm>
          <a:custGeom>
            <a:avLst/>
            <a:gdLst>
              <a:gd name="connsiteX0" fmla="*/ 0 w 1970939"/>
              <a:gd name="connsiteY0" fmla="*/ 0 h 5571067"/>
              <a:gd name="connsiteX1" fmla="*/ 1774861 w 1970939"/>
              <a:gd name="connsiteY1" fmla="*/ 0 h 5571067"/>
              <a:gd name="connsiteX2" fmla="*/ 1780256 w 1970939"/>
              <a:gd name="connsiteY2" fmla="*/ 32931 h 5571067"/>
              <a:gd name="connsiteX3" fmla="*/ 1802197 w 1970939"/>
              <a:gd name="connsiteY3" fmla="*/ 170349 h 5571067"/>
              <a:gd name="connsiteX4" fmla="*/ 1820981 w 1970939"/>
              <a:gd name="connsiteY4" fmla="*/ 308372 h 5571067"/>
              <a:gd name="connsiteX5" fmla="*/ 1839923 w 1970939"/>
              <a:gd name="connsiteY5" fmla="*/ 445791 h 5571067"/>
              <a:gd name="connsiteX6" fmla="*/ 1857602 w 1970939"/>
              <a:gd name="connsiteY6" fmla="*/ 583814 h 5571067"/>
              <a:gd name="connsiteX7" fmla="*/ 1872756 w 1970939"/>
              <a:gd name="connsiteY7" fmla="*/ 720022 h 5571067"/>
              <a:gd name="connsiteX8" fmla="*/ 1887120 w 1970939"/>
              <a:gd name="connsiteY8" fmla="*/ 858046 h 5571067"/>
              <a:gd name="connsiteX9" fmla="*/ 1900223 w 1970939"/>
              <a:gd name="connsiteY9" fmla="*/ 995464 h 5571067"/>
              <a:gd name="connsiteX10" fmla="*/ 1911588 w 1970939"/>
              <a:gd name="connsiteY10" fmla="*/ 1130461 h 5571067"/>
              <a:gd name="connsiteX11" fmla="*/ 1922953 w 1970939"/>
              <a:gd name="connsiteY11" fmla="*/ 1267274 h 5571067"/>
              <a:gd name="connsiteX12" fmla="*/ 1932424 w 1970939"/>
              <a:gd name="connsiteY12" fmla="*/ 1402271 h 5571067"/>
              <a:gd name="connsiteX13" fmla="*/ 1939842 w 1970939"/>
              <a:gd name="connsiteY13" fmla="*/ 1537267 h 5571067"/>
              <a:gd name="connsiteX14" fmla="*/ 1947577 w 1970939"/>
              <a:gd name="connsiteY14" fmla="*/ 1671659 h 5571067"/>
              <a:gd name="connsiteX15" fmla="*/ 1954049 w 1970939"/>
              <a:gd name="connsiteY15" fmla="*/ 1804840 h 5571067"/>
              <a:gd name="connsiteX16" fmla="*/ 1958627 w 1970939"/>
              <a:gd name="connsiteY16" fmla="*/ 1936810 h 5571067"/>
              <a:gd name="connsiteX17" fmla="*/ 1962573 w 1970939"/>
              <a:gd name="connsiteY17" fmla="*/ 2068780 h 5571067"/>
              <a:gd name="connsiteX18" fmla="*/ 1966361 w 1970939"/>
              <a:gd name="connsiteY18" fmla="*/ 2199539 h 5571067"/>
              <a:gd name="connsiteX19" fmla="*/ 1968098 w 1970939"/>
              <a:gd name="connsiteY19" fmla="*/ 2328482 h 5571067"/>
              <a:gd name="connsiteX20" fmla="*/ 1969992 w 1970939"/>
              <a:gd name="connsiteY20" fmla="*/ 2457425 h 5571067"/>
              <a:gd name="connsiteX21" fmla="*/ 1970939 w 1970939"/>
              <a:gd name="connsiteY21" fmla="*/ 2584552 h 5571067"/>
              <a:gd name="connsiteX22" fmla="*/ 1969992 w 1970939"/>
              <a:gd name="connsiteY22" fmla="*/ 2710469 h 5571067"/>
              <a:gd name="connsiteX23" fmla="*/ 1969992 w 1970939"/>
              <a:gd name="connsiteY23" fmla="*/ 2835174 h 5571067"/>
              <a:gd name="connsiteX24" fmla="*/ 1968098 w 1970939"/>
              <a:gd name="connsiteY24" fmla="*/ 2958669 h 5571067"/>
              <a:gd name="connsiteX25" fmla="*/ 1965256 w 1970939"/>
              <a:gd name="connsiteY25" fmla="*/ 3079742 h 5571067"/>
              <a:gd name="connsiteX26" fmla="*/ 1962573 w 1970939"/>
              <a:gd name="connsiteY26" fmla="*/ 3199605 h 5571067"/>
              <a:gd name="connsiteX27" fmla="*/ 1959574 w 1970939"/>
              <a:gd name="connsiteY27" fmla="*/ 3317046 h 5571067"/>
              <a:gd name="connsiteX28" fmla="*/ 1954996 w 1970939"/>
              <a:gd name="connsiteY28" fmla="*/ 3433882 h 5571067"/>
              <a:gd name="connsiteX29" fmla="*/ 1950103 w 1970939"/>
              <a:gd name="connsiteY29" fmla="*/ 3548902 h 5571067"/>
              <a:gd name="connsiteX30" fmla="*/ 1945683 w 1970939"/>
              <a:gd name="connsiteY30" fmla="*/ 3661500 h 5571067"/>
              <a:gd name="connsiteX31" fmla="*/ 1933213 w 1970939"/>
              <a:gd name="connsiteY31" fmla="*/ 3881248 h 5571067"/>
              <a:gd name="connsiteX32" fmla="*/ 1919953 w 1970939"/>
              <a:gd name="connsiteY32" fmla="*/ 4091916 h 5571067"/>
              <a:gd name="connsiteX33" fmla="*/ 1906063 w 1970939"/>
              <a:gd name="connsiteY33" fmla="*/ 4294109 h 5571067"/>
              <a:gd name="connsiteX34" fmla="*/ 1890751 w 1970939"/>
              <a:gd name="connsiteY34" fmla="*/ 4485405 h 5571067"/>
              <a:gd name="connsiteX35" fmla="*/ 1874809 w 1970939"/>
              <a:gd name="connsiteY35" fmla="*/ 4668226 h 5571067"/>
              <a:gd name="connsiteX36" fmla="*/ 1857602 w 1970939"/>
              <a:gd name="connsiteY36" fmla="*/ 4837728 h 5571067"/>
              <a:gd name="connsiteX37" fmla="*/ 1840713 w 1970939"/>
              <a:gd name="connsiteY37" fmla="*/ 4996940 h 5571067"/>
              <a:gd name="connsiteX38" fmla="*/ 1823823 w 1970939"/>
              <a:gd name="connsiteY38" fmla="*/ 5143439 h 5571067"/>
              <a:gd name="connsiteX39" fmla="*/ 1807880 w 1970939"/>
              <a:gd name="connsiteY39" fmla="*/ 5277830 h 5571067"/>
              <a:gd name="connsiteX40" fmla="*/ 1792726 w 1970939"/>
              <a:gd name="connsiteY40" fmla="*/ 5397087 h 5571067"/>
              <a:gd name="connsiteX41" fmla="*/ 1778362 w 1970939"/>
              <a:gd name="connsiteY41" fmla="*/ 5504843 h 5571067"/>
              <a:gd name="connsiteX42" fmla="*/ 1769613 w 1970939"/>
              <a:gd name="connsiteY42" fmla="*/ 5571067 h 5571067"/>
              <a:gd name="connsiteX43" fmla="*/ 0 w 1970939"/>
              <a:gd name="connsiteY43" fmla="*/ 5571067 h 5571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970939" h="5571067">
                <a:moveTo>
                  <a:pt x="0" y="0"/>
                </a:moveTo>
                <a:lnTo>
                  <a:pt x="1774861" y="0"/>
                </a:lnTo>
                <a:lnTo>
                  <a:pt x="1780256" y="32931"/>
                </a:lnTo>
                <a:lnTo>
                  <a:pt x="1802197" y="170349"/>
                </a:lnTo>
                <a:lnTo>
                  <a:pt x="1820981" y="308372"/>
                </a:lnTo>
                <a:lnTo>
                  <a:pt x="1839923" y="445791"/>
                </a:lnTo>
                <a:lnTo>
                  <a:pt x="1857602" y="583814"/>
                </a:lnTo>
                <a:lnTo>
                  <a:pt x="1872756" y="720022"/>
                </a:lnTo>
                <a:lnTo>
                  <a:pt x="1887120" y="858046"/>
                </a:lnTo>
                <a:lnTo>
                  <a:pt x="1900223" y="995464"/>
                </a:lnTo>
                <a:lnTo>
                  <a:pt x="1911588" y="1130461"/>
                </a:lnTo>
                <a:lnTo>
                  <a:pt x="1922953" y="1267274"/>
                </a:lnTo>
                <a:lnTo>
                  <a:pt x="1932424" y="1402271"/>
                </a:lnTo>
                <a:lnTo>
                  <a:pt x="1939842" y="1537267"/>
                </a:lnTo>
                <a:lnTo>
                  <a:pt x="1947577" y="1671659"/>
                </a:lnTo>
                <a:lnTo>
                  <a:pt x="1954049" y="1804840"/>
                </a:lnTo>
                <a:lnTo>
                  <a:pt x="1958627" y="1936810"/>
                </a:lnTo>
                <a:lnTo>
                  <a:pt x="1962573" y="2068780"/>
                </a:lnTo>
                <a:lnTo>
                  <a:pt x="1966361" y="2199539"/>
                </a:lnTo>
                <a:lnTo>
                  <a:pt x="1968098" y="2328482"/>
                </a:lnTo>
                <a:lnTo>
                  <a:pt x="1969992" y="2457425"/>
                </a:lnTo>
                <a:lnTo>
                  <a:pt x="1970939" y="2584552"/>
                </a:lnTo>
                <a:lnTo>
                  <a:pt x="1969992" y="2710469"/>
                </a:lnTo>
                <a:lnTo>
                  <a:pt x="1969992" y="2835174"/>
                </a:lnTo>
                <a:lnTo>
                  <a:pt x="1968098" y="2958669"/>
                </a:lnTo>
                <a:lnTo>
                  <a:pt x="1965256" y="3079742"/>
                </a:lnTo>
                <a:lnTo>
                  <a:pt x="1962573" y="3199605"/>
                </a:lnTo>
                <a:lnTo>
                  <a:pt x="1959574" y="3317046"/>
                </a:lnTo>
                <a:lnTo>
                  <a:pt x="1954996" y="3433882"/>
                </a:lnTo>
                <a:lnTo>
                  <a:pt x="1950103" y="3548902"/>
                </a:lnTo>
                <a:lnTo>
                  <a:pt x="1945683" y="3661500"/>
                </a:lnTo>
                <a:lnTo>
                  <a:pt x="1933213" y="3881248"/>
                </a:lnTo>
                <a:lnTo>
                  <a:pt x="1919953" y="4091916"/>
                </a:lnTo>
                <a:lnTo>
                  <a:pt x="1906063" y="4294109"/>
                </a:lnTo>
                <a:lnTo>
                  <a:pt x="1890751" y="4485405"/>
                </a:lnTo>
                <a:lnTo>
                  <a:pt x="1874809" y="4668226"/>
                </a:lnTo>
                <a:lnTo>
                  <a:pt x="1857602" y="4837728"/>
                </a:lnTo>
                <a:lnTo>
                  <a:pt x="1840713" y="4996940"/>
                </a:lnTo>
                <a:lnTo>
                  <a:pt x="1823823" y="5143439"/>
                </a:lnTo>
                <a:lnTo>
                  <a:pt x="1807880" y="5277830"/>
                </a:lnTo>
                <a:lnTo>
                  <a:pt x="1792726" y="5397087"/>
                </a:lnTo>
                <a:lnTo>
                  <a:pt x="1778362" y="5504843"/>
                </a:lnTo>
                <a:lnTo>
                  <a:pt x="1769613" y="5571067"/>
                </a:lnTo>
                <a:lnTo>
                  <a:pt x="0" y="5571067"/>
                </a:lnTo>
                <a:close/>
              </a:path>
            </a:pathLst>
          </a:custGeom>
          <a:blipFill>
            <a:blip r:embed="rId3">
              <a:duotone>
                <a:schemeClr val="dk2">
                  <a:shade val="69000"/>
                  <a:hueMod val="91000"/>
                  <a:satMod val="164000"/>
                  <a:lumMod val="74000"/>
                </a:schemeClr>
                <a:schemeClr val="dk2">
                  <a:hueMod val="124000"/>
                  <a:satMod val="140000"/>
                  <a:lumMod val="142000"/>
                </a:schemeClr>
              </a:duotone>
            </a:blip>
            <a:stretch>
              <a:fillRect l="-12279" t="-11550" r="-120392" b="-1155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p>
            <a:endParaRPr lang="en-US" dirty="0"/>
          </a:p>
        </p:txBody>
      </p:sp>
      <p:sp>
        <p:nvSpPr>
          <p:cNvPr id="5127" name="Freeform: Shape 76">
            <a:extLst>
              <a:ext uri="{FF2B5EF4-FFF2-40B4-BE49-F238E27FC236}">
                <a16:creationId xmlns:a16="http://schemas.microsoft.com/office/drawing/2014/main" id="{0214736A-03B2-4B91-B0AF-B21213F3B9D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727001" y="1702087"/>
            <a:ext cx="2406905" cy="612850"/>
          </a:xfrm>
          <a:custGeom>
            <a:avLst/>
            <a:gdLst>
              <a:gd name="connsiteX0" fmla="*/ 3195151 w 3209207"/>
              <a:gd name="connsiteY0" fmla="*/ 612847 h 612850"/>
              <a:gd name="connsiteX1" fmla="*/ 3029871 w 3209207"/>
              <a:gd name="connsiteY1" fmla="*/ 611146 h 612850"/>
              <a:gd name="connsiteX2" fmla="*/ 2949639 w 3209207"/>
              <a:gd name="connsiteY2" fmla="*/ 608906 h 612850"/>
              <a:gd name="connsiteX3" fmla="*/ 2978018 w 3209207"/>
              <a:gd name="connsiteY3" fmla="*/ 258115 h 612850"/>
              <a:gd name="connsiteX4" fmla="*/ 2944764 w 3209207"/>
              <a:gd name="connsiteY4" fmla="*/ 260801 h 612850"/>
              <a:gd name="connsiteX5" fmla="*/ 2806036 w 3209207"/>
              <a:gd name="connsiteY5" fmla="*/ 271446 h 612850"/>
              <a:gd name="connsiteX6" fmla="*/ 2666958 w 3209207"/>
              <a:gd name="connsiteY6" fmla="*/ 278917 h 612850"/>
              <a:gd name="connsiteX7" fmla="*/ 2528469 w 3209207"/>
              <a:gd name="connsiteY7" fmla="*/ 286593 h 612850"/>
              <a:gd name="connsiteX8" fmla="*/ 2389479 w 3209207"/>
              <a:gd name="connsiteY8" fmla="*/ 292970 h 612850"/>
              <a:gd name="connsiteX9" fmla="*/ 2252501 w 3209207"/>
              <a:gd name="connsiteY9" fmla="*/ 296993 h 612850"/>
              <a:gd name="connsiteX10" fmla="*/ 2113775 w 3209207"/>
              <a:gd name="connsiteY10" fmla="*/ 300086 h 612850"/>
              <a:gd name="connsiteX11" fmla="*/ 1975755 w 3209207"/>
              <a:gd name="connsiteY11" fmla="*/ 301980 h 612850"/>
              <a:gd name="connsiteX12" fmla="*/ 1840287 w 3209207"/>
              <a:gd name="connsiteY12" fmla="*/ 302348 h 612850"/>
              <a:gd name="connsiteX13" fmla="*/ 1703009 w 3209207"/>
              <a:gd name="connsiteY13" fmla="*/ 302570 h 612850"/>
              <a:gd name="connsiteX14" fmla="*/ 1567693 w 3209207"/>
              <a:gd name="connsiteY14" fmla="*/ 301063 h 612850"/>
              <a:gd name="connsiteX15" fmla="*/ 1432543 w 3209207"/>
              <a:gd name="connsiteY15" fmla="*/ 297523 h 612850"/>
              <a:gd name="connsiteX16" fmla="*/ 1297969 w 3209207"/>
              <a:gd name="connsiteY16" fmla="*/ 294345 h 612850"/>
              <a:gd name="connsiteX17" fmla="*/ 1164703 w 3209207"/>
              <a:gd name="connsiteY17" fmla="*/ 290015 h 612850"/>
              <a:gd name="connsiteX18" fmla="*/ 1032796 w 3209207"/>
              <a:gd name="connsiteY18" fmla="*/ 283907 h 612850"/>
              <a:gd name="connsiteX19" fmla="*/ 900940 w 3209207"/>
              <a:gd name="connsiteY19" fmla="*/ 277172 h 612850"/>
              <a:gd name="connsiteX20" fmla="*/ 770303 w 3209207"/>
              <a:gd name="connsiteY20" fmla="*/ 270380 h 612850"/>
              <a:gd name="connsiteX21" fmla="*/ 641641 w 3209207"/>
              <a:gd name="connsiteY21" fmla="*/ 261702 h 612850"/>
              <a:gd name="connsiteX22" fmla="*/ 512966 w 3209207"/>
              <a:gd name="connsiteY22" fmla="*/ 253180 h 612850"/>
              <a:gd name="connsiteX23" fmla="*/ 386177 w 3209207"/>
              <a:gd name="connsiteY23" fmla="*/ 243867 h 612850"/>
              <a:gd name="connsiteX24" fmla="*/ 260746 w 3209207"/>
              <a:gd name="connsiteY24" fmla="*/ 232775 h 612850"/>
              <a:gd name="connsiteX25" fmla="*/ 136447 w 3209207"/>
              <a:gd name="connsiteY25" fmla="*/ 222719 h 612850"/>
              <a:gd name="connsiteX26" fmla="*/ 13506 w 3209207"/>
              <a:gd name="connsiteY26" fmla="*/ 210885 h 612850"/>
              <a:gd name="connsiteX27" fmla="*/ 0 w 3209207"/>
              <a:gd name="connsiteY27" fmla="*/ 209475 h 612850"/>
              <a:gd name="connsiteX28" fmla="*/ 40844 w 3209207"/>
              <a:gd name="connsiteY28" fmla="*/ 212313 h 612850"/>
              <a:gd name="connsiteX29" fmla="*/ 132211 w 3209207"/>
              <a:gd name="connsiteY29" fmla="*/ 216946 h 612850"/>
              <a:gd name="connsiteX30" fmla="*/ 225585 w 3209207"/>
              <a:gd name="connsiteY30" fmla="*/ 221811 h 612850"/>
              <a:gd name="connsiteX31" fmla="*/ 320298 w 3209207"/>
              <a:gd name="connsiteY31" fmla="*/ 226444 h 612850"/>
              <a:gd name="connsiteX32" fmla="*/ 415680 w 3209207"/>
              <a:gd name="connsiteY32" fmla="*/ 229340 h 612850"/>
              <a:gd name="connsiteX33" fmla="*/ 512735 w 3209207"/>
              <a:gd name="connsiteY33" fmla="*/ 232120 h 612850"/>
              <a:gd name="connsiteX34" fmla="*/ 611464 w 3209207"/>
              <a:gd name="connsiteY34" fmla="*/ 235015 h 612850"/>
              <a:gd name="connsiteX35" fmla="*/ 711532 w 3209207"/>
              <a:gd name="connsiteY35" fmla="*/ 236985 h 612850"/>
              <a:gd name="connsiteX36" fmla="*/ 812604 w 3209207"/>
              <a:gd name="connsiteY36" fmla="*/ 236985 h 612850"/>
              <a:gd name="connsiteX37" fmla="*/ 915014 w 3209207"/>
              <a:gd name="connsiteY37" fmla="*/ 237795 h 612850"/>
              <a:gd name="connsiteX38" fmla="*/ 1018428 w 3209207"/>
              <a:gd name="connsiteY38" fmla="*/ 236985 h 612850"/>
              <a:gd name="connsiteX39" fmla="*/ 1122847 w 3209207"/>
              <a:gd name="connsiteY39" fmla="*/ 235015 h 612850"/>
              <a:gd name="connsiteX40" fmla="*/ 1227600 w 3209207"/>
              <a:gd name="connsiteY40" fmla="*/ 233162 h 612850"/>
              <a:gd name="connsiteX41" fmla="*/ 1333692 w 3209207"/>
              <a:gd name="connsiteY41" fmla="*/ 229340 h 612850"/>
              <a:gd name="connsiteX42" fmla="*/ 1441122 w 3209207"/>
              <a:gd name="connsiteY42" fmla="*/ 225634 h 612850"/>
              <a:gd name="connsiteX43" fmla="*/ 1547883 w 3209207"/>
              <a:gd name="connsiteY43" fmla="*/ 220769 h 612850"/>
              <a:gd name="connsiteX44" fmla="*/ 1655983 w 3209207"/>
              <a:gd name="connsiteY44" fmla="*/ 214282 h 612850"/>
              <a:gd name="connsiteX45" fmla="*/ 1765421 w 3209207"/>
              <a:gd name="connsiteY45" fmla="*/ 206638 h 612850"/>
              <a:gd name="connsiteX46" fmla="*/ 1874860 w 3209207"/>
              <a:gd name="connsiteY46" fmla="*/ 199108 h 612850"/>
              <a:gd name="connsiteX47" fmla="*/ 1984299 w 3209207"/>
              <a:gd name="connsiteY47" fmla="*/ 189495 h 612850"/>
              <a:gd name="connsiteX48" fmla="*/ 2095745 w 3209207"/>
              <a:gd name="connsiteY48" fmla="*/ 178144 h 612850"/>
              <a:gd name="connsiteX49" fmla="*/ 2205184 w 3209207"/>
              <a:gd name="connsiteY49" fmla="*/ 166793 h 612850"/>
              <a:gd name="connsiteX50" fmla="*/ 2316631 w 3209207"/>
              <a:gd name="connsiteY50" fmla="*/ 153472 h 612850"/>
              <a:gd name="connsiteX51" fmla="*/ 2429081 w 3209207"/>
              <a:gd name="connsiteY51" fmla="*/ 139226 h 612850"/>
              <a:gd name="connsiteX52" fmla="*/ 2539523 w 3209207"/>
              <a:gd name="connsiteY52" fmla="*/ 124052 h 612850"/>
              <a:gd name="connsiteX53" fmla="*/ 2651305 w 3209207"/>
              <a:gd name="connsiteY53" fmla="*/ 106215 h 612850"/>
              <a:gd name="connsiteX54" fmla="*/ 2763086 w 3209207"/>
              <a:gd name="connsiteY54" fmla="*/ 87219 h 612850"/>
              <a:gd name="connsiteX55" fmla="*/ 2874867 w 3209207"/>
              <a:gd name="connsiteY55" fmla="*/ 68339 h 612850"/>
              <a:gd name="connsiteX56" fmla="*/ 2986314 w 3209207"/>
              <a:gd name="connsiteY56" fmla="*/ 46331 h 612850"/>
              <a:gd name="connsiteX57" fmla="*/ 3097760 w 3209207"/>
              <a:gd name="connsiteY57" fmla="*/ 23629 h 612850"/>
              <a:gd name="connsiteX58" fmla="*/ 3209207 w 3209207"/>
              <a:gd name="connsiteY58" fmla="*/ 0 h 612850"/>
              <a:gd name="connsiteX59" fmla="*/ 3195151 w 3209207"/>
              <a:gd name="connsiteY59" fmla="*/ 612847 h 6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209207" h="612850">
                <a:moveTo>
                  <a:pt x="3195151" y="612847"/>
                </a:moveTo>
                <a:cubicBezTo>
                  <a:pt x="3144238" y="612898"/>
                  <a:pt x="3088941" y="612318"/>
                  <a:pt x="3029871" y="611146"/>
                </a:cubicBezTo>
                <a:lnTo>
                  <a:pt x="2949639" y="608906"/>
                </a:lnTo>
                <a:lnTo>
                  <a:pt x="2978018" y="258115"/>
                </a:lnTo>
                <a:lnTo>
                  <a:pt x="2944764" y="260801"/>
                </a:lnTo>
                <a:lnTo>
                  <a:pt x="2806036" y="271446"/>
                </a:lnTo>
                <a:lnTo>
                  <a:pt x="2666958" y="278917"/>
                </a:lnTo>
                <a:lnTo>
                  <a:pt x="2528469" y="286593"/>
                </a:lnTo>
                <a:lnTo>
                  <a:pt x="2389479" y="292970"/>
                </a:lnTo>
                <a:lnTo>
                  <a:pt x="2252501" y="296993"/>
                </a:lnTo>
                <a:lnTo>
                  <a:pt x="2113775" y="300086"/>
                </a:lnTo>
                <a:lnTo>
                  <a:pt x="1975755" y="301980"/>
                </a:lnTo>
                <a:lnTo>
                  <a:pt x="1840287" y="302348"/>
                </a:lnTo>
                <a:lnTo>
                  <a:pt x="1703009" y="302570"/>
                </a:lnTo>
                <a:lnTo>
                  <a:pt x="1567693" y="301063"/>
                </a:lnTo>
                <a:lnTo>
                  <a:pt x="1432543" y="297523"/>
                </a:lnTo>
                <a:lnTo>
                  <a:pt x="1297969" y="294345"/>
                </a:lnTo>
                <a:lnTo>
                  <a:pt x="1164703" y="290015"/>
                </a:lnTo>
                <a:lnTo>
                  <a:pt x="1032796" y="283907"/>
                </a:lnTo>
                <a:lnTo>
                  <a:pt x="900940" y="277172"/>
                </a:lnTo>
                <a:lnTo>
                  <a:pt x="770303" y="270380"/>
                </a:lnTo>
                <a:lnTo>
                  <a:pt x="641641" y="261702"/>
                </a:lnTo>
                <a:lnTo>
                  <a:pt x="512966" y="253180"/>
                </a:lnTo>
                <a:lnTo>
                  <a:pt x="386177" y="243867"/>
                </a:lnTo>
                <a:lnTo>
                  <a:pt x="260746" y="232775"/>
                </a:lnTo>
                <a:lnTo>
                  <a:pt x="136447" y="222719"/>
                </a:lnTo>
                <a:lnTo>
                  <a:pt x="13506" y="210885"/>
                </a:lnTo>
                <a:lnTo>
                  <a:pt x="0" y="209475"/>
                </a:lnTo>
                <a:lnTo>
                  <a:pt x="40844" y="212313"/>
                </a:lnTo>
                <a:lnTo>
                  <a:pt x="132211" y="216946"/>
                </a:lnTo>
                <a:lnTo>
                  <a:pt x="225585" y="221811"/>
                </a:lnTo>
                <a:lnTo>
                  <a:pt x="320298" y="226444"/>
                </a:lnTo>
                <a:lnTo>
                  <a:pt x="415680" y="229340"/>
                </a:lnTo>
                <a:lnTo>
                  <a:pt x="512735" y="232120"/>
                </a:lnTo>
                <a:lnTo>
                  <a:pt x="611464" y="235015"/>
                </a:lnTo>
                <a:lnTo>
                  <a:pt x="711532" y="236985"/>
                </a:lnTo>
                <a:lnTo>
                  <a:pt x="812604" y="236985"/>
                </a:lnTo>
                <a:lnTo>
                  <a:pt x="915014" y="237795"/>
                </a:lnTo>
                <a:lnTo>
                  <a:pt x="1018428" y="236985"/>
                </a:lnTo>
                <a:lnTo>
                  <a:pt x="1122847" y="235015"/>
                </a:lnTo>
                <a:lnTo>
                  <a:pt x="1227600" y="233162"/>
                </a:lnTo>
                <a:lnTo>
                  <a:pt x="1333692" y="229340"/>
                </a:lnTo>
                <a:lnTo>
                  <a:pt x="1441122" y="225634"/>
                </a:lnTo>
                <a:lnTo>
                  <a:pt x="1547883" y="220769"/>
                </a:lnTo>
                <a:lnTo>
                  <a:pt x="1655983" y="214282"/>
                </a:lnTo>
                <a:lnTo>
                  <a:pt x="1765421" y="206638"/>
                </a:lnTo>
                <a:lnTo>
                  <a:pt x="1874860" y="199108"/>
                </a:lnTo>
                <a:lnTo>
                  <a:pt x="1984299" y="189495"/>
                </a:lnTo>
                <a:lnTo>
                  <a:pt x="2095745" y="178144"/>
                </a:lnTo>
                <a:lnTo>
                  <a:pt x="2205184" y="166793"/>
                </a:lnTo>
                <a:lnTo>
                  <a:pt x="2316631" y="153472"/>
                </a:lnTo>
                <a:lnTo>
                  <a:pt x="2429081" y="139226"/>
                </a:lnTo>
                <a:lnTo>
                  <a:pt x="2539523" y="124052"/>
                </a:lnTo>
                <a:lnTo>
                  <a:pt x="2651305" y="106215"/>
                </a:lnTo>
                <a:lnTo>
                  <a:pt x="2763086" y="87219"/>
                </a:lnTo>
                <a:lnTo>
                  <a:pt x="2874867" y="68339"/>
                </a:lnTo>
                <a:lnTo>
                  <a:pt x="2986314" y="46331"/>
                </a:lnTo>
                <a:lnTo>
                  <a:pt x="3097760" y="23629"/>
                </a:lnTo>
                <a:lnTo>
                  <a:pt x="3209207" y="0"/>
                </a:lnTo>
                <a:cubicBezTo>
                  <a:pt x="3198832" y="386055"/>
                  <a:pt x="3205525" y="226792"/>
                  <a:pt x="3195151" y="612847"/>
                </a:cubicBezTo>
                <a:close/>
              </a:path>
            </a:pathLst>
          </a:custGeom>
          <a:solidFill>
            <a:schemeClr val="bg1">
              <a:alpha val="20000"/>
            </a:schemeClr>
          </a:solidFill>
          <a:ln>
            <a:noFill/>
          </a:ln>
        </p:spPr>
        <p:txBody>
          <a:bodyPr wrap="square">
            <a:noAutofit/>
          </a:bodyPr>
          <a:lstStyle/>
          <a:p>
            <a:endParaRPr lang="en-US" dirty="0"/>
          </a:p>
        </p:txBody>
      </p:sp>
    </p:spTree>
    <p:extLst>
      <p:ext uri="{BB962C8B-B14F-4D97-AF65-F5344CB8AC3E}">
        <p14:creationId xmlns:p14="http://schemas.microsoft.com/office/powerpoint/2010/main" val="27157364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200</TotalTime>
  <Words>797</Words>
  <Application>Microsoft Office PowerPoint</Application>
  <PresentationFormat>On-screen Show (4:3)</PresentationFormat>
  <Paragraphs>146</Paragraphs>
  <Slides>19</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19</vt:i4>
      </vt:variant>
    </vt:vector>
  </HeadingPairs>
  <TitlesOfParts>
    <vt:vector size="31" baseType="lpstr">
      <vt:lpstr>SimSun</vt:lpstr>
      <vt:lpstr>Arial</vt:lpstr>
      <vt:lpstr>Calibri</vt:lpstr>
      <vt:lpstr>Century Gothic</vt:lpstr>
      <vt:lpstr>Courier New</vt:lpstr>
      <vt:lpstr>StarBats</vt:lpstr>
      <vt:lpstr>Symbol</vt:lpstr>
      <vt:lpstr>Times</vt:lpstr>
      <vt:lpstr>Times New Roman</vt:lpstr>
      <vt:lpstr>Wingdings</vt:lpstr>
      <vt:lpstr>Wingdings 3</vt:lpstr>
      <vt:lpstr>Ion Boardroom</vt:lpstr>
      <vt:lpstr>Chapter 11  Introduction to Objects and Classes</vt:lpstr>
      <vt:lpstr>How can one design a program?</vt:lpstr>
      <vt:lpstr>How can one design a program?</vt:lpstr>
      <vt:lpstr>  Why OOD?</vt:lpstr>
      <vt:lpstr>  OK, but what is object ?</vt:lpstr>
      <vt:lpstr>Examples of State</vt:lpstr>
      <vt:lpstr>PowerPoint Presentation</vt:lpstr>
      <vt:lpstr>   Classes</vt:lpstr>
      <vt:lpstr>PowerPoint Presentation</vt:lpstr>
      <vt:lpstr>   Objects</vt:lpstr>
      <vt:lpstr>  Object example</vt:lpstr>
      <vt:lpstr>  Classes and Objects</vt:lpstr>
      <vt:lpstr>   Classes</vt:lpstr>
      <vt:lpstr>   Class car and objects- graphically</vt:lpstr>
      <vt:lpstr>  Defining a class</vt:lpstr>
      <vt:lpstr>Classes</vt:lpstr>
      <vt:lpstr>Adding Fields: Class student with fields</vt:lpstr>
      <vt:lpstr>Data Abstraction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Introduction to Objects and Classess</dc:title>
  <dc:creator>Aseel</dc:creator>
  <cp:lastModifiedBy>Sarona</cp:lastModifiedBy>
  <cp:revision>19</cp:revision>
  <dcterms:created xsi:type="dcterms:W3CDTF">2014-11-09T18:43:47Z</dcterms:created>
  <dcterms:modified xsi:type="dcterms:W3CDTF">2017-11-19T17:00:48Z</dcterms:modified>
</cp:coreProperties>
</file>