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0" r:id="rId4"/>
    <p:sldId id="274" r:id="rId5"/>
    <p:sldId id="275" r:id="rId6"/>
    <p:sldId id="276" r:id="rId7"/>
    <p:sldId id="295" r:id="rId8"/>
    <p:sldId id="296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8" r:id="rId18"/>
    <p:sldId id="289" r:id="rId19"/>
    <p:sldId id="290" r:id="rId20"/>
    <p:sldId id="291" r:id="rId21"/>
    <p:sldId id="292" r:id="rId22"/>
    <p:sldId id="29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A126B-D124-4C1A-83B2-566FA0F68373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7EC6F-7AB8-43B7-B97C-837F96EBCF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0367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D4D60-4445-4D64-91EE-7016C878F85B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FD1FD-1C8A-4398-A2FA-7CBB93C4FC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4036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050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cs typeface="Arial" panose="020B0604020202020204" pitchFamily="34" charset="0"/>
              </a:rPr>
              <a:t>The following calls are valid</a:t>
            </a: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	int i, k, m;</a:t>
            </a: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	i = 12; k = 10; m = 14;</a:t>
            </a: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	demo.compute(3, 4, 5.5);</a:t>
            </a: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	demo.compute(i, k, m);</a:t>
            </a: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	demo.compute(m, 20, 40);</a:t>
            </a:r>
          </a:p>
          <a:p>
            <a:pPr eaLnBrk="1" hangingPunct="1"/>
            <a:endParaRPr lang="en-US" altLang="en-US">
              <a:cs typeface="Arial" panose="020B0604020202020204" pitchFamily="34" charset="0"/>
            </a:endParaRP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The following calls are not valid</a:t>
            </a: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	demo.compute(2, 4);</a:t>
            </a:r>
          </a:p>
          <a:p>
            <a:pPr eaLnBrk="1" hangingPunct="1"/>
            <a:r>
              <a:rPr lang="en-US" altLang="en-US">
                <a:cs typeface="Arial" panose="020B0604020202020204" pitchFamily="34" charset="0"/>
              </a:rPr>
              <a:t>	demo.compute(14.0, 2, 3.0);</a:t>
            </a:r>
          </a:p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585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348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98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958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00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10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34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77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4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0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626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352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040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676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102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4e</a:t>
            </a:r>
          </a:p>
        </p:txBody>
      </p:sp>
      <p:sp>
        <p:nvSpPr>
          <p:cNvPr id="5" name="Slide Number Placeholder 102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17AC-6A6E-5447-88EE-974C578FC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4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43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2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85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709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90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060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51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26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GB"/>
              <a:t>Java Programming: From Problem Analysis to Program Design, 4e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6474EE7-F55F-4C32-8E13-F523D38715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04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Methods and constructors 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385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ChangeArrowheads="1"/>
          </p:cNvSpPr>
          <p:nvPr/>
        </p:nvSpPr>
        <p:spPr bwMode="auto">
          <a:xfrm>
            <a:off x="219808" y="392148"/>
            <a:ext cx="65532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4582" name="Rectangle 3"/>
          <p:cNvSpPr>
            <a:spLocks noChangeArrowheads="1"/>
          </p:cNvSpPr>
          <p:nvPr/>
        </p:nvSpPr>
        <p:spPr bwMode="auto">
          <a:xfrm>
            <a:off x="465162" y="577849"/>
            <a:ext cx="52578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Course </a:t>
            </a: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Data Member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String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studentName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String </a:t>
            </a:r>
            <a:r>
              <a:rPr lang="en-US" altLang="en-US" sz="14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courseCode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;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4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4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grpSp>
        <p:nvGrpSpPr>
          <p:cNvPr id="24583" name="Group 4"/>
          <p:cNvGrpSpPr>
            <a:grpSpLocks/>
          </p:cNvGrpSpPr>
          <p:nvPr/>
        </p:nvGrpSpPr>
        <p:grpSpPr bwMode="auto">
          <a:xfrm>
            <a:off x="236562" y="2160587"/>
            <a:ext cx="8610600" cy="4697413"/>
            <a:chOff x="192" y="1104"/>
            <a:chExt cx="5424" cy="2959"/>
          </a:xfrm>
        </p:grpSpPr>
        <p:sp>
          <p:nvSpPr>
            <p:cNvPr id="242693" name="Rectangle 5"/>
            <p:cNvSpPr>
              <a:spLocks noChangeArrowheads="1"/>
            </p:cNvSpPr>
            <p:nvPr/>
          </p:nvSpPr>
          <p:spPr bwMode="auto">
            <a:xfrm>
              <a:off x="192" y="1104"/>
              <a:ext cx="4992" cy="28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4" name="Rectangle 6"/>
            <p:cNvSpPr>
              <a:spLocks noChangeArrowheads="1"/>
            </p:cNvSpPr>
            <p:nvPr/>
          </p:nvSpPr>
          <p:spPr bwMode="auto">
            <a:xfrm>
              <a:off x="336" y="2928"/>
              <a:ext cx="4752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5" name="Rectangle 7"/>
            <p:cNvSpPr>
              <a:spLocks noChangeArrowheads="1"/>
            </p:cNvSpPr>
            <p:nvPr/>
          </p:nvSpPr>
          <p:spPr bwMode="auto">
            <a:xfrm>
              <a:off x="336" y="2496"/>
              <a:ext cx="4128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6" name="Rectangle 8"/>
            <p:cNvSpPr>
              <a:spLocks noChangeArrowheads="1"/>
            </p:cNvSpPr>
            <p:nvPr/>
          </p:nvSpPr>
          <p:spPr bwMode="auto">
            <a:xfrm>
              <a:off x="336" y="1824"/>
              <a:ext cx="4128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588" name="Rectangle 9"/>
            <p:cNvSpPr>
              <a:spLocks noChangeArrowheads="1"/>
            </p:cNvSpPr>
            <p:nvPr/>
          </p:nvSpPr>
          <p:spPr bwMode="auto">
            <a:xfrm>
              <a:off x="288" y="1152"/>
              <a:ext cx="5328" cy="2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public class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CourseRegistration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{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public static void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main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String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[]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args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{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Course course1, course2;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//Create and assign values to course1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	course1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new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Course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 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  </a:t>
              </a:r>
              <a:endPara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course1.courseCode= “CSC112“;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	course1.studentName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</a:t>
              </a:r>
              <a:r>
                <a:rPr lang="en-US" altLang="en-US" sz="1400" dirty="0" err="1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Majed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 err="1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AlKebir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</a:t>
              </a:r>
            </a:p>
            <a:p>
              <a:pPr eaLnBrk="1" hangingPunct="1"/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//Create and assign values to course2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	course2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new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Course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 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  </a:t>
              </a:r>
              <a:endParaRPr lang="en-US" altLang="en-US" sz="1400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course2.courseCode=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“CSC107“;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	course2.studentName=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“Fahd </a:t>
              </a:r>
              <a:r>
                <a:rPr lang="en-US" altLang="en-US" sz="1400" dirty="0" err="1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AlAmri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“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FF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System.out.println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(course1.studentName</a:t>
              </a:r>
              <a:r>
                <a:rPr lang="en-US" altLang="en-US" dirty="0">
                  <a:latin typeface="Comic Sans MS" panose="030F0702030302020204" pitchFamily="66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has the course “+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                        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course1.courseCode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                          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System.out.println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(course2.studentName + </a:t>
              </a:r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has the course “+ </a:t>
              </a:r>
            </a:p>
            <a:p>
              <a:pPr eaLnBrk="1" hangingPunct="1"/>
              <a:r>
                <a:rPr lang="en-US" altLang="en-US" sz="1400" dirty="0">
                  <a:solidFill>
                    <a:srgbClr val="007F7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                        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course2.courseCode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; </a:t>
              </a:r>
            </a:p>
            <a:p>
              <a:pPr eaLnBrk="1" hangingPunct="1"/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  <a:p>
              <a:pPr eaLnBrk="1" hangingPunct="1"/>
              <a:r>
                <a:rPr lang="en-US" altLang="en-US" sz="14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}</a:t>
              </a:r>
            </a:p>
            <a:p>
              <a:pPr eaLnBrk="1" hangingPunct="1"/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2698" name="Freeform 10"/>
            <p:cNvSpPr>
              <a:spLocks/>
            </p:cNvSpPr>
            <p:nvPr/>
          </p:nvSpPr>
          <p:spPr bwMode="auto">
            <a:xfrm rot="-50793">
              <a:off x="432" y="1872"/>
              <a:ext cx="336" cy="217"/>
            </a:xfrm>
            <a:custGeom>
              <a:avLst/>
              <a:gdLst/>
              <a:ahLst/>
              <a:cxnLst>
                <a:cxn ang="0">
                  <a:pos x="74" y="12"/>
                </a:cxn>
                <a:cxn ang="0">
                  <a:pos x="152" y="12"/>
                </a:cxn>
                <a:cxn ang="0">
                  <a:pos x="188" y="166"/>
                </a:cxn>
                <a:cxn ang="0">
                  <a:pos x="288" y="0"/>
                </a:cxn>
                <a:cxn ang="0">
                  <a:pos x="378" y="0"/>
                </a:cxn>
                <a:cxn ang="0">
                  <a:pos x="214" y="214"/>
                </a:cxn>
                <a:cxn ang="0">
                  <a:pos x="268" y="388"/>
                </a:cxn>
                <a:cxn ang="0">
                  <a:pos x="190" y="386"/>
                </a:cxn>
                <a:cxn ang="0">
                  <a:pos x="162" y="256"/>
                </a:cxn>
                <a:cxn ang="0">
                  <a:pos x="68" y="398"/>
                </a:cxn>
                <a:cxn ang="0">
                  <a:pos x="0" y="398"/>
                </a:cxn>
                <a:cxn ang="0">
                  <a:pos x="128" y="220"/>
                </a:cxn>
                <a:cxn ang="0">
                  <a:pos x="74" y="12"/>
                </a:cxn>
              </a:cxnLst>
              <a:rect l="0" t="0" r="r" b="b"/>
              <a:pathLst>
                <a:path w="378" h="398">
                  <a:moveTo>
                    <a:pt x="74" y="12"/>
                  </a:moveTo>
                  <a:lnTo>
                    <a:pt x="152" y="12"/>
                  </a:lnTo>
                  <a:lnTo>
                    <a:pt x="188" y="166"/>
                  </a:lnTo>
                  <a:lnTo>
                    <a:pt x="288" y="0"/>
                  </a:lnTo>
                  <a:lnTo>
                    <a:pt x="378" y="0"/>
                  </a:lnTo>
                  <a:lnTo>
                    <a:pt x="214" y="214"/>
                  </a:lnTo>
                  <a:lnTo>
                    <a:pt x="268" y="388"/>
                  </a:lnTo>
                  <a:lnTo>
                    <a:pt x="190" y="386"/>
                  </a:lnTo>
                  <a:lnTo>
                    <a:pt x="162" y="256"/>
                  </a:lnTo>
                  <a:lnTo>
                    <a:pt x="68" y="398"/>
                  </a:lnTo>
                  <a:lnTo>
                    <a:pt x="0" y="398"/>
                  </a:lnTo>
                  <a:lnTo>
                    <a:pt x="128" y="22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6061D"/>
            </a:solidFill>
            <a:ln w="9525" cap="flat" cmpd="sng">
              <a:solidFill>
                <a:srgbClr val="F6061D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2363" dir="4557825" algn="ctr" rotWithShape="0">
                <a:schemeClr val="bg2"/>
              </a:outerShdw>
            </a:effectLst>
          </p:spPr>
          <p:txBody>
            <a:bodyPr wrap="none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699" name="Freeform 11"/>
            <p:cNvSpPr>
              <a:spLocks/>
            </p:cNvSpPr>
            <p:nvPr/>
          </p:nvSpPr>
          <p:spPr bwMode="auto">
            <a:xfrm rot="-50793">
              <a:off x="432" y="2544"/>
              <a:ext cx="336" cy="217"/>
            </a:xfrm>
            <a:custGeom>
              <a:avLst/>
              <a:gdLst/>
              <a:ahLst/>
              <a:cxnLst>
                <a:cxn ang="0">
                  <a:pos x="74" y="12"/>
                </a:cxn>
                <a:cxn ang="0">
                  <a:pos x="152" y="12"/>
                </a:cxn>
                <a:cxn ang="0">
                  <a:pos x="188" y="166"/>
                </a:cxn>
                <a:cxn ang="0">
                  <a:pos x="288" y="0"/>
                </a:cxn>
                <a:cxn ang="0">
                  <a:pos x="378" y="0"/>
                </a:cxn>
                <a:cxn ang="0">
                  <a:pos x="214" y="214"/>
                </a:cxn>
                <a:cxn ang="0">
                  <a:pos x="268" y="388"/>
                </a:cxn>
                <a:cxn ang="0">
                  <a:pos x="190" y="386"/>
                </a:cxn>
                <a:cxn ang="0">
                  <a:pos x="162" y="256"/>
                </a:cxn>
                <a:cxn ang="0">
                  <a:pos x="68" y="398"/>
                </a:cxn>
                <a:cxn ang="0">
                  <a:pos x="0" y="398"/>
                </a:cxn>
                <a:cxn ang="0">
                  <a:pos x="128" y="220"/>
                </a:cxn>
                <a:cxn ang="0">
                  <a:pos x="74" y="12"/>
                </a:cxn>
              </a:cxnLst>
              <a:rect l="0" t="0" r="r" b="b"/>
              <a:pathLst>
                <a:path w="378" h="398">
                  <a:moveTo>
                    <a:pt x="74" y="12"/>
                  </a:moveTo>
                  <a:lnTo>
                    <a:pt x="152" y="12"/>
                  </a:lnTo>
                  <a:lnTo>
                    <a:pt x="188" y="166"/>
                  </a:lnTo>
                  <a:lnTo>
                    <a:pt x="288" y="0"/>
                  </a:lnTo>
                  <a:lnTo>
                    <a:pt x="378" y="0"/>
                  </a:lnTo>
                  <a:lnTo>
                    <a:pt x="214" y="214"/>
                  </a:lnTo>
                  <a:lnTo>
                    <a:pt x="268" y="388"/>
                  </a:lnTo>
                  <a:lnTo>
                    <a:pt x="190" y="386"/>
                  </a:lnTo>
                  <a:lnTo>
                    <a:pt x="162" y="256"/>
                  </a:lnTo>
                  <a:lnTo>
                    <a:pt x="68" y="398"/>
                  </a:lnTo>
                  <a:lnTo>
                    <a:pt x="0" y="398"/>
                  </a:lnTo>
                  <a:lnTo>
                    <a:pt x="128" y="22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6061D"/>
            </a:solidFill>
            <a:ln w="9525" cap="flat" cmpd="sng">
              <a:solidFill>
                <a:srgbClr val="F6061D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2363" dir="4557825" algn="ctr" rotWithShape="0">
                <a:schemeClr val="bg2"/>
              </a:outerShdw>
            </a:effectLst>
          </p:spPr>
          <p:txBody>
            <a:bodyPr wrap="none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42700" name="Freeform 12"/>
            <p:cNvSpPr>
              <a:spLocks/>
            </p:cNvSpPr>
            <p:nvPr/>
          </p:nvSpPr>
          <p:spPr bwMode="auto">
            <a:xfrm rot="-50793">
              <a:off x="432" y="3120"/>
              <a:ext cx="336" cy="217"/>
            </a:xfrm>
            <a:custGeom>
              <a:avLst/>
              <a:gdLst/>
              <a:ahLst/>
              <a:cxnLst>
                <a:cxn ang="0">
                  <a:pos x="74" y="12"/>
                </a:cxn>
                <a:cxn ang="0">
                  <a:pos x="152" y="12"/>
                </a:cxn>
                <a:cxn ang="0">
                  <a:pos x="188" y="166"/>
                </a:cxn>
                <a:cxn ang="0">
                  <a:pos x="288" y="0"/>
                </a:cxn>
                <a:cxn ang="0">
                  <a:pos x="378" y="0"/>
                </a:cxn>
                <a:cxn ang="0">
                  <a:pos x="214" y="214"/>
                </a:cxn>
                <a:cxn ang="0">
                  <a:pos x="268" y="388"/>
                </a:cxn>
                <a:cxn ang="0">
                  <a:pos x="190" y="386"/>
                </a:cxn>
                <a:cxn ang="0">
                  <a:pos x="162" y="256"/>
                </a:cxn>
                <a:cxn ang="0">
                  <a:pos x="68" y="398"/>
                </a:cxn>
                <a:cxn ang="0">
                  <a:pos x="0" y="398"/>
                </a:cxn>
                <a:cxn ang="0">
                  <a:pos x="128" y="220"/>
                </a:cxn>
                <a:cxn ang="0">
                  <a:pos x="74" y="12"/>
                </a:cxn>
              </a:cxnLst>
              <a:rect l="0" t="0" r="r" b="b"/>
              <a:pathLst>
                <a:path w="378" h="398">
                  <a:moveTo>
                    <a:pt x="74" y="12"/>
                  </a:moveTo>
                  <a:lnTo>
                    <a:pt x="152" y="12"/>
                  </a:lnTo>
                  <a:lnTo>
                    <a:pt x="188" y="166"/>
                  </a:lnTo>
                  <a:lnTo>
                    <a:pt x="288" y="0"/>
                  </a:lnTo>
                  <a:lnTo>
                    <a:pt x="378" y="0"/>
                  </a:lnTo>
                  <a:lnTo>
                    <a:pt x="214" y="214"/>
                  </a:lnTo>
                  <a:lnTo>
                    <a:pt x="268" y="388"/>
                  </a:lnTo>
                  <a:lnTo>
                    <a:pt x="190" y="386"/>
                  </a:lnTo>
                  <a:lnTo>
                    <a:pt x="162" y="256"/>
                  </a:lnTo>
                  <a:lnTo>
                    <a:pt x="68" y="398"/>
                  </a:lnTo>
                  <a:lnTo>
                    <a:pt x="0" y="398"/>
                  </a:lnTo>
                  <a:lnTo>
                    <a:pt x="128" y="22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6061D"/>
            </a:solidFill>
            <a:ln w="9525" cap="flat" cmpd="sng">
              <a:solidFill>
                <a:srgbClr val="F6061D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2363" dir="4557825" algn="ctr" rotWithShape="0">
                <a:schemeClr val="bg2"/>
              </a:outerShdw>
            </a:effectLst>
          </p:spPr>
          <p:txBody>
            <a:bodyPr wrap="none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83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>
          <a:xfrm>
            <a:off x="588963" y="81556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Getters</a:t>
            </a:r>
            <a:endParaRPr lang="en-GB" altLang="en-US" dirty="0"/>
          </a:p>
        </p:txBody>
      </p:sp>
      <p:sp>
        <p:nvSpPr>
          <p:cNvPr id="2560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34133" y="2882396"/>
            <a:ext cx="38100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Are </a:t>
            </a:r>
            <a:r>
              <a:rPr lang="en-US" altLang="en-US" b="1" dirty="0"/>
              <a:t>operations performed  </a:t>
            </a:r>
            <a:r>
              <a:rPr lang="en-US" altLang="en-US" dirty="0"/>
              <a:t>by the </a:t>
            </a:r>
            <a:r>
              <a:rPr lang="en-US" altLang="en-US" b="1" dirty="0"/>
              <a:t>object</a:t>
            </a:r>
            <a:r>
              <a:rPr lang="en-US" altLang="en-US" dirty="0"/>
              <a:t> </a:t>
            </a:r>
            <a:r>
              <a:rPr lang="en-US" altLang="en-US" b="1" dirty="0"/>
              <a:t>returning</a:t>
            </a:r>
            <a:r>
              <a:rPr lang="en-US" altLang="en-US" dirty="0"/>
              <a:t> to </a:t>
            </a:r>
            <a:r>
              <a:rPr lang="en-US" altLang="en-US" b="1" dirty="0"/>
              <a:t>outsiders</a:t>
            </a:r>
            <a:r>
              <a:rPr lang="en-US" altLang="en-US" dirty="0"/>
              <a:t> data retrieved from the object state.</a:t>
            </a:r>
            <a:endParaRPr lang="en-GB" altLang="en-US" dirty="0"/>
          </a:p>
        </p:txBody>
      </p:sp>
      <p:sp>
        <p:nvSpPr>
          <p:cNvPr id="25607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918370" y="2839546"/>
            <a:ext cx="39624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Are </a:t>
            </a:r>
            <a:r>
              <a:rPr lang="en-US" altLang="en-US" b="1" dirty="0"/>
              <a:t>services called </a:t>
            </a:r>
            <a:r>
              <a:rPr lang="en-US" altLang="en-US" dirty="0"/>
              <a:t>from </a:t>
            </a:r>
            <a:r>
              <a:rPr lang="en-US" altLang="en-US" b="1" dirty="0"/>
              <a:t>outside</a:t>
            </a:r>
            <a:r>
              <a:rPr lang="en-US" altLang="en-US" dirty="0"/>
              <a:t> allowing to </a:t>
            </a:r>
            <a:r>
              <a:rPr lang="en-US" altLang="en-US" b="1" dirty="0"/>
              <a:t>retrieve data</a:t>
            </a:r>
            <a:r>
              <a:rPr lang="en-US" altLang="en-US" dirty="0"/>
              <a:t> from the </a:t>
            </a:r>
            <a:r>
              <a:rPr lang="en-US" altLang="en-US" b="1" dirty="0"/>
              <a:t>object</a:t>
            </a:r>
            <a:r>
              <a:rPr lang="en-US" altLang="en-US" dirty="0"/>
              <a:t> state.</a:t>
            </a:r>
            <a:endParaRPr lang="en-GB" altLang="en-US" dirty="0"/>
          </a:p>
        </p:txBody>
      </p:sp>
      <p:sp>
        <p:nvSpPr>
          <p:cNvPr id="25608" name="Text Box 5"/>
          <p:cNvSpPr txBox="1">
            <a:spLocks noChangeArrowheads="1"/>
          </p:cNvSpPr>
          <p:nvPr/>
        </p:nvSpPr>
        <p:spPr bwMode="auto">
          <a:xfrm>
            <a:off x="137713" y="2192022"/>
            <a:ext cx="398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object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sp>
        <p:nvSpPr>
          <p:cNvPr id="25609" name="Text Box 6"/>
          <p:cNvSpPr txBox="1">
            <a:spLocks noChangeArrowheads="1"/>
          </p:cNvSpPr>
          <p:nvPr/>
        </p:nvSpPr>
        <p:spPr bwMode="auto">
          <a:xfrm>
            <a:off x="4948735" y="2180518"/>
            <a:ext cx="37004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user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grpSp>
        <p:nvGrpSpPr>
          <p:cNvPr id="25610" name="Group 7"/>
          <p:cNvGrpSpPr>
            <a:grpSpLocks/>
          </p:cNvGrpSpPr>
          <p:nvPr/>
        </p:nvGrpSpPr>
        <p:grpSpPr bwMode="auto">
          <a:xfrm>
            <a:off x="457200" y="4144963"/>
            <a:ext cx="5029200" cy="2103437"/>
            <a:chOff x="864" y="2659"/>
            <a:chExt cx="3168" cy="1325"/>
          </a:xfrm>
        </p:grpSpPr>
        <p:sp>
          <p:nvSpPr>
            <p:cNvPr id="244744" name="Rectangle 8"/>
            <p:cNvSpPr>
              <a:spLocks noChangeArrowheads="1"/>
            </p:cNvSpPr>
            <p:nvPr/>
          </p:nvSpPr>
          <p:spPr bwMode="auto">
            <a:xfrm>
              <a:off x="2880" y="288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5615" name="Group 9"/>
            <p:cNvGrpSpPr>
              <a:grpSpLocks/>
            </p:cNvGrpSpPr>
            <p:nvPr/>
          </p:nvGrpSpPr>
          <p:grpSpPr bwMode="auto">
            <a:xfrm>
              <a:off x="2880" y="2659"/>
              <a:ext cx="1152" cy="269"/>
              <a:chOff x="2736" y="1219"/>
              <a:chExt cx="1104" cy="269"/>
            </a:xfrm>
          </p:grpSpPr>
          <p:sp>
            <p:nvSpPr>
              <p:cNvPr id="244746" name="Rectangle 10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5634" name="Text Box 11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61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object:X</a:t>
                </a:r>
              </a:p>
            </p:txBody>
          </p:sp>
        </p:grpSp>
        <p:grpSp>
          <p:nvGrpSpPr>
            <p:cNvPr id="25616" name="Group 12"/>
            <p:cNvGrpSpPr>
              <a:grpSpLocks/>
            </p:cNvGrpSpPr>
            <p:nvPr/>
          </p:nvGrpSpPr>
          <p:grpSpPr bwMode="auto">
            <a:xfrm>
              <a:off x="2939" y="2995"/>
              <a:ext cx="613" cy="192"/>
              <a:chOff x="3158" y="1555"/>
              <a:chExt cx="613" cy="192"/>
            </a:xfrm>
          </p:grpSpPr>
          <p:sp>
            <p:nvSpPr>
              <p:cNvPr id="25630" name="Rectangle 13"/>
              <p:cNvSpPr>
                <a:spLocks noChangeArrowheads="1"/>
              </p:cNvSpPr>
              <p:nvPr/>
            </p:nvSpPr>
            <p:spPr bwMode="auto">
              <a:xfrm>
                <a:off x="3158" y="1579"/>
                <a:ext cx="456" cy="144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31" name="Freeform 14"/>
              <p:cNvSpPr>
                <a:spLocks/>
              </p:cNvSpPr>
              <p:nvPr/>
            </p:nvSpPr>
            <p:spPr bwMode="auto">
              <a:xfrm rot="534672">
                <a:off x="3675" y="1588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32" name="Text Box 15"/>
              <p:cNvSpPr txBox="1">
                <a:spLocks noChangeArrowheads="1"/>
              </p:cNvSpPr>
              <p:nvPr/>
            </p:nvSpPr>
            <p:spPr bwMode="auto">
              <a:xfrm>
                <a:off x="3168" y="1555"/>
                <a:ext cx="45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public</a:t>
                </a:r>
              </a:p>
            </p:txBody>
          </p:sp>
        </p:grpSp>
        <p:grpSp>
          <p:nvGrpSpPr>
            <p:cNvPr id="25617" name="Group 16"/>
            <p:cNvGrpSpPr>
              <a:grpSpLocks/>
            </p:cNvGrpSpPr>
            <p:nvPr/>
          </p:nvGrpSpPr>
          <p:grpSpPr bwMode="auto">
            <a:xfrm>
              <a:off x="3325" y="3235"/>
              <a:ext cx="659" cy="192"/>
              <a:chOff x="3133" y="1795"/>
              <a:chExt cx="659" cy="192"/>
            </a:xfrm>
          </p:grpSpPr>
          <p:sp>
            <p:nvSpPr>
              <p:cNvPr id="25627" name="Rectangle 17"/>
              <p:cNvSpPr>
                <a:spLocks noChangeArrowheads="1"/>
              </p:cNvSpPr>
              <p:nvPr/>
            </p:nvSpPr>
            <p:spPr bwMode="auto">
              <a:xfrm>
                <a:off x="3158" y="1824"/>
                <a:ext cx="456" cy="144"/>
              </a:xfrm>
              <a:prstGeom prst="rect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28" name="Text Box 18"/>
              <p:cNvSpPr txBox="1">
                <a:spLocks noChangeArrowheads="1"/>
              </p:cNvSpPr>
              <p:nvPr/>
            </p:nvSpPr>
            <p:spPr bwMode="auto">
              <a:xfrm>
                <a:off x="3133" y="1795"/>
                <a:ext cx="515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private</a:t>
                </a:r>
              </a:p>
            </p:txBody>
          </p:sp>
          <p:sp>
            <p:nvSpPr>
              <p:cNvPr id="25629" name="Freeform 19"/>
              <p:cNvSpPr>
                <a:spLocks/>
              </p:cNvSpPr>
              <p:nvPr/>
            </p:nvSpPr>
            <p:spPr bwMode="auto">
              <a:xfrm rot="534672">
                <a:off x="3696" y="1833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</p:grpSp>
        <p:sp>
          <p:nvSpPr>
            <p:cNvPr id="25618" name="AutoShape 20"/>
            <p:cNvSpPr>
              <a:spLocks noChangeArrowheads="1"/>
            </p:cNvSpPr>
            <p:nvPr/>
          </p:nvSpPr>
          <p:spPr bwMode="auto">
            <a:xfrm>
              <a:off x="2976" y="3792"/>
              <a:ext cx="912" cy="144"/>
            </a:xfrm>
            <a:prstGeom prst="flowChartTermina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Getters</a:t>
              </a:r>
              <a:endParaRPr lang="en-GB" altLang="en-US"/>
            </a:p>
          </p:txBody>
        </p:sp>
        <p:sp>
          <p:nvSpPr>
            <p:cNvPr id="244757" name="Rectangle 21"/>
            <p:cNvSpPr>
              <a:spLocks noChangeArrowheads="1"/>
            </p:cNvSpPr>
            <p:nvPr/>
          </p:nvSpPr>
          <p:spPr bwMode="auto">
            <a:xfrm>
              <a:off x="864" y="288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5620" name="Group 22"/>
            <p:cNvGrpSpPr>
              <a:grpSpLocks/>
            </p:cNvGrpSpPr>
            <p:nvPr/>
          </p:nvGrpSpPr>
          <p:grpSpPr bwMode="auto">
            <a:xfrm>
              <a:off x="864" y="2659"/>
              <a:ext cx="1152" cy="269"/>
              <a:chOff x="2736" y="1219"/>
              <a:chExt cx="1104" cy="269"/>
            </a:xfrm>
          </p:grpSpPr>
          <p:sp>
            <p:nvSpPr>
              <p:cNvPr id="244759" name="Rectangle 23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5626" name="Text Box 24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72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:Y (Client)</a:t>
                </a:r>
              </a:p>
            </p:txBody>
          </p:sp>
        </p:grpSp>
        <p:sp>
          <p:nvSpPr>
            <p:cNvPr id="25621" name="Text Box 25"/>
            <p:cNvSpPr txBox="1">
              <a:spLocks noChangeArrowheads="1"/>
            </p:cNvSpPr>
            <p:nvPr/>
          </p:nvSpPr>
          <p:spPr bwMode="auto">
            <a:xfrm>
              <a:off x="2246" y="3429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  <p:sp>
          <p:nvSpPr>
            <p:cNvPr id="25622" name="Text Box 26"/>
            <p:cNvSpPr txBox="1">
              <a:spLocks noChangeArrowheads="1"/>
            </p:cNvSpPr>
            <p:nvPr/>
          </p:nvSpPr>
          <p:spPr bwMode="auto">
            <a:xfrm>
              <a:off x="3474" y="3504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  <p:cxnSp>
          <p:nvCxnSpPr>
            <p:cNvPr id="25623" name="AutoShape 27"/>
            <p:cNvCxnSpPr>
              <a:cxnSpLocks noChangeShapeType="1"/>
              <a:stCxn id="25628" idx="2"/>
              <a:endCxn id="25618" idx="0"/>
            </p:cNvCxnSpPr>
            <p:nvPr/>
          </p:nvCxnSpPr>
          <p:spPr bwMode="auto">
            <a:xfrm flipH="1">
              <a:off x="3432" y="3427"/>
              <a:ext cx="151" cy="3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24" name="AutoShape 28"/>
            <p:cNvCxnSpPr>
              <a:cxnSpLocks noChangeShapeType="1"/>
              <a:stCxn id="25618" idx="1"/>
              <a:endCxn id="244757" idx="3"/>
            </p:cNvCxnSpPr>
            <p:nvPr/>
          </p:nvCxnSpPr>
          <p:spPr bwMode="auto">
            <a:xfrm flipH="1" flipV="1">
              <a:off x="2016" y="3432"/>
              <a:ext cx="960" cy="4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5611" name="Group 32"/>
          <p:cNvGrpSpPr>
            <a:grpSpLocks/>
          </p:cNvGrpSpPr>
          <p:nvPr/>
        </p:nvGrpSpPr>
        <p:grpSpPr bwMode="auto">
          <a:xfrm>
            <a:off x="5943600" y="4343400"/>
            <a:ext cx="2971800" cy="1676400"/>
            <a:chOff x="3744" y="2736"/>
            <a:chExt cx="1872" cy="1056"/>
          </a:xfrm>
        </p:grpSpPr>
        <p:sp>
          <p:nvSpPr>
            <p:cNvPr id="25612" name="Text Box 29"/>
            <p:cNvSpPr txBox="1">
              <a:spLocks noChangeArrowheads="1"/>
            </p:cNvSpPr>
            <p:nvPr/>
          </p:nvSpPr>
          <p:spPr bwMode="auto">
            <a:xfrm>
              <a:off x="3795" y="2827"/>
              <a:ext cx="1729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Getters are: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Public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no parameters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return value</a:t>
              </a:r>
            </a:p>
            <a:p>
              <a:pPr eaLnBrk="1" hangingPunct="1"/>
              <a:endParaRPr lang="en-GB" altLang="en-US"/>
            </a:p>
          </p:txBody>
        </p:sp>
        <p:sp>
          <p:nvSpPr>
            <p:cNvPr id="25613" name="AutoShape 31"/>
            <p:cNvSpPr>
              <a:spLocks noChangeArrowheads="1"/>
            </p:cNvSpPr>
            <p:nvPr/>
          </p:nvSpPr>
          <p:spPr bwMode="auto">
            <a:xfrm>
              <a:off x="3744" y="2736"/>
              <a:ext cx="1872" cy="1056"/>
            </a:xfrm>
            <a:prstGeom prst="roundRect">
              <a:avLst>
                <a:gd name="adj" fmla="val 16667"/>
              </a:avLst>
            </a:prstGeom>
            <a:noFill/>
            <a:ln w="38100" cap="rnd">
              <a:solidFill>
                <a:srgbClr val="A5002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400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91942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Template for Getters</a:t>
            </a:r>
          </a:p>
        </p:txBody>
      </p:sp>
      <p:grpSp>
        <p:nvGrpSpPr>
          <p:cNvPr id="26630" name="Group 3"/>
          <p:cNvGrpSpPr>
            <a:grpSpLocks/>
          </p:cNvGrpSpPr>
          <p:nvPr/>
        </p:nvGrpSpPr>
        <p:grpSpPr bwMode="auto">
          <a:xfrm>
            <a:off x="609600" y="1849272"/>
            <a:ext cx="5943600" cy="4876800"/>
            <a:chOff x="864" y="864"/>
            <a:chExt cx="3744" cy="3072"/>
          </a:xfrm>
        </p:grpSpPr>
        <p:sp>
          <p:nvSpPr>
            <p:cNvPr id="278532" name="Rectangle 4"/>
            <p:cNvSpPr>
              <a:spLocks noChangeArrowheads="1"/>
            </p:cNvSpPr>
            <p:nvPr/>
          </p:nvSpPr>
          <p:spPr bwMode="auto">
            <a:xfrm>
              <a:off x="864" y="864"/>
              <a:ext cx="3744" cy="30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GB" sz="28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6632" name="Text Box 5"/>
            <p:cNvSpPr txBox="1">
              <a:spLocks noChangeArrowheads="1"/>
            </p:cNvSpPr>
            <p:nvPr/>
          </p:nvSpPr>
          <p:spPr bwMode="auto">
            <a:xfrm>
              <a:off x="960" y="895"/>
              <a:ext cx="3552" cy="2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ClassName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dataType1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attribute1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dataTypen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attributen</a:t>
              </a: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</a:t>
              </a:r>
              <a:r>
                <a:rPr lang="en-US" altLang="en-US" sz="1600" b="1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dataType1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getAttribute1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 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attribute1</a:t>
              </a: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endParaRPr lang="en-US" altLang="en-US" sz="16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public </a:t>
              </a:r>
              <a:r>
                <a:rPr lang="en-US" altLang="en-US" sz="1600" b="1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dataTypen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getAttributen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 {</a:t>
              </a:r>
            </a:p>
            <a:p>
              <a:pPr eaLnBrk="1" hangingPunct="1"/>
              <a:endParaRPr lang="en-US" altLang="en-US" sz="16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return </a:t>
              </a:r>
              <a:r>
                <a:rPr lang="en-US" altLang="en-US" sz="1600" b="1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attributen</a:t>
              </a:r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;</a:t>
              </a:r>
            </a:p>
            <a:p>
              <a:pPr eaLnBrk="1" hangingPunct="1"/>
              <a:r>
                <a:rPr lang="en-US" altLang="en-US" sz="16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  <a:endParaRPr lang="en-US" altLang="en-US" sz="160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r>
                <a:rPr lang="en-US" altLang="en-US" sz="16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65672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554038" y="636586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Setters</a:t>
            </a:r>
            <a:endParaRPr lang="en-GB" altLang="en-US" dirty="0"/>
          </a:p>
        </p:txBody>
      </p:sp>
      <p:sp>
        <p:nvSpPr>
          <p:cNvPr id="2765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-14549" y="2818607"/>
            <a:ext cx="43434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Are </a:t>
            </a:r>
            <a:r>
              <a:rPr lang="en-US" altLang="en-US" b="1" dirty="0"/>
              <a:t>operations performed  </a:t>
            </a:r>
            <a:r>
              <a:rPr lang="en-US" altLang="en-US" dirty="0"/>
              <a:t>by the </a:t>
            </a:r>
            <a:r>
              <a:rPr lang="en-US" altLang="en-US" b="1" dirty="0"/>
              <a:t>object</a:t>
            </a:r>
            <a:r>
              <a:rPr lang="en-US" altLang="en-US" dirty="0"/>
              <a:t> allowing to </a:t>
            </a:r>
            <a:r>
              <a:rPr lang="en-US" altLang="en-US" b="1" dirty="0"/>
              <a:t>receive</a:t>
            </a:r>
            <a:r>
              <a:rPr lang="en-US" altLang="en-US" dirty="0"/>
              <a:t> and </a:t>
            </a:r>
            <a:r>
              <a:rPr lang="en-US" altLang="en-US" b="1" dirty="0"/>
              <a:t>store</a:t>
            </a:r>
            <a:r>
              <a:rPr lang="en-US" altLang="en-US" dirty="0"/>
              <a:t> in the object state the data provided by </a:t>
            </a:r>
            <a:r>
              <a:rPr lang="en-US" altLang="en-US" b="1" dirty="0"/>
              <a:t>outsiders</a:t>
            </a:r>
            <a:r>
              <a:rPr lang="en-US" altLang="en-US" dirty="0"/>
              <a:t>.</a:t>
            </a:r>
            <a:endParaRPr lang="en-GB" altLang="en-US" dirty="0"/>
          </a:p>
        </p:txBody>
      </p:sp>
      <p:sp>
        <p:nvSpPr>
          <p:cNvPr id="27655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857845" y="2823152"/>
            <a:ext cx="39624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Are services used by </a:t>
            </a:r>
            <a:r>
              <a:rPr lang="en-US" altLang="en-US" b="1" dirty="0"/>
              <a:t>outsiders</a:t>
            </a:r>
            <a:r>
              <a:rPr lang="en-US" altLang="en-US" dirty="0"/>
              <a:t> allowing to </a:t>
            </a:r>
            <a:r>
              <a:rPr lang="en-US" altLang="en-US" b="1" dirty="0"/>
              <a:t>provide</a:t>
            </a:r>
            <a:r>
              <a:rPr lang="en-US" altLang="en-US" dirty="0"/>
              <a:t> to the </a:t>
            </a:r>
            <a:r>
              <a:rPr lang="en-US" altLang="en-US" b="1" dirty="0"/>
              <a:t>object</a:t>
            </a:r>
            <a:r>
              <a:rPr lang="en-US" altLang="en-US" dirty="0"/>
              <a:t> the data that </a:t>
            </a:r>
            <a:r>
              <a:rPr lang="en-US" altLang="en-US" b="1" dirty="0"/>
              <a:t>should be stored in the object </a:t>
            </a:r>
            <a:r>
              <a:rPr lang="en-US" altLang="en-US" dirty="0"/>
              <a:t>state.</a:t>
            </a:r>
            <a:endParaRPr lang="en-GB" altLang="en-US" dirty="0"/>
          </a:p>
        </p:txBody>
      </p:sp>
      <p:sp>
        <p:nvSpPr>
          <p:cNvPr id="27656" name="Text Box 5"/>
          <p:cNvSpPr txBox="1">
            <a:spLocks noChangeArrowheads="1"/>
          </p:cNvSpPr>
          <p:nvPr/>
        </p:nvSpPr>
        <p:spPr bwMode="auto">
          <a:xfrm>
            <a:off x="0" y="2179636"/>
            <a:ext cx="398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object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sp>
        <p:nvSpPr>
          <p:cNvPr id="27657" name="Text Box 6"/>
          <p:cNvSpPr txBox="1">
            <a:spLocks noChangeArrowheads="1"/>
          </p:cNvSpPr>
          <p:nvPr/>
        </p:nvSpPr>
        <p:spPr bwMode="auto">
          <a:xfrm>
            <a:off x="4988814" y="2155897"/>
            <a:ext cx="37004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FF0000"/>
                </a:solidFill>
              </a:rPr>
              <a:t>The user point of view</a:t>
            </a:r>
            <a:endParaRPr lang="en-GB" altLang="en-US" sz="2800" dirty="0">
              <a:solidFill>
                <a:srgbClr val="FF0000"/>
              </a:solidFill>
            </a:endParaRPr>
          </a:p>
        </p:txBody>
      </p:sp>
      <p:grpSp>
        <p:nvGrpSpPr>
          <p:cNvPr id="27658" name="Group 7"/>
          <p:cNvGrpSpPr>
            <a:grpSpLocks/>
          </p:cNvGrpSpPr>
          <p:nvPr/>
        </p:nvGrpSpPr>
        <p:grpSpPr bwMode="auto">
          <a:xfrm>
            <a:off x="533400" y="4191000"/>
            <a:ext cx="5029200" cy="2103438"/>
            <a:chOff x="864" y="1219"/>
            <a:chExt cx="3168" cy="1325"/>
          </a:xfrm>
        </p:grpSpPr>
        <p:sp>
          <p:nvSpPr>
            <p:cNvPr id="245768" name="Rectangle 8"/>
            <p:cNvSpPr>
              <a:spLocks noChangeArrowheads="1"/>
            </p:cNvSpPr>
            <p:nvPr/>
          </p:nvSpPr>
          <p:spPr bwMode="auto">
            <a:xfrm>
              <a:off x="2880" y="144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7663" name="Group 9"/>
            <p:cNvGrpSpPr>
              <a:grpSpLocks/>
            </p:cNvGrpSpPr>
            <p:nvPr/>
          </p:nvGrpSpPr>
          <p:grpSpPr bwMode="auto">
            <a:xfrm>
              <a:off x="2880" y="1219"/>
              <a:ext cx="1152" cy="269"/>
              <a:chOff x="2736" y="1219"/>
              <a:chExt cx="1104" cy="269"/>
            </a:xfrm>
          </p:grpSpPr>
          <p:sp>
            <p:nvSpPr>
              <p:cNvPr id="245770" name="Rectangle 10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7682" name="Text Box 11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61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object:X</a:t>
                </a:r>
              </a:p>
            </p:txBody>
          </p:sp>
        </p:grpSp>
        <p:grpSp>
          <p:nvGrpSpPr>
            <p:cNvPr id="27664" name="Group 12"/>
            <p:cNvGrpSpPr>
              <a:grpSpLocks/>
            </p:cNvGrpSpPr>
            <p:nvPr/>
          </p:nvGrpSpPr>
          <p:grpSpPr bwMode="auto">
            <a:xfrm>
              <a:off x="2939" y="1555"/>
              <a:ext cx="613" cy="192"/>
              <a:chOff x="3158" y="1555"/>
              <a:chExt cx="613" cy="192"/>
            </a:xfrm>
          </p:grpSpPr>
          <p:sp>
            <p:nvSpPr>
              <p:cNvPr id="27678" name="Rectangle 13"/>
              <p:cNvSpPr>
                <a:spLocks noChangeArrowheads="1"/>
              </p:cNvSpPr>
              <p:nvPr/>
            </p:nvSpPr>
            <p:spPr bwMode="auto">
              <a:xfrm>
                <a:off x="3158" y="1579"/>
                <a:ext cx="456" cy="144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679" name="Freeform 14"/>
              <p:cNvSpPr>
                <a:spLocks/>
              </p:cNvSpPr>
              <p:nvPr/>
            </p:nvSpPr>
            <p:spPr bwMode="auto">
              <a:xfrm rot="534672">
                <a:off x="3675" y="1588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680" name="Text Box 15"/>
              <p:cNvSpPr txBox="1">
                <a:spLocks noChangeArrowheads="1"/>
              </p:cNvSpPr>
              <p:nvPr/>
            </p:nvSpPr>
            <p:spPr bwMode="auto">
              <a:xfrm>
                <a:off x="3168" y="1555"/>
                <a:ext cx="45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public</a:t>
                </a:r>
              </a:p>
            </p:txBody>
          </p:sp>
        </p:grpSp>
        <p:grpSp>
          <p:nvGrpSpPr>
            <p:cNvPr id="27665" name="Group 16"/>
            <p:cNvGrpSpPr>
              <a:grpSpLocks/>
            </p:cNvGrpSpPr>
            <p:nvPr/>
          </p:nvGrpSpPr>
          <p:grpSpPr bwMode="auto">
            <a:xfrm>
              <a:off x="3325" y="1795"/>
              <a:ext cx="659" cy="192"/>
              <a:chOff x="3133" y="1795"/>
              <a:chExt cx="659" cy="192"/>
            </a:xfrm>
          </p:grpSpPr>
          <p:sp>
            <p:nvSpPr>
              <p:cNvPr id="27675" name="Rectangle 17"/>
              <p:cNvSpPr>
                <a:spLocks noChangeArrowheads="1"/>
              </p:cNvSpPr>
              <p:nvPr/>
            </p:nvSpPr>
            <p:spPr bwMode="auto">
              <a:xfrm>
                <a:off x="3158" y="1824"/>
                <a:ext cx="456" cy="144"/>
              </a:xfrm>
              <a:prstGeom prst="rect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676" name="Text Box 18"/>
              <p:cNvSpPr txBox="1">
                <a:spLocks noChangeArrowheads="1"/>
              </p:cNvSpPr>
              <p:nvPr/>
            </p:nvSpPr>
            <p:spPr bwMode="auto">
              <a:xfrm>
                <a:off x="3133" y="1795"/>
                <a:ext cx="515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400" b="1"/>
                  <a:t>private</a:t>
                </a:r>
              </a:p>
            </p:txBody>
          </p:sp>
          <p:sp>
            <p:nvSpPr>
              <p:cNvPr id="27677" name="Freeform 19"/>
              <p:cNvSpPr>
                <a:spLocks/>
              </p:cNvSpPr>
              <p:nvPr/>
            </p:nvSpPr>
            <p:spPr bwMode="auto">
              <a:xfrm rot="534672">
                <a:off x="3696" y="1833"/>
                <a:ext cx="96" cy="125"/>
              </a:xfrm>
              <a:custGeom>
                <a:avLst/>
                <a:gdLst>
                  <a:gd name="T0" fmla="*/ 0 w 412"/>
                  <a:gd name="T1" fmla="*/ 284 h 476"/>
                  <a:gd name="T2" fmla="*/ 112 w 412"/>
                  <a:gd name="T3" fmla="*/ 284 h 476"/>
                  <a:gd name="T4" fmla="*/ 160 w 412"/>
                  <a:gd name="T5" fmla="*/ 374 h 476"/>
                  <a:gd name="T6" fmla="*/ 266 w 412"/>
                  <a:gd name="T7" fmla="*/ 64 h 476"/>
                  <a:gd name="T8" fmla="*/ 412 w 412"/>
                  <a:gd name="T9" fmla="*/ 0 h 476"/>
                  <a:gd name="T10" fmla="*/ 150 w 412"/>
                  <a:gd name="T11" fmla="*/ 476 h 476"/>
                  <a:gd name="T12" fmla="*/ 0 w 412"/>
                  <a:gd name="T13" fmla="*/ 284 h 4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2"/>
                  <a:gd name="T22" fmla="*/ 0 h 476"/>
                  <a:gd name="T23" fmla="*/ 412 w 412"/>
                  <a:gd name="T24" fmla="*/ 476 h 4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2" h="476">
                    <a:moveTo>
                      <a:pt x="0" y="284"/>
                    </a:moveTo>
                    <a:lnTo>
                      <a:pt x="112" y="284"/>
                    </a:lnTo>
                    <a:lnTo>
                      <a:pt x="160" y="374"/>
                    </a:lnTo>
                    <a:lnTo>
                      <a:pt x="266" y="64"/>
                    </a:lnTo>
                    <a:lnTo>
                      <a:pt x="412" y="0"/>
                    </a:lnTo>
                    <a:lnTo>
                      <a:pt x="150" y="476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2"/>
              </a:solidFill>
              <a:ln w="9525" cap="flat" cmpd="sng">
                <a:solidFill>
                  <a:schemeClr val="bg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none"/>
              <a:lstStyle/>
              <a:p>
                <a:endParaRPr lang="en-GB"/>
              </a:p>
            </p:txBody>
          </p:sp>
        </p:grpSp>
        <p:cxnSp>
          <p:nvCxnSpPr>
            <p:cNvPr id="27666" name="AutoShape 20"/>
            <p:cNvCxnSpPr>
              <a:cxnSpLocks noChangeShapeType="1"/>
              <a:stCxn id="27667" idx="0"/>
              <a:endCxn id="27676" idx="2"/>
            </p:cNvCxnSpPr>
            <p:nvPr/>
          </p:nvCxnSpPr>
          <p:spPr bwMode="auto">
            <a:xfrm flipV="1">
              <a:off x="3432" y="1987"/>
              <a:ext cx="151" cy="3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67" name="AutoShape 21"/>
            <p:cNvSpPr>
              <a:spLocks noChangeArrowheads="1"/>
            </p:cNvSpPr>
            <p:nvPr/>
          </p:nvSpPr>
          <p:spPr bwMode="auto">
            <a:xfrm>
              <a:off x="2976" y="2352"/>
              <a:ext cx="912" cy="144"/>
            </a:xfrm>
            <a:prstGeom prst="flowChartTerminator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Setters</a:t>
              </a:r>
              <a:endParaRPr lang="en-GB" altLang="en-US"/>
            </a:p>
          </p:txBody>
        </p:sp>
        <p:sp>
          <p:nvSpPr>
            <p:cNvPr id="245782" name="Rectangle 22"/>
            <p:cNvSpPr>
              <a:spLocks noChangeArrowheads="1"/>
            </p:cNvSpPr>
            <p:nvPr/>
          </p:nvSpPr>
          <p:spPr bwMode="auto">
            <a:xfrm>
              <a:off x="864" y="1440"/>
              <a:ext cx="1152" cy="1104"/>
            </a:xfrm>
            <a:prstGeom prst="rect">
              <a:avLst/>
            </a:prstGeom>
            <a:solidFill>
              <a:srgbClr val="B4C2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27669" name="Group 23"/>
            <p:cNvGrpSpPr>
              <a:grpSpLocks/>
            </p:cNvGrpSpPr>
            <p:nvPr/>
          </p:nvGrpSpPr>
          <p:grpSpPr bwMode="auto">
            <a:xfrm>
              <a:off x="864" y="1219"/>
              <a:ext cx="1152" cy="269"/>
              <a:chOff x="2736" y="1219"/>
              <a:chExt cx="1104" cy="269"/>
            </a:xfrm>
          </p:grpSpPr>
          <p:sp>
            <p:nvSpPr>
              <p:cNvPr id="245784" name="Rectangle 24"/>
              <p:cNvSpPr>
                <a:spLocks noChangeArrowheads="1"/>
              </p:cNvSpPr>
              <p:nvPr/>
            </p:nvSpPr>
            <p:spPr bwMode="auto">
              <a:xfrm>
                <a:off x="2736" y="1219"/>
                <a:ext cx="1104" cy="269"/>
              </a:xfrm>
              <a:prstGeom prst="rect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27674" name="Text Box 25"/>
              <p:cNvSpPr txBox="1">
                <a:spLocks noChangeArrowheads="1"/>
              </p:cNvSpPr>
              <p:nvPr/>
            </p:nvSpPr>
            <p:spPr bwMode="auto">
              <a:xfrm>
                <a:off x="2968" y="1224"/>
                <a:ext cx="72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u="sng"/>
                  <a:t>:Y (Client)</a:t>
                </a:r>
              </a:p>
            </p:txBody>
          </p:sp>
        </p:grpSp>
        <p:cxnSp>
          <p:nvCxnSpPr>
            <p:cNvPr id="27670" name="AutoShape 26"/>
            <p:cNvCxnSpPr>
              <a:cxnSpLocks noChangeShapeType="1"/>
              <a:stCxn id="245782" idx="3"/>
              <a:endCxn id="27667" idx="1"/>
            </p:cNvCxnSpPr>
            <p:nvPr/>
          </p:nvCxnSpPr>
          <p:spPr bwMode="auto">
            <a:xfrm>
              <a:off x="2016" y="1992"/>
              <a:ext cx="960" cy="4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71" name="Text Box 27"/>
            <p:cNvSpPr txBox="1">
              <a:spLocks noChangeArrowheads="1"/>
            </p:cNvSpPr>
            <p:nvPr/>
          </p:nvSpPr>
          <p:spPr bwMode="auto">
            <a:xfrm>
              <a:off x="2246" y="1989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  <p:sp>
          <p:nvSpPr>
            <p:cNvPr id="27672" name="Text Box 28"/>
            <p:cNvSpPr txBox="1">
              <a:spLocks noChangeArrowheads="1"/>
            </p:cNvSpPr>
            <p:nvPr/>
          </p:nvSpPr>
          <p:spPr bwMode="auto">
            <a:xfrm>
              <a:off x="3474" y="2064"/>
              <a:ext cx="4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Data</a:t>
              </a:r>
              <a:endParaRPr lang="en-GB" altLang="en-US"/>
            </a:p>
          </p:txBody>
        </p:sp>
      </p:grpSp>
      <p:grpSp>
        <p:nvGrpSpPr>
          <p:cNvPr id="27659" name="Group 29"/>
          <p:cNvGrpSpPr>
            <a:grpSpLocks/>
          </p:cNvGrpSpPr>
          <p:nvPr/>
        </p:nvGrpSpPr>
        <p:grpSpPr bwMode="auto">
          <a:xfrm>
            <a:off x="5943600" y="4343400"/>
            <a:ext cx="2971800" cy="1676400"/>
            <a:chOff x="3744" y="2736"/>
            <a:chExt cx="1872" cy="1056"/>
          </a:xfrm>
        </p:grpSpPr>
        <p:sp>
          <p:nvSpPr>
            <p:cNvPr id="27660" name="Text Box 30"/>
            <p:cNvSpPr txBox="1">
              <a:spLocks noChangeArrowheads="1"/>
            </p:cNvSpPr>
            <p:nvPr/>
          </p:nvSpPr>
          <p:spPr bwMode="auto">
            <a:xfrm>
              <a:off x="3795" y="2827"/>
              <a:ext cx="1778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Setters are: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Public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1 parameter</a:t>
              </a:r>
            </a:p>
            <a:p>
              <a:pPr lvl="1" eaLnBrk="1" hangingPunct="1">
                <a:buFontTx/>
                <a:buChar char="•"/>
              </a:pPr>
              <a:r>
                <a:rPr lang="en-US" altLang="en-US"/>
                <a:t>With no return value</a:t>
              </a:r>
            </a:p>
            <a:p>
              <a:pPr eaLnBrk="1" hangingPunct="1"/>
              <a:endParaRPr lang="en-GB" altLang="en-US"/>
            </a:p>
          </p:txBody>
        </p:sp>
        <p:sp>
          <p:nvSpPr>
            <p:cNvPr id="27661" name="AutoShape 31"/>
            <p:cNvSpPr>
              <a:spLocks noChangeArrowheads="1"/>
            </p:cNvSpPr>
            <p:nvPr/>
          </p:nvSpPr>
          <p:spPr bwMode="auto">
            <a:xfrm>
              <a:off x="3744" y="2736"/>
              <a:ext cx="1872" cy="1056"/>
            </a:xfrm>
            <a:prstGeom prst="roundRect">
              <a:avLst>
                <a:gd name="adj" fmla="val 16667"/>
              </a:avLst>
            </a:prstGeom>
            <a:noFill/>
            <a:ln w="38100" cap="rnd">
              <a:solidFill>
                <a:srgbClr val="A5002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933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555009" y="718826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Template for Setters</a:t>
            </a:r>
          </a:p>
        </p:txBody>
      </p:sp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784747" y="1981200"/>
            <a:ext cx="6705600" cy="487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2800">
              <a:latin typeface="Times New Roman" pitchFamily="18" charset="0"/>
              <a:cs typeface="Arial" charset="0"/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1398635" y="1977817"/>
            <a:ext cx="6389687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ClassName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dataType1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attribute1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 err="1">
                <a:solidFill>
                  <a:srgbClr val="339966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 err="1">
                <a:solidFill>
                  <a:srgbClr val="33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</a:t>
            </a:r>
            <a:r>
              <a:rPr lang="en-US" altLang="en-US" sz="1600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setAttribute1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600" b="1" dirty="0">
                <a:solidFill>
                  <a:srgbClr val="990033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dataType1</a:t>
            </a:r>
            <a:r>
              <a:rPr lang="en-US" altLang="en-US" dirty="0"/>
              <a:t> 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){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attribute1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/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void </a:t>
            </a:r>
            <a:r>
              <a:rPr lang="en-US" altLang="en-US" sz="1600" dirty="0" err="1">
                <a:solidFill>
                  <a:srgbClr val="33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setAttributen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600" b="1" dirty="0" err="1">
                <a:solidFill>
                  <a:srgbClr val="339966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dataTypen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600" b="1" dirty="0" err="1">
                <a:solidFill>
                  <a:srgbClr val="33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attributen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/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24838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1" name="Group 13"/>
          <p:cNvGrpSpPr>
            <a:grpSpLocks/>
          </p:cNvGrpSpPr>
          <p:nvPr/>
        </p:nvGrpSpPr>
        <p:grpSpPr bwMode="auto">
          <a:xfrm>
            <a:off x="685800" y="990600"/>
            <a:ext cx="7772400" cy="5489575"/>
            <a:chOff x="432" y="624"/>
            <a:chExt cx="4896" cy="3458"/>
          </a:xfrm>
        </p:grpSpPr>
        <p:sp>
          <p:nvSpPr>
            <p:cNvPr id="282626" name="Rectangle 2"/>
            <p:cNvSpPr>
              <a:spLocks noChangeArrowheads="1"/>
            </p:cNvSpPr>
            <p:nvPr/>
          </p:nvSpPr>
          <p:spPr bwMode="auto">
            <a:xfrm>
              <a:off x="432" y="624"/>
              <a:ext cx="4896" cy="32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9703" name="Rectangle 3"/>
            <p:cNvSpPr>
              <a:spLocks noChangeArrowheads="1"/>
            </p:cNvSpPr>
            <p:nvPr/>
          </p:nvSpPr>
          <p:spPr bwMode="auto">
            <a:xfrm>
              <a:off x="576" y="712"/>
              <a:ext cx="4608" cy="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Course </a:t>
              </a:r>
              <a:r>
                <a:rPr lang="en-US" altLang="en-US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FF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// Attributes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studentName;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courseCode 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...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getStudentName()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studentName;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String getCourseCode()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return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courseCode;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...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void setStudentName(String val)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studentName = val;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</a:t>
              </a: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void setCourseCode(String val)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	courseCode = val;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endPara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45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3" name="Rectangle 5"/>
          <p:cNvSpPr>
            <a:spLocks noChangeArrowheads="1"/>
          </p:cNvSpPr>
          <p:nvPr/>
        </p:nvSpPr>
        <p:spPr bwMode="auto">
          <a:xfrm>
            <a:off x="228600" y="589128"/>
            <a:ext cx="8610600" cy="609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83654" name="Rectangle 6"/>
          <p:cNvSpPr>
            <a:spLocks noChangeArrowheads="1"/>
          </p:cNvSpPr>
          <p:nvPr/>
        </p:nvSpPr>
        <p:spPr bwMode="auto">
          <a:xfrm>
            <a:off x="685800" y="4399128"/>
            <a:ext cx="80010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685800" y="3560928"/>
            <a:ext cx="65532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83656" name="Rectangle 8"/>
          <p:cNvSpPr>
            <a:spLocks noChangeArrowheads="1"/>
          </p:cNvSpPr>
          <p:nvPr/>
        </p:nvSpPr>
        <p:spPr bwMode="auto">
          <a:xfrm>
            <a:off x="685800" y="2189328"/>
            <a:ext cx="65532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304800" y="741528"/>
            <a:ext cx="88392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class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CourseRegistration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static void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main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{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Course course1, course2;</a:t>
            </a:r>
          </a:p>
          <a:p>
            <a:pPr eaLnBrk="1" hangingPunct="1"/>
            <a:r>
              <a:rPr lang="en-US" altLang="en-US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//Create and assign values to course1</a:t>
            </a: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	course1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Course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</a:t>
            </a:r>
            <a:endParaRPr lang="en-US" altLang="en-US" dirty="0">
              <a:solidFill>
                <a:srgbClr val="00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course1.setCourseCode(“CSC112“);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course1.setStudentName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altLang="en-US" dirty="0" err="1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Majed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 err="1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AlKebir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//Create and assign values to course2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course2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Course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  </a:t>
            </a:r>
            <a:endParaRPr lang="en-US" altLang="en-US" dirty="0">
              <a:solidFill>
                <a:srgbClr val="00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course2.setCourseCode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“CSC107“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course2.setStudentName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“Fahd </a:t>
            </a:r>
            <a:r>
              <a:rPr lang="en-US" altLang="en-US" dirty="0" err="1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AlAmri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dirty="0">
                <a:solidFill>
                  <a:srgbClr val="00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en-US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(course1.getStudentName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2400" dirty="0">
                <a:latin typeface="Comic Sans MS" panose="030F0702030302020204" pitchFamily="66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has the course “ +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course1.getCourseCode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altLang="en-US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(course2.getStudentName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altLang="en-US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has the course “ +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course2.getCourseCode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pPr eaLnBrk="1" hangingPunct="1"/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/>
            <a:r>
              <a:rPr lang="en-US" alt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1" hangingPunct="1"/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78616" y="732458"/>
            <a:ext cx="791308" cy="767687"/>
          </a:xfrm>
        </p:spPr>
        <p:txBody>
          <a:bodyPr/>
          <a:lstStyle/>
          <a:p>
            <a:fld id="{46474EE7-F55F-4C32-8E13-F523D387157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413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>
          <a:xfrm>
            <a:off x="527714" y="829116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Class Constructors</a:t>
            </a:r>
            <a:endParaRPr lang="en-GB" altLang="en-US" dirty="0"/>
          </a:p>
        </p:txBody>
      </p:sp>
      <p:sp>
        <p:nvSpPr>
          <p:cNvPr id="3379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8599" y="2271215"/>
            <a:ext cx="8601501" cy="4876800"/>
          </a:xfrm>
        </p:spPr>
        <p:txBody>
          <a:bodyPr/>
          <a:lstStyle/>
          <a:p>
            <a:pPr eaLnBrk="1" hangingPunct="1"/>
            <a:r>
              <a:rPr lang="en-US" altLang="en-US" dirty="0"/>
              <a:t>A </a:t>
            </a:r>
            <a:r>
              <a:rPr lang="en-US" altLang="en-US" dirty="0">
                <a:solidFill>
                  <a:schemeClr val="tx2"/>
                </a:solidFill>
              </a:rPr>
              <a:t>class</a:t>
            </a:r>
            <a:r>
              <a:rPr lang="en-US" altLang="en-US" dirty="0"/>
              <a:t> is a </a:t>
            </a:r>
            <a:r>
              <a:rPr lang="en-US" altLang="en-US" dirty="0">
                <a:solidFill>
                  <a:schemeClr val="tx2"/>
                </a:solidFill>
              </a:rPr>
              <a:t>blueprint</a:t>
            </a:r>
            <a:r>
              <a:rPr lang="en-US" altLang="en-US" dirty="0"/>
              <a:t> or </a:t>
            </a:r>
            <a:r>
              <a:rPr lang="en-US" altLang="en-US" dirty="0">
                <a:solidFill>
                  <a:schemeClr val="tx2"/>
                </a:solidFill>
              </a:rPr>
              <a:t>prototype</a:t>
            </a:r>
            <a:r>
              <a:rPr lang="en-US" altLang="en-US" dirty="0"/>
              <a:t> from which objects of the same type are created.</a:t>
            </a:r>
          </a:p>
          <a:p>
            <a:pPr eaLnBrk="1" hangingPunct="1"/>
            <a:r>
              <a:rPr lang="en-US" altLang="en-US" dirty="0"/>
              <a:t>Constructors define the initial states of objects when they are created.</a:t>
            </a:r>
          </a:p>
          <a:p>
            <a:pPr lvl="2" eaLnBrk="1" hangingPunct="1"/>
            <a:r>
              <a:rPr lang="en-US" altLang="en-US" b="1" i="1" dirty="0" err="1">
                <a:solidFill>
                  <a:srgbClr val="00CC99"/>
                </a:solidFill>
              </a:rPr>
              <a:t>ClassName</a:t>
            </a:r>
            <a:r>
              <a:rPr lang="en-US" altLang="en-US" b="1" i="1" dirty="0">
                <a:solidFill>
                  <a:srgbClr val="00CC99"/>
                </a:solidFill>
              </a:rPr>
              <a:t> x = </a:t>
            </a:r>
            <a:r>
              <a:rPr lang="en-US" altLang="en-US" b="1" i="1" dirty="0">
                <a:solidFill>
                  <a:schemeClr val="tx2"/>
                </a:solidFill>
              </a:rPr>
              <a:t>new </a:t>
            </a:r>
            <a:r>
              <a:rPr lang="en-US" altLang="en-US" b="1" i="1" dirty="0" err="1">
                <a:solidFill>
                  <a:srgbClr val="00CC99"/>
                </a:solidFill>
              </a:rPr>
              <a:t>ClassName</a:t>
            </a:r>
            <a:r>
              <a:rPr lang="en-US" altLang="en-US" b="1" i="1" dirty="0">
                <a:solidFill>
                  <a:srgbClr val="00CC99"/>
                </a:solidFill>
              </a:rPr>
              <a:t>();</a:t>
            </a:r>
          </a:p>
          <a:p>
            <a:pPr eaLnBrk="1" hangingPunct="1"/>
            <a:r>
              <a:rPr lang="en-US" altLang="en-US" dirty="0"/>
              <a:t>A class contains at least one constructor.</a:t>
            </a:r>
          </a:p>
          <a:p>
            <a:pPr eaLnBrk="1" hangingPunct="1"/>
            <a:r>
              <a:rPr lang="en-US" altLang="en-US" dirty="0"/>
              <a:t>A class may contain more than one constructor.</a:t>
            </a:r>
          </a:p>
          <a:p>
            <a:pPr eaLnBrk="1" hangingPunct="1">
              <a:buFontTx/>
              <a:buNone/>
            </a:pPr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044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527713" y="74670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The Default Class Constructor</a:t>
            </a:r>
            <a:endParaRPr lang="en-GB" altLang="en-US" dirty="0"/>
          </a:p>
        </p:txBody>
      </p:sp>
      <p:sp>
        <p:nvSpPr>
          <p:cNvPr id="3482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49470" y="2243920"/>
            <a:ext cx="7924800" cy="48768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If no constructors</a:t>
            </a:r>
            <a:r>
              <a:rPr lang="en-US" altLang="en-US" dirty="0"/>
              <a:t> are defined in the class, </a:t>
            </a:r>
            <a:r>
              <a:rPr lang="en-US" altLang="en-US" dirty="0">
                <a:solidFill>
                  <a:schemeClr val="tx2"/>
                </a:solidFill>
              </a:rPr>
              <a:t>the default constructor is added</a:t>
            </a:r>
            <a:r>
              <a:rPr lang="en-US" altLang="en-US" dirty="0"/>
              <a:t> by the compiler at compile time.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 default constructor does </a:t>
            </a:r>
            <a:r>
              <a:rPr lang="en-US" altLang="en-US" dirty="0">
                <a:solidFill>
                  <a:schemeClr val="tx2"/>
                </a:solidFill>
              </a:rPr>
              <a:t>not accept parameters</a:t>
            </a:r>
            <a:r>
              <a:rPr lang="en-US" altLang="en-US" dirty="0"/>
              <a:t> and creates objects with empty states. </a:t>
            </a:r>
          </a:p>
          <a:p>
            <a:pPr lvl="2" eaLnBrk="1" hangingPunct="1"/>
            <a:r>
              <a:rPr lang="en-US" altLang="en-US" b="1" i="1" dirty="0" err="1">
                <a:solidFill>
                  <a:srgbClr val="00CC99"/>
                </a:solidFill>
              </a:rPr>
              <a:t>ClassName</a:t>
            </a:r>
            <a:r>
              <a:rPr lang="en-US" altLang="en-US" b="1" i="1" dirty="0">
                <a:solidFill>
                  <a:srgbClr val="00CC99"/>
                </a:solidFill>
              </a:rPr>
              <a:t> x = </a:t>
            </a:r>
            <a:r>
              <a:rPr lang="en-US" altLang="en-US" b="1" i="1" dirty="0">
                <a:solidFill>
                  <a:schemeClr val="tx2"/>
                </a:solidFill>
              </a:rPr>
              <a:t>new </a:t>
            </a:r>
            <a:r>
              <a:rPr lang="en-US" altLang="en-US" b="1" i="1" dirty="0" err="1">
                <a:solidFill>
                  <a:srgbClr val="00CC99"/>
                </a:solidFill>
              </a:rPr>
              <a:t>ClassName</a:t>
            </a:r>
            <a:r>
              <a:rPr lang="en-US" altLang="en-US" b="1" i="1" dirty="0">
                <a:solidFill>
                  <a:srgbClr val="00CC99"/>
                </a:solidFill>
              </a:rPr>
              <a:t>();</a:t>
            </a:r>
            <a:endParaRPr lang="en-US" altLang="en-US" dirty="0"/>
          </a:p>
          <a:p>
            <a:pPr eaLnBrk="1" hangingPunct="1"/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90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473122" y="497166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dirty="0"/>
              <a:t>Class Constructors Declaration</a:t>
            </a:r>
            <a:endParaRPr lang="en-GB" altLang="en-US" dirty="0"/>
          </a:p>
        </p:txBody>
      </p:sp>
      <p:sp>
        <p:nvSpPr>
          <p:cNvPr id="3584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8600" y="2980870"/>
            <a:ext cx="8574206" cy="397266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4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/>
              <a:t>The </a:t>
            </a:r>
            <a:r>
              <a:rPr lang="en-US" altLang="en-US" sz="2400" b="1" i="1" dirty="0">
                <a:solidFill>
                  <a:srgbClr val="339966"/>
                </a:solidFill>
              </a:rPr>
              <a:t>constructor name</a:t>
            </a:r>
            <a:r>
              <a:rPr lang="en-US" altLang="en-US" sz="2400" dirty="0"/>
              <a:t>: a constructor has the name of the class . 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GB" altLang="en-US" sz="1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/>
              <a:t>The </a:t>
            </a:r>
            <a:r>
              <a:rPr lang="en-US" altLang="en-US" sz="2400" b="1" i="1" dirty="0">
                <a:solidFill>
                  <a:srgbClr val="339966"/>
                </a:solidFill>
              </a:rPr>
              <a:t>parameters</a:t>
            </a:r>
            <a:r>
              <a:rPr lang="en-US" altLang="en-US" sz="2400" dirty="0"/>
              <a:t> represent values that will be passed to the constructor for initialize the object state. 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/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/>
              <a:t>Constructor declarations look like method declarations—except that they use the name of the class and have no return type. </a:t>
            </a:r>
            <a:endParaRPr lang="en-US" altLang="en-US" sz="2400" dirty="0"/>
          </a:p>
        </p:txBody>
      </p:sp>
      <p:grpSp>
        <p:nvGrpSpPr>
          <p:cNvPr id="35847" name="Group 4"/>
          <p:cNvGrpSpPr>
            <a:grpSpLocks/>
          </p:cNvGrpSpPr>
          <p:nvPr/>
        </p:nvGrpSpPr>
        <p:grpSpPr bwMode="auto">
          <a:xfrm>
            <a:off x="228600" y="1571625"/>
            <a:ext cx="8662988" cy="1447800"/>
            <a:chOff x="144" y="990"/>
            <a:chExt cx="5457" cy="912"/>
          </a:xfrm>
        </p:grpSpPr>
        <p:sp>
          <p:nvSpPr>
            <p:cNvPr id="301061" name="Rectangle 5"/>
            <p:cNvSpPr>
              <a:spLocks noChangeArrowheads="1"/>
            </p:cNvSpPr>
            <p:nvPr/>
          </p:nvSpPr>
          <p:spPr bwMode="auto">
            <a:xfrm>
              <a:off x="170" y="990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35849" name="Rectangle 6"/>
            <p:cNvSpPr>
              <a:spLocks noChangeArrowheads="1"/>
            </p:cNvSpPr>
            <p:nvPr/>
          </p:nvSpPr>
          <p:spPr bwMode="auto">
            <a:xfrm>
              <a:off x="144" y="1151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 &lt;constructor name&gt;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&lt;parameters&gt;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</a:t>
              </a: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){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&lt;constructor body&gt;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990033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215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7496" y="451692"/>
            <a:ext cx="7772400" cy="1428750"/>
          </a:xfrm>
        </p:spPr>
        <p:txBody>
          <a:bodyPr/>
          <a:lstStyle/>
          <a:p>
            <a:r>
              <a:rPr lang="en-US" altLang="en-US" dirty="0"/>
              <a:t>Accessing Objects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327" y="2208882"/>
            <a:ext cx="7772400" cy="4114800"/>
          </a:xfrm>
        </p:spPr>
        <p:txBody>
          <a:bodyPr/>
          <a:lstStyle/>
          <a:p>
            <a:r>
              <a:rPr lang="en-US" altLang="en-US" dirty="0"/>
              <a:t>Referencing the object’s data:</a:t>
            </a:r>
          </a:p>
          <a:p>
            <a:pPr>
              <a:buFont typeface="Monotype Sorts" pitchFamily="2" charset="2"/>
              <a:buNone/>
            </a:pPr>
            <a:r>
              <a:rPr lang="en-US" altLang="en-US" dirty="0"/>
              <a:t>        </a:t>
            </a:r>
            <a:r>
              <a:rPr lang="en-US" alt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objectReference.data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student.name</a:t>
            </a:r>
            <a:endParaRPr lang="en-US" altLang="en-US" sz="16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endParaRPr lang="en-US" altLang="en-US" dirty="0"/>
          </a:p>
          <a:p>
            <a:r>
              <a:rPr lang="en-US" altLang="en-US" dirty="0"/>
              <a:t>calling the object’s method:</a:t>
            </a:r>
          </a:p>
          <a:p>
            <a:pPr>
              <a:buFont typeface="Monotype Sorts" pitchFamily="2" charset="2"/>
              <a:buNone/>
            </a:pPr>
            <a:r>
              <a:rPr lang="en-US" altLang="en-US" dirty="0"/>
              <a:t>       </a:t>
            </a:r>
            <a:r>
              <a:rPr lang="en-US" alt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objectReference.method</a:t>
            </a: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student.getName</a:t>
            </a: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38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8197"/>
            <a:ext cx="86106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Example of </a:t>
            </a:r>
            <a:br>
              <a:rPr lang="en-US" altLang="en-US" dirty="0"/>
            </a:br>
            <a:r>
              <a:rPr lang="en-US" altLang="en-US" dirty="0"/>
              <a:t>a Constructor with No-Parameter</a:t>
            </a:r>
          </a:p>
        </p:txBody>
      </p:sp>
      <p:grpSp>
        <p:nvGrpSpPr>
          <p:cNvPr id="36870" name="Group 3"/>
          <p:cNvGrpSpPr>
            <a:grpSpLocks/>
          </p:cNvGrpSpPr>
          <p:nvPr/>
        </p:nvGrpSpPr>
        <p:grpSpPr bwMode="auto">
          <a:xfrm>
            <a:off x="34925" y="1524000"/>
            <a:ext cx="3733800" cy="2743200"/>
            <a:chOff x="864" y="864"/>
            <a:chExt cx="3744" cy="3072"/>
          </a:xfrm>
        </p:grpSpPr>
        <p:sp>
          <p:nvSpPr>
            <p:cNvPr id="303108" name="Rectangle 4"/>
            <p:cNvSpPr>
              <a:spLocks noChangeArrowheads="1"/>
            </p:cNvSpPr>
            <p:nvPr/>
          </p:nvSpPr>
          <p:spPr bwMode="auto">
            <a:xfrm>
              <a:off x="864" y="864"/>
              <a:ext cx="3744" cy="30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GB" sz="28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6943" name="Text Box 5"/>
            <p:cNvSpPr txBox="1">
              <a:spLocks noChangeArrowheads="1"/>
            </p:cNvSpPr>
            <p:nvPr/>
          </p:nvSpPr>
          <p:spPr bwMode="auto">
            <a:xfrm>
              <a:off x="960" y="894"/>
              <a:ext cx="3552" cy="3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class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b="1" dirty="0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test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num1;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private</a:t>
              </a: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num2;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</a:t>
              </a:r>
              <a:r>
                <a:rPr lang="en-US" altLang="en-US" sz="1600" b="1" dirty="0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test</a:t>
              </a:r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() 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b="1" dirty="0">
                  <a:solidFill>
                    <a:schemeClr val="tx2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	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num1 = 0; num2 =1;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600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/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301625" y="4495800"/>
            <a:ext cx="3314700" cy="19050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ja-JP" sz="2400" dirty="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charset="0"/>
              </a:rPr>
              <a:t> </a:t>
            </a:r>
            <a:endParaRPr lang="ja-JP" altLang="en-US" sz="2400" dirty="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415925" y="4965700"/>
            <a:ext cx="29956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altLang="ja-JP" sz="1600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  <a:cs typeface="Arial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x   =                 ;</a:t>
            </a:r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1771650" y="6400800"/>
            <a:ext cx="94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3113" name="Text Box 9"/>
          <p:cNvSpPr txBox="1">
            <a:spLocks noChangeArrowheads="1"/>
          </p:cNvSpPr>
          <p:nvPr/>
        </p:nvSpPr>
        <p:spPr bwMode="auto">
          <a:xfrm>
            <a:off x="434975" y="4813300"/>
            <a:ext cx="1048685" cy="461665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test x;</a:t>
            </a:r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1239838" y="5270500"/>
            <a:ext cx="1843087" cy="504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new test</a:t>
            </a:r>
            <a:r>
              <a:rPr lang="en-US" altLang="ja-JP" dirty="0">
                <a:latin typeface="Comic Sans MS" pitchFamily="66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altLang="ja-JP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( )</a:t>
            </a:r>
          </a:p>
        </p:txBody>
      </p:sp>
      <p:grpSp>
        <p:nvGrpSpPr>
          <p:cNvPr id="36876" name="Group 11"/>
          <p:cNvGrpSpPr>
            <a:grpSpLocks/>
          </p:cNvGrpSpPr>
          <p:nvPr/>
        </p:nvGrpSpPr>
        <p:grpSpPr bwMode="auto">
          <a:xfrm>
            <a:off x="-157163" y="3810000"/>
            <a:ext cx="3000376" cy="1047750"/>
            <a:chOff x="348" y="1677"/>
            <a:chExt cx="1890" cy="660"/>
          </a:xfrm>
        </p:grpSpPr>
        <p:sp>
          <p:nvSpPr>
            <p:cNvPr id="303116" name="Oval 12"/>
            <p:cNvSpPr>
              <a:spLocks noChangeArrowheads="1"/>
            </p:cNvSpPr>
            <p:nvPr/>
          </p:nvSpPr>
          <p:spPr bwMode="auto">
            <a:xfrm>
              <a:off x="1963" y="1677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6940" name="Line 13"/>
            <p:cNvSpPr>
              <a:spLocks noChangeShapeType="1"/>
            </p:cNvSpPr>
            <p:nvPr/>
          </p:nvSpPr>
          <p:spPr bwMode="auto">
            <a:xfrm flipH="1">
              <a:off x="1554" y="1839"/>
              <a:ext cx="428" cy="2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3118" name="Text Box 14"/>
            <p:cNvSpPr txBox="1">
              <a:spLocks noChangeArrowheads="1"/>
            </p:cNvSpPr>
            <p:nvPr/>
          </p:nvSpPr>
          <p:spPr bwMode="auto">
            <a:xfrm>
              <a:off x="348" y="2125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grpSp>
        <p:nvGrpSpPr>
          <p:cNvPr id="36877" name="Group 15"/>
          <p:cNvGrpSpPr>
            <a:grpSpLocks/>
          </p:cNvGrpSpPr>
          <p:nvPr/>
        </p:nvGrpSpPr>
        <p:grpSpPr bwMode="auto">
          <a:xfrm rot="5050184">
            <a:off x="87313" y="5310188"/>
            <a:ext cx="1519237" cy="357187"/>
            <a:chOff x="219" y="2781"/>
            <a:chExt cx="2526" cy="502"/>
          </a:xfrm>
        </p:grpSpPr>
        <p:sp>
          <p:nvSpPr>
            <p:cNvPr id="36936" name="Line 16"/>
            <p:cNvSpPr>
              <a:spLocks noChangeShapeType="1"/>
            </p:cNvSpPr>
            <p:nvPr/>
          </p:nvSpPr>
          <p:spPr bwMode="auto">
            <a:xfrm flipH="1" flipV="1">
              <a:off x="1813" y="2781"/>
              <a:ext cx="655" cy="26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3121" name="Oval 17"/>
            <p:cNvSpPr>
              <a:spLocks noChangeArrowheads="1"/>
            </p:cNvSpPr>
            <p:nvPr/>
          </p:nvSpPr>
          <p:spPr bwMode="auto">
            <a:xfrm>
              <a:off x="2469" y="2965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 dirty="0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C</a:t>
              </a:r>
              <a:endParaRPr lang="en-US" altLang="ja-JP" sz="2400" dirty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3122" name="Text Box 18"/>
            <p:cNvSpPr txBox="1">
              <a:spLocks noChangeArrowheads="1"/>
            </p:cNvSpPr>
            <p:nvPr/>
          </p:nvSpPr>
          <p:spPr bwMode="auto">
            <a:xfrm>
              <a:off x="218" y="3153"/>
              <a:ext cx="713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grpSp>
        <p:nvGrpSpPr>
          <p:cNvPr id="36878" name="Group 19"/>
          <p:cNvGrpSpPr>
            <a:grpSpLocks/>
          </p:cNvGrpSpPr>
          <p:nvPr/>
        </p:nvGrpSpPr>
        <p:grpSpPr bwMode="auto">
          <a:xfrm>
            <a:off x="-309563" y="4429125"/>
            <a:ext cx="3752851" cy="885825"/>
            <a:chOff x="347" y="2008"/>
            <a:chExt cx="2364" cy="558"/>
          </a:xfrm>
        </p:grpSpPr>
        <p:sp>
          <p:nvSpPr>
            <p:cNvPr id="36933" name="Line 20"/>
            <p:cNvSpPr>
              <a:spLocks noChangeShapeType="1"/>
            </p:cNvSpPr>
            <p:nvPr/>
          </p:nvSpPr>
          <p:spPr bwMode="auto">
            <a:xfrm flipH="1">
              <a:off x="2004" y="2138"/>
              <a:ext cx="436" cy="2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3125" name="Oval 21"/>
            <p:cNvSpPr>
              <a:spLocks noChangeArrowheads="1"/>
            </p:cNvSpPr>
            <p:nvPr/>
          </p:nvSpPr>
          <p:spPr bwMode="auto">
            <a:xfrm>
              <a:off x="2436" y="2008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3126" name="Text Box 22"/>
            <p:cNvSpPr txBox="1">
              <a:spLocks noChangeArrowheads="1"/>
            </p:cNvSpPr>
            <p:nvPr/>
          </p:nvSpPr>
          <p:spPr bwMode="auto">
            <a:xfrm>
              <a:off x="347" y="235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sp>
        <p:nvSpPr>
          <p:cNvPr id="36879" name="Text Box 23"/>
          <p:cNvSpPr txBox="1">
            <a:spLocks noChangeArrowheads="1"/>
          </p:cNvSpPr>
          <p:nvPr/>
        </p:nvSpPr>
        <p:spPr bwMode="auto">
          <a:xfrm>
            <a:off x="5559425" y="6172200"/>
            <a:ext cx="271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State of Memory</a:t>
            </a:r>
            <a:endParaRPr lang="en-US" altLang="ja-JP" sz="240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3128" name="Rectangle 24"/>
          <p:cNvSpPr>
            <a:spLocks noChangeArrowheads="1"/>
          </p:cNvSpPr>
          <p:nvPr/>
        </p:nvSpPr>
        <p:spPr bwMode="auto">
          <a:xfrm>
            <a:off x="3921125" y="1597025"/>
            <a:ext cx="4918075" cy="4422775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6881" name="Rectangle 27"/>
          <p:cNvSpPr>
            <a:spLocks noChangeArrowheads="1"/>
          </p:cNvSpPr>
          <p:nvPr/>
        </p:nvSpPr>
        <p:spPr bwMode="auto">
          <a:xfrm>
            <a:off x="7319963" y="1928813"/>
            <a:ext cx="3238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200">
                <a:solidFill>
                  <a:srgbClr val="40458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x</a:t>
            </a:r>
          </a:p>
        </p:txBody>
      </p:sp>
      <p:sp>
        <p:nvSpPr>
          <p:cNvPr id="303132" name="Rectangle 28"/>
          <p:cNvSpPr>
            <a:spLocks noChangeArrowheads="1"/>
          </p:cNvSpPr>
          <p:nvPr/>
        </p:nvSpPr>
        <p:spPr bwMode="auto">
          <a:xfrm>
            <a:off x="7631113" y="2012950"/>
            <a:ext cx="938212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03133" name="AutoShape 29"/>
          <p:cNvSpPr>
            <a:spLocks noChangeArrowheads="1"/>
          </p:cNvSpPr>
          <p:nvPr/>
        </p:nvSpPr>
        <p:spPr bwMode="auto">
          <a:xfrm>
            <a:off x="4149725" y="1893888"/>
            <a:ext cx="2057400" cy="6969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instance variable  is 	allocated in memory.</a:t>
            </a:r>
          </a:p>
        </p:txBody>
      </p:sp>
      <p:sp>
        <p:nvSpPr>
          <p:cNvPr id="303134" name="AutoShape 30"/>
          <p:cNvSpPr>
            <a:spLocks noChangeArrowheads="1"/>
          </p:cNvSpPr>
          <p:nvPr/>
        </p:nvSpPr>
        <p:spPr bwMode="auto">
          <a:xfrm>
            <a:off x="4149725" y="2819400"/>
            <a:ext cx="23622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object  is 	created with initial state</a:t>
            </a:r>
          </a:p>
        </p:txBody>
      </p:sp>
      <p:sp>
        <p:nvSpPr>
          <p:cNvPr id="303135" name="AutoShape 31"/>
          <p:cNvSpPr>
            <a:spLocks noChangeArrowheads="1"/>
          </p:cNvSpPr>
          <p:nvPr/>
        </p:nvSpPr>
        <p:spPr bwMode="auto">
          <a:xfrm>
            <a:off x="4225925" y="3886200"/>
            <a:ext cx="21336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C.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reference of the object created in B  is assigned to the variable.</a:t>
            </a:r>
          </a:p>
        </p:txBody>
      </p:sp>
      <p:sp>
        <p:nvSpPr>
          <p:cNvPr id="36886" name="AutoShape 48"/>
          <p:cNvSpPr>
            <a:spLocks noChangeAspect="1" noChangeArrowheads="1" noTextEdit="1"/>
          </p:cNvSpPr>
          <p:nvPr/>
        </p:nvSpPr>
        <p:spPr bwMode="auto">
          <a:xfrm>
            <a:off x="6816725" y="3962400"/>
            <a:ext cx="18494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87" name="Rectangle 50"/>
          <p:cNvSpPr>
            <a:spLocks noChangeArrowheads="1"/>
          </p:cNvSpPr>
          <p:nvPr/>
        </p:nvSpPr>
        <p:spPr bwMode="auto">
          <a:xfrm>
            <a:off x="6926263" y="4041775"/>
            <a:ext cx="15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36888" name="Group 51"/>
          <p:cNvGrpSpPr>
            <a:grpSpLocks/>
          </p:cNvGrpSpPr>
          <p:nvPr/>
        </p:nvGrpSpPr>
        <p:grpSpPr bwMode="auto">
          <a:xfrm>
            <a:off x="7380288" y="4076700"/>
            <a:ext cx="903287" cy="328613"/>
            <a:chOff x="4723" y="2328"/>
            <a:chExt cx="569" cy="207"/>
          </a:xfrm>
        </p:grpSpPr>
        <p:sp>
          <p:nvSpPr>
            <p:cNvPr id="36930" name="Rectangle 52"/>
            <p:cNvSpPr>
              <a:spLocks noChangeArrowheads="1"/>
            </p:cNvSpPr>
            <p:nvPr/>
          </p:nvSpPr>
          <p:spPr bwMode="auto">
            <a:xfrm>
              <a:off x="4752" y="2357"/>
              <a:ext cx="540" cy="178"/>
            </a:xfrm>
            <a:prstGeom prst="rect">
              <a:avLst/>
            </a:prstGeom>
            <a:solidFill>
              <a:srgbClr val="1B28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31" name="Rectangle 53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32" name="Rectangle 54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noFill/>
            <a:ln w="7938" cap="rnd">
              <a:solidFill>
                <a:srgbClr val="40458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6889" name="Rectangle 55"/>
          <p:cNvSpPr>
            <a:spLocks noChangeArrowheads="1"/>
          </p:cNvSpPr>
          <p:nvPr/>
        </p:nvSpPr>
        <p:spPr bwMode="auto">
          <a:xfrm>
            <a:off x="7210425" y="4041775"/>
            <a:ext cx="1397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rgbClr val="40458C"/>
                </a:solidFill>
                <a:latin typeface="Times New Roman" panose="02020603050405020304" pitchFamily="18" charset="0"/>
              </a:rPr>
              <a:t>x</a:t>
            </a:r>
            <a:endParaRPr lang="en-US" altLang="en-US"/>
          </a:p>
        </p:txBody>
      </p:sp>
      <p:grpSp>
        <p:nvGrpSpPr>
          <p:cNvPr id="36890" name="Group 56"/>
          <p:cNvGrpSpPr>
            <a:grpSpLocks/>
          </p:cNvGrpSpPr>
          <p:nvPr/>
        </p:nvGrpSpPr>
        <p:grpSpPr bwMode="auto">
          <a:xfrm>
            <a:off x="7380288" y="4076700"/>
            <a:ext cx="903287" cy="328613"/>
            <a:chOff x="4723" y="2328"/>
            <a:chExt cx="569" cy="207"/>
          </a:xfrm>
        </p:grpSpPr>
        <p:sp>
          <p:nvSpPr>
            <p:cNvPr id="36927" name="Rectangle 57"/>
            <p:cNvSpPr>
              <a:spLocks noChangeArrowheads="1"/>
            </p:cNvSpPr>
            <p:nvPr/>
          </p:nvSpPr>
          <p:spPr bwMode="auto">
            <a:xfrm>
              <a:off x="4752" y="2357"/>
              <a:ext cx="540" cy="178"/>
            </a:xfrm>
            <a:prstGeom prst="rect">
              <a:avLst/>
            </a:prstGeom>
            <a:solidFill>
              <a:srgbClr val="1B28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8" name="Rectangle 58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9" name="Rectangle 59"/>
            <p:cNvSpPr>
              <a:spLocks noChangeArrowheads="1"/>
            </p:cNvSpPr>
            <p:nvPr/>
          </p:nvSpPr>
          <p:spPr bwMode="auto">
            <a:xfrm>
              <a:off x="4723" y="2328"/>
              <a:ext cx="540" cy="179"/>
            </a:xfrm>
            <a:prstGeom prst="rect">
              <a:avLst/>
            </a:prstGeom>
            <a:noFill/>
            <a:ln w="7938" cap="rnd">
              <a:solidFill>
                <a:srgbClr val="40458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6891" name="Freeform 73"/>
          <p:cNvSpPr>
            <a:spLocks/>
          </p:cNvSpPr>
          <p:nvPr/>
        </p:nvSpPr>
        <p:spPr bwMode="auto">
          <a:xfrm>
            <a:off x="7539038" y="4224338"/>
            <a:ext cx="192087" cy="817562"/>
          </a:xfrm>
          <a:custGeom>
            <a:avLst/>
            <a:gdLst>
              <a:gd name="T0" fmla="*/ 121 w 121"/>
              <a:gd name="T1" fmla="*/ 0 h 515"/>
              <a:gd name="T2" fmla="*/ 70 w 121"/>
              <a:gd name="T3" fmla="*/ 63 h 515"/>
              <a:gd name="T4" fmla="*/ 33 w 121"/>
              <a:gd name="T5" fmla="*/ 126 h 515"/>
              <a:gd name="T6" fmla="*/ 9 w 121"/>
              <a:gd name="T7" fmla="*/ 191 h 515"/>
              <a:gd name="T8" fmla="*/ 0 w 121"/>
              <a:gd name="T9" fmla="*/ 255 h 515"/>
              <a:gd name="T10" fmla="*/ 4 w 121"/>
              <a:gd name="T11" fmla="*/ 319 h 515"/>
              <a:gd name="T12" fmla="*/ 21 w 121"/>
              <a:gd name="T13" fmla="*/ 384 h 515"/>
              <a:gd name="T14" fmla="*/ 53 w 121"/>
              <a:gd name="T15" fmla="*/ 449 h 515"/>
              <a:gd name="T16" fmla="*/ 98 w 121"/>
              <a:gd name="T17" fmla="*/ 515 h 5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1"/>
              <a:gd name="T28" fmla="*/ 0 h 515"/>
              <a:gd name="T29" fmla="*/ 121 w 121"/>
              <a:gd name="T30" fmla="*/ 515 h 5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1" h="515">
                <a:moveTo>
                  <a:pt x="121" y="0"/>
                </a:moveTo>
                <a:lnTo>
                  <a:pt x="70" y="63"/>
                </a:lnTo>
                <a:lnTo>
                  <a:pt x="33" y="126"/>
                </a:lnTo>
                <a:lnTo>
                  <a:pt x="9" y="191"/>
                </a:lnTo>
                <a:lnTo>
                  <a:pt x="0" y="255"/>
                </a:lnTo>
                <a:lnTo>
                  <a:pt x="4" y="319"/>
                </a:lnTo>
                <a:lnTo>
                  <a:pt x="21" y="384"/>
                </a:lnTo>
                <a:lnTo>
                  <a:pt x="53" y="449"/>
                </a:lnTo>
                <a:lnTo>
                  <a:pt x="98" y="515"/>
                </a:lnTo>
              </a:path>
            </a:pathLst>
          </a:custGeom>
          <a:noFill/>
          <a:ln w="3175" cap="rnd">
            <a:solidFill>
              <a:srgbClr val="4677B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92" name="Freeform 74"/>
          <p:cNvSpPr>
            <a:spLocks/>
          </p:cNvSpPr>
          <p:nvPr/>
        </p:nvSpPr>
        <p:spPr bwMode="auto">
          <a:xfrm>
            <a:off x="7664450" y="5014913"/>
            <a:ext cx="66675" cy="69850"/>
          </a:xfrm>
          <a:custGeom>
            <a:avLst/>
            <a:gdLst>
              <a:gd name="T0" fmla="*/ 0 w 42"/>
              <a:gd name="T1" fmla="*/ 26 h 44"/>
              <a:gd name="T2" fmla="*/ 42 w 42"/>
              <a:gd name="T3" fmla="*/ 44 h 44"/>
              <a:gd name="T4" fmla="*/ 31 w 42"/>
              <a:gd name="T5" fmla="*/ 0 h 44"/>
              <a:gd name="T6" fmla="*/ 0 w 42"/>
              <a:gd name="T7" fmla="*/ 26 h 44"/>
              <a:gd name="T8" fmla="*/ 0 60000 65536"/>
              <a:gd name="T9" fmla="*/ 0 60000 65536"/>
              <a:gd name="T10" fmla="*/ 0 60000 65536"/>
              <a:gd name="T11" fmla="*/ 0 60000 65536"/>
              <a:gd name="T12" fmla="*/ 0 w 42"/>
              <a:gd name="T13" fmla="*/ 0 h 44"/>
              <a:gd name="T14" fmla="*/ 42 w 42"/>
              <a:gd name="T15" fmla="*/ 44 h 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" h="44">
                <a:moveTo>
                  <a:pt x="0" y="26"/>
                </a:moveTo>
                <a:lnTo>
                  <a:pt x="42" y="44"/>
                </a:lnTo>
                <a:lnTo>
                  <a:pt x="31" y="0"/>
                </a:lnTo>
                <a:lnTo>
                  <a:pt x="0" y="26"/>
                </a:lnTo>
                <a:close/>
              </a:path>
            </a:pathLst>
          </a:custGeom>
          <a:solidFill>
            <a:srgbClr val="4677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6893" name="Group 79"/>
          <p:cNvGrpSpPr>
            <a:grpSpLocks/>
          </p:cNvGrpSpPr>
          <p:nvPr/>
        </p:nvGrpSpPr>
        <p:grpSpPr bwMode="auto">
          <a:xfrm>
            <a:off x="6664325" y="2667000"/>
            <a:ext cx="2011363" cy="949325"/>
            <a:chOff x="4272" y="1440"/>
            <a:chExt cx="1267" cy="598"/>
          </a:xfrm>
        </p:grpSpPr>
        <p:sp>
          <p:nvSpPr>
            <p:cNvPr id="36911" name="AutoShape 33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912" name="Rectangle 34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3" name="Rectangle 35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4" name="Rectangle 36"/>
            <p:cNvSpPr>
              <a:spLocks noChangeArrowheads="1"/>
            </p:cNvSpPr>
            <p:nvPr/>
          </p:nvSpPr>
          <p:spPr bwMode="auto">
            <a:xfrm>
              <a:off x="4800" y="1470"/>
              <a:ext cx="32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 dirty="0">
                  <a:solidFill>
                    <a:srgbClr val="000000"/>
                  </a:solidFill>
                  <a:latin typeface="Arial" panose="020B0604020202020204" pitchFamily="34" charset="0"/>
                </a:rPr>
                <a:t>Object: test</a:t>
              </a:r>
              <a:endParaRPr lang="en-US" altLang="en-US" u="sng" dirty="0"/>
            </a:p>
          </p:txBody>
        </p:sp>
        <p:sp>
          <p:nvSpPr>
            <p:cNvPr id="36915" name="Rectangle 37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6" name="Rectangle 38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7" name="Rectangle 39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18" name="Rectangle 40"/>
            <p:cNvSpPr>
              <a:spLocks noChangeArrowheads="1"/>
            </p:cNvSpPr>
            <p:nvPr/>
          </p:nvSpPr>
          <p:spPr bwMode="auto">
            <a:xfrm>
              <a:off x="4362" y="1626"/>
              <a:ext cx="1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num1</a:t>
              </a:r>
              <a:endParaRPr lang="en-US" altLang="en-US" dirty="0"/>
            </a:p>
          </p:txBody>
        </p:sp>
        <p:sp>
          <p:nvSpPr>
            <p:cNvPr id="36919" name="Rectangle 41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0" name="Rectangle 42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1" name="Rectangle 43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2" name="Rectangle 44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3" name="Rectangle 45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24" name="Rectangle 46"/>
            <p:cNvSpPr>
              <a:spLocks noChangeArrowheads="1"/>
            </p:cNvSpPr>
            <p:nvPr/>
          </p:nvSpPr>
          <p:spPr bwMode="auto">
            <a:xfrm>
              <a:off x="4356" y="1818"/>
              <a:ext cx="1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num2</a:t>
              </a:r>
              <a:endParaRPr lang="en-US" altLang="en-US" dirty="0"/>
            </a:p>
          </p:txBody>
        </p:sp>
        <p:sp>
          <p:nvSpPr>
            <p:cNvPr id="36925" name="Text Box 76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  <a:endParaRPr lang="en-GB" altLang="en-US"/>
            </a:p>
          </p:txBody>
        </p:sp>
        <p:sp>
          <p:nvSpPr>
            <p:cNvPr id="36926" name="Text Box 77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  <a:endParaRPr lang="en-GB" altLang="en-US"/>
            </a:p>
          </p:txBody>
        </p:sp>
      </p:grpSp>
      <p:grpSp>
        <p:nvGrpSpPr>
          <p:cNvPr id="36894" name="Group 80"/>
          <p:cNvGrpSpPr>
            <a:grpSpLocks/>
          </p:cNvGrpSpPr>
          <p:nvPr/>
        </p:nvGrpSpPr>
        <p:grpSpPr bwMode="auto">
          <a:xfrm>
            <a:off x="6664325" y="5070475"/>
            <a:ext cx="2011363" cy="949325"/>
            <a:chOff x="4272" y="1440"/>
            <a:chExt cx="1267" cy="598"/>
          </a:xfrm>
        </p:grpSpPr>
        <p:sp>
          <p:nvSpPr>
            <p:cNvPr id="3689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6" name="Rectangle 82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897" name="Rectangle 83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898" name="Rectangle 84"/>
            <p:cNvSpPr>
              <a:spLocks noChangeArrowheads="1"/>
            </p:cNvSpPr>
            <p:nvPr/>
          </p:nvSpPr>
          <p:spPr bwMode="auto">
            <a:xfrm>
              <a:off x="4800" y="1470"/>
              <a:ext cx="32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 dirty="0">
                  <a:solidFill>
                    <a:srgbClr val="000000"/>
                  </a:solidFill>
                  <a:latin typeface="Arial" panose="020B0604020202020204" pitchFamily="34" charset="0"/>
                </a:rPr>
                <a:t>Object: test</a:t>
              </a:r>
              <a:endParaRPr lang="en-US" altLang="en-US" u="sng" dirty="0"/>
            </a:p>
          </p:txBody>
        </p:sp>
        <p:sp>
          <p:nvSpPr>
            <p:cNvPr id="36899" name="Rectangle 85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0" name="Rectangle 86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1" name="Rectangle 87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2" name="Rectangle 88"/>
            <p:cNvSpPr>
              <a:spLocks noChangeArrowheads="1"/>
            </p:cNvSpPr>
            <p:nvPr/>
          </p:nvSpPr>
          <p:spPr bwMode="auto">
            <a:xfrm>
              <a:off x="4362" y="1626"/>
              <a:ext cx="1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num1</a:t>
              </a:r>
              <a:endParaRPr lang="en-US" altLang="en-US" dirty="0"/>
            </a:p>
          </p:txBody>
        </p:sp>
        <p:sp>
          <p:nvSpPr>
            <p:cNvPr id="36903" name="Rectangle 89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4" name="Rectangle 90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5" name="Rectangle 91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6" name="Rectangle 92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7" name="Rectangle 93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908" name="Rectangle 94"/>
            <p:cNvSpPr>
              <a:spLocks noChangeArrowheads="1"/>
            </p:cNvSpPr>
            <p:nvPr/>
          </p:nvSpPr>
          <p:spPr bwMode="auto">
            <a:xfrm>
              <a:off x="4356" y="1818"/>
              <a:ext cx="1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num2</a:t>
              </a:r>
              <a:endParaRPr lang="en-US" altLang="en-US" dirty="0"/>
            </a:p>
          </p:txBody>
        </p:sp>
        <p:sp>
          <p:nvSpPr>
            <p:cNvPr id="36909" name="Text Box 95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  <a:endParaRPr lang="en-GB" altLang="en-US"/>
            </a:p>
          </p:txBody>
        </p:sp>
        <p:sp>
          <p:nvSpPr>
            <p:cNvPr id="36910" name="Text Box 96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  <a:endParaRPr lang="en-GB" alt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20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>
          <a:xfrm>
            <a:off x="501745" y="47466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Class with Multiple Constructors</a:t>
            </a:r>
          </a:p>
        </p:txBody>
      </p:sp>
      <p:sp>
        <p:nvSpPr>
          <p:cNvPr id="307204" name="Rectangle 4"/>
          <p:cNvSpPr>
            <a:spLocks noChangeArrowheads="1"/>
          </p:cNvSpPr>
          <p:nvPr/>
        </p:nvSpPr>
        <p:spPr bwMode="auto">
          <a:xfrm>
            <a:off x="109538" y="1525588"/>
            <a:ext cx="4267200" cy="3352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2800">
              <a:latin typeface="Times New Roman" pitchFamily="18" charset="0"/>
              <a:cs typeface="Arial" charset="0"/>
            </a:endParaRP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12713" y="1513682"/>
            <a:ext cx="4248150" cy="312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test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num1;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num2;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dirty="0">
              <a:solidFill>
                <a:srgbClr val="00FF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test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num1 = 0; num2 =1;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/>
            <a:r>
              <a:rPr lang="en-US" altLang="en-US" dirty="0">
                <a:solidFill>
                  <a:srgbClr val="0000FF"/>
                </a:solidFill>
              </a:rPr>
              <a:t>      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</a:rPr>
              <a:t>public </a:t>
            </a:r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test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a, </a:t>
            </a:r>
            <a:r>
              <a:rPr lang="en-US" altLang="en-US" sz="1600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b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</a:rPr>
              <a:t>) {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  <a:latin typeface="Courier New" panose="02070309020205020404" pitchFamily="49" charset="0"/>
              </a:rPr>
              <a:t>	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num1 = a; </a:t>
            </a: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num2 = b;</a:t>
            </a:r>
          </a:p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 dirty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 . .</a:t>
            </a:r>
            <a:endParaRPr lang="en-US" altLang="en-US" sz="1600" dirty="0">
              <a:solidFill>
                <a:srgbClr val="0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1600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307206" name="Rectangle 6"/>
          <p:cNvSpPr>
            <a:spLocks noChangeArrowheads="1"/>
          </p:cNvSpPr>
          <p:nvPr/>
        </p:nvSpPr>
        <p:spPr bwMode="auto">
          <a:xfrm>
            <a:off x="406400" y="5029200"/>
            <a:ext cx="3314700" cy="13716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07207" name="Text Box 7"/>
          <p:cNvSpPr txBox="1">
            <a:spLocks noChangeArrowheads="1"/>
          </p:cNvSpPr>
          <p:nvPr/>
        </p:nvSpPr>
        <p:spPr bwMode="auto">
          <a:xfrm>
            <a:off x="520700" y="5284788"/>
            <a:ext cx="27767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altLang="ja-JP" sz="1600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  <a:cs typeface="Arial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x   =  new test()</a:t>
            </a:r>
          </a:p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y   = new test(4, 3);</a:t>
            </a:r>
          </a:p>
        </p:txBody>
      </p:sp>
      <p:sp>
        <p:nvSpPr>
          <p:cNvPr id="37898" name="Text Box 8"/>
          <p:cNvSpPr txBox="1">
            <a:spLocks noChangeArrowheads="1"/>
          </p:cNvSpPr>
          <p:nvPr/>
        </p:nvSpPr>
        <p:spPr bwMode="auto">
          <a:xfrm>
            <a:off x="1876425" y="6400800"/>
            <a:ext cx="94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7209" name="Text Box 9"/>
          <p:cNvSpPr txBox="1">
            <a:spLocks noChangeArrowheads="1"/>
          </p:cNvSpPr>
          <p:nvPr/>
        </p:nvSpPr>
        <p:spPr bwMode="auto">
          <a:xfrm>
            <a:off x="539750" y="5132388"/>
            <a:ext cx="1542410" cy="430887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rPr>
              <a:t>test x , y;</a:t>
            </a:r>
          </a:p>
        </p:txBody>
      </p:sp>
      <p:grpSp>
        <p:nvGrpSpPr>
          <p:cNvPr id="37900" name="Group 19"/>
          <p:cNvGrpSpPr>
            <a:grpSpLocks/>
          </p:cNvGrpSpPr>
          <p:nvPr/>
        </p:nvGrpSpPr>
        <p:grpSpPr bwMode="auto">
          <a:xfrm>
            <a:off x="-392113" y="5124879"/>
            <a:ext cx="3752851" cy="885825"/>
            <a:chOff x="347" y="2008"/>
            <a:chExt cx="2364" cy="558"/>
          </a:xfrm>
        </p:grpSpPr>
        <p:sp>
          <p:nvSpPr>
            <p:cNvPr id="37950" name="Line 20"/>
            <p:cNvSpPr>
              <a:spLocks noChangeShapeType="1"/>
            </p:cNvSpPr>
            <p:nvPr/>
          </p:nvSpPr>
          <p:spPr bwMode="auto">
            <a:xfrm flipH="1">
              <a:off x="2004" y="2138"/>
              <a:ext cx="436" cy="2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221" name="Oval 21"/>
            <p:cNvSpPr>
              <a:spLocks noChangeArrowheads="1"/>
            </p:cNvSpPr>
            <p:nvPr/>
          </p:nvSpPr>
          <p:spPr bwMode="auto">
            <a:xfrm>
              <a:off x="2436" y="2008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7222" name="Text Box 22"/>
            <p:cNvSpPr txBox="1">
              <a:spLocks noChangeArrowheads="1"/>
            </p:cNvSpPr>
            <p:nvPr/>
          </p:nvSpPr>
          <p:spPr bwMode="auto">
            <a:xfrm>
              <a:off x="347" y="235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sp>
        <p:nvSpPr>
          <p:cNvPr id="37901" name="Text Box 23"/>
          <p:cNvSpPr txBox="1">
            <a:spLocks noChangeArrowheads="1"/>
          </p:cNvSpPr>
          <p:nvPr/>
        </p:nvSpPr>
        <p:spPr bwMode="auto">
          <a:xfrm>
            <a:off x="5664200" y="6172200"/>
            <a:ext cx="271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15151D"/>
                </a:solidFill>
                <a:ea typeface="ＭＳ Ｐゴシック" panose="020B0600070205080204" pitchFamily="34" charset="-128"/>
              </a:rPr>
              <a:t>State of Memory</a:t>
            </a:r>
            <a:endParaRPr lang="en-US" altLang="ja-JP" sz="240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07224" name="Rectangle 24"/>
          <p:cNvSpPr>
            <a:spLocks noChangeArrowheads="1"/>
          </p:cNvSpPr>
          <p:nvPr/>
        </p:nvSpPr>
        <p:spPr bwMode="auto">
          <a:xfrm>
            <a:off x="4652964" y="1704975"/>
            <a:ext cx="4248150" cy="4695825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903" name="Rectangle 25"/>
          <p:cNvSpPr>
            <a:spLocks noChangeArrowheads="1"/>
          </p:cNvSpPr>
          <p:nvPr/>
        </p:nvSpPr>
        <p:spPr bwMode="auto">
          <a:xfrm>
            <a:off x="7424738" y="1928813"/>
            <a:ext cx="3238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200">
                <a:solidFill>
                  <a:srgbClr val="40458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x</a:t>
            </a:r>
          </a:p>
        </p:txBody>
      </p:sp>
      <p:sp>
        <p:nvSpPr>
          <p:cNvPr id="307226" name="Rectangle 26"/>
          <p:cNvSpPr>
            <a:spLocks noChangeArrowheads="1"/>
          </p:cNvSpPr>
          <p:nvPr/>
        </p:nvSpPr>
        <p:spPr bwMode="auto">
          <a:xfrm>
            <a:off x="7735888" y="2012950"/>
            <a:ext cx="938212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07228" name="AutoShape 28"/>
          <p:cNvSpPr>
            <a:spLocks noChangeArrowheads="1"/>
          </p:cNvSpPr>
          <p:nvPr/>
        </p:nvSpPr>
        <p:spPr bwMode="auto">
          <a:xfrm>
            <a:off x="4940300" y="1828800"/>
            <a:ext cx="24384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A. </a:t>
            </a:r>
            <a:r>
              <a:rPr lang="en-US" altLang="ja-JP" sz="14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constructor declared with no-parameter is used to create the object</a:t>
            </a:r>
          </a:p>
        </p:txBody>
      </p:sp>
      <p:sp>
        <p:nvSpPr>
          <p:cNvPr id="37906" name="AutoShape 30"/>
          <p:cNvSpPr>
            <a:spLocks noChangeAspect="1" noChangeArrowheads="1" noTextEdit="1"/>
          </p:cNvSpPr>
          <p:nvPr/>
        </p:nvSpPr>
        <p:spPr bwMode="auto">
          <a:xfrm>
            <a:off x="6921500" y="3962400"/>
            <a:ext cx="18494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7907" name="Group 44"/>
          <p:cNvGrpSpPr>
            <a:grpSpLocks/>
          </p:cNvGrpSpPr>
          <p:nvPr/>
        </p:nvGrpSpPr>
        <p:grpSpPr bwMode="auto">
          <a:xfrm>
            <a:off x="6769100" y="2667000"/>
            <a:ext cx="2011363" cy="949325"/>
            <a:chOff x="4272" y="1440"/>
            <a:chExt cx="1267" cy="598"/>
          </a:xfrm>
        </p:grpSpPr>
        <p:sp>
          <p:nvSpPr>
            <p:cNvPr id="37934" name="AutoShape 45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935" name="Rectangle 46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6" name="Rectangle 47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7" name="Rectangle 48"/>
            <p:cNvSpPr>
              <a:spLocks noChangeArrowheads="1"/>
            </p:cNvSpPr>
            <p:nvPr/>
          </p:nvSpPr>
          <p:spPr bwMode="auto">
            <a:xfrm>
              <a:off x="4800" y="1470"/>
              <a:ext cx="32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 dirty="0">
                  <a:solidFill>
                    <a:srgbClr val="000000"/>
                  </a:solidFill>
                  <a:latin typeface="Arial" panose="020B0604020202020204" pitchFamily="34" charset="0"/>
                </a:rPr>
                <a:t>Object: test</a:t>
              </a:r>
              <a:endParaRPr lang="en-US" altLang="en-US" u="sng" dirty="0"/>
            </a:p>
          </p:txBody>
        </p:sp>
        <p:sp>
          <p:nvSpPr>
            <p:cNvPr id="37938" name="Rectangle 49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9" name="Rectangle 50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0" name="Rectangle 51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1" name="Rectangle 52"/>
            <p:cNvSpPr>
              <a:spLocks noChangeArrowheads="1"/>
            </p:cNvSpPr>
            <p:nvPr/>
          </p:nvSpPr>
          <p:spPr bwMode="auto">
            <a:xfrm>
              <a:off x="4369" y="1626"/>
              <a:ext cx="23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num1</a:t>
              </a:r>
              <a:endParaRPr lang="en-US" altLang="en-US" dirty="0"/>
            </a:p>
          </p:txBody>
        </p:sp>
        <p:sp>
          <p:nvSpPr>
            <p:cNvPr id="37942" name="Rectangle 53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3" name="Rectangle 54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4" name="Rectangle 55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5" name="Rectangle 56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6" name="Rectangle 57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47" name="Rectangle 58"/>
            <p:cNvSpPr>
              <a:spLocks noChangeArrowheads="1"/>
            </p:cNvSpPr>
            <p:nvPr/>
          </p:nvSpPr>
          <p:spPr bwMode="auto">
            <a:xfrm>
              <a:off x="4356" y="1818"/>
              <a:ext cx="1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num2</a:t>
              </a:r>
              <a:endParaRPr lang="en-US" altLang="en-US" dirty="0"/>
            </a:p>
          </p:txBody>
        </p:sp>
        <p:sp>
          <p:nvSpPr>
            <p:cNvPr id="37948" name="Text Box 59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  <a:endParaRPr lang="en-GB" altLang="en-US"/>
            </a:p>
          </p:txBody>
        </p:sp>
        <p:sp>
          <p:nvSpPr>
            <p:cNvPr id="37949" name="Text Box 60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  <a:endParaRPr lang="en-GB" altLang="en-US"/>
            </a:p>
          </p:txBody>
        </p:sp>
      </p:grpSp>
      <p:grpSp>
        <p:nvGrpSpPr>
          <p:cNvPr id="37908" name="Group 61"/>
          <p:cNvGrpSpPr>
            <a:grpSpLocks/>
          </p:cNvGrpSpPr>
          <p:nvPr/>
        </p:nvGrpSpPr>
        <p:grpSpPr bwMode="auto">
          <a:xfrm>
            <a:off x="6769100" y="5070475"/>
            <a:ext cx="2011363" cy="949325"/>
            <a:chOff x="4272" y="1440"/>
            <a:chExt cx="1267" cy="598"/>
          </a:xfrm>
        </p:grpSpPr>
        <p:sp>
          <p:nvSpPr>
            <p:cNvPr id="37918" name="AutoShape 62"/>
            <p:cNvSpPr>
              <a:spLocks noChangeAspect="1" noChangeArrowheads="1" noTextEdit="1"/>
            </p:cNvSpPr>
            <p:nvPr/>
          </p:nvSpPr>
          <p:spPr bwMode="auto">
            <a:xfrm>
              <a:off x="4272" y="1440"/>
              <a:ext cx="1267" cy="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919" name="Rectangle 63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0" name="Rectangle 64"/>
            <p:cNvSpPr>
              <a:spLocks noChangeArrowheads="1"/>
            </p:cNvSpPr>
            <p:nvPr/>
          </p:nvSpPr>
          <p:spPr bwMode="auto">
            <a:xfrm>
              <a:off x="4282" y="1450"/>
              <a:ext cx="1247" cy="125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1" name="Rectangle 65"/>
            <p:cNvSpPr>
              <a:spLocks noChangeArrowheads="1"/>
            </p:cNvSpPr>
            <p:nvPr/>
          </p:nvSpPr>
          <p:spPr bwMode="auto">
            <a:xfrm>
              <a:off x="4800" y="1470"/>
              <a:ext cx="32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u="sng" dirty="0">
                  <a:solidFill>
                    <a:srgbClr val="000000"/>
                  </a:solidFill>
                  <a:latin typeface="Arial" panose="020B0604020202020204" pitchFamily="34" charset="0"/>
                </a:rPr>
                <a:t>Object: test</a:t>
              </a:r>
              <a:endParaRPr lang="en-US" altLang="en-US" u="sng" dirty="0"/>
            </a:p>
          </p:txBody>
        </p:sp>
        <p:sp>
          <p:nvSpPr>
            <p:cNvPr id="37922" name="Rectangle 66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3" name="Rectangle 67"/>
            <p:cNvSpPr>
              <a:spLocks noChangeArrowheads="1"/>
            </p:cNvSpPr>
            <p:nvPr/>
          </p:nvSpPr>
          <p:spPr bwMode="auto">
            <a:xfrm>
              <a:off x="4282" y="1575"/>
              <a:ext cx="1247" cy="45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4" name="Rectangle 68"/>
            <p:cNvSpPr>
              <a:spLocks noChangeArrowheads="1"/>
            </p:cNvSpPr>
            <p:nvPr/>
          </p:nvSpPr>
          <p:spPr bwMode="auto">
            <a:xfrm>
              <a:off x="4328" y="1609"/>
              <a:ext cx="453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5" name="Rectangle 69"/>
            <p:cNvSpPr>
              <a:spLocks noChangeArrowheads="1"/>
            </p:cNvSpPr>
            <p:nvPr/>
          </p:nvSpPr>
          <p:spPr bwMode="auto">
            <a:xfrm>
              <a:off x="4362" y="1626"/>
              <a:ext cx="1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num1</a:t>
              </a:r>
              <a:endParaRPr lang="en-US" altLang="en-US" dirty="0"/>
            </a:p>
          </p:txBody>
        </p:sp>
        <p:sp>
          <p:nvSpPr>
            <p:cNvPr id="37926" name="Rectangle 70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7" name="Rectangle 71"/>
            <p:cNvSpPr>
              <a:spLocks noChangeArrowheads="1"/>
            </p:cNvSpPr>
            <p:nvPr/>
          </p:nvSpPr>
          <p:spPr bwMode="auto">
            <a:xfrm>
              <a:off x="4883" y="1801"/>
              <a:ext cx="488" cy="114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8" name="Rectangle 72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29" name="Rectangle 73"/>
            <p:cNvSpPr>
              <a:spLocks noChangeArrowheads="1"/>
            </p:cNvSpPr>
            <p:nvPr/>
          </p:nvSpPr>
          <p:spPr bwMode="auto">
            <a:xfrm>
              <a:off x="4883" y="1609"/>
              <a:ext cx="488" cy="113"/>
            </a:xfrm>
            <a:prstGeom prst="rect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0" name="Rectangle 74"/>
            <p:cNvSpPr>
              <a:spLocks noChangeArrowheads="1"/>
            </p:cNvSpPr>
            <p:nvPr/>
          </p:nvSpPr>
          <p:spPr bwMode="auto">
            <a:xfrm>
              <a:off x="4305" y="1801"/>
              <a:ext cx="442" cy="114"/>
            </a:xfrm>
            <a:prstGeom prst="rect">
              <a:avLst/>
            </a:prstGeom>
            <a:solidFill>
              <a:srgbClr val="E8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931" name="Rectangle 75"/>
            <p:cNvSpPr>
              <a:spLocks noChangeArrowheads="1"/>
            </p:cNvSpPr>
            <p:nvPr/>
          </p:nvSpPr>
          <p:spPr bwMode="auto">
            <a:xfrm>
              <a:off x="4356" y="1818"/>
              <a:ext cx="16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800" dirty="0">
                  <a:solidFill>
                    <a:srgbClr val="000000"/>
                  </a:solidFill>
                  <a:latin typeface="Arial" panose="020B0604020202020204" pitchFamily="34" charset="0"/>
                </a:rPr>
                <a:t>num2</a:t>
              </a:r>
              <a:endParaRPr lang="en-US" altLang="en-US" dirty="0"/>
            </a:p>
          </p:txBody>
        </p:sp>
        <p:sp>
          <p:nvSpPr>
            <p:cNvPr id="37932" name="Text Box 76"/>
            <p:cNvSpPr txBox="1">
              <a:spLocks noChangeArrowheads="1"/>
            </p:cNvSpPr>
            <p:nvPr/>
          </p:nvSpPr>
          <p:spPr bwMode="auto">
            <a:xfrm>
              <a:off x="4992" y="172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3</a:t>
              </a:r>
              <a:endParaRPr lang="en-GB" altLang="en-US"/>
            </a:p>
          </p:txBody>
        </p:sp>
        <p:sp>
          <p:nvSpPr>
            <p:cNvPr id="37933" name="Text Box 77"/>
            <p:cNvSpPr txBox="1">
              <a:spLocks noChangeArrowheads="1"/>
            </p:cNvSpPr>
            <p:nvPr/>
          </p:nvSpPr>
          <p:spPr bwMode="auto">
            <a:xfrm>
              <a:off x="4992" y="1545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4</a:t>
              </a:r>
              <a:endParaRPr lang="en-GB" altLang="en-US"/>
            </a:p>
          </p:txBody>
        </p:sp>
      </p:grpSp>
      <p:grpSp>
        <p:nvGrpSpPr>
          <p:cNvPr id="37909" name="Group 78"/>
          <p:cNvGrpSpPr>
            <a:grpSpLocks/>
          </p:cNvGrpSpPr>
          <p:nvPr/>
        </p:nvGrpSpPr>
        <p:grpSpPr bwMode="auto">
          <a:xfrm>
            <a:off x="44450" y="5562600"/>
            <a:ext cx="3752850" cy="885825"/>
            <a:chOff x="347" y="2008"/>
            <a:chExt cx="2364" cy="558"/>
          </a:xfrm>
        </p:grpSpPr>
        <p:sp>
          <p:nvSpPr>
            <p:cNvPr id="37915" name="Line 79"/>
            <p:cNvSpPr>
              <a:spLocks noChangeShapeType="1"/>
            </p:cNvSpPr>
            <p:nvPr/>
          </p:nvSpPr>
          <p:spPr bwMode="auto">
            <a:xfrm flipH="1">
              <a:off x="2004" y="2138"/>
              <a:ext cx="436" cy="2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280" name="Oval 80"/>
            <p:cNvSpPr>
              <a:spLocks noChangeArrowheads="1"/>
            </p:cNvSpPr>
            <p:nvPr/>
          </p:nvSpPr>
          <p:spPr bwMode="auto">
            <a:xfrm>
              <a:off x="2436" y="2008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latin typeface="Arial" charset="0"/>
                  <a:ea typeface="ＭＳ Ｐゴシック" pitchFamily="34" charset="-128"/>
                  <a:cs typeface="Arial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307281" name="Text Box 81"/>
            <p:cNvSpPr txBox="1">
              <a:spLocks noChangeArrowheads="1"/>
            </p:cNvSpPr>
            <p:nvPr/>
          </p:nvSpPr>
          <p:spPr bwMode="auto">
            <a:xfrm>
              <a:off x="347" y="235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charset="0"/>
              </a:endParaRPr>
            </a:p>
          </p:txBody>
        </p:sp>
      </p:grpSp>
      <p:cxnSp>
        <p:nvCxnSpPr>
          <p:cNvPr id="37910" name="AutoShape 83"/>
          <p:cNvCxnSpPr>
            <a:cxnSpLocks noChangeShapeType="1"/>
            <a:endCxn id="37936" idx="0"/>
          </p:cNvCxnSpPr>
          <p:nvPr/>
        </p:nvCxnSpPr>
        <p:spPr bwMode="auto">
          <a:xfrm rot="5400000">
            <a:off x="7759700" y="2149475"/>
            <a:ext cx="549275" cy="5175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11" name="Rectangle 86"/>
          <p:cNvSpPr>
            <a:spLocks noChangeArrowheads="1"/>
          </p:cNvSpPr>
          <p:nvPr/>
        </p:nvSpPr>
        <p:spPr bwMode="auto">
          <a:xfrm>
            <a:off x="7454900" y="3916363"/>
            <a:ext cx="3238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ja-JP" sz="2200">
                <a:solidFill>
                  <a:srgbClr val="40458C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y</a:t>
            </a:r>
          </a:p>
        </p:txBody>
      </p:sp>
      <p:sp>
        <p:nvSpPr>
          <p:cNvPr id="307287" name="Rectangle 87"/>
          <p:cNvSpPr>
            <a:spLocks noChangeArrowheads="1"/>
          </p:cNvSpPr>
          <p:nvPr/>
        </p:nvSpPr>
        <p:spPr bwMode="auto">
          <a:xfrm>
            <a:off x="7766050" y="400050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cxnSp>
        <p:nvCxnSpPr>
          <p:cNvPr id="37913" name="AutoShape 89"/>
          <p:cNvCxnSpPr>
            <a:cxnSpLocks noChangeShapeType="1"/>
            <a:endCxn id="37920" idx="0"/>
          </p:cNvCxnSpPr>
          <p:nvPr/>
        </p:nvCxnSpPr>
        <p:spPr bwMode="auto">
          <a:xfrm rot="5400000">
            <a:off x="7548563" y="4418012"/>
            <a:ext cx="895350" cy="4413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90" name="AutoShape 90"/>
          <p:cNvSpPr>
            <a:spLocks noChangeArrowheads="1"/>
          </p:cNvSpPr>
          <p:nvPr/>
        </p:nvSpPr>
        <p:spPr bwMode="auto">
          <a:xfrm>
            <a:off x="4940300" y="3886200"/>
            <a:ext cx="2438400" cy="685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constructor declared with parameters is used to create the object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5154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D38CA-ED7B-4ED0-89F2-AAD0E9680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2C501-885B-46EE-B8B0-A37DE44B3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no constructor is defined </a:t>
            </a:r>
          </a:p>
          <a:p>
            <a:pPr lvl="1"/>
            <a:r>
              <a:rPr lang="en-US" dirty="0"/>
              <a:t>By default the constructor is defined at compile time and the variables set to default initial value. </a:t>
            </a:r>
          </a:p>
          <a:p>
            <a:pPr marL="345186" indent="-285750"/>
            <a:r>
              <a:rPr lang="en-US" dirty="0"/>
              <a:t>No parameter constructor is defined </a:t>
            </a:r>
          </a:p>
          <a:p>
            <a:pPr marL="688086" lvl="1" indent="-285750"/>
            <a:r>
              <a:rPr lang="en-US" dirty="0"/>
              <a:t>Doesn't accept parameters and set the variables to the values that defined in the body of the constructor. </a:t>
            </a:r>
          </a:p>
          <a:p>
            <a:pPr marL="345186" indent="-285750"/>
            <a:r>
              <a:rPr lang="en-US" dirty="0"/>
              <a:t>Parameterized constructor </a:t>
            </a:r>
          </a:p>
          <a:p>
            <a:pPr marL="688086" lvl="1" indent="-285750"/>
            <a:r>
              <a:rPr lang="en-US" dirty="0"/>
              <a:t>Accept parameters from the user and set the variables to the parameters' values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44A7D-87BA-4CEB-9116-A8AD1D5B1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795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6055" y="760308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Why Methods in objects</a:t>
            </a:r>
          </a:p>
        </p:txBody>
      </p:sp>
      <p:sp>
        <p:nvSpPr>
          <p:cNvPr id="512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21254" y="2133600"/>
            <a:ext cx="8669357" cy="47244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en-US" sz="2800" dirty="0"/>
              <a:t>Information hiding prevent the data in the object from being directly accessed by outsiders. </a:t>
            </a:r>
          </a:p>
          <a:p>
            <a:pPr eaLnBrk="1" hangingPunct="1"/>
            <a:endParaRPr lang="en-US" altLang="en-US" sz="2800" dirty="0"/>
          </a:p>
          <a:p>
            <a:pPr eaLnBrk="1" hangingPunct="1"/>
            <a:r>
              <a:rPr lang="en-US" altLang="en-US" sz="2800" dirty="0"/>
              <a:t>Encapsulation allows objects containing the appropriate operations that could be applied on the data they store.</a:t>
            </a:r>
          </a:p>
          <a:p>
            <a:pPr eaLnBrk="1" hangingPunct="1"/>
            <a:endParaRPr lang="en-US" altLang="en-US" sz="2800" dirty="0"/>
          </a:p>
          <a:p>
            <a:pPr eaLnBrk="1" hangingPunct="1"/>
            <a:r>
              <a:rPr lang="en-US" altLang="en-US" sz="2800" dirty="0"/>
              <a:t>So, the data that an object stores would be accessed only through appropriate operations.</a:t>
            </a:r>
          </a:p>
          <a:p>
            <a:pPr eaLnBrk="1" hangingPunct="1">
              <a:buFontTx/>
              <a:buNone/>
            </a:pPr>
            <a:endParaRPr lang="en-US" altLang="en-US" sz="2800" dirty="0"/>
          </a:p>
          <a:p>
            <a:pPr eaLnBrk="1" hangingPunct="1"/>
            <a:endParaRPr lang="en-US" altLang="en-US" sz="2800" dirty="0"/>
          </a:p>
          <a:p>
            <a:pPr eaLnBrk="1" hangingPunct="1"/>
            <a:endParaRPr lang="en-US" alt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507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31825" y="700673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Arguments and Parameters</a:t>
            </a:r>
          </a:p>
        </p:txBody>
      </p:sp>
      <p:sp>
        <p:nvSpPr>
          <p:cNvPr id="1946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72597" y="2324100"/>
            <a:ext cx="88392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An argument is a value we pass to a method.</a:t>
            </a:r>
          </a:p>
          <a:p>
            <a:pPr eaLnBrk="1" hangingPunct="1"/>
            <a:r>
              <a:rPr lang="en-US" altLang="en-US" dirty="0"/>
              <a:t>A parameter is a placeholder in the called method to hold the value of the passed argument.</a:t>
            </a:r>
          </a:p>
        </p:txBody>
      </p:sp>
      <p:grpSp>
        <p:nvGrpSpPr>
          <p:cNvPr id="19463" name="Group 13"/>
          <p:cNvGrpSpPr>
            <a:grpSpLocks/>
          </p:cNvGrpSpPr>
          <p:nvPr/>
        </p:nvGrpSpPr>
        <p:grpSpPr bwMode="auto">
          <a:xfrm>
            <a:off x="685800" y="3810000"/>
            <a:ext cx="3657600" cy="2362200"/>
            <a:chOff x="192" y="2448"/>
            <a:chExt cx="2304" cy="1488"/>
          </a:xfrm>
        </p:grpSpPr>
        <p:sp>
          <p:nvSpPr>
            <p:cNvPr id="284676" name="Rectangle 4"/>
            <p:cNvSpPr>
              <a:spLocks noChangeArrowheads="1"/>
            </p:cNvSpPr>
            <p:nvPr/>
          </p:nvSpPr>
          <p:spPr bwMode="auto">
            <a:xfrm>
              <a:off x="192" y="2448"/>
              <a:ext cx="2304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9470" name="Text Box 7"/>
            <p:cNvSpPr txBox="1">
              <a:spLocks noChangeArrowheads="1"/>
            </p:cNvSpPr>
            <p:nvPr/>
          </p:nvSpPr>
          <p:spPr bwMode="auto">
            <a:xfrm>
              <a:off x="240" y="2496"/>
              <a:ext cx="2146" cy="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class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Sample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  <a:endParaRPr lang="en-US" altLang="en-US" sz="1200"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static void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   main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String[] arg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 {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Account acct = new Account();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. . 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acct.add(400);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. . .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  <p:sp>
          <p:nvSpPr>
            <p:cNvPr id="19471" name="Line 8"/>
            <p:cNvSpPr>
              <a:spLocks noChangeShapeType="1"/>
            </p:cNvSpPr>
            <p:nvPr/>
          </p:nvSpPr>
          <p:spPr bwMode="auto">
            <a:xfrm flipH="1" flipV="1">
              <a:off x="1248" y="3369"/>
              <a:ext cx="0" cy="24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472" name="Text Box 10"/>
            <p:cNvSpPr txBox="1">
              <a:spLocks noChangeArrowheads="1"/>
            </p:cNvSpPr>
            <p:nvPr/>
          </p:nvSpPr>
          <p:spPr bwMode="auto">
            <a:xfrm>
              <a:off x="960" y="3561"/>
              <a:ext cx="7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chemeClr val="hlink"/>
                  </a:solidFill>
                  <a:latin typeface="Arial" panose="020B0604020202020204" pitchFamily="34" charset="0"/>
                </a:rPr>
                <a:t>argument</a:t>
              </a:r>
            </a:p>
          </p:txBody>
        </p:sp>
      </p:grpSp>
      <p:grpSp>
        <p:nvGrpSpPr>
          <p:cNvPr id="19464" name="Group 12"/>
          <p:cNvGrpSpPr>
            <a:grpSpLocks/>
          </p:cNvGrpSpPr>
          <p:nvPr/>
        </p:nvGrpSpPr>
        <p:grpSpPr bwMode="auto">
          <a:xfrm>
            <a:off x="5029200" y="3810000"/>
            <a:ext cx="3657600" cy="2438400"/>
            <a:chOff x="2928" y="2448"/>
            <a:chExt cx="2304" cy="1536"/>
          </a:xfrm>
        </p:grpSpPr>
        <p:sp>
          <p:nvSpPr>
            <p:cNvPr id="284677" name="Rectangle 5"/>
            <p:cNvSpPr>
              <a:spLocks noChangeArrowheads="1"/>
            </p:cNvSpPr>
            <p:nvPr/>
          </p:nvSpPr>
          <p:spPr bwMode="auto">
            <a:xfrm>
              <a:off x="2928" y="2448"/>
              <a:ext cx="2304" cy="15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GB" sz="24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9466" name="Text Box 6"/>
            <p:cNvSpPr txBox="1">
              <a:spLocks noChangeArrowheads="1"/>
            </p:cNvSpPr>
            <p:nvPr/>
          </p:nvSpPr>
          <p:spPr bwMode="auto">
            <a:xfrm>
              <a:off x="3024" y="2544"/>
              <a:ext cx="2030" cy="1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class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Account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00FF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0000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public void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add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(</a:t>
              </a: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double amt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) {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 balance = balance + amt;</a:t>
              </a: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  <a:p>
              <a:pPr eaLnBrk="1" hangingPunct="1">
                <a:lnSpc>
                  <a:spcPct val="80000"/>
                </a:lnSpc>
              </a:pPr>
              <a:endParaRPr lang="en-US" altLang="en-US" sz="120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endParaRPr>
            </a:p>
            <a:p>
              <a:pPr eaLnBrk="1" hangingPunct="1">
                <a:lnSpc>
                  <a:spcPct val="80000"/>
                </a:lnSpc>
              </a:pPr>
              <a:r>
                <a:rPr lang="en-US" altLang="en-US" sz="120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. . .</a:t>
              </a:r>
            </a:p>
            <a:p>
              <a:pPr eaLnBrk="1" hangingPunct="1"/>
              <a:r>
                <a:rPr lang="en-US" altLang="en-US" sz="1200">
                  <a:solidFill>
                    <a:srgbClr val="00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  <p:sp>
          <p:nvSpPr>
            <p:cNvPr id="19467" name="Line 9"/>
            <p:cNvSpPr>
              <a:spLocks noChangeShapeType="1"/>
            </p:cNvSpPr>
            <p:nvPr/>
          </p:nvSpPr>
          <p:spPr bwMode="auto">
            <a:xfrm flipH="1">
              <a:off x="4704" y="2688"/>
              <a:ext cx="0" cy="24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468" name="Text Box 11"/>
            <p:cNvSpPr txBox="1">
              <a:spLocks noChangeArrowheads="1"/>
            </p:cNvSpPr>
            <p:nvPr/>
          </p:nvSpPr>
          <p:spPr bwMode="auto">
            <a:xfrm>
              <a:off x="4368" y="2496"/>
              <a:ext cx="7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solidFill>
                    <a:schemeClr val="hlink"/>
                  </a:solidFill>
                  <a:latin typeface="Arial" panose="020B0604020202020204" pitchFamily="34" charset="0"/>
                </a:rPr>
                <a:t>parameter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31428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4" descr="ch4-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6774" y="2283957"/>
            <a:ext cx="5858669" cy="4616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Matching Arguments and Parameters</a:t>
            </a:r>
          </a:p>
        </p:txBody>
      </p:sp>
      <p:sp>
        <p:nvSpPr>
          <p:cNvPr id="2048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773857" y="2241754"/>
            <a:ext cx="4192722" cy="4600116"/>
          </a:xfrm>
        </p:spPr>
        <p:txBody>
          <a:bodyPr/>
          <a:lstStyle/>
          <a:p>
            <a:pPr eaLnBrk="1" hangingPunct="1"/>
            <a:r>
              <a:rPr lang="en-US" altLang="en-US" sz="2000" dirty="0"/>
              <a:t>The number or arguments and the parameters must be the same</a:t>
            </a:r>
          </a:p>
          <a:p>
            <a:pPr eaLnBrk="1" hangingPunct="1"/>
            <a:r>
              <a:rPr lang="en-US" altLang="en-US" sz="2000" dirty="0"/>
              <a:t>Arguments and parameters are paired left to right </a:t>
            </a:r>
          </a:p>
          <a:p>
            <a:pPr eaLnBrk="1" hangingPunct="1"/>
            <a:r>
              <a:rPr lang="en-US" altLang="en-US" sz="2000" dirty="0"/>
              <a:t>The matched pair must be assignment-compatible (e.g. you cannot pass a double argument to a </a:t>
            </a:r>
            <a:r>
              <a:rPr lang="en-US" altLang="en-US" sz="2000" dirty="0" err="1"/>
              <a:t>int</a:t>
            </a:r>
            <a:r>
              <a:rPr lang="en-US" altLang="en-US" sz="2000" dirty="0"/>
              <a:t> parameter)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37880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521465" y="802999"/>
            <a:ext cx="7772400" cy="838200"/>
          </a:xfrm>
        </p:spPr>
        <p:txBody>
          <a:bodyPr/>
          <a:lstStyle/>
          <a:p>
            <a:pPr eaLnBrk="1" hangingPunct="1"/>
            <a:r>
              <a:rPr lang="en-US" altLang="en-US" dirty="0"/>
              <a:t>Parameter Passing</a:t>
            </a:r>
            <a:endParaRPr lang="en-GB" altLang="en-US" dirty="0"/>
          </a:p>
        </p:txBody>
      </p:sp>
      <p:sp>
        <p:nvSpPr>
          <p:cNvPr id="2151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1869" y="2218981"/>
            <a:ext cx="8337163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dirty="0"/>
              <a:t>When a method is called:</a:t>
            </a:r>
          </a:p>
          <a:p>
            <a:pPr lvl="2" eaLnBrk="1" hangingPunct="1"/>
            <a:r>
              <a:rPr lang="en-US" altLang="en-US" sz="1600" dirty="0"/>
              <a:t>The parameters are created.</a:t>
            </a:r>
          </a:p>
          <a:p>
            <a:pPr lvl="2" eaLnBrk="1" hangingPunct="1"/>
            <a:r>
              <a:rPr lang="en-US" altLang="en-US" sz="1600" dirty="0"/>
              <a:t>The values of arguments are copied into the parameters’ variables.</a:t>
            </a:r>
          </a:p>
          <a:p>
            <a:pPr lvl="2" eaLnBrk="1" hangingPunct="1"/>
            <a:r>
              <a:rPr lang="en-US" altLang="en-US" sz="1600" dirty="0"/>
              <a:t>The variables declared in the method body (called local variables) are created. </a:t>
            </a:r>
          </a:p>
          <a:p>
            <a:pPr lvl="2" eaLnBrk="1" hangingPunct="1"/>
            <a:r>
              <a:rPr lang="en-US" altLang="en-US" sz="1600" dirty="0"/>
              <a:t>The method body is executed using the parameters and local variables.</a:t>
            </a:r>
          </a:p>
          <a:p>
            <a:pPr eaLnBrk="1" hangingPunct="1"/>
            <a:r>
              <a:rPr lang="en-US" altLang="en-US" sz="2000" dirty="0"/>
              <a:t>When the method finishes:</a:t>
            </a:r>
          </a:p>
          <a:p>
            <a:pPr lvl="2" eaLnBrk="1" hangingPunct="1"/>
            <a:r>
              <a:rPr lang="en-US" altLang="en-US" sz="1600" dirty="0"/>
              <a:t>Parameters and local variables are destroyed.</a:t>
            </a:r>
            <a:endParaRPr lang="en-GB" alt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262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MS PGothic" charset="0"/>
                <a:cs typeface="+mj-cs"/>
              </a:rPr>
              <a:t>Void method with parameters: Example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68313" y="1844675"/>
            <a:ext cx="7704137" cy="417671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public static void</a:t>
            </a:r>
            <a:r>
              <a:rPr lang="en-US" sz="2000" b="1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drawRectangle (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x,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y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{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for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i = 0 ; i &lt; x ; i++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{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for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 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 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j = 0 ; j &lt; y ; j++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    System.out.print(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“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*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”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);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    System.out.println();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}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BD17AC-6A6E-5447-88EE-974C578FCE3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3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  <a:ea typeface="MS PGothic" charset="0"/>
                <a:cs typeface="+mj-cs"/>
              </a:rPr>
              <a:t>Void method with parameters: Example (print area of a rectangle)</a:t>
            </a:r>
          </a:p>
        </p:txBody>
      </p:sp>
      <p:sp>
        <p:nvSpPr>
          <p:cNvPr id="3" name="Rectangle 2"/>
          <p:cNvSpPr/>
          <p:nvPr/>
        </p:nvSpPr>
        <p:spPr>
          <a:xfrm>
            <a:off x="468313" y="2224088"/>
            <a:ext cx="7704137" cy="417671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public static void</a:t>
            </a:r>
            <a:r>
              <a:rPr lang="en-US" sz="2000" b="1">
                <a:solidFill>
                  <a:schemeClr val="tx2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areaofRectangle (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l, </a:t>
            </a:r>
            <a:r>
              <a:rPr lang="en-US" sz="2000" b="1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w )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{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System.out.println( 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“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the Area of the rectangle is</a:t>
            </a:r>
            <a:r>
              <a:rPr lang="ja-JP" alt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”</a:t>
            </a:r>
            <a:r>
              <a:rPr lang="en-US" altLang="ja-JP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+ (l*w));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    </a:t>
            </a:r>
          </a:p>
          <a:p>
            <a:pPr>
              <a:defRPr/>
            </a:pPr>
            <a:r>
              <a:rPr lang="en-US" sz="20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BD17AC-6A6E-5447-88EE-974C578FCE3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44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14474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How Private Attributes could be Accessed</a:t>
            </a:r>
            <a:endParaRPr lang="en-GB" altLang="en-US" sz="3600" dirty="0"/>
          </a:p>
        </p:txBody>
      </p:sp>
      <p:sp>
        <p:nvSpPr>
          <p:cNvPr id="235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00417" y="2367036"/>
            <a:ext cx="8234149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/>
              <a:t>Private attributes are not accessible from outside.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/>
              <a:t>Except from objects of the same class.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/>
              <a:t>They are accessible: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/>
              <a:t>From inside: from the object containing the data itself.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/>
              <a:t>They are accessible from outside using </a:t>
            </a:r>
            <a:r>
              <a:rPr lang="en-US" altLang="en-US" sz="2000" dirty="0" err="1"/>
              <a:t>accessor</a:t>
            </a:r>
            <a:r>
              <a:rPr lang="en-US" altLang="en-US" sz="2000" dirty="0"/>
              <a:t> operations.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/>
              <a:t>Getters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600" dirty="0"/>
              <a:t>Setters</a:t>
            </a:r>
            <a:endParaRPr lang="en-GB" alt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4EE7-F55F-4C32-8E13-F523D387157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085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188</TotalTime>
  <Words>1246</Words>
  <Application>Microsoft Office PowerPoint</Application>
  <PresentationFormat>On-screen Show (4:3)</PresentationFormat>
  <Paragraphs>365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MS PGothic</vt:lpstr>
      <vt:lpstr>MS PGothic</vt:lpstr>
      <vt:lpstr>Arial</vt:lpstr>
      <vt:lpstr>Calibri</vt:lpstr>
      <vt:lpstr>Century Gothic</vt:lpstr>
      <vt:lpstr>Comic Sans MS</vt:lpstr>
      <vt:lpstr>Courier New</vt:lpstr>
      <vt:lpstr>Monotype Sorts</vt:lpstr>
      <vt:lpstr>Tahoma</vt:lpstr>
      <vt:lpstr>Times New Roman</vt:lpstr>
      <vt:lpstr>Wingdings 3</vt:lpstr>
      <vt:lpstr>Ion Boardroom</vt:lpstr>
      <vt:lpstr>Methods and constructors  </vt:lpstr>
      <vt:lpstr>Accessing Objects</vt:lpstr>
      <vt:lpstr>Why Methods in objects</vt:lpstr>
      <vt:lpstr>Arguments and Parameters</vt:lpstr>
      <vt:lpstr>Matching Arguments and Parameters</vt:lpstr>
      <vt:lpstr>Parameter Passing</vt:lpstr>
      <vt:lpstr>Void method with parameters: Example </vt:lpstr>
      <vt:lpstr>Void method with parameters: Example (print area of a rectangle)</vt:lpstr>
      <vt:lpstr>How Private Attributes could be Accessed</vt:lpstr>
      <vt:lpstr>PowerPoint Presentation</vt:lpstr>
      <vt:lpstr>Getters</vt:lpstr>
      <vt:lpstr>Template for Getters</vt:lpstr>
      <vt:lpstr>Setters</vt:lpstr>
      <vt:lpstr>Template for Setters</vt:lpstr>
      <vt:lpstr>PowerPoint Presentation</vt:lpstr>
      <vt:lpstr>PowerPoint Presentation</vt:lpstr>
      <vt:lpstr>Class Constructors</vt:lpstr>
      <vt:lpstr>The Default Class Constructor</vt:lpstr>
      <vt:lpstr>Class Constructors Declaration</vt:lpstr>
      <vt:lpstr>Example of  a Constructor with No-Parameter</vt:lpstr>
      <vt:lpstr>Class with Multiple Constructors</vt:lpstr>
      <vt:lpstr>Constructor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Awatef</dc:creator>
  <cp:lastModifiedBy>Sarona</cp:lastModifiedBy>
  <cp:revision>53</cp:revision>
  <dcterms:created xsi:type="dcterms:W3CDTF">2014-11-12T05:41:25Z</dcterms:created>
  <dcterms:modified xsi:type="dcterms:W3CDTF">2017-11-28T13:03:17Z</dcterms:modified>
</cp:coreProperties>
</file>