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notesMasterIdLst>
    <p:notesMasterId r:id="rId37"/>
  </p:notesMasterIdLst>
  <p:sldIdLst>
    <p:sldId id="256" r:id="rId2"/>
    <p:sldId id="260" r:id="rId3"/>
    <p:sldId id="261" r:id="rId4"/>
    <p:sldId id="262" r:id="rId5"/>
    <p:sldId id="263" r:id="rId6"/>
    <p:sldId id="287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6" r:id="rId16"/>
    <p:sldId id="277" r:id="rId17"/>
    <p:sldId id="278" r:id="rId18"/>
    <p:sldId id="279" r:id="rId19"/>
    <p:sldId id="280" r:id="rId20"/>
    <p:sldId id="281" r:id="rId21"/>
    <p:sldId id="283" r:id="rId22"/>
    <p:sldId id="284" r:id="rId23"/>
    <p:sldId id="285" r:id="rId24"/>
    <p:sldId id="286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9" r:id="rId33"/>
    <p:sldId id="300" r:id="rId34"/>
    <p:sldId id="301" r:id="rId35"/>
    <p:sldId id="302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9662418-EA40-4DFF-A938-577B3BD76B70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1CA845-120F-47EF-A1C1-5D14AD0AAE2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2244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436F02-DF0E-447F-B4CD-0A8CA3184A5E}" type="slidenum">
              <a:rPr lang="en-US" altLang="ar-SA"/>
              <a:pPr/>
              <a:t>2</a:t>
            </a:fld>
            <a:endParaRPr lang="en-US" altLang="ar-SA"/>
          </a:p>
        </p:txBody>
      </p:sp>
      <p:sp>
        <p:nvSpPr>
          <p:cNvPr id="136089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36089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056378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30221-9C9A-4E3C-BCD9-99D602BCBA96}" type="slidenum">
              <a:rPr lang="en-US" altLang="ar-SA"/>
              <a:pPr/>
              <a:t>3</a:t>
            </a:fld>
            <a:endParaRPr lang="en-US" altLang="ar-SA"/>
          </a:p>
        </p:txBody>
      </p:sp>
      <p:sp>
        <p:nvSpPr>
          <p:cNvPr id="136294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36294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164818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565AEC-71B2-492F-87B1-AFE5468B3C47}" type="slidenum">
              <a:rPr lang="en-US" altLang="ar-SA"/>
              <a:pPr/>
              <a:t>4</a:t>
            </a:fld>
            <a:endParaRPr lang="en-US" altLang="ar-SA"/>
          </a:p>
        </p:txBody>
      </p:sp>
      <p:sp>
        <p:nvSpPr>
          <p:cNvPr id="136499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36499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699427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8DF21-B752-4D2C-B69F-F225C1534951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32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5CA24-E420-4595-A85B-F9AFD425535E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50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59FEF-9182-4F16-9230-237C9519115A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158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B937-00C4-43C2-A7F9-C1EAD8FDA55E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80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F54E89E-A9E4-4BF0-AACB-3E820426E677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87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E623-87D9-4319-A5DE-D5EB66AA7978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51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61999-2CD5-48BD-95C5-BE48AD007660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123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F873F70-A67D-4361-8056-7FC1959EB7F2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800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AA1D-F2EF-410C-A04D-018CAB28C7B2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851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362A-27BD-4A11-AE1C-B18B051C2893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207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9E2D6-F693-4A1B-9326-2A67550E0E8F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085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037F637-CAAB-4D4F-8AFE-9DD798B24049}" type="datetime1">
              <a:rPr lang="en-US" smtClean="0"/>
              <a:t>10/4/2017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68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5" y="1432223"/>
            <a:ext cx="8356208" cy="3035808"/>
          </a:xfrm>
        </p:spPr>
        <p:txBody>
          <a:bodyPr/>
          <a:lstStyle/>
          <a:p>
            <a:r>
              <a:rPr lang="en-US" sz="3600" dirty="0"/>
              <a:t>GC101 introduction to computer and program</a:t>
            </a:r>
            <a:endParaRPr lang="ar-SA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Lecture 4</a:t>
            </a:r>
            <a:endParaRPr lang="ar-SA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953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1) Integer Types - Whole Numbers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425003" y="1996225"/>
            <a:ext cx="8986283" cy="4378817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altLang="ar-SA" sz="1400" b="1" dirty="0">
                <a:cs typeface="Times New Roman" panose="02020603050405020304" pitchFamily="18" charset="0"/>
              </a:rPr>
              <a:t> Type</a:t>
            </a:r>
            <a:r>
              <a:rPr lang="en-US" altLang="ar-SA" sz="1400" dirty="0">
                <a:cs typeface="Times New Roman" panose="02020603050405020304" pitchFamily="18" charset="0"/>
              </a:rPr>
              <a:t>                        </a:t>
            </a:r>
            <a:r>
              <a:rPr lang="en-US" altLang="ar-SA" sz="1400" b="1" dirty="0">
                <a:cs typeface="Times New Roman" panose="02020603050405020304" pitchFamily="18" charset="0"/>
              </a:rPr>
              <a:t>Size in Bytes</a:t>
            </a:r>
            <a:r>
              <a:rPr lang="en-US" altLang="ar-SA" sz="1400" dirty="0">
                <a:cs typeface="Times New Roman" panose="02020603050405020304" pitchFamily="18" charset="0"/>
              </a:rPr>
              <a:t> 		</a:t>
            </a:r>
            <a:r>
              <a:rPr lang="en-US" altLang="ar-SA" sz="1400" b="1" dirty="0">
                <a:cs typeface="Times New Roman" panose="02020603050405020304" pitchFamily="18" charset="0"/>
              </a:rPr>
              <a:t>Minimum Value                       Maximum Value</a:t>
            </a:r>
            <a:r>
              <a:rPr lang="en-US" altLang="ar-SA" sz="1400" dirty="0">
                <a:cs typeface="Times New Roman" panose="02020603050405020304" pitchFamily="18" charset="0"/>
              </a:rPr>
              <a:t> </a:t>
            </a:r>
          </a:p>
          <a:p>
            <a:pPr algn="l" rtl="0">
              <a:buFontTx/>
              <a:buNone/>
            </a:pPr>
            <a:r>
              <a:rPr lang="en-US" altLang="ar-SA" sz="1600" i="1" dirty="0">
                <a:cs typeface="Times New Roman" panose="02020603050405020304" pitchFamily="18" charset="0"/>
              </a:rPr>
              <a:t>byte</a:t>
            </a:r>
            <a:r>
              <a:rPr lang="en-US" altLang="ar-SA" sz="1600" dirty="0">
                <a:cs typeface="Times New Roman" panose="02020603050405020304" pitchFamily="18" charset="0"/>
              </a:rPr>
              <a:t>                                   1                                    -128                                         127</a:t>
            </a:r>
          </a:p>
          <a:p>
            <a:pPr algn="l" rtl="0">
              <a:buFontTx/>
              <a:buNone/>
            </a:pPr>
            <a:r>
              <a:rPr lang="en-US" altLang="ar-SA" sz="1600" i="1" dirty="0">
                <a:cs typeface="Times New Roman" panose="02020603050405020304" pitchFamily="18" charset="0"/>
              </a:rPr>
              <a:t>short</a:t>
            </a:r>
            <a:r>
              <a:rPr lang="en-US" altLang="ar-SA" sz="1600" dirty="0">
                <a:cs typeface="Times New Roman" panose="02020603050405020304" pitchFamily="18" charset="0"/>
              </a:rPr>
              <a:t>                                  2                        	      -32,768                         	 32,767</a:t>
            </a:r>
          </a:p>
          <a:p>
            <a:pPr algn="l" rtl="0">
              <a:buFontTx/>
              <a:buNone/>
            </a:pPr>
            <a:r>
              <a:rPr lang="en-US" altLang="ar-SA" sz="1600" b="1" i="1" dirty="0" err="1">
                <a:solidFill>
                  <a:schemeClr val="accent2"/>
                </a:solidFill>
                <a:cs typeface="Times New Roman" panose="02020603050405020304" pitchFamily="18" charset="0"/>
              </a:rPr>
              <a:t>int</a:t>
            </a:r>
            <a:r>
              <a:rPr lang="en-US" altLang="ar-SA" sz="1600" b="1" i="1" dirty="0">
                <a:solidFill>
                  <a:schemeClr val="accent2"/>
                </a:solidFill>
                <a:cs typeface="Times New Roman" panose="02020603050405020304" pitchFamily="18" charset="0"/>
              </a:rPr>
              <a:t>   </a:t>
            </a:r>
            <a:r>
              <a:rPr lang="en-US" altLang="ar-SA" sz="1600" dirty="0">
                <a:cs typeface="Times New Roman" panose="02020603050405020304" pitchFamily="18" charset="0"/>
              </a:rPr>
              <a:t>                                   4                 	     -2, 147, 483, 648                   	    2, 147, 483, 647</a:t>
            </a:r>
          </a:p>
          <a:p>
            <a:pPr>
              <a:buNone/>
            </a:pPr>
            <a:r>
              <a:rPr lang="en-US" altLang="ar-SA" sz="1600" i="1" dirty="0">
                <a:cs typeface="Times New Roman" panose="02020603050405020304" pitchFamily="18" charset="0"/>
              </a:rPr>
              <a:t>long</a:t>
            </a:r>
            <a:r>
              <a:rPr lang="en-US" altLang="ar-SA" sz="1600" dirty="0">
                <a:cs typeface="Times New Roman" panose="02020603050405020304" pitchFamily="18" charset="0"/>
              </a:rPr>
              <a:t>                                   8            -</a:t>
            </a:r>
            <a:r>
              <a:rPr lang="en-US" altLang="ar-SA" sz="1600" dirty="0"/>
              <a:t>9,223,372,036,854,775,808           </a:t>
            </a:r>
            <a:r>
              <a:rPr lang="en-US" altLang="ar-SA" sz="1600" dirty="0"/>
              <a:t>9,223,372,036,854,775,807</a:t>
            </a:r>
          </a:p>
          <a:p>
            <a:pPr algn="l" rtl="0">
              <a:buFontTx/>
              <a:buNone/>
            </a:pPr>
            <a:r>
              <a:rPr lang="en-US" altLang="ar-SA" sz="1600" dirty="0">
                <a:cs typeface="Times New Roman" panose="02020603050405020304" pitchFamily="18" charset="0"/>
              </a:rPr>
              <a:t>		</a:t>
            </a:r>
            <a:endParaRPr lang="en-US" altLang="ar-SA" sz="14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1600" b="1" dirty="0">
                <a:cs typeface="Times New Roman" panose="02020603050405020304" pitchFamily="18" charset="0"/>
              </a:rPr>
              <a:t>Example declarations: 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testGrade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highScore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diceRoll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short 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xCoordinate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yCoordinate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byte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ageInYears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long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cityPopulation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120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2) Floating-Point Data Types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altLang="ar-SA" dirty="0"/>
              <a:t>Numbers with fractional parts</a:t>
            </a: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Type</a:t>
            </a:r>
            <a:r>
              <a:rPr lang="en-US" altLang="ar-SA" dirty="0">
                <a:cs typeface="Times New Roman" panose="02020603050405020304" pitchFamily="18" charset="0"/>
              </a:rPr>
              <a:t>      </a:t>
            </a:r>
            <a:r>
              <a:rPr lang="en-US" altLang="ar-SA" b="1" dirty="0">
                <a:cs typeface="Times New Roman" panose="02020603050405020304" pitchFamily="18" charset="0"/>
              </a:rPr>
              <a:t>Size         	Minimum Value         Maximum Value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               in Bytes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i="1" dirty="0"/>
              <a:t>float </a:t>
            </a:r>
            <a:r>
              <a:rPr lang="en-US" altLang="ar-SA" dirty="0"/>
              <a:t>        4               	1.4E-45                           3.4028235E38</a:t>
            </a:r>
          </a:p>
          <a:p>
            <a:pPr algn="l" rtl="0">
              <a:buFontTx/>
              <a:buNone/>
            </a:pPr>
            <a:r>
              <a:rPr lang="en-US" altLang="ar-SA" i="1" dirty="0"/>
              <a:t>double</a:t>
            </a:r>
            <a:r>
              <a:rPr lang="en-US" altLang="ar-SA" dirty="0"/>
              <a:t>     8               	  4.9E-324      </a:t>
            </a:r>
            <a:r>
              <a:rPr lang="en-US" altLang="ar-SA" dirty="0">
                <a:cs typeface="Times New Roman" panose="02020603050405020304" pitchFamily="18" charset="0"/>
              </a:rPr>
              <a:t>1.7976931348623157E308</a:t>
            </a:r>
            <a:r>
              <a:rPr lang="en-US" altLang="ar-SA" dirty="0"/>
              <a:t> 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dirty="0"/>
              <a:t>Example declarations: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  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float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double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interestRate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double paycheck,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sumSalaries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169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i="1" dirty="0"/>
              <a:t>3) char</a:t>
            </a:r>
            <a:r>
              <a:rPr lang="en-US" altLang="ar-SA" dirty="0"/>
              <a:t> Data Type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581192" y="2112093"/>
            <a:ext cx="7989752" cy="3630795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ar-SA" sz="2000" dirty="0"/>
              <a:t>One Unicode character (16 bits - 2 bytes)</a:t>
            </a: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Type</a:t>
            </a:r>
            <a:r>
              <a:rPr lang="en-US" altLang="ar-SA" dirty="0">
                <a:cs typeface="Times New Roman" panose="02020603050405020304" pitchFamily="18" charset="0"/>
              </a:rPr>
              <a:t>      </a:t>
            </a:r>
            <a:r>
              <a:rPr lang="en-US" altLang="ar-SA" b="1" dirty="0">
                <a:cs typeface="Times New Roman" panose="02020603050405020304" pitchFamily="18" charset="0"/>
              </a:rPr>
              <a:t>Size        	 Minimum Value         Maximum Value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               in Bytes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i="1" dirty="0"/>
              <a:t>char</a:t>
            </a:r>
            <a:r>
              <a:rPr lang="en-US" altLang="ar-SA" dirty="0"/>
              <a:t>        2              	character                         </a:t>
            </a:r>
            <a:r>
              <a:rPr lang="en-US" altLang="ar-SA" dirty="0" err="1"/>
              <a:t>character</a:t>
            </a:r>
            <a:r>
              <a:rPr lang="en-US" altLang="ar-SA" dirty="0"/>
              <a:t> </a:t>
            </a:r>
          </a:p>
          <a:p>
            <a:pPr algn="l" rtl="0">
              <a:buFontTx/>
              <a:buNone/>
            </a:pPr>
            <a:r>
              <a:rPr lang="en-US" altLang="ar-SA" dirty="0"/>
              <a:t>                              	encoded as 0                  encoded as FFFF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dirty="0"/>
              <a:t>Example declarations: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char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finalGrade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char newline, tab,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doubleQuotes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US" altLang="ar-SA" dirty="0">
                <a:latin typeface="Courier New" panose="02070309020205020404" pitchFamily="49" charset="0"/>
              </a:rPr>
              <a:t> </a:t>
            </a:r>
            <a:r>
              <a:rPr lang="en-US" altLang="ar-SA" dirty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67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4) </a:t>
            </a:r>
            <a:r>
              <a:rPr lang="en-US" altLang="ar-SA" dirty="0" err="1"/>
              <a:t>boolean</a:t>
            </a:r>
            <a:r>
              <a:rPr lang="en-US" altLang="ar-SA" dirty="0"/>
              <a:t> Data Type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 sz="2400" dirty="0"/>
              <a:t>Two values only: </a:t>
            </a:r>
          </a:p>
          <a:p>
            <a:pPr lvl="1"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false</a:t>
            </a:r>
          </a:p>
          <a:p>
            <a:pPr algn="l" rtl="0"/>
            <a:r>
              <a:rPr lang="en-US" altLang="ar-SA" sz="2000" dirty="0"/>
              <a:t>Used for decision making or as "flag" variables</a:t>
            </a:r>
          </a:p>
          <a:p>
            <a:pPr algn="l" rtl="0"/>
            <a:r>
              <a:rPr lang="en-US" altLang="ar-SA" sz="2000" dirty="0"/>
              <a:t>Example declarations:</a:t>
            </a:r>
          </a:p>
          <a:p>
            <a:pPr lvl="1"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boolean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isEmpty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ar-SA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boolean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passed, failed;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48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Assigning Values to Variables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581192" y="1944668"/>
            <a:ext cx="8382214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Assignment operator    = </a:t>
            </a:r>
          </a:p>
          <a:p>
            <a:pPr lvl="1" algn="l" rtl="0"/>
            <a:r>
              <a:rPr lang="en-US" altLang="ar-SA" sz="1800" dirty="0"/>
              <a:t>Value on the right of the operator is assigned to the variable on the left</a:t>
            </a:r>
          </a:p>
          <a:p>
            <a:pPr lvl="1" algn="l" rtl="0"/>
            <a:r>
              <a:rPr lang="en-US" altLang="ar-SA" sz="1800" dirty="0"/>
              <a:t>Value on the right can be a literal (text representing a specific value), another variable, or an </a:t>
            </a:r>
            <a:r>
              <a:rPr lang="en-US" altLang="ar-SA" sz="1800" b="1" dirty="0"/>
              <a:t>expression</a:t>
            </a:r>
            <a:r>
              <a:rPr lang="en-US" altLang="ar-SA" sz="1800" dirty="0"/>
              <a:t> (explained later)</a:t>
            </a:r>
          </a:p>
          <a:p>
            <a:pPr algn="l" rtl="0"/>
            <a:r>
              <a:rPr lang="en-US" altLang="ar-SA" sz="2000" dirty="0"/>
              <a:t>Syntax:</a:t>
            </a:r>
          </a:p>
          <a:p>
            <a:pPr lvl="1" algn="l" rtl="0">
              <a:buFontTx/>
              <a:buNone/>
            </a:pP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variableName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initialValue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lvl="1" algn="l" rtl="0">
              <a:buFontTx/>
              <a:buNone/>
            </a:pP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=0;</a:t>
            </a:r>
          </a:p>
          <a:p>
            <a:pPr lvl="1" algn="l" rtl="0">
              <a:buFontTx/>
              <a:buNone/>
            </a:pPr>
            <a:r>
              <a:rPr lang="en-US" altLang="ar-SA" dirty="0"/>
              <a:t>Or</a:t>
            </a:r>
          </a:p>
          <a:p>
            <a:pPr lvl="1" algn="l" rtl="0">
              <a:buFontTx/>
              <a:buNone/>
            </a:pP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variable1 = initialValue1,variable2 =initialValue2, …;</a:t>
            </a:r>
          </a:p>
          <a:p>
            <a:pPr lvl="1" algn="l" rtl="0">
              <a:buFontTx/>
              <a:buNone/>
            </a:pP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=0, num2=1, num3=0;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49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Assigning the Values of Other Variables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 sz="2000" dirty="0"/>
              <a:t>Syntax: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variable2 = variable1;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num2;</a:t>
            </a:r>
          </a:p>
          <a:p>
            <a:pPr algn="l" rtl="0"/>
            <a:r>
              <a:rPr lang="en-US" altLang="ar-SA" sz="2000" dirty="0"/>
              <a:t>Rules:</a:t>
            </a:r>
          </a:p>
          <a:p>
            <a:pPr lvl="1" algn="l" rtl="0">
              <a:buFontTx/>
              <a:buNone/>
            </a:pPr>
            <a:r>
              <a:rPr lang="en-US" altLang="ar-SA" sz="2000" i="1" dirty="0"/>
              <a:t>1. variable1</a:t>
            </a:r>
            <a:r>
              <a:rPr lang="en-US" altLang="ar-SA" sz="2000" dirty="0"/>
              <a:t> needs to be defined before this statement appears in the source code</a:t>
            </a:r>
          </a:p>
          <a:p>
            <a:pPr algn="l" rtl="0">
              <a:buFontTx/>
              <a:buNone/>
            </a:pPr>
            <a:r>
              <a:rPr lang="en-US" altLang="ar-SA" sz="2000" i="1" dirty="0">
                <a:cs typeface="Times New Roman" panose="02020603050405020304" pitchFamily="18" charset="0"/>
              </a:rPr>
              <a:t>     2. variable1 </a:t>
            </a:r>
            <a:r>
              <a:rPr lang="en-US" altLang="ar-SA" sz="2000" dirty="0">
                <a:cs typeface="Times New Roman" panose="02020603050405020304" pitchFamily="18" charset="0"/>
              </a:rPr>
              <a:t>and</a:t>
            </a:r>
            <a:r>
              <a:rPr lang="en-US" altLang="ar-SA" sz="2000" i="1" dirty="0">
                <a:cs typeface="Times New Roman" panose="02020603050405020304" pitchFamily="18" charset="0"/>
              </a:rPr>
              <a:t> variable2 </a:t>
            </a:r>
            <a:r>
              <a:rPr lang="en-US" altLang="ar-SA" sz="2000" dirty="0">
                <a:cs typeface="Times New Roman" panose="02020603050405020304" pitchFamily="18" charset="0"/>
              </a:rPr>
              <a:t>need to be compatible data types.</a:t>
            </a:r>
            <a:endParaRPr lang="en-US" altLang="ar-SA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254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1" y="687474"/>
            <a:ext cx="8305231" cy="1191250"/>
          </a:xfrm>
        </p:spPr>
        <p:txBody>
          <a:bodyPr/>
          <a:lstStyle/>
          <a:p>
            <a:pPr rtl="0"/>
            <a:r>
              <a:rPr lang="en-US" altLang="ar-SA"/>
              <a:t>Compatible Data Types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581191" y="2228003"/>
            <a:ext cx="8305231" cy="3992493"/>
          </a:xfrm>
        </p:spPr>
        <p:txBody>
          <a:bodyPr>
            <a:normAutofit fontScale="85000" lnSpcReduction="20000"/>
          </a:bodyPr>
          <a:lstStyle/>
          <a:p>
            <a:pPr algn="l" rtl="0">
              <a:buFontTx/>
              <a:buNone/>
            </a:pPr>
            <a:r>
              <a:rPr lang="en-US" altLang="ar-SA" sz="2400" b="1">
                <a:cs typeface="Times New Roman" panose="02020603050405020304" pitchFamily="18" charset="0"/>
              </a:rPr>
              <a:t>Any type in right column can be assigned to type in left column:</a:t>
            </a:r>
          </a:p>
          <a:p>
            <a:pPr algn="l" rtl="0">
              <a:buFontTx/>
              <a:buNone/>
            </a:pPr>
            <a:endParaRPr lang="en-US" altLang="ar-SA" sz="2400" b="1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400" b="1">
                <a:cs typeface="Times New Roman" panose="02020603050405020304" pitchFamily="18" charset="0"/>
              </a:rPr>
              <a:t>Data Type</a:t>
            </a:r>
            <a:r>
              <a:rPr lang="en-US" altLang="ar-SA" sz="2400">
                <a:cs typeface="Times New Roman" panose="02020603050405020304" pitchFamily="18" charset="0"/>
              </a:rPr>
              <a:t>           </a:t>
            </a:r>
            <a:r>
              <a:rPr lang="en-US" altLang="ar-SA" sz="2400" b="1">
                <a:cs typeface="Times New Roman" panose="02020603050405020304" pitchFamily="18" charset="0"/>
              </a:rPr>
              <a:t>Compatible Data Types </a:t>
            </a:r>
            <a:endParaRPr lang="en-US" altLang="ar-SA" sz="240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byte                      byte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short                     byte, short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int                         byte, short, int, char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long                      byte, short, int, long, char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float                      float, byte, short, int, long, char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double                  float, double, byte, short, int, long, char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boolean                boolean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char                      char</a:t>
            </a:r>
            <a:endParaRPr lang="en-US" altLang="ar-SA" sz="2400" i="1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982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Sample Assignments</a:t>
            </a:r>
          </a:p>
        </p:txBody>
      </p:sp>
      <p:sp>
        <p:nvSpPr>
          <p:cNvPr id="118787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This is a valid assignment: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</a:t>
            </a:r>
            <a:r>
              <a:rPr lang="en-US" altLang="ar-SA" sz="2400" dirty="0">
                <a:latin typeface="Courier New" panose="02070309020205020404" pitchFamily="49" charset="0"/>
              </a:rPr>
              <a:t>   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float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.05;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double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taxRate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endParaRPr lang="en-US" altLang="ar-SA" sz="24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2000" dirty="0"/>
              <a:t>This is invalid because the </a:t>
            </a:r>
            <a:r>
              <a:rPr lang="en-US" altLang="ar-SA" sz="2000" i="1" dirty="0"/>
              <a:t>float</a:t>
            </a:r>
            <a:r>
              <a:rPr lang="en-US" altLang="ar-SA" sz="2000" dirty="0"/>
              <a:t> data type is lower in precision than the </a:t>
            </a:r>
            <a:r>
              <a:rPr lang="en-US" altLang="ar-SA" sz="2000" i="1" dirty="0"/>
              <a:t>double </a:t>
            </a:r>
            <a:r>
              <a:rPr lang="en-US" altLang="ar-SA" sz="2000" dirty="0"/>
              <a:t>data type: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 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taxRate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.05;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float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taxRate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875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i="1"/>
              <a:t>String</a:t>
            </a:r>
            <a:r>
              <a:rPr lang="en-US" altLang="ar-SA"/>
              <a:t> Literals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400" i="1" dirty="0"/>
              <a:t>String</a:t>
            </a:r>
            <a:r>
              <a:rPr lang="en-US" altLang="ar-SA" sz="2400" dirty="0"/>
              <a:t> is </a:t>
            </a:r>
            <a:r>
              <a:rPr lang="en-US" altLang="ar-SA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actually a class, not a basic data type</a:t>
            </a:r>
            <a:r>
              <a:rPr lang="en-US" altLang="ar-SA" sz="2400" dirty="0"/>
              <a:t>; </a:t>
            </a:r>
            <a:r>
              <a:rPr lang="en-US" altLang="ar-SA" sz="2400" i="1" dirty="0"/>
              <a:t>String</a:t>
            </a:r>
            <a:r>
              <a:rPr lang="en-US" altLang="ar-SA" sz="2400" dirty="0"/>
              <a:t> variables are objects</a:t>
            </a:r>
          </a:p>
          <a:p>
            <a:pPr algn="l" rtl="0"/>
            <a:r>
              <a:rPr lang="en-US" altLang="ar-SA" sz="2400" i="1" dirty="0"/>
              <a:t>String</a:t>
            </a:r>
            <a:r>
              <a:rPr lang="en-US" altLang="ar-SA" sz="2400" dirty="0"/>
              <a:t> literal: text contained within double quotes.</a:t>
            </a:r>
          </a:p>
          <a:p>
            <a:pPr algn="l" rtl="0"/>
            <a:r>
              <a:rPr lang="en-US" altLang="ar-SA" sz="2400" dirty="0"/>
              <a:t>Example of </a:t>
            </a:r>
            <a:r>
              <a:rPr lang="en-US" altLang="ar-SA" sz="2400" i="1" dirty="0"/>
              <a:t>String</a:t>
            </a:r>
            <a:r>
              <a:rPr lang="en-US" altLang="ar-SA" sz="2400" dirty="0"/>
              <a:t> literals:</a:t>
            </a:r>
          </a:p>
          <a:p>
            <a:pPr algn="l" rtl="0">
              <a:buFontTx/>
              <a:buNone/>
            </a:pPr>
            <a:r>
              <a:rPr lang="en-US" altLang="ar-SA" sz="2800" dirty="0">
                <a:latin typeface="Courier New" panose="02070309020205020404" pitchFamily="49" charset="0"/>
              </a:rPr>
              <a:t>   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"Hello" </a:t>
            </a:r>
            <a:endParaRPr lang="en-US" altLang="ar-SA" sz="20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"Hello world"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"The value of x is "</a:t>
            </a:r>
          </a:p>
          <a:p>
            <a:pPr algn="l" rtl="0">
              <a:buFontTx/>
              <a:buNone/>
            </a:pPr>
            <a:endParaRPr lang="en-US" altLang="ar-SA" sz="2000" dirty="0"/>
          </a:p>
          <a:p>
            <a:pPr algn="l" rtl="0">
              <a:buFontTx/>
              <a:buNone/>
            </a:pPr>
            <a:endParaRPr lang="en-US" altLang="ar-SA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525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altLang="ar-SA" sz="4000" i="1"/>
              <a:t>String</a:t>
            </a:r>
            <a:r>
              <a:rPr lang="en-US" altLang="ar-SA" sz="4000"/>
              <a:t> Concatenation Operator (+)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200" dirty="0"/>
              <a:t>Combines </a:t>
            </a:r>
            <a:r>
              <a:rPr lang="en-US" altLang="ar-SA" sz="2200" i="1" dirty="0"/>
              <a:t>String</a:t>
            </a:r>
            <a:r>
              <a:rPr lang="en-US" altLang="ar-SA" sz="2200" dirty="0"/>
              <a:t> literals with other data types for printing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/>
            <a:r>
              <a:rPr lang="en-US" altLang="ar-SA" sz="2200" dirty="0"/>
              <a:t>Example</a:t>
            </a:r>
            <a:r>
              <a:rPr lang="en-US" altLang="ar-SA" dirty="0"/>
              <a:t>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String hello = "Hello";</a:t>
            </a:r>
          </a:p>
          <a:p>
            <a:pPr algn="l" rtl="0">
              <a:buFontTx/>
              <a:buNone/>
            </a:pP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 String there = "there";</a:t>
            </a:r>
          </a:p>
          <a:p>
            <a:pPr algn="l" rtl="0">
              <a:buFontTx/>
              <a:buNone/>
            </a:pP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 String greeting = hello + ' ' + there;</a:t>
            </a:r>
          </a:p>
          <a:p>
            <a:pPr algn="l" rtl="0">
              <a:buFontTx/>
              <a:buNone/>
            </a:pP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( greeting );</a:t>
            </a:r>
          </a:p>
          <a:p>
            <a:pPr algn="l" rtl="0">
              <a:buFontTx/>
              <a:buNone/>
            </a:pPr>
            <a:r>
              <a:rPr lang="en-US" altLang="ar-SA" sz="2800" dirty="0"/>
              <a:t>Output is: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Hello there</a:t>
            </a:r>
          </a:p>
          <a:p>
            <a:pPr algn="l" rtl="0">
              <a:buFontTx/>
              <a:buNone/>
            </a:pPr>
            <a:endParaRPr lang="en-US" altLang="ar-SA" sz="2400" dirty="0">
              <a:latin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272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altLang="ar-SA"/>
              <a:t>Comments</a:t>
            </a:r>
            <a:endParaRPr lang="en-US" altLang="ar-SA"/>
          </a:p>
        </p:txBody>
      </p:sp>
      <p:sp>
        <p:nvSpPr>
          <p:cNvPr id="1359877" name="Rectangle 5"/>
          <p:cNvSpPr>
            <a:spLocks noGrp="1" noChangeArrowheads="1"/>
          </p:cNvSpPr>
          <p:nvPr>
            <p:ph idx="1"/>
          </p:nvPr>
        </p:nvSpPr>
        <p:spPr>
          <a:xfrm>
            <a:off x="194826" y="1955280"/>
            <a:ext cx="8627202" cy="4625823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GB" altLang="ar-SA" sz="2600" b="1" dirty="0"/>
              <a:t>comment</a:t>
            </a:r>
            <a:r>
              <a:rPr lang="en-GB" altLang="ar-SA" sz="2600" dirty="0"/>
              <a:t>: A note written in the source code by the programmer to make the code easier to understand.</a:t>
            </a:r>
          </a:p>
          <a:p>
            <a:pPr lvl="1" algn="l" rtl="0"/>
            <a:r>
              <a:rPr lang="en-GB" altLang="ar-SA" sz="2600" dirty="0"/>
              <a:t>Comments are not executed when your program runs.</a:t>
            </a:r>
          </a:p>
          <a:p>
            <a:pPr lvl="1" algn="l" rtl="0"/>
            <a:r>
              <a:rPr lang="en-GB" altLang="ar-SA" sz="2600" dirty="0"/>
              <a:t>Most Java editors show your comments with a special </a:t>
            </a:r>
            <a:r>
              <a:rPr lang="en-GB" altLang="ar-SA" sz="2600" dirty="0" err="1"/>
              <a:t>color</a:t>
            </a:r>
            <a:r>
              <a:rPr lang="en-GB" altLang="ar-SA" sz="2600" dirty="0"/>
              <a:t>.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GB" altLang="ar-SA" sz="1200" dirty="0"/>
          </a:p>
          <a:p>
            <a:pPr algn="l" rtl="0"/>
            <a:r>
              <a:rPr lang="en-GB" altLang="ar-SA" dirty="0"/>
              <a:t>Comment, general syntax: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GB" altLang="ar-SA" sz="2000" dirty="0"/>
              <a:t>	</a:t>
            </a:r>
            <a:r>
              <a:rPr lang="en-GB" altLang="ar-SA" sz="2000" dirty="0">
                <a:latin typeface="Courier New" panose="02070309020205020404" pitchFamily="49" charset="0"/>
              </a:rPr>
              <a:t>/* </a:t>
            </a:r>
            <a:r>
              <a:rPr lang="en-GB" altLang="ar-SA" sz="2000" b="1" i="1" dirty="0"/>
              <a:t>&lt;comment text; may span multiple lines&gt;</a:t>
            </a:r>
          </a:p>
          <a:p>
            <a:pPr>
              <a:buNone/>
            </a:pPr>
            <a:r>
              <a:rPr lang="en-GB" altLang="ar-SA" b="1" i="1" dirty="0"/>
              <a:t>		&lt;comment text; may span multiple lines&gt;</a:t>
            </a:r>
            <a:r>
              <a:rPr lang="en-GB" altLang="ar-SA" sz="2000" dirty="0"/>
              <a:t> </a:t>
            </a:r>
            <a:r>
              <a:rPr lang="en-GB" altLang="ar-SA" sz="2000" dirty="0">
                <a:latin typeface="Courier New" panose="02070309020205020404" pitchFamily="49" charset="0"/>
              </a:rPr>
              <a:t>*/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GB" altLang="ar-SA" sz="2000" dirty="0"/>
              <a:t>		or,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GB" altLang="ar-SA" sz="2000" dirty="0"/>
              <a:t>	</a:t>
            </a:r>
            <a:r>
              <a:rPr lang="en-GB" altLang="ar-SA" sz="2000" dirty="0">
                <a:latin typeface="Courier New" panose="02070309020205020404" pitchFamily="49" charset="0"/>
              </a:rPr>
              <a:t>// </a:t>
            </a:r>
            <a:r>
              <a:rPr lang="en-GB" altLang="ar-SA" sz="2000" b="1" i="1" dirty="0"/>
              <a:t>&lt;comment text, on one line&gt;</a:t>
            </a:r>
          </a:p>
          <a:p>
            <a:pPr lvl="1" algn="l" rtl="0"/>
            <a:endParaRPr lang="en-GB" altLang="ar-SA" sz="1000" dirty="0"/>
          </a:p>
          <a:p>
            <a:pPr algn="l" rtl="0"/>
            <a:r>
              <a:rPr lang="en-GB" altLang="ar-SA" sz="2300" dirty="0"/>
              <a:t>Examples: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 A comment goes here. */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 It can even span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multiple lines. */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This is a one-line comment.</a:t>
            </a:r>
            <a:endParaRPr lang="en-US" altLang="ar-SA" sz="2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BC59C5C-FBA4-438A-97F7-CE165B46F0A1}" type="slidenum">
              <a:rPr lang="en-US" altLang="ar-SA"/>
              <a:pPr algn="l"/>
              <a:t>2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08122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Common Error</a:t>
            </a:r>
          </a:p>
        </p:txBody>
      </p:sp>
      <p:sp>
        <p:nvSpPr>
          <p:cNvPr id="120835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altLang="ar-SA" sz="2400" i="1" dirty="0"/>
              <a:t>String </a:t>
            </a:r>
            <a:r>
              <a:rPr lang="en-US" altLang="ar-SA" sz="2400" dirty="0"/>
              <a:t>literals must start and end on the same line. This statement:</a:t>
            </a:r>
          </a:p>
          <a:p>
            <a:pPr algn="l" rtl="0">
              <a:buFontTx/>
              <a:buNone/>
            </a:pPr>
            <a:r>
              <a:rPr lang="en-US" altLang="ar-SA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( "Never pass a water fountain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       without taking a drink" );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    generates these compiler errors: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</a:t>
            </a: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</a:rPr>
              <a:t>unclosed string literal</a:t>
            </a:r>
          </a:p>
          <a:p>
            <a:pPr algn="l" rtl="0">
              <a:buFontTx/>
              <a:buNone/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</a:rPr>
              <a:t>      ')' expected</a:t>
            </a:r>
          </a:p>
          <a:p>
            <a:pPr algn="l" rtl="0"/>
            <a:r>
              <a:rPr lang="en-US" altLang="ar-SA" sz="2400" dirty="0"/>
              <a:t>Break long </a:t>
            </a:r>
            <a:r>
              <a:rPr lang="en-US" altLang="ar-SA" sz="2400" i="1" dirty="0"/>
              <a:t>Strings</a:t>
            </a:r>
            <a:r>
              <a:rPr lang="en-US" altLang="ar-SA" sz="2400" dirty="0"/>
              <a:t> into shorter</a:t>
            </a:r>
            <a:r>
              <a:rPr lang="en-US" altLang="ar-SA" sz="2400" i="1" dirty="0"/>
              <a:t> Strings</a:t>
            </a:r>
            <a:r>
              <a:rPr lang="en-US" altLang="ar-SA" sz="2400" dirty="0"/>
              <a:t> and use the concatenation operator:</a:t>
            </a:r>
          </a:p>
          <a:p>
            <a:pPr algn="l" rtl="0">
              <a:buFontTx/>
              <a:buNone/>
            </a:pP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 "Never pass a water fountain"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    +  " without taking a drink" 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145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1027"/>
          <p:cNvSpPr>
            <a:spLocks noGrp="1" noChangeArrowheads="1"/>
          </p:cNvSpPr>
          <p:nvPr>
            <p:ph idx="1"/>
          </p:nvPr>
        </p:nvSpPr>
        <p:spPr>
          <a:xfrm>
            <a:off x="478161" y="1648454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Declare a variable only once</a:t>
            </a:r>
          </a:p>
          <a:p>
            <a:pPr algn="l" rtl="0"/>
            <a:r>
              <a:rPr lang="en-US" altLang="ar-SA" sz="2000" dirty="0"/>
              <a:t>Once a variable is declared, its data type cannot be changed.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These statements: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 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twoCents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double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twoCents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= .02</a:t>
            </a:r>
            <a:r>
              <a:rPr lang="en-US" altLang="ar-SA" dirty="0">
                <a:latin typeface="Courier New" panose="020703090202050204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+mj-lt"/>
              </a:rPr>
              <a:t>generate this compiler error:</a:t>
            </a:r>
          </a:p>
          <a:p>
            <a:pPr algn="l" rtl="0">
              <a:buFontTx/>
              <a:buNone/>
            </a:pPr>
            <a:r>
              <a:rPr lang="en-US" altLang="ar-SA" dirty="0">
                <a:solidFill>
                  <a:schemeClr val="accent2"/>
                </a:solidFill>
                <a:latin typeface="Courier New" panose="02070309020205020404" pitchFamily="49" charset="0"/>
              </a:rPr>
              <a:t>  </a:t>
            </a:r>
            <a:r>
              <a:rPr lang="en-US" altLang="ar-SA" sz="1600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twoCents</a:t>
            </a:r>
            <a:r>
              <a:rPr lang="en-US" altLang="ar-SA" sz="16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is already defined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055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491040" y="1854516"/>
            <a:ext cx="7989752" cy="3630795"/>
          </a:xfrm>
        </p:spPr>
        <p:txBody>
          <a:bodyPr/>
          <a:lstStyle/>
          <a:p>
            <a:pPr algn="l" rtl="0"/>
            <a:r>
              <a:rPr lang="en-US" altLang="ar-SA" sz="2000" dirty="0"/>
              <a:t>Once a variable is declared, its data type cannot be changed.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These statements: 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cashInHand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cashInHand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generate this compiler error:</a:t>
            </a:r>
            <a:endParaRPr lang="en-US" altLang="ar-SA" sz="20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400" dirty="0">
                <a:solidFill>
                  <a:schemeClr val="accent2"/>
                </a:solidFill>
                <a:latin typeface="Courier New" panose="02070309020205020404" pitchFamily="49" charset="0"/>
              </a:rPr>
              <a:t>  </a:t>
            </a:r>
            <a:r>
              <a:rPr lang="en-US" altLang="ar-SA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cashInHand</a:t>
            </a:r>
            <a:r>
              <a:rPr lang="en-US" altLang="ar-SA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is already defined</a:t>
            </a:r>
            <a:endParaRPr lang="en-US" altLang="ar-SA" sz="2400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044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9891" y="976648"/>
            <a:ext cx="7772400" cy="720725"/>
          </a:xfrm>
        </p:spPr>
        <p:txBody>
          <a:bodyPr/>
          <a:lstStyle/>
          <a:p>
            <a:pPr rtl="0"/>
            <a:r>
              <a:rPr lang="en-US" altLang="ar-SA" dirty="0"/>
              <a:t>Constants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466860" y="1851338"/>
            <a:ext cx="8432441" cy="5006662"/>
          </a:xfrm>
        </p:spPr>
        <p:txBody>
          <a:bodyPr/>
          <a:lstStyle/>
          <a:p>
            <a:pPr algn="l" rtl="0"/>
            <a:r>
              <a:rPr lang="en-US" altLang="ar-SA" sz="2000" dirty="0"/>
              <a:t>Value cannot change during program execution</a:t>
            </a:r>
          </a:p>
          <a:p>
            <a:pPr algn="l" rtl="0"/>
            <a:r>
              <a:rPr lang="en-US" altLang="ar-SA" sz="2000" dirty="0"/>
              <a:t>Syntax:</a:t>
            </a:r>
          </a:p>
          <a:p>
            <a:pPr algn="l" rtl="0">
              <a:buFontTx/>
              <a:buNone/>
            </a:pPr>
            <a:r>
              <a:rPr lang="en-US" altLang="ar-SA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final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constantIdentifier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assignedValue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altLang="ar-SA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final </a:t>
            </a:r>
            <a:r>
              <a:rPr lang="en-US" altLang="ar-SA" b="1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b="1" dirty="0">
                <a:latin typeface="Consolas" panose="020B0609020204030204" pitchFamily="49" charset="0"/>
                <a:cs typeface="Consolas" panose="020B0609020204030204" pitchFamily="49" charset="0"/>
              </a:rPr>
              <a:t> Constant = 8;</a:t>
            </a:r>
            <a:endParaRPr lang="en-US" altLang="ar-S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Note: assigning a value when the constant is declared is optional. But a value must be assigned before the constant is used.</a:t>
            </a:r>
          </a:p>
          <a:p>
            <a:pPr algn="l" rtl="0">
              <a:buFontTx/>
              <a:buNone/>
            </a:pPr>
            <a:endParaRPr lang="en-US" altLang="ar-SA" sz="28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endParaRPr lang="en-US" altLang="ar-SA" sz="2800" dirty="0"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452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375130" y="1803000"/>
            <a:ext cx="7989752" cy="3630795"/>
          </a:xfrm>
        </p:spPr>
        <p:txBody>
          <a:bodyPr/>
          <a:lstStyle/>
          <a:p>
            <a:pPr algn="l" rtl="0"/>
            <a:r>
              <a:rPr lang="en-US" altLang="ar-SA" sz="2000" dirty="0">
                <a:cs typeface="Times New Roman" panose="02020603050405020304" pitchFamily="18" charset="0"/>
              </a:rPr>
              <a:t>Use all capital letters for constants and separate words with an underscore:</a:t>
            </a:r>
          </a:p>
          <a:p>
            <a:pPr algn="l" rtl="0">
              <a:buFontTx/>
              <a:buNone/>
            </a:pPr>
            <a:r>
              <a:rPr lang="en-US" altLang="ar-SA" sz="2000" dirty="0">
                <a:cs typeface="Times New Roman" panose="02020603050405020304" pitchFamily="18" charset="0"/>
              </a:rPr>
              <a:t>   Example: 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  <a:cs typeface="Times New Roman" panose="02020603050405020304" pitchFamily="18" charset="0"/>
              </a:rPr>
              <a:t>    final double TAX_RATE = .05;</a:t>
            </a:r>
          </a:p>
          <a:p>
            <a:pPr algn="l" rtl="0"/>
            <a:r>
              <a:rPr lang="en-US" altLang="ar-SA" sz="2000" dirty="0">
                <a:cs typeface="Times New Roman" panose="02020603050405020304" pitchFamily="18" charset="0"/>
              </a:rPr>
              <a:t>Declare constants at the top of the program so their values can easily be seen</a:t>
            </a:r>
          </a:p>
          <a:p>
            <a:pPr algn="l" rtl="0"/>
            <a:r>
              <a:rPr lang="en-US" altLang="ar-SA" sz="2000" dirty="0">
                <a:cs typeface="Times New Roman" panose="02020603050405020304" pitchFamily="18" charset="0"/>
              </a:rPr>
              <a:t>Declare as a constant any data that should not change during program execution</a:t>
            </a:r>
          </a:p>
          <a:p>
            <a:pPr algn="l" rtl="0"/>
            <a:endParaRPr lang="en-US" alt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1430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Assignment Operator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altLang="ar-SA" sz="2000" dirty="0"/>
              <a:t>  Syntax: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   target = expression;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sz="2000" dirty="0"/>
              <a:t>expression: operators and operands that evaluate to a single value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  --value is then assigned to target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	--target must be a variable (or constant) 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  --value must be compatible with target's data type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8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Examples: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410574" y="1880316"/>
            <a:ext cx="8330988" cy="4572000"/>
          </a:xfrm>
        </p:spPr>
        <p:txBody>
          <a:bodyPr>
            <a:normAutofit fontScale="92500" lnSpcReduction="20000"/>
          </a:bodyPr>
          <a:lstStyle/>
          <a:p>
            <a:pPr algn="l" rtl="0">
              <a:buFontTx/>
              <a:buNone/>
            </a:pPr>
            <a:endParaRPr lang="en-US" altLang="ar-SA" sz="20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10; //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holds 10</a:t>
            </a: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8;      //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now holds 8</a:t>
            </a:r>
          </a:p>
          <a:p>
            <a:pPr algn="l" rtl="0">
              <a:buFontTx/>
              <a:buNone/>
            </a:pPr>
            <a:endParaRPr lang="en-US" altLang="ar-SA" sz="2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legalAge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18;</a:t>
            </a: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voterAge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legalAge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endParaRPr lang="en-US" altLang="ar-SA" sz="20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400" dirty="0"/>
              <a:t>The next statement is illegal</a:t>
            </a:r>
          </a:p>
          <a:p>
            <a:pPr algn="l" rtl="0">
              <a:buFontTx/>
              <a:buNone/>
            </a:pP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height = weight * 2; // weight is not defined</a:t>
            </a:r>
          </a:p>
          <a:p>
            <a:pPr algn="l" rtl="0">
              <a:buFontTx/>
              <a:buNone/>
            </a:pP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weight = 20;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and generates the following compiler error: </a:t>
            </a:r>
          </a:p>
          <a:p>
            <a:pPr algn="l" rtl="0">
              <a:buFontTx/>
              <a:buNone/>
            </a:pPr>
            <a:r>
              <a:rPr lang="en-US" altLang="ar-SA" sz="2300" dirty="0">
                <a:solidFill>
                  <a:schemeClr val="accent2"/>
                </a:solidFill>
                <a:latin typeface="Courier New" panose="02070309020205020404" pitchFamily="49" charset="0"/>
              </a:rPr>
              <a:t>  illegal forward reference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1735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Arithmetic Operators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ar-SA"/>
              <a:t> </a:t>
            </a:r>
          </a:p>
        </p:txBody>
      </p:sp>
      <p:graphicFrame>
        <p:nvGraphicFramePr>
          <p:cNvPr id="100390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515686"/>
              </p:ext>
            </p:extLst>
          </p:nvPr>
        </p:nvGraphicFramePr>
        <p:xfrm>
          <a:off x="1395211" y="1912155"/>
          <a:ext cx="6096000" cy="4757739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addition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subtraction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multiplication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6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division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modulus (remainder after  division)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191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Operator Precedence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ar-SA"/>
              <a:t> </a:t>
            </a:r>
          </a:p>
          <a:p>
            <a:pPr>
              <a:buFontTx/>
              <a:buNone/>
            </a:pPr>
            <a:endParaRPr lang="en-US" altLang="ar-SA"/>
          </a:p>
        </p:txBody>
      </p:sp>
      <p:graphicFrame>
        <p:nvGraphicFramePr>
          <p:cNvPr id="102487" name="Group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354780"/>
              </p:ext>
            </p:extLst>
          </p:nvPr>
        </p:nvGraphicFramePr>
        <p:xfrm>
          <a:off x="1498242" y="2015186"/>
          <a:ext cx="6096000" cy="4592320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Order of evaluation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( 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parenthesis for explicit grouping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  / 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multiplication, division, modulus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+ 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addition, subtraction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6898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Example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altLang="ar-SA" dirty="0"/>
              <a:t>   </a:t>
            </a:r>
          </a:p>
          <a:p>
            <a:pPr algn="l" rtl="0">
              <a:buFontTx/>
              <a:buNone/>
            </a:pPr>
            <a:r>
              <a:rPr lang="en-US" altLang="ar-SA" sz="2400" dirty="0" err="1">
                <a:latin typeface="Courier New" panose="02070309020205020404" pitchFamily="49" charset="0"/>
              </a:rPr>
              <a:t>int</a:t>
            </a:r>
            <a:r>
              <a:rPr lang="en-US" altLang="ar-SA" sz="2400" dirty="0">
                <a:latin typeface="Courier New" panose="02070309020205020404" pitchFamily="49" charset="0"/>
              </a:rPr>
              <a:t> pennies = 2 * 25 + 3 * 10 + 2 * 5;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         =   50   +   30   + 10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         =  90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17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altLang="ar-SA"/>
              <a:t>Using comments</a:t>
            </a:r>
            <a:endParaRPr lang="en-US" altLang="ar-SA"/>
          </a:p>
        </p:txBody>
      </p:sp>
      <p:sp>
        <p:nvSpPr>
          <p:cNvPr id="1361925" name="Rectangle 5"/>
          <p:cNvSpPr>
            <a:spLocks noGrp="1" noChangeArrowheads="1"/>
          </p:cNvSpPr>
          <p:nvPr>
            <p:ph idx="1"/>
          </p:nvPr>
        </p:nvSpPr>
        <p:spPr>
          <a:xfrm>
            <a:off x="294664" y="2163650"/>
            <a:ext cx="8562808" cy="2779571"/>
          </a:xfrm>
        </p:spPr>
        <p:txBody>
          <a:bodyPr>
            <a:noAutofit/>
          </a:bodyPr>
          <a:lstStyle/>
          <a:p>
            <a:pPr algn="l" rtl="0">
              <a:lnSpc>
                <a:spcPct val="110000"/>
              </a:lnSpc>
            </a:pPr>
            <a:r>
              <a:rPr lang="en-GB" altLang="ar-SA" sz="2000" dirty="0"/>
              <a:t>Where to place comments:</a:t>
            </a:r>
          </a:p>
          <a:p>
            <a:pPr lvl="1" algn="l" rtl="0">
              <a:lnSpc>
                <a:spcPct val="110000"/>
              </a:lnSpc>
            </a:pPr>
            <a:r>
              <a:rPr lang="en-GB" altLang="ar-SA" sz="1800" dirty="0"/>
              <a:t>at the top of each file (also called a "comment header"),</a:t>
            </a:r>
            <a:br>
              <a:rPr lang="en-GB" altLang="ar-SA" sz="1800" dirty="0"/>
            </a:br>
            <a:r>
              <a:rPr lang="en-GB" altLang="ar-SA" sz="1800" dirty="0"/>
              <a:t>naming the author and explaining what the program does</a:t>
            </a:r>
          </a:p>
          <a:p>
            <a:pPr lvl="1" algn="l" rtl="0">
              <a:lnSpc>
                <a:spcPct val="110000"/>
              </a:lnSpc>
            </a:pPr>
            <a:r>
              <a:rPr lang="en-GB" altLang="ar-SA" sz="1800" dirty="0"/>
              <a:t>at the start of every method, describing its behaviour</a:t>
            </a:r>
          </a:p>
          <a:p>
            <a:pPr lvl="1" algn="l" rtl="0">
              <a:lnSpc>
                <a:spcPct val="110000"/>
              </a:lnSpc>
            </a:pPr>
            <a:r>
              <a:rPr lang="en-GB" altLang="ar-SA" sz="1800" dirty="0"/>
              <a:t>inside methods, to explain complex pieces of code</a:t>
            </a:r>
            <a:br>
              <a:rPr lang="en-GB" altLang="ar-SA" sz="1800" dirty="0"/>
            </a:br>
            <a:r>
              <a:rPr lang="en-GB" altLang="ar-SA" sz="1800" dirty="0"/>
              <a:t>(more useful later)</a:t>
            </a:r>
          </a:p>
          <a:p>
            <a:pPr algn="l" rtl="0">
              <a:lnSpc>
                <a:spcPct val="110000"/>
              </a:lnSpc>
            </a:pPr>
            <a:endParaRPr lang="en-GB" altLang="ar-SA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3B58CFE8-9FB9-4336-86C6-42403D10EDB8}" type="slidenum">
              <a:rPr lang="en-US" altLang="ar-SA"/>
              <a:pPr algn="l"/>
              <a:t>3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5790371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Another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4451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algn="l" rtl="0">
                  <a:buFontTx/>
                  <a:buNone/>
                </a:pPr>
                <a:r>
                  <a:rPr lang="en-US" altLang="ar-SA" dirty="0"/>
                  <a:t> </a:t>
                </a:r>
                <a:r>
                  <a:rPr lang="en-US" altLang="ar-SA" sz="2400" dirty="0"/>
                  <a:t>Translate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ar-SA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ar-SA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altLang="ar-S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ar-SA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altLang="ar-SA" sz="2400" dirty="0"/>
                  <a:t> into Java: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    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// incorrect!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double result = x / 2 * y; 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/>
                  <a:t>     =&gt; </a:t>
                </a:r>
                <a:r>
                  <a:rPr lang="en-US" altLang="ar-SA" sz="2400" u="sng" dirty="0"/>
                  <a:t> x</a:t>
                </a:r>
                <a:r>
                  <a:rPr lang="en-US" altLang="ar-SA" sz="2400" dirty="0"/>
                  <a:t>   *   y</a:t>
                </a:r>
                <a:br>
                  <a:rPr lang="en-US" altLang="ar-SA" sz="2400" dirty="0"/>
                </a:br>
                <a:r>
                  <a:rPr lang="en-US" altLang="ar-SA" sz="2400" dirty="0"/>
                  <a:t>          2</a:t>
                </a:r>
              </a:p>
              <a:p>
                <a:pPr algn="l" rtl="0">
                  <a:buFontTx/>
                  <a:buNone/>
                </a:pPr>
                <a:endParaRPr lang="en-US" altLang="ar-SA" dirty="0"/>
              </a:p>
              <a:p>
                <a:pPr algn="l" rtl="0">
                  <a:buFontTx/>
                  <a:buNone/>
                </a:pPr>
                <a:r>
                  <a:rPr lang="en-US" altLang="ar-SA" dirty="0"/>
                  <a:t>  </a:t>
                </a:r>
                <a:r>
                  <a:rPr lang="en-US" altLang="ar-SA" sz="2400" dirty="0">
                    <a:latin typeface="Courier New" panose="02070309020205020404" pitchFamily="49" charset="0"/>
                  </a:rPr>
                  <a:t> // correct</a:t>
                </a:r>
                <a:endParaRPr lang="en-US" altLang="ar-SA" dirty="0"/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double result = x / ( 2 * y );  </a:t>
                </a:r>
                <a:endParaRPr lang="en-US" altLang="ar-SA" dirty="0"/>
              </a:p>
              <a:p>
                <a:pPr algn="l" rtl="0">
                  <a:buFontTx/>
                  <a:buNone/>
                </a:pPr>
                <a:r>
                  <a:rPr lang="en-US" altLang="ar-SA" dirty="0"/>
                  <a:t>  </a:t>
                </a:r>
              </a:p>
            </p:txBody>
          </p:sp>
        </mc:Choice>
        <mc:Fallback>
          <p:sp>
            <p:nvSpPr>
              <p:cNvPr id="1044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35" t="-1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8694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Integer Division &amp; Modulus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When dividing two integers: </a:t>
            </a:r>
          </a:p>
          <a:p>
            <a:pPr lvl="1" algn="l" rtl="0"/>
            <a:r>
              <a:rPr lang="en-US" altLang="ar-SA" sz="1800" dirty="0"/>
              <a:t>the quotient is an integer</a:t>
            </a:r>
          </a:p>
          <a:p>
            <a:pPr lvl="1" algn="l" rtl="0"/>
            <a:r>
              <a:rPr lang="en-US" altLang="ar-SA" sz="1800" dirty="0"/>
              <a:t>the remainder is truncated (discarded)</a:t>
            </a:r>
          </a:p>
          <a:p>
            <a:pPr algn="l" rtl="0"/>
            <a:r>
              <a:rPr lang="en-US" altLang="ar-SA" sz="2000" dirty="0"/>
              <a:t>To get the remainder, use the modulus operator with the same operands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2962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518375" y="963769"/>
            <a:ext cx="7772400" cy="811213"/>
          </a:xfrm>
        </p:spPr>
        <p:txBody>
          <a:bodyPr/>
          <a:lstStyle/>
          <a:p>
            <a:pPr rtl="0"/>
            <a:r>
              <a:rPr lang="en-US" altLang="ar-SA" dirty="0"/>
              <a:t>Shortcut Operators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518375" y="1774982"/>
            <a:ext cx="8290774" cy="4661079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++</a:t>
            </a:r>
            <a:r>
              <a:rPr lang="en-US" altLang="ar-SA" sz="2000" dirty="0"/>
              <a:t>   increment by 1     </a:t>
            </a:r>
            <a:r>
              <a:rPr lang="en-US" altLang="ar-SA" sz="2000" dirty="0">
                <a:latin typeface="Courier New" panose="02070309020205020404" pitchFamily="49" charset="0"/>
              </a:rPr>
              <a:t> --</a:t>
            </a:r>
            <a:r>
              <a:rPr lang="en-US" altLang="ar-SA" sz="2000" dirty="0"/>
              <a:t>    decrement by 1</a:t>
            </a:r>
          </a:p>
          <a:p>
            <a:pPr algn="l" rtl="0">
              <a:buFontTx/>
              <a:buNone/>
            </a:pPr>
            <a:r>
              <a:rPr lang="en-US" altLang="ar-SA" sz="2800" dirty="0"/>
              <a:t>Example: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dirty="0">
                <a:latin typeface="Courier New" panose="02070309020205020404" pitchFamily="49" charset="0"/>
              </a:rPr>
              <a:t>count++;    // count = count + 1;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 count--;    // count = count - 1;</a:t>
            </a:r>
            <a:endParaRPr lang="en-US" altLang="ar-SA" sz="24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000" dirty="0"/>
              <a:t>Postfix version </a:t>
            </a:r>
            <a:r>
              <a:rPr lang="en-US" altLang="ar-SA" dirty="0"/>
              <a:t>(</a:t>
            </a:r>
            <a:r>
              <a:rPr lang="en-US" altLang="ar-SA" dirty="0" err="1">
                <a:latin typeface="Courier New" panose="02070309020205020404" pitchFamily="49" charset="0"/>
              </a:rPr>
              <a:t>var</a:t>
            </a:r>
            <a:r>
              <a:rPr lang="en-US" altLang="ar-SA" dirty="0">
                <a:latin typeface="Courier New" panose="02070309020205020404" pitchFamily="49" charset="0"/>
              </a:rPr>
              <a:t>++, </a:t>
            </a:r>
            <a:r>
              <a:rPr lang="en-US" altLang="ar-SA" dirty="0" err="1">
                <a:latin typeface="Courier New" panose="02070309020205020404" pitchFamily="49" charset="0"/>
              </a:rPr>
              <a:t>var</a:t>
            </a:r>
            <a:r>
              <a:rPr lang="en-US" altLang="ar-SA" dirty="0">
                <a:latin typeface="Courier New" panose="02070309020205020404" pitchFamily="49" charset="0"/>
              </a:rPr>
              <a:t>--</a:t>
            </a:r>
            <a:r>
              <a:rPr lang="en-US" altLang="ar-SA" dirty="0"/>
              <a:t>):  </a:t>
            </a:r>
            <a:r>
              <a:rPr lang="en-US" altLang="ar-SA" sz="2000" dirty="0"/>
              <a:t>use value of </a:t>
            </a:r>
            <a:r>
              <a:rPr lang="en-US" altLang="ar-SA" sz="2000" i="1" dirty="0" err="1"/>
              <a:t>var</a:t>
            </a:r>
            <a:r>
              <a:rPr lang="en-US" altLang="ar-SA" sz="2000" i="1" dirty="0"/>
              <a:t> </a:t>
            </a:r>
            <a:r>
              <a:rPr lang="en-US" altLang="ar-SA" sz="2000" dirty="0"/>
              <a:t>in expression, then increment or decrement.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2936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More Shortcut Operators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ar-SA"/>
              <a:t> </a:t>
            </a:r>
          </a:p>
        </p:txBody>
      </p:sp>
      <p:graphicFrame>
        <p:nvGraphicFramePr>
          <p:cNvPr id="110628" name="Group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114185"/>
              </p:ext>
            </p:extLst>
          </p:nvPr>
        </p:nvGraphicFramePr>
        <p:xfrm>
          <a:off x="1292180" y="1891047"/>
          <a:ext cx="6096000" cy="4876800"/>
        </p:xfrm>
        <a:graphic>
          <a:graphicData uri="http://schemas.openxmlformats.org/drawingml/2006/table">
            <a:tbl>
              <a:tblPr/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Example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+=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+= 3;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+ 3;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-=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- 10;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*= 4;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* 4;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/= 7;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/ 7;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%=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%=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%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1002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Common Error Trap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/>
              <a:t>No spaces are allowed between the arithmetic operator and the equals sign</a:t>
            </a:r>
          </a:p>
          <a:p>
            <a:pPr algn="l" rtl="0"/>
            <a:r>
              <a:rPr lang="en-US" altLang="ar-SA"/>
              <a:t>Note that the correct sequence is +=, not =+</a:t>
            </a:r>
          </a:p>
          <a:p>
            <a:pPr algn="l" rtl="0">
              <a:buFontTx/>
              <a:buNone/>
            </a:pPr>
            <a:r>
              <a:rPr lang="en-US" altLang="ar-SA"/>
              <a:t>  Example: add 2 to a</a:t>
            </a: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 // incorrect</a:t>
            </a: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 a =+ 2; //   a = +2; assigns 2 to 2</a:t>
            </a:r>
          </a:p>
          <a:p>
            <a:pPr algn="l" rtl="0">
              <a:buFontTx/>
              <a:buNone/>
            </a:pPr>
            <a:endParaRPr lang="en-US" altLang="ar-SA" sz="200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// correct</a:t>
            </a: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a += 2;   // a = a + 2;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2670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2403" y="764748"/>
            <a:ext cx="7989752" cy="1083329"/>
          </a:xfrm>
        </p:spPr>
        <p:txBody>
          <a:bodyPr/>
          <a:lstStyle/>
          <a:p>
            <a:pPr rtl="0"/>
            <a:r>
              <a:rPr lang="en-US" altLang="ar-SA"/>
              <a:t>Operator Precedence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452403" y="2305277"/>
            <a:ext cx="7989752" cy="3630795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altLang="ar-SA"/>
              <a:t> </a:t>
            </a:r>
          </a:p>
        </p:txBody>
      </p:sp>
      <p:graphicFrame>
        <p:nvGraphicFramePr>
          <p:cNvPr id="111712" name="Group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009503"/>
              </p:ext>
            </p:extLst>
          </p:nvPr>
        </p:nvGraphicFramePr>
        <p:xfrm>
          <a:off x="452403" y="1951108"/>
          <a:ext cx="8124422" cy="4791393"/>
        </p:xfrm>
        <a:graphic>
          <a:graphicData uri="http://schemas.openxmlformats.org/drawingml/2006/table">
            <a:tbl>
              <a:tblPr/>
              <a:tblGrid>
                <a:gridCol w="2010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5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391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Order of evaluation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( 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parenthesis for explicit grouping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++ --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preincrement, predecrement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++ --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postincrement, postdecrement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*  / 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multiplication, division, modulus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+ 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addition or </a:t>
                      </a:r>
                      <a:r>
                        <a:rPr kumimoji="0" lang="en-US" altLang="ar-SA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String</a:t>
                      </a: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concatenation, subtraction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= += -= *= /= %=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83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65A85FD-5A6B-4AEA-B33D-90CBE4E36577}" type="slidenum">
              <a:rPr lang="en-US" altLang="ar-SA"/>
              <a:pPr algn="l"/>
              <a:t>4</a:t>
            </a:fld>
            <a:endParaRPr lang="en-US" altLang="ar-SA"/>
          </a:p>
        </p:txBody>
      </p:sp>
      <p:sp>
        <p:nvSpPr>
          <p:cNvPr id="13639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154113" y="687388"/>
            <a:ext cx="7989887" cy="1082675"/>
          </a:xfrm>
        </p:spPr>
        <p:txBody>
          <a:bodyPr/>
          <a:lstStyle/>
          <a:p>
            <a:pPr rtl="0"/>
            <a:r>
              <a:rPr lang="en-GB" altLang="ar-SA"/>
              <a:t>Comments example</a:t>
            </a:r>
            <a:endParaRPr lang="en-US" altLang="ar-SA"/>
          </a:p>
        </p:txBody>
      </p:sp>
      <p:sp>
        <p:nvSpPr>
          <p:cNvPr id="1363973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96863" y="1770063"/>
            <a:ext cx="8847137" cy="3630612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 Suzy Student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CS 101, Fall 2019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This program prints welcome to Java! */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MyFavoriteSong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/* Runs the overall program to print the sentence  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on the console. */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main(String[]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endParaRPr lang="en-GB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GB" altLang="ar-SA" sz="1400" dirty="0">
                <a:solidFill>
                  <a:srgbClr val="008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now printing Welcome to java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(“Welcome to Java”);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endParaRPr lang="en-GB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endParaRPr lang="en-GB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9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/>
              <a:t>Data Types, Variables, and Constants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766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Data Types, Variables, and Constants</a:t>
            </a:r>
          </a:p>
        </p:txBody>
      </p:sp>
      <p:sp>
        <p:nvSpPr>
          <p:cNvPr id="96259" name="Rectangle 1027"/>
          <p:cNvSpPr>
            <a:spLocks noGrp="1" noChangeArrowheads="1"/>
          </p:cNvSpPr>
          <p:nvPr>
            <p:ph idx="1"/>
          </p:nvPr>
        </p:nvSpPr>
        <p:spPr>
          <a:xfrm>
            <a:off x="581192" y="2086336"/>
            <a:ext cx="7989752" cy="363079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endParaRPr lang="en-US" altLang="ar-SA" dirty="0">
              <a:solidFill>
                <a:schemeClr val="tx2"/>
              </a:solidFill>
            </a:endParaRPr>
          </a:p>
          <a:p>
            <a:pPr algn="l" rtl="0"/>
            <a:r>
              <a:rPr lang="en-US" altLang="ar-SA" dirty="0">
                <a:solidFill>
                  <a:schemeClr val="tx2"/>
                </a:solidFill>
              </a:rPr>
              <a:t>Declaring Variables</a:t>
            </a:r>
          </a:p>
          <a:p>
            <a:pPr algn="l" rtl="0"/>
            <a:r>
              <a:rPr lang="en-US" altLang="ar-SA" dirty="0">
                <a:solidFill>
                  <a:schemeClr val="tx2"/>
                </a:solidFill>
              </a:rPr>
              <a:t>Primitive Data Types</a:t>
            </a:r>
          </a:p>
          <a:p>
            <a:pPr algn="l" rtl="0"/>
            <a:r>
              <a:rPr lang="en-US" altLang="ar-SA" dirty="0">
                <a:solidFill>
                  <a:schemeClr val="tx2"/>
                </a:solidFill>
              </a:rPr>
              <a:t>Initial Values and Literals</a:t>
            </a:r>
          </a:p>
          <a:p>
            <a:pPr algn="l" rtl="0"/>
            <a:r>
              <a:rPr lang="en-US" altLang="ar-SA" dirty="0">
                <a:solidFill>
                  <a:schemeClr val="tx2"/>
                </a:solidFill>
              </a:rPr>
              <a:t>String Literals and Escape Sequences</a:t>
            </a:r>
          </a:p>
          <a:p>
            <a:pPr algn="l" rtl="0"/>
            <a:r>
              <a:rPr lang="en-US" altLang="ar-SA" dirty="0">
                <a:solidFill>
                  <a:schemeClr val="tx2"/>
                </a:solidFill>
              </a:rPr>
              <a:t>Constants</a:t>
            </a:r>
          </a:p>
          <a:p>
            <a:pPr algn="l" rtl="0"/>
            <a:endParaRPr lang="en-US" altLang="ar-SA" dirty="0">
              <a:solidFill>
                <a:schemeClr val="tx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650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Data Types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066799"/>
            <a:ext cx="7885144" cy="5643093"/>
          </a:xfrm>
        </p:spPr>
        <p:txBody>
          <a:bodyPr>
            <a:normAutofit/>
          </a:bodyPr>
          <a:lstStyle/>
          <a:p>
            <a:pPr algn="l" rtl="0"/>
            <a:endParaRPr lang="en-US" altLang="ar-SA" sz="2000" dirty="0"/>
          </a:p>
          <a:p>
            <a:pPr algn="l" rtl="0"/>
            <a:endParaRPr lang="en-US" altLang="ar-SA" dirty="0"/>
          </a:p>
          <a:p>
            <a:pPr algn="l" rtl="0"/>
            <a:endParaRPr lang="en-US" altLang="ar-SA" sz="2000" dirty="0"/>
          </a:p>
          <a:p>
            <a:pPr algn="l" rtl="0"/>
            <a:r>
              <a:rPr lang="en-US" altLang="ar-SA" sz="2000" dirty="0"/>
              <a:t>For all data, assign a name (identifier) and a data type </a:t>
            </a:r>
          </a:p>
          <a:p>
            <a:pPr algn="l" rtl="0"/>
            <a:r>
              <a:rPr lang="en-US" altLang="ar-SA" sz="2000" dirty="0"/>
              <a:t>Data type tells compiler:</a:t>
            </a:r>
          </a:p>
          <a:p>
            <a:pPr lvl="1" algn="l" rtl="0"/>
            <a:r>
              <a:rPr lang="en-US" altLang="ar-SA" sz="1800" dirty="0"/>
              <a:t>How much memory to allocate</a:t>
            </a:r>
          </a:p>
          <a:p>
            <a:pPr lvl="1" algn="l" rtl="0"/>
            <a:r>
              <a:rPr lang="en-US" altLang="ar-SA" sz="1800" dirty="0"/>
              <a:t>Format in which to store data</a:t>
            </a:r>
          </a:p>
          <a:p>
            <a:pPr lvl="1" algn="l" rtl="0"/>
            <a:r>
              <a:rPr lang="en-US" altLang="ar-SA" sz="1800" dirty="0"/>
              <a:t>Types of operations you will perform on data</a:t>
            </a:r>
          </a:p>
          <a:p>
            <a:pPr algn="l" rtl="0"/>
            <a:r>
              <a:rPr lang="en-US" altLang="ar-SA" sz="2000" dirty="0"/>
              <a:t>Java "primitive data types"</a:t>
            </a:r>
          </a:p>
          <a:p>
            <a:pPr lvl="1" algn="l" rtl="0">
              <a:buFontTx/>
              <a:buNone/>
            </a:pPr>
            <a:r>
              <a:rPr lang="en-US" altLang="ar-SA" sz="1800" dirty="0"/>
              <a:t> </a:t>
            </a:r>
            <a:r>
              <a:rPr lang="en-US" altLang="ar-SA" sz="1800" i="1" dirty="0"/>
              <a:t>byte, short, </a:t>
            </a:r>
            <a:r>
              <a:rPr lang="en-US" altLang="ar-SA" sz="1800" i="1" dirty="0" err="1"/>
              <a:t>int</a:t>
            </a:r>
            <a:r>
              <a:rPr lang="en-US" altLang="ar-SA" sz="1800" i="1" dirty="0"/>
              <a:t>, long, float, double, char, </a:t>
            </a:r>
            <a:r>
              <a:rPr lang="en-US" altLang="ar-SA" sz="1800" i="1" dirty="0" err="1"/>
              <a:t>boolean</a:t>
            </a:r>
            <a:endParaRPr lang="en-US" altLang="ar-SA" sz="18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154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Declaring Variables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376707" y="1770802"/>
            <a:ext cx="7772400" cy="4734659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Variables hold one value at a time, but that value can change</a:t>
            </a:r>
          </a:p>
          <a:p>
            <a:pPr algn="l" rtl="0"/>
            <a:r>
              <a:rPr lang="en-US" altLang="ar-SA" sz="2000" dirty="0"/>
              <a:t>Syntax: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identifier;</a:t>
            </a:r>
          </a:p>
          <a:p>
            <a:pPr algn="l" rtl="0">
              <a:buFontTx/>
              <a:buNone/>
            </a:pPr>
            <a:r>
              <a:rPr lang="en-US" altLang="ar-SA" b="1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US" altLang="ar-SA" b="1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b="1" dirty="0" err="1">
                <a:latin typeface="Consolas" panose="020B0609020204030204" pitchFamily="49" charset="0"/>
                <a:cs typeface="Consolas" panose="020B0609020204030204" pitchFamily="49" charset="0"/>
              </a:rPr>
              <a:t>num</a:t>
            </a:r>
            <a:r>
              <a:rPr lang="en-US" altLang="ar-SA" b="1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altLang="ar-SA" sz="20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000" dirty="0"/>
              <a:t>  or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identifier1, identifier2, …;</a:t>
            </a:r>
          </a:p>
          <a:p>
            <a:pPr algn="l" rtl="0">
              <a:buFontTx/>
              <a:buNone/>
            </a:pPr>
            <a:r>
              <a:rPr lang="en-US" altLang="ar-SA" b="1" dirty="0"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altLang="ar-SA" b="1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b="1" dirty="0">
                <a:latin typeface="Consolas" panose="020B0609020204030204" pitchFamily="49" charset="0"/>
                <a:cs typeface="Consolas" panose="020B0609020204030204" pitchFamily="49" charset="0"/>
              </a:rPr>
              <a:t> num1, num2, num3;</a:t>
            </a:r>
            <a:endParaRPr lang="en-US" altLang="ar-SA" sz="20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/>
            <a:r>
              <a:rPr lang="en-US" altLang="ar-SA" sz="2000" dirty="0"/>
              <a:t>Naming convention for variable names:</a:t>
            </a:r>
          </a:p>
          <a:p>
            <a:pPr lvl="1" algn="l" rtl="0"/>
            <a:r>
              <a:rPr lang="en-US" altLang="ar-SA" sz="2000" dirty="0"/>
              <a:t>first letter is lowercase </a:t>
            </a:r>
          </a:p>
          <a:p>
            <a:pPr lvl="1" algn="l" rtl="0"/>
            <a:r>
              <a:rPr lang="en-US" altLang="ar-SA" sz="2000" dirty="0"/>
              <a:t>embedded words begin with uppercase letter</a:t>
            </a:r>
          </a:p>
          <a:p>
            <a:pPr algn="l" rtl="0"/>
            <a:endParaRPr lang="en-US" altLang="ar-SA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983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400888" y="1854516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Names of variables should be meaningful and reflect the data they will store</a:t>
            </a:r>
          </a:p>
          <a:p>
            <a:pPr lvl="1" algn="l" rtl="0"/>
            <a:r>
              <a:rPr lang="en-US" altLang="ar-SA" sz="1800" dirty="0"/>
              <a:t>This makes the logic of the program clearer</a:t>
            </a:r>
          </a:p>
          <a:p>
            <a:pPr algn="l" rtl="0"/>
            <a:r>
              <a:rPr lang="en-US" altLang="ar-SA" sz="2000" dirty="0"/>
              <a:t>Don't skimp on characters, but avoid extremely long names</a:t>
            </a:r>
          </a:p>
          <a:p>
            <a:pPr algn="l" rtl="0"/>
            <a:r>
              <a:rPr lang="en-US" altLang="ar-SA" sz="2000" dirty="0"/>
              <a:t>Avoid names similar to Java keywords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0888" y="1269741"/>
            <a:ext cx="426290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altLang="ar-SA" sz="3200" dirty="0">
                <a:solidFill>
                  <a:schemeClr val="bg1"/>
                </a:solidFill>
              </a:rPr>
              <a:t>Declaring Variables</a:t>
            </a:r>
            <a:endParaRPr lang="ar-SA" sz="3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5741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183</TotalTime>
  <Words>1508</Words>
  <Application>Microsoft Office PowerPoint</Application>
  <PresentationFormat>On-screen Show (4:3)</PresentationFormat>
  <Paragraphs>371</Paragraphs>
  <Slides>35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Arial</vt:lpstr>
      <vt:lpstr>Calibri</vt:lpstr>
      <vt:lpstr>Cambria Math</vt:lpstr>
      <vt:lpstr>Consolas</vt:lpstr>
      <vt:lpstr>Courier New</vt:lpstr>
      <vt:lpstr>Rockwell</vt:lpstr>
      <vt:lpstr>Rockwell Condensed</vt:lpstr>
      <vt:lpstr>Times New Roman</vt:lpstr>
      <vt:lpstr>Wingdings</vt:lpstr>
      <vt:lpstr>Wood Type</vt:lpstr>
      <vt:lpstr>GC101 introduction to computer and program</vt:lpstr>
      <vt:lpstr>Comments</vt:lpstr>
      <vt:lpstr>Using comments</vt:lpstr>
      <vt:lpstr>Comments example</vt:lpstr>
      <vt:lpstr>Data Types, Variables, and Constants</vt:lpstr>
      <vt:lpstr>Data Types, Variables, and Constants</vt:lpstr>
      <vt:lpstr>Data Types</vt:lpstr>
      <vt:lpstr>Declaring Variables</vt:lpstr>
      <vt:lpstr>PowerPoint Presentation</vt:lpstr>
      <vt:lpstr>1) Integer Types - Whole Numbers</vt:lpstr>
      <vt:lpstr>2) Floating-Point Data Types</vt:lpstr>
      <vt:lpstr>3) char Data Type</vt:lpstr>
      <vt:lpstr>4) boolean Data Type</vt:lpstr>
      <vt:lpstr>Assigning Values to Variables</vt:lpstr>
      <vt:lpstr>Assigning the Values of Other Variables</vt:lpstr>
      <vt:lpstr>Compatible Data Types</vt:lpstr>
      <vt:lpstr>Sample Assignments</vt:lpstr>
      <vt:lpstr>String Literals</vt:lpstr>
      <vt:lpstr>String Concatenation Operator (+)</vt:lpstr>
      <vt:lpstr>Common Error</vt:lpstr>
      <vt:lpstr>PowerPoint Presentation</vt:lpstr>
      <vt:lpstr>PowerPoint Presentation</vt:lpstr>
      <vt:lpstr>Constants</vt:lpstr>
      <vt:lpstr>PowerPoint Presentation</vt:lpstr>
      <vt:lpstr>Assignment Operator</vt:lpstr>
      <vt:lpstr>Examples:</vt:lpstr>
      <vt:lpstr>Arithmetic Operators</vt:lpstr>
      <vt:lpstr>Operator Precedence</vt:lpstr>
      <vt:lpstr>Example</vt:lpstr>
      <vt:lpstr>Another Example</vt:lpstr>
      <vt:lpstr>Integer Division &amp; Modulus</vt:lpstr>
      <vt:lpstr>Shortcut Operators</vt:lpstr>
      <vt:lpstr>More Shortcut Operators</vt:lpstr>
      <vt:lpstr>Common Error Trap</vt:lpstr>
      <vt:lpstr>Operator Precedence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Aseel</dc:creator>
  <cp:lastModifiedBy>Sarona</cp:lastModifiedBy>
  <cp:revision>81</cp:revision>
  <dcterms:created xsi:type="dcterms:W3CDTF">2014-09-11T17:18:36Z</dcterms:created>
  <dcterms:modified xsi:type="dcterms:W3CDTF">2017-10-04T07:08:03Z</dcterms:modified>
</cp:coreProperties>
</file>