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0" r:id="rId1"/>
  </p:sldMasterIdLst>
  <p:notesMasterIdLst>
    <p:notesMasterId r:id="rId19"/>
  </p:notesMasterIdLst>
  <p:sldIdLst>
    <p:sldId id="270" r:id="rId2"/>
    <p:sldId id="256" r:id="rId3"/>
    <p:sldId id="257" r:id="rId4"/>
    <p:sldId id="266" r:id="rId5"/>
    <p:sldId id="258" r:id="rId6"/>
    <p:sldId id="265" r:id="rId7"/>
    <p:sldId id="267" r:id="rId8"/>
    <p:sldId id="268" r:id="rId9"/>
    <p:sldId id="259" r:id="rId10"/>
    <p:sldId id="260" r:id="rId11"/>
    <p:sldId id="261" r:id="rId12"/>
    <p:sldId id="269" r:id="rId13"/>
    <p:sldId id="262" r:id="rId14"/>
    <p:sldId id="263" r:id="rId15"/>
    <p:sldId id="264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5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51E68F4F-F6E9-4612-AC7A-8ED8FF6BF1F7}" type="datetimeFigureOut">
              <a:rPr lang="ar-SA" smtClean="0"/>
              <a:t>20/01/1439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060C4C78-6DCA-4080-83AF-F51F9E1CBBF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843903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FDB3E57F-4810-49B0-858C-A7608BC42AE7}" type="slidenum">
              <a:rPr lang="ar-SA" altLang="ar-SA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</a:t>
            </a:fld>
            <a:endParaRPr lang="en-US" altLang="ar-SA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ar-SA" altLang="ar-SA"/>
          </a:p>
        </p:txBody>
      </p:sp>
    </p:spTree>
    <p:extLst>
      <p:ext uri="{BB962C8B-B14F-4D97-AF65-F5344CB8AC3E}">
        <p14:creationId xmlns:p14="http://schemas.microsoft.com/office/powerpoint/2010/main" val="39424521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fld id="{ECC15198-B7AA-4BD1-A10C-35C43135A75B}" type="slidenum">
              <a:rPr lang="ar-SA" altLang="ar-SA" sz="1200">
                <a:latin typeface="Times New Roman" panose="02020603050405020304" pitchFamily="18" charset="0"/>
                <a:cs typeface="Times New Roman" panose="02020603050405020304" pitchFamily="18" charset="0"/>
              </a:rPr>
              <a:pPr algn="r" eaLnBrk="1" hangingPunct="1"/>
              <a:t>14</a:t>
            </a:fld>
            <a:endParaRPr lang="en-US" altLang="ar-SA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ar-SA" altLang="ar-SA"/>
          </a:p>
        </p:txBody>
      </p:sp>
    </p:spTree>
    <p:extLst>
      <p:ext uri="{BB962C8B-B14F-4D97-AF65-F5344CB8AC3E}">
        <p14:creationId xmlns:p14="http://schemas.microsoft.com/office/powerpoint/2010/main" val="6841198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fld id="{A04E2062-5687-4F46-AFDF-07634AFB32AB}" type="slidenum">
              <a:rPr lang="ar-SA" altLang="ar-SA" sz="1200">
                <a:latin typeface="Times New Roman" panose="02020603050405020304" pitchFamily="18" charset="0"/>
                <a:cs typeface="Times New Roman" panose="02020603050405020304" pitchFamily="18" charset="0"/>
              </a:rPr>
              <a:pPr algn="r" eaLnBrk="1" hangingPunct="1"/>
              <a:t>15</a:t>
            </a:fld>
            <a:endParaRPr lang="en-US" altLang="ar-SA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ar-SA" altLang="ar-SA"/>
          </a:p>
        </p:txBody>
      </p:sp>
    </p:spTree>
    <p:extLst>
      <p:ext uri="{BB962C8B-B14F-4D97-AF65-F5344CB8AC3E}">
        <p14:creationId xmlns:p14="http://schemas.microsoft.com/office/powerpoint/2010/main" val="59144923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6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67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altLang="ar-SA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427336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2098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algn="r">
              <a:spcBef>
                <a:spcPct val="0"/>
              </a:spcBef>
              <a:buClrTx/>
              <a:buSzTx/>
              <a:buFontTx/>
              <a:buNone/>
            </a:pPr>
            <a:fld id="{2DC882AF-B0B2-49FA-B3C5-A448ED818EB7}" type="slidenum">
              <a:rPr lang="en-US" altLang="ar-SA" sz="1200">
                <a:latin typeface="Times New Roman" panose="02020603050405020304" pitchFamily="18" charset="0"/>
              </a:rPr>
              <a:pPr algn="r">
                <a:spcBef>
                  <a:spcPct val="0"/>
                </a:spcBef>
                <a:buClrTx/>
                <a:buSzTx/>
                <a:buFontTx/>
                <a:buNone/>
              </a:pPr>
              <a:t>17</a:t>
            </a:fld>
            <a:endParaRPr lang="en-US" altLang="ar-SA" sz="1200">
              <a:latin typeface="Times New Roman" panose="02020603050405020304" pitchFamily="18" charset="0"/>
            </a:endParaRPr>
          </a:p>
        </p:txBody>
      </p:sp>
      <p:sp>
        <p:nvSpPr>
          <p:cNvPr id="7720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21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altLang="ar-SA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36918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fld id="{D1DD79C2-FA8B-43B5-965C-3725E72FA0A8}" type="slidenum">
              <a:rPr lang="ar-SA" altLang="ar-SA" sz="1200">
                <a:latin typeface="Times New Roman" panose="02020603050405020304" pitchFamily="18" charset="0"/>
                <a:cs typeface="Times New Roman" panose="02020603050405020304" pitchFamily="18" charset="0"/>
              </a:rPr>
              <a:pPr algn="r" eaLnBrk="1" hangingPunct="1"/>
              <a:t>3</a:t>
            </a:fld>
            <a:endParaRPr lang="en-US" altLang="ar-SA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ar-SA" altLang="ar-SA"/>
          </a:p>
        </p:txBody>
      </p:sp>
    </p:spTree>
    <p:extLst>
      <p:ext uri="{BB962C8B-B14F-4D97-AF65-F5344CB8AC3E}">
        <p14:creationId xmlns:p14="http://schemas.microsoft.com/office/powerpoint/2010/main" val="20973737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8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altLang="ar-SA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62297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72BBEF9D-8203-4CC8-967E-728B42080D34}" type="slidenum">
              <a:rPr lang="ar-SA" altLang="ar-SA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5</a:t>
            </a:fld>
            <a:endParaRPr lang="en-US" altLang="ar-SA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ar-SA" altLang="ar-SA"/>
          </a:p>
        </p:txBody>
      </p:sp>
    </p:spTree>
    <p:extLst>
      <p:ext uri="{BB962C8B-B14F-4D97-AF65-F5344CB8AC3E}">
        <p14:creationId xmlns:p14="http://schemas.microsoft.com/office/powerpoint/2010/main" val="39280552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9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98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altLang="ar-SA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08123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19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altLang="ar-SA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88429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fld id="{9000D661-C55A-42AD-AC32-CA1FBEE536D8}" type="slidenum">
              <a:rPr lang="ar-SA" altLang="ar-SA" sz="1200">
                <a:latin typeface="Times New Roman" panose="02020603050405020304" pitchFamily="18" charset="0"/>
                <a:cs typeface="Times New Roman" panose="02020603050405020304" pitchFamily="18" charset="0"/>
              </a:rPr>
              <a:pPr algn="r" eaLnBrk="1" hangingPunct="1"/>
              <a:t>9</a:t>
            </a:fld>
            <a:endParaRPr lang="en-US" altLang="ar-SA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ar-SA" altLang="ar-SA"/>
          </a:p>
        </p:txBody>
      </p:sp>
    </p:spTree>
    <p:extLst>
      <p:ext uri="{BB962C8B-B14F-4D97-AF65-F5344CB8AC3E}">
        <p14:creationId xmlns:p14="http://schemas.microsoft.com/office/powerpoint/2010/main" val="30057877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fld id="{094BBF7C-FBDD-49BF-8806-104E3E426939}" type="slidenum">
              <a:rPr lang="ar-SA" altLang="ar-SA" sz="1200">
                <a:latin typeface="Times New Roman" panose="02020603050405020304" pitchFamily="18" charset="0"/>
                <a:cs typeface="Times New Roman" panose="02020603050405020304" pitchFamily="18" charset="0"/>
              </a:rPr>
              <a:pPr algn="r" eaLnBrk="1" hangingPunct="1"/>
              <a:t>10</a:t>
            </a:fld>
            <a:endParaRPr lang="en-US" altLang="ar-SA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ar-SA" altLang="ar-SA"/>
          </a:p>
        </p:txBody>
      </p:sp>
    </p:spTree>
    <p:extLst>
      <p:ext uri="{BB962C8B-B14F-4D97-AF65-F5344CB8AC3E}">
        <p14:creationId xmlns:p14="http://schemas.microsoft.com/office/powerpoint/2010/main" val="17342626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fld id="{FF30A99B-7C58-46F0-8935-B48A9E9D3DC8}" type="slidenum">
              <a:rPr lang="ar-SA" altLang="ar-SA" sz="1200">
                <a:latin typeface="Times New Roman" panose="02020603050405020304" pitchFamily="18" charset="0"/>
                <a:cs typeface="Times New Roman" panose="02020603050405020304" pitchFamily="18" charset="0"/>
              </a:rPr>
              <a:pPr algn="r" eaLnBrk="1" hangingPunct="1"/>
              <a:t>13</a:t>
            </a:fld>
            <a:endParaRPr lang="en-US" altLang="ar-SA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ar-SA" altLang="ar-SA"/>
          </a:p>
        </p:txBody>
      </p:sp>
    </p:spTree>
    <p:extLst>
      <p:ext uri="{BB962C8B-B14F-4D97-AF65-F5344CB8AC3E}">
        <p14:creationId xmlns:p14="http://schemas.microsoft.com/office/powerpoint/2010/main" val="35746069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8091" y="3085765"/>
            <a:ext cx="8240108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2" y="990600"/>
            <a:ext cx="7989752" cy="1504844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2" y="2495444"/>
            <a:ext cx="7989752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6DF8E74C-6C57-4BF6-BAB1-741C8BB8E5AC}" type="datetime1">
              <a:rPr lang="en-US" smtClean="0"/>
              <a:t>10/10/2017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4419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F32D4-6916-4CED-BAB4-877A28EF61AE}" type="datetime1">
              <a:rPr lang="en-US" smtClean="0"/>
              <a:t>10/10/2017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65540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6629400" y="599725"/>
            <a:ext cx="2057399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75725"/>
            <a:ext cx="1503123" cy="518307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1192" y="675725"/>
            <a:ext cx="5922209" cy="5183073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45255" y="5956136"/>
            <a:ext cx="947672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A6FD041E-68A2-4F9B-9AF1-69156FB1A480}" type="datetime1">
              <a:rPr lang="en-US" smtClean="0"/>
              <a:t>10/10/2017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0"/>
            <a:ext cx="592220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5396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228003"/>
            <a:ext cx="7989752" cy="36307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29CCB-6CE8-4750-9B30-A9F8A7A4DBB9}" type="datetime1">
              <a:rPr lang="en-US" smtClean="0"/>
              <a:t>10/10/2017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7973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52646" y="5141973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36573"/>
            <a:ext cx="7989751" cy="1504844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3" y="4541417"/>
            <a:ext cx="7989751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6468B9B3-1640-407B-81AB-98895598A408}" type="datetime1">
              <a:rPr lang="en-US" smtClean="0"/>
              <a:t>10/10/2017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4165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2" y="2228002"/>
            <a:ext cx="3899527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2" y="2228003"/>
            <a:ext cx="3907662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694C5-396F-40AF-8193-E3CAE85692A7}" type="datetime1">
              <a:rPr lang="en-US" smtClean="0"/>
              <a:t>10/10/2017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238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28003"/>
            <a:ext cx="35935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2" y="2926051"/>
            <a:ext cx="3899527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69308" y="2228003"/>
            <a:ext cx="3601635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2" y="2926051"/>
            <a:ext cx="3907662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16EBD-1761-4C27-84FE-AA6FB45C6025}" type="datetime1">
              <a:rPr lang="en-US" smtClean="0"/>
              <a:t>10/10/2017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58287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32530-14A2-4B2F-BC0B-13DCECA428F0}" type="datetime1">
              <a:rPr lang="en-US" smtClean="0"/>
              <a:t>10/10/2017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1063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8457F-EB67-4004-8BDF-5CD84D4A8957}" type="datetime1">
              <a:rPr lang="en-US" smtClean="0"/>
              <a:t>10/10/2017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01930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52646" y="5141973"/>
            <a:ext cx="8238707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352" y="5262296"/>
            <a:ext cx="353662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399" y="601200"/>
            <a:ext cx="824040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05617" y="5262295"/>
            <a:ext cx="426532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69A7F34B-D1CF-46BA-BDD9-93617422F6BA}" type="datetime1">
              <a:rPr lang="en-US" smtClean="0"/>
              <a:t>10/10/2017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99864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4693389"/>
            <a:ext cx="7989752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8093" y="599725"/>
            <a:ext cx="8238706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6"/>
            <a:ext cx="7989752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A457A-14D4-4FA6-8B20-D912F6B43BCB}" type="datetime1">
              <a:rPr lang="en-US" smtClean="0"/>
              <a:t>10/10/2017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080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687474"/>
            <a:ext cx="7989752" cy="108332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228003"/>
            <a:ext cx="7989752" cy="3630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59327" y="59561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FB63E800-5A1A-432E-893F-479C0DF9C7BB}" type="datetime1">
              <a:rPr lang="en-US" smtClean="0"/>
              <a:t>10/10/2017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0"/>
            <a:ext cx="48705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00476" y="5956136"/>
            <a:ext cx="7704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8091" y="441325"/>
            <a:ext cx="2719909" cy="10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5976001" y="441325"/>
            <a:ext cx="2710800" cy="108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3216601" y="441325"/>
            <a:ext cx="2710800" cy="108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114240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457200" rtl="1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06000" indent="-306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png"/><Relationship Id="rId4" Type="http://schemas.openxmlformats.org/officeDocument/2006/relationships/oleObject" Target="../embeddings/oleObject1.bin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rtl="0"/>
            <a:r>
              <a:rPr lang="en-US" dirty="0"/>
              <a:t>Chapter 6 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GC 101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81192" y="3219718"/>
            <a:ext cx="328247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Strings</a:t>
            </a:r>
            <a:endParaRPr lang="ar-SA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43201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Footer Placeholder 3"/>
          <p:cNvSpPr txBox="1">
            <a:spLocks noGrp="1"/>
          </p:cNvSpPr>
          <p:nvPr/>
        </p:nvSpPr>
        <p:spPr bwMode="auto">
          <a:xfrm>
            <a:off x="1714500" y="5715000"/>
            <a:ext cx="5257800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ar-SA" sz="1050">
                <a:latin typeface="Times New Roman" panose="02020603050405020304" pitchFamily="18" charset="0"/>
              </a:rPr>
              <a:t>Java Programming: From Problem Analysis to Program Design, Second Edition</a:t>
            </a:r>
          </a:p>
        </p:txBody>
      </p:sp>
      <p:sp>
        <p:nvSpPr>
          <p:cNvPr id="50179" name="Slide Number Placeholder 4"/>
          <p:cNvSpPr txBox="1">
            <a:spLocks noGrp="1"/>
          </p:cNvSpPr>
          <p:nvPr/>
        </p:nvSpPr>
        <p:spPr bwMode="auto">
          <a:xfrm>
            <a:off x="6972300" y="5715000"/>
            <a:ext cx="914400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fld id="{E8EE35D1-24FE-43F5-803E-3E71598A56F9}" type="slidenum">
              <a:rPr lang="ar-SA" altLang="ar-SA" sz="1050">
                <a:latin typeface="Times New Roman" panose="02020603050405020304" pitchFamily="18" charset="0"/>
                <a:cs typeface="Times New Roman" panose="02020603050405020304" pitchFamily="18" charset="0"/>
              </a:rPr>
              <a:pPr algn="r" eaLnBrk="1" hangingPunct="1"/>
              <a:t>10</a:t>
            </a:fld>
            <a:endParaRPr lang="en-US" altLang="ar-SA" sz="105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4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ar-SA" dirty="0"/>
              <a:t>Some Commonly Used String Methods</a:t>
            </a:r>
          </a:p>
        </p:txBody>
      </p:sp>
      <p:sp>
        <p:nvSpPr>
          <p:cNvPr id="50184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557213" indent="-214313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857250" indent="-1714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200150" indent="-1714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1543050" indent="-1714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1885950" indent="-17145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228850" indent="-17145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2571750" indent="-17145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2914650" indent="-17145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41070D1F-EF8D-453D-A1A3-6B06786FC531}" type="slidenum">
              <a:rPr lang="en-US" altLang="ar-SA">
                <a:solidFill>
                  <a:schemeClr val="accent2"/>
                </a:solidFill>
              </a:rPr>
              <a:pPr/>
              <a:t>10</a:t>
            </a:fld>
            <a:endParaRPr lang="en-US" altLang="ar-SA">
              <a:solidFill>
                <a:schemeClr val="accent2"/>
              </a:solidFill>
            </a:endParaRPr>
          </a:p>
        </p:txBody>
      </p:sp>
      <p:pic>
        <p:nvPicPr>
          <p:cNvPr id="50181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0" y="2486025"/>
            <a:ext cx="6286500" cy="939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82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2081" y="3584972"/>
            <a:ext cx="6286500" cy="7846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83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0" y="4579144"/>
            <a:ext cx="6286500" cy="963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681133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ar-SA" dirty="0"/>
              <a:t>Example</a:t>
            </a:r>
            <a:endParaRPr lang="ar-SA" altLang="ar-SA" dirty="0"/>
          </a:p>
        </p:txBody>
      </p:sp>
      <p:sp>
        <p:nvSpPr>
          <p:cNvPr id="52229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557213" indent="-214313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857250" indent="-1714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200150" indent="-1714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1543050" indent="-1714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1885950" indent="-17145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228850" indent="-17145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2571750" indent="-17145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2914650" indent="-17145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6B19599F-2DAF-4DC5-947F-B011561333CF}" type="slidenum">
              <a:rPr lang="en-US" altLang="ar-SA">
                <a:solidFill>
                  <a:schemeClr val="accent2"/>
                </a:solidFill>
              </a:rPr>
              <a:pPr/>
              <a:t>11</a:t>
            </a:fld>
            <a:endParaRPr lang="en-US" altLang="ar-SA">
              <a:solidFill>
                <a:schemeClr val="accent2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982264" y="4447488"/>
            <a:ext cx="2857500" cy="1600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eaLnBrk="1" hangingPunct="1">
              <a:defRPr/>
            </a:pPr>
            <a:r>
              <a:rPr lang="en-US" dirty="0"/>
              <a:t>programming with Java is fun</a:t>
            </a:r>
          </a:p>
          <a:p>
            <a:pPr algn="ctr" eaLnBrk="1" hangingPunct="1">
              <a:defRPr/>
            </a:pPr>
            <a:r>
              <a:rPr lang="en-US" dirty="0"/>
              <a:t>18</a:t>
            </a:r>
          </a:p>
          <a:p>
            <a:pPr algn="ctr" eaLnBrk="1" hangingPunct="1">
              <a:defRPr/>
            </a:pPr>
            <a:r>
              <a:rPr lang="en-US" dirty="0"/>
              <a:t>12</a:t>
            </a:r>
          </a:p>
          <a:p>
            <a:pPr algn="ctr" eaLnBrk="1" hangingPunct="1">
              <a:defRPr/>
            </a:pPr>
            <a:r>
              <a:rPr lang="en-US" dirty="0"/>
              <a:t>8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82580" y="1918952"/>
            <a:ext cx="7456868" cy="175432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defRPr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String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mystr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=new String("programming with Java is fun");</a:t>
            </a:r>
          </a:p>
          <a:p>
            <a:pPr>
              <a:defRPr/>
            </a:pP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System.out.println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mystr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</a:p>
          <a:p>
            <a:pPr>
              <a:defRPr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System.out.println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mystr.indexOf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('a',10));</a:t>
            </a:r>
          </a:p>
          <a:p>
            <a:pPr>
              <a:defRPr/>
            </a:pP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System.out.println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mystr.indexOf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("with"));</a:t>
            </a:r>
          </a:p>
          <a:p>
            <a:pPr>
              <a:defRPr/>
            </a:pP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System.out.println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mystr.indexOf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("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ing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"));</a:t>
            </a:r>
            <a:endParaRPr lang="ar-SA" dirty="0">
              <a:latin typeface="Consolas" panose="020B0609020204030204" pitchFamily="49" charset="0"/>
            </a:endParaRPr>
          </a:p>
          <a:p>
            <a:endParaRPr lang="ar-SA" dirty="0"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92701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294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ar-SA"/>
              <a:t>Modifying strings</a:t>
            </a:r>
          </a:p>
        </p:txBody>
      </p:sp>
      <p:sp>
        <p:nvSpPr>
          <p:cNvPr id="722947" name="Rectangle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 rtl="0"/>
            <a:r>
              <a:rPr lang="en-US" altLang="ar-SA" dirty="0"/>
              <a:t>Methods like </a:t>
            </a:r>
            <a:r>
              <a:rPr lang="en-US" altLang="ar-SA" dirty="0">
                <a:latin typeface="Courier New" panose="02070309020205020404" pitchFamily="49" charset="0"/>
              </a:rPr>
              <a:t>substring</a:t>
            </a:r>
            <a:r>
              <a:rPr lang="en-US" altLang="ar-SA" dirty="0"/>
              <a:t>, </a:t>
            </a:r>
            <a:r>
              <a:rPr lang="en-US" altLang="ar-SA" dirty="0" err="1">
                <a:latin typeface="Courier New" panose="02070309020205020404" pitchFamily="49" charset="0"/>
              </a:rPr>
              <a:t>toLowerCase</a:t>
            </a:r>
            <a:r>
              <a:rPr lang="en-US" altLang="ar-SA" dirty="0"/>
              <a:t>, etc. create/return</a:t>
            </a:r>
            <a:br>
              <a:rPr lang="en-US" altLang="ar-SA" dirty="0"/>
            </a:br>
            <a:r>
              <a:rPr lang="en-US" altLang="ar-SA" dirty="0"/>
              <a:t>a new string, rather than modifying the current string.</a:t>
            </a:r>
          </a:p>
          <a:p>
            <a:pPr lvl="1" algn="l" rtl="0">
              <a:buFont typeface="Wingdings 2" panose="05020102010507070707" pitchFamily="18" charset="2"/>
              <a:buNone/>
            </a:pPr>
            <a:endParaRPr lang="en-US" altLang="ar-SA" sz="800" dirty="0">
              <a:latin typeface="Courier New" panose="02070309020205020404" pitchFamily="49" charset="0"/>
            </a:endParaRPr>
          </a:p>
          <a:p>
            <a:pPr lvl="1" algn="l" rtl="0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altLang="ar-SA" dirty="0">
                <a:latin typeface="Courier New" panose="02070309020205020404" pitchFamily="49" charset="0"/>
              </a:rPr>
              <a:t>	String s = "</a:t>
            </a:r>
            <a:r>
              <a:rPr lang="en-US" altLang="ar-SA" dirty="0" err="1">
                <a:latin typeface="Courier New" panose="02070309020205020404" pitchFamily="49" charset="0"/>
              </a:rPr>
              <a:t>lil</a:t>
            </a:r>
            <a:r>
              <a:rPr lang="en-US" altLang="ar-SA" dirty="0">
                <a:latin typeface="Courier New" panose="02070309020205020404" pitchFamily="49" charset="0"/>
              </a:rPr>
              <a:t> bow wow";</a:t>
            </a:r>
          </a:p>
          <a:p>
            <a:pPr lvl="1" algn="l" rtl="0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altLang="ar-SA" dirty="0">
                <a:solidFill>
                  <a:srgbClr val="A50021"/>
                </a:solidFill>
                <a:latin typeface="Courier New" panose="02070309020205020404" pitchFamily="49" charset="0"/>
              </a:rPr>
              <a:t>	</a:t>
            </a:r>
            <a:r>
              <a:rPr lang="en-US" altLang="ar-SA" dirty="0" err="1">
                <a:solidFill>
                  <a:srgbClr val="A50021"/>
                </a:solidFill>
                <a:latin typeface="Courier New" panose="02070309020205020404" pitchFamily="49" charset="0"/>
              </a:rPr>
              <a:t>s.toUpperCase</a:t>
            </a:r>
            <a:r>
              <a:rPr lang="en-US" altLang="ar-SA" dirty="0">
                <a:solidFill>
                  <a:srgbClr val="A50021"/>
                </a:solidFill>
                <a:latin typeface="Courier New" panose="02070309020205020404" pitchFamily="49" charset="0"/>
              </a:rPr>
              <a:t>();</a:t>
            </a:r>
          </a:p>
          <a:p>
            <a:pPr lvl="1" algn="l" rtl="0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altLang="ar-SA" dirty="0">
                <a:latin typeface="Courier New" panose="02070309020205020404" pitchFamily="49" charset="0"/>
              </a:rPr>
              <a:t>	</a:t>
            </a:r>
            <a:r>
              <a:rPr lang="en-US" altLang="ar-SA" dirty="0" err="1">
                <a:latin typeface="Courier New" panose="02070309020205020404" pitchFamily="49" charset="0"/>
              </a:rPr>
              <a:t>System.out.println</a:t>
            </a:r>
            <a:r>
              <a:rPr lang="en-US" altLang="ar-SA" dirty="0">
                <a:latin typeface="Courier New" panose="02070309020205020404" pitchFamily="49" charset="0"/>
              </a:rPr>
              <a:t>(s);   </a:t>
            </a:r>
            <a:r>
              <a:rPr lang="en-US" altLang="ar-SA" b="1" dirty="0">
                <a:solidFill>
                  <a:srgbClr val="008080"/>
                </a:solidFill>
                <a:latin typeface="Courier New" panose="02070309020205020404" pitchFamily="49" charset="0"/>
              </a:rPr>
              <a:t>// </a:t>
            </a:r>
            <a:r>
              <a:rPr lang="en-US" altLang="ar-SA" b="1" dirty="0" err="1">
                <a:solidFill>
                  <a:srgbClr val="008080"/>
                </a:solidFill>
                <a:latin typeface="Courier New" panose="02070309020205020404" pitchFamily="49" charset="0"/>
              </a:rPr>
              <a:t>lil</a:t>
            </a:r>
            <a:r>
              <a:rPr lang="en-US" altLang="ar-SA" b="1" dirty="0">
                <a:solidFill>
                  <a:srgbClr val="008080"/>
                </a:solidFill>
                <a:latin typeface="Courier New" panose="02070309020205020404" pitchFamily="49" charset="0"/>
              </a:rPr>
              <a:t> bow wow</a:t>
            </a:r>
          </a:p>
          <a:p>
            <a:pPr lvl="1" algn="l" rtl="0">
              <a:buFont typeface="Wingdings 2" panose="05020102010507070707" pitchFamily="18" charset="2"/>
              <a:buNone/>
            </a:pPr>
            <a:endParaRPr lang="en-US" altLang="ar-SA" b="1" dirty="0">
              <a:solidFill>
                <a:srgbClr val="008080"/>
              </a:solidFill>
              <a:latin typeface="Courier New" panose="02070309020205020404" pitchFamily="49" charset="0"/>
            </a:endParaRPr>
          </a:p>
          <a:p>
            <a:pPr algn="l" rtl="0"/>
            <a:r>
              <a:rPr lang="en-US" altLang="ar-SA" dirty="0"/>
              <a:t>To modify a variable, you must reassign it:</a:t>
            </a:r>
          </a:p>
          <a:p>
            <a:pPr lvl="1" algn="l" rtl="0">
              <a:buFont typeface="Wingdings 2" panose="05020102010507070707" pitchFamily="18" charset="2"/>
              <a:buNone/>
            </a:pPr>
            <a:endParaRPr lang="en-US" altLang="ar-SA" sz="800" dirty="0">
              <a:latin typeface="Courier New" panose="02070309020205020404" pitchFamily="49" charset="0"/>
            </a:endParaRPr>
          </a:p>
          <a:p>
            <a:pPr lvl="1" algn="l" rtl="0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altLang="ar-SA" dirty="0">
                <a:latin typeface="Courier New" panose="02070309020205020404" pitchFamily="49" charset="0"/>
              </a:rPr>
              <a:t>	String s = "</a:t>
            </a:r>
            <a:r>
              <a:rPr lang="en-US" altLang="ar-SA" dirty="0" err="1">
                <a:latin typeface="Courier New" panose="02070309020205020404" pitchFamily="49" charset="0"/>
              </a:rPr>
              <a:t>lil</a:t>
            </a:r>
            <a:r>
              <a:rPr lang="en-US" altLang="ar-SA" dirty="0">
                <a:latin typeface="Courier New" panose="02070309020205020404" pitchFamily="49" charset="0"/>
              </a:rPr>
              <a:t> bow wow";</a:t>
            </a:r>
          </a:p>
          <a:p>
            <a:pPr lvl="1" algn="l" rtl="0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altLang="ar-SA" b="1" dirty="0">
                <a:solidFill>
                  <a:srgbClr val="003399"/>
                </a:solidFill>
                <a:latin typeface="Courier New" panose="02070309020205020404" pitchFamily="49" charset="0"/>
              </a:rPr>
              <a:t>	s = </a:t>
            </a:r>
            <a:r>
              <a:rPr lang="en-US" altLang="ar-SA" dirty="0" err="1">
                <a:solidFill>
                  <a:srgbClr val="003399"/>
                </a:solidFill>
                <a:latin typeface="Courier New" panose="02070309020205020404" pitchFamily="49" charset="0"/>
              </a:rPr>
              <a:t>s.toUpperCase</a:t>
            </a:r>
            <a:r>
              <a:rPr lang="en-US" altLang="ar-SA" dirty="0">
                <a:solidFill>
                  <a:srgbClr val="003399"/>
                </a:solidFill>
                <a:latin typeface="Courier New" panose="02070309020205020404" pitchFamily="49" charset="0"/>
              </a:rPr>
              <a:t>();</a:t>
            </a:r>
          </a:p>
          <a:p>
            <a:pPr lvl="1" algn="l" rtl="0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altLang="ar-SA" dirty="0">
                <a:latin typeface="Courier New" panose="02070309020205020404" pitchFamily="49" charset="0"/>
              </a:rPr>
              <a:t>	</a:t>
            </a:r>
            <a:r>
              <a:rPr lang="en-US" altLang="ar-SA" dirty="0" err="1">
                <a:latin typeface="Courier New" panose="02070309020205020404" pitchFamily="49" charset="0"/>
              </a:rPr>
              <a:t>System.out.println</a:t>
            </a:r>
            <a:r>
              <a:rPr lang="en-US" altLang="ar-SA" dirty="0">
                <a:latin typeface="Courier New" panose="02070309020205020404" pitchFamily="49" charset="0"/>
              </a:rPr>
              <a:t>(s);   </a:t>
            </a:r>
            <a:r>
              <a:rPr lang="en-US" altLang="ar-SA" b="1" dirty="0">
                <a:solidFill>
                  <a:srgbClr val="008080"/>
                </a:solidFill>
                <a:latin typeface="Courier New" panose="02070309020205020404" pitchFamily="49" charset="0"/>
              </a:rPr>
              <a:t>// LIL BOW WOW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9584009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Footer Placeholder 3"/>
          <p:cNvSpPr txBox="1">
            <a:spLocks noGrp="1"/>
          </p:cNvSpPr>
          <p:nvPr/>
        </p:nvSpPr>
        <p:spPr bwMode="auto">
          <a:xfrm>
            <a:off x="1714500" y="5715000"/>
            <a:ext cx="5257800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ar-SA" sz="1050">
                <a:latin typeface="Times New Roman" panose="02020603050405020304" pitchFamily="18" charset="0"/>
              </a:rPr>
              <a:t>Java Programming: From Problem Analysis to Program Design, Second Edition</a:t>
            </a:r>
          </a:p>
        </p:txBody>
      </p:sp>
      <p:sp>
        <p:nvSpPr>
          <p:cNvPr id="53251" name="Slide Number Placeholder 4"/>
          <p:cNvSpPr txBox="1">
            <a:spLocks noGrp="1"/>
          </p:cNvSpPr>
          <p:nvPr/>
        </p:nvSpPr>
        <p:spPr bwMode="auto">
          <a:xfrm>
            <a:off x="6972300" y="5715000"/>
            <a:ext cx="914400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fld id="{E1D80E9D-B20E-41AB-93E6-DF428FA8FAA0}" type="slidenum">
              <a:rPr lang="ar-SA" altLang="ar-SA" sz="1050">
                <a:latin typeface="Times New Roman" panose="02020603050405020304" pitchFamily="18" charset="0"/>
                <a:cs typeface="Times New Roman" panose="02020603050405020304" pitchFamily="18" charset="0"/>
              </a:rPr>
              <a:pPr algn="r" eaLnBrk="1" hangingPunct="1"/>
              <a:t>13</a:t>
            </a:fld>
            <a:endParaRPr lang="en-US" altLang="ar-SA" sz="105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532" name="Rectangle 2"/>
          <p:cNvSpPr>
            <a:spLocks noGrp="1" noChangeArrowheads="1"/>
          </p:cNvSpPr>
          <p:nvPr>
            <p:ph type="title"/>
          </p:nvPr>
        </p:nvSpPr>
        <p:spPr>
          <a:xfrm>
            <a:off x="1578770" y="1372792"/>
            <a:ext cx="6136481" cy="812006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altLang="ar-SA" dirty="0"/>
              <a:t>Some Commonly Used String Methods</a:t>
            </a:r>
          </a:p>
        </p:txBody>
      </p:sp>
      <p:graphicFrame>
        <p:nvGraphicFramePr>
          <p:cNvPr id="53253" name="Object 5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90224975"/>
              </p:ext>
            </p:extLst>
          </p:nvPr>
        </p:nvGraphicFramePr>
        <p:xfrm>
          <a:off x="647864" y="2184798"/>
          <a:ext cx="7923080" cy="31528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8" name="Bitmap Image" r:id="rId4" imgW="7733333" imgH="3076190" progId="PBrush">
                  <p:embed/>
                </p:oleObj>
              </mc:Choice>
              <mc:Fallback>
                <p:oleObj name="Bitmap Image" r:id="rId4" imgW="7733333" imgH="3076190" progId="PBrush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7864" y="2184798"/>
                        <a:ext cx="7923080" cy="315283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3254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557213" indent="-214313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857250" indent="-1714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200150" indent="-1714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1543050" indent="-1714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1885950" indent="-17145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228850" indent="-17145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2571750" indent="-17145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2914650" indent="-17145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98C9D597-2BE8-406A-AACD-272C8D1B0751}" type="slidenum">
              <a:rPr lang="en-US" altLang="ar-SA">
                <a:solidFill>
                  <a:schemeClr val="accent2"/>
                </a:solidFill>
              </a:rPr>
              <a:pPr/>
              <a:t>13</a:t>
            </a:fld>
            <a:endParaRPr lang="en-US" altLang="ar-SA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7085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ar-SA" sz="2700" dirty="0"/>
              <a:t>Examples on string methods</a:t>
            </a:r>
          </a:p>
        </p:txBody>
      </p:sp>
      <p:sp>
        <p:nvSpPr>
          <p:cNvPr id="284677" name="Rectangle 3"/>
          <p:cNvSpPr>
            <a:spLocks noGrp="1" noChangeArrowheads="1"/>
          </p:cNvSpPr>
          <p:nvPr>
            <p:ph idx="1"/>
          </p:nvPr>
        </p:nvSpPr>
        <p:spPr>
          <a:xfrm>
            <a:off x="1578769" y="2527697"/>
            <a:ext cx="5992416" cy="2724150"/>
          </a:xfrm>
        </p:spPr>
        <p:txBody>
          <a:bodyPr rtlCol="0">
            <a:normAutofit fontScale="92500" lnSpcReduction="10000"/>
          </a:bodyPr>
          <a:lstStyle/>
          <a:p>
            <a:pPr algn="l" rtl="0">
              <a:buNone/>
              <a:defRPr/>
            </a:pPr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String s1 , s2 , s3 ;</a:t>
            </a:r>
          </a:p>
          <a:p>
            <a:pPr algn="l" rtl="0">
              <a:buNone/>
              <a:defRPr/>
            </a:pPr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s1 = “</a:t>
            </a:r>
            <a:r>
              <a:rPr lang="en-US" sz="1800" dirty="0" err="1">
                <a:latin typeface="Consolas" panose="020B0609020204030204" pitchFamily="49" charset="0"/>
                <a:cs typeface="Consolas" panose="020B0609020204030204" pitchFamily="49" charset="0"/>
              </a:rPr>
              <a:t>abcdefeg</a:t>
            </a:r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” ;</a:t>
            </a:r>
          </a:p>
          <a:p>
            <a:pPr algn="l" rtl="0">
              <a:buNone/>
              <a:defRPr/>
            </a:pPr>
            <a:r>
              <a:rPr lang="en-US" sz="1800" dirty="0" err="1">
                <a:latin typeface="Consolas" panose="020B0609020204030204" pitchFamily="49" charset="0"/>
                <a:cs typeface="Consolas" panose="020B0609020204030204" pitchFamily="49" charset="0"/>
              </a:rPr>
              <a:t>System.out.println</a:t>
            </a:r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( s1.length() );   // 8</a:t>
            </a:r>
          </a:p>
          <a:p>
            <a:pPr algn="l" rtl="0">
              <a:buNone/>
              <a:defRPr/>
            </a:pPr>
            <a:r>
              <a:rPr lang="en-US" sz="1800" dirty="0" err="1">
                <a:latin typeface="Consolas" panose="020B0609020204030204" pitchFamily="49" charset="0"/>
                <a:cs typeface="Consolas" panose="020B0609020204030204" pitchFamily="49" charset="0"/>
              </a:rPr>
              <a:t>System.out.println</a:t>
            </a:r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(s1.charAt(3));    //d</a:t>
            </a:r>
          </a:p>
          <a:p>
            <a:pPr algn="l" rtl="0">
              <a:buNone/>
              <a:defRPr/>
            </a:pPr>
            <a:r>
              <a:rPr lang="en-US" sz="1800" dirty="0" err="1">
                <a:latin typeface="Consolas" panose="020B0609020204030204" pitchFamily="49" charset="0"/>
                <a:cs typeface="Consolas" panose="020B0609020204030204" pitchFamily="49" charset="0"/>
              </a:rPr>
              <a:t>System.out.println</a:t>
            </a:r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(s1.indexOf(‘e’));  //4</a:t>
            </a:r>
          </a:p>
          <a:p>
            <a:pPr algn="l" rtl="0">
              <a:buNone/>
              <a:defRPr/>
            </a:pPr>
            <a:r>
              <a:rPr lang="en-US" sz="1800" dirty="0" err="1">
                <a:latin typeface="Consolas" panose="020B0609020204030204" pitchFamily="49" charset="0"/>
                <a:cs typeface="Consolas" panose="020B0609020204030204" pitchFamily="49" charset="0"/>
              </a:rPr>
              <a:t>System.out.println</a:t>
            </a:r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(s1.indexOf(“cd”)); //2</a:t>
            </a:r>
          </a:p>
          <a:p>
            <a:pPr algn="l" rtl="0">
              <a:buNone/>
              <a:defRPr/>
            </a:pPr>
            <a:r>
              <a:rPr lang="en-US" sz="1800" dirty="0" err="1">
                <a:latin typeface="Consolas" panose="020B0609020204030204" pitchFamily="49" charset="0"/>
                <a:cs typeface="Consolas" panose="020B0609020204030204" pitchFamily="49" charset="0"/>
              </a:rPr>
              <a:t>System.out.println</a:t>
            </a:r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(s1.toUpperCase()); //ABCDEFEG</a:t>
            </a:r>
          </a:p>
          <a:p>
            <a:pPr algn="l" rtl="0">
              <a:buNone/>
              <a:defRPr/>
            </a:pPr>
            <a:endParaRPr lang="en-US" sz="1800" dirty="0"/>
          </a:p>
        </p:txBody>
      </p:sp>
      <p:sp>
        <p:nvSpPr>
          <p:cNvPr id="55302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557213" indent="-214313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857250" indent="-1714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200150" indent="-1714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1543050" indent="-1714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1885950" indent="-17145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228850" indent="-17145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2571750" indent="-17145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2914650" indent="-17145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99AB0D2E-25CD-4A82-BD7C-DB53BFE94CF5}" type="slidenum">
              <a:rPr lang="en-US" altLang="ar-SA">
                <a:solidFill>
                  <a:schemeClr val="accent2"/>
                </a:solidFill>
              </a:rPr>
              <a:pPr/>
              <a:t>14</a:t>
            </a:fld>
            <a:endParaRPr lang="en-US" altLang="ar-SA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13786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7" name="Slide Number Placeholder 4"/>
          <p:cNvSpPr txBox="1">
            <a:spLocks noGrp="1"/>
          </p:cNvSpPr>
          <p:nvPr/>
        </p:nvSpPr>
        <p:spPr bwMode="auto">
          <a:xfrm>
            <a:off x="6972300" y="5715000"/>
            <a:ext cx="914400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fld id="{F2FBB50E-D98B-4AEA-92CB-81F42D5379D1}" type="slidenum">
              <a:rPr lang="ar-SA" altLang="ar-SA" sz="1050">
                <a:latin typeface="Times New Roman" panose="02020603050405020304" pitchFamily="18" charset="0"/>
                <a:cs typeface="Times New Roman" panose="02020603050405020304" pitchFamily="18" charset="0"/>
              </a:rPr>
              <a:pPr algn="r" eaLnBrk="1" hangingPunct="1"/>
              <a:t>15</a:t>
            </a:fld>
            <a:endParaRPr lang="en-US" altLang="ar-SA" sz="105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5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ar-SA" sz="2400" dirty="0"/>
              <a:t>Examples on string methods</a:t>
            </a:r>
          </a:p>
        </p:txBody>
      </p:sp>
      <p:sp>
        <p:nvSpPr>
          <p:cNvPr id="57349" name="Rectangle 3"/>
          <p:cNvSpPr>
            <a:spLocks noGrp="1" noChangeArrowheads="1"/>
          </p:cNvSpPr>
          <p:nvPr>
            <p:ph idx="1"/>
          </p:nvPr>
        </p:nvSpPr>
        <p:spPr>
          <a:xfrm>
            <a:off x="1171977" y="2253803"/>
            <a:ext cx="6399208" cy="2998044"/>
          </a:xfrm>
        </p:spPr>
        <p:txBody>
          <a:bodyPr/>
          <a:lstStyle/>
          <a:p>
            <a:pPr algn="l" rtl="0">
              <a:lnSpc>
                <a:spcPct val="90000"/>
              </a:lnSpc>
              <a:buNone/>
            </a:pP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s1 = “</a:t>
            </a:r>
            <a:r>
              <a:rPr lang="en-US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abcdefeg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” ;</a:t>
            </a:r>
          </a:p>
          <a:p>
            <a:pPr algn="l" rtl="0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altLang="ar-SA" sz="15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algn="l" rtl="0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ar-SA" sz="1500" dirty="0" err="1">
                <a:latin typeface="Consolas" panose="020B0609020204030204" pitchFamily="49" charset="0"/>
                <a:cs typeface="Consolas" panose="020B0609020204030204" pitchFamily="49" charset="0"/>
              </a:rPr>
              <a:t>System.out.println</a:t>
            </a:r>
            <a:r>
              <a:rPr lang="en-US" altLang="ar-SA" sz="1500" dirty="0">
                <a:latin typeface="Consolas" panose="020B0609020204030204" pitchFamily="49" charset="0"/>
                <a:cs typeface="Consolas" panose="020B0609020204030204" pitchFamily="49" charset="0"/>
              </a:rPr>
              <a:t>(s1.substring(1 , 4)); //</a:t>
            </a:r>
            <a:r>
              <a:rPr lang="en-US" altLang="ar-SA" sz="1500" dirty="0" err="1">
                <a:latin typeface="Consolas" panose="020B0609020204030204" pitchFamily="49" charset="0"/>
                <a:cs typeface="Consolas" panose="020B0609020204030204" pitchFamily="49" charset="0"/>
              </a:rPr>
              <a:t>bcd</a:t>
            </a:r>
            <a:endParaRPr lang="en-US" altLang="ar-SA" sz="15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algn="l" rtl="0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ar-SA" sz="1500" dirty="0" err="1">
                <a:latin typeface="Consolas" panose="020B0609020204030204" pitchFamily="49" charset="0"/>
                <a:cs typeface="Consolas" panose="020B0609020204030204" pitchFamily="49" charset="0"/>
              </a:rPr>
              <a:t>System.out.println</a:t>
            </a:r>
            <a:r>
              <a:rPr lang="en-US" altLang="ar-SA" sz="1500" dirty="0">
                <a:latin typeface="Consolas" panose="020B0609020204030204" pitchFamily="49" charset="0"/>
                <a:cs typeface="Consolas" panose="020B0609020204030204" pitchFamily="49" charset="0"/>
              </a:rPr>
              <a:t>(s1 + “xyz”); // </a:t>
            </a:r>
            <a:r>
              <a:rPr lang="en-US" altLang="ar-SA" sz="1500" dirty="0" err="1">
                <a:latin typeface="Consolas" panose="020B0609020204030204" pitchFamily="49" charset="0"/>
                <a:cs typeface="Consolas" panose="020B0609020204030204" pitchFamily="49" charset="0"/>
              </a:rPr>
              <a:t>abcdefegxyz</a:t>
            </a:r>
            <a:endParaRPr lang="en-US" altLang="ar-SA" sz="15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algn="l" rtl="0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ar-SA" sz="1500" dirty="0" err="1">
                <a:latin typeface="Consolas" panose="020B0609020204030204" pitchFamily="49" charset="0"/>
                <a:cs typeface="Consolas" panose="020B0609020204030204" pitchFamily="49" charset="0"/>
              </a:rPr>
              <a:t>System.out.println</a:t>
            </a:r>
            <a:r>
              <a:rPr lang="en-US" altLang="ar-SA" sz="1500" dirty="0">
                <a:latin typeface="Consolas" panose="020B0609020204030204" pitchFamily="49" charset="0"/>
                <a:cs typeface="Consolas" panose="020B0609020204030204" pitchFamily="49" charset="0"/>
              </a:rPr>
              <a:t>( s1.replace(‘d’ ,’D’)); // </a:t>
            </a:r>
            <a:r>
              <a:rPr lang="en-US" altLang="ar-SA" sz="1500" dirty="0" err="1">
                <a:latin typeface="Consolas" panose="020B0609020204030204" pitchFamily="49" charset="0"/>
                <a:cs typeface="Consolas" panose="020B0609020204030204" pitchFamily="49" charset="0"/>
              </a:rPr>
              <a:t>abcDefeg</a:t>
            </a:r>
            <a:endParaRPr lang="en-US" altLang="ar-SA" sz="15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algn="l" rtl="0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ar-SA" sz="1500" dirty="0" err="1">
                <a:latin typeface="Consolas" panose="020B0609020204030204" pitchFamily="49" charset="0"/>
                <a:cs typeface="Consolas" panose="020B0609020204030204" pitchFamily="49" charset="0"/>
              </a:rPr>
              <a:t>System.out.println</a:t>
            </a:r>
            <a:r>
              <a:rPr lang="en-US" altLang="ar-SA" sz="1500" dirty="0">
                <a:latin typeface="Consolas" panose="020B0609020204030204" pitchFamily="49" charset="0"/>
                <a:cs typeface="Consolas" panose="020B0609020204030204" pitchFamily="49" charset="0"/>
              </a:rPr>
              <a:t>(s1.charAt(4) );  // e</a:t>
            </a:r>
          </a:p>
          <a:p>
            <a:pPr algn="l" rtl="0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ar-SA" sz="1500" dirty="0" err="1">
                <a:latin typeface="Consolas" panose="020B0609020204030204" pitchFamily="49" charset="0"/>
                <a:cs typeface="Consolas" panose="020B0609020204030204" pitchFamily="49" charset="0"/>
              </a:rPr>
              <a:t>System.out.println</a:t>
            </a:r>
            <a:r>
              <a:rPr lang="en-US" altLang="ar-SA" sz="1500" dirty="0">
                <a:latin typeface="Consolas" panose="020B0609020204030204" pitchFamily="49" charset="0"/>
                <a:cs typeface="Consolas" panose="020B0609020204030204" pitchFamily="49" charset="0"/>
              </a:rPr>
              <a:t>(s1.indexOf(‘b’));  // 1</a:t>
            </a:r>
          </a:p>
          <a:p>
            <a:pPr algn="l" rtl="0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ar-SA" sz="1500" dirty="0" err="1">
                <a:latin typeface="Consolas" panose="020B0609020204030204" pitchFamily="49" charset="0"/>
                <a:cs typeface="Consolas" panose="020B0609020204030204" pitchFamily="49" charset="0"/>
              </a:rPr>
              <a:t>System.out.println</a:t>
            </a:r>
            <a:r>
              <a:rPr lang="en-US" altLang="ar-SA" sz="1500" dirty="0">
                <a:latin typeface="Consolas" panose="020B0609020204030204" pitchFamily="49" charset="0"/>
                <a:cs typeface="Consolas" panose="020B0609020204030204" pitchFamily="49" charset="0"/>
              </a:rPr>
              <a:t>(s1.indexOf(‘e’,5));  // 6</a:t>
            </a:r>
          </a:p>
          <a:p>
            <a:pPr algn="l" rtl="0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ar-SA" sz="15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</p:txBody>
      </p:sp>
      <p:sp>
        <p:nvSpPr>
          <p:cNvPr id="57350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557213" indent="-214313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857250" indent="-1714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200150" indent="-1714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1543050" indent="-1714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1885950" indent="-17145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228850" indent="-17145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2571750" indent="-17145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2914650" indent="-17145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72BBDF90-6972-44DC-869E-916BEE9462D0}" type="slidenum">
              <a:rPr lang="en-US" altLang="ar-SA">
                <a:solidFill>
                  <a:schemeClr val="accent2"/>
                </a:solidFill>
              </a:rPr>
              <a:pPr/>
              <a:t>15</a:t>
            </a:fld>
            <a:endParaRPr lang="en-US" altLang="ar-SA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78901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571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ar-SA">
                <a:latin typeface="Courier New" panose="02070309020205020404" pitchFamily="49" charset="0"/>
              </a:rPr>
              <a:t>char</a:t>
            </a:r>
            <a:r>
              <a:rPr lang="en-US" altLang="ar-SA"/>
              <a:t> vs. </a:t>
            </a:r>
            <a:r>
              <a:rPr lang="en-US" altLang="ar-SA">
                <a:latin typeface="Courier New" panose="02070309020205020404" pitchFamily="49" charset="0"/>
              </a:rPr>
              <a:t>int</a:t>
            </a:r>
          </a:p>
        </p:txBody>
      </p:sp>
      <p:sp>
        <p:nvSpPr>
          <p:cNvPr id="755715" name="Rectangle 3"/>
          <p:cNvSpPr>
            <a:spLocks noGrp="1"/>
          </p:cNvSpPr>
          <p:nvPr>
            <p:ph type="body" idx="1"/>
          </p:nvPr>
        </p:nvSpPr>
        <p:spPr>
          <a:xfrm>
            <a:off x="474968" y="2021941"/>
            <a:ext cx="8202200" cy="4134160"/>
          </a:xfrm>
        </p:spPr>
        <p:txBody>
          <a:bodyPr>
            <a:normAutofit/>
          </a:bodyPr>
          <a:lstStyle/>
          <a:p>
            <a:pPr algn="l" rtl="0"/>
            <a:r>
              <a:rPr lang="en-US" altLang="ar-SA" dirty="0"/>
              <a:t>All </a:t>
            </a:r>
            <a:r>
              <a:rPr lang="en-US" altLang="ar-SA" dirty="0">
                <a:latin typeface="Courier New" panose="02070309020205020404" pitchFamily="49" charset="0"/>
              </a:rPr>
              <a:t>char</a:t>
            </a:r>
            <a:r>
              <a:rPr lang="en-US" altLang="ar-SA" dirty="0"/>
              <a:t> values are assigned numbers internally by the computer, called </a:t>
            </a:r>
            <a:r>
              <a:rPr lang="en-US" altLang="ar-SA" i="1" dirty="0"/>
              <a:t>ASCII </a:t>
            </a:r>
            <a:r>
              <a:rPr lang="en-US" altLang="ar-SA" dirty="0"/>
              <a:t>values.</a:t>
            </a:r>
          </a:p>
          <a:p>
            <a:pPr lvl="1" algn="l" rtl="0"/>
            <a:endParaRPr lang="en-US" altLang="ar-SA" dirty="0"/>
          </a:p>
          <a:p>
            <a:pPr lvl="1" algn="l" rtl="0"/>
            <a:r>
              <a:rPr lang="en-US" altLang="ar-SA" dirty="0"/>
              <a:t>Examples:</a:t>
            </a:r>
          </a:p>
          <a:p>
            <a:pPr lvl="1" algn="l" rtl="0">
              <a:buFont typeface="Wingdings 2" panose="05020102010507070707" pitchFamily="18" charset="2"/>
              <a:buNone/>
            </a:pPr>
            <a:r>
              <a:rPr lang="en-US" altLang="ar-SA" dirty="0">
                <a:latin typeface="Courier New" panose="02070309020205020404" pitchFamily="49" charset="0"/>
              </a:rPr>
              <a:t>	'A'</a:t>
            </a:r>
            <a:r>
              <a:rPr lang="en-US" altLang="ar-SA" dirty="0"/>
              <a:t>  is  65,	</a:t>
            </a:r>
            <a:r>
              <a:rPr lang="en-US" altLang="ar-SA" dirty="0">
                <a:latin typeface="Courier New" panose="02070309020205020404" pitchFamily="49" charset="0"/>
              </a:rPr>
              <a:t>'B'</a:t>
            </a:r>
            <a:r>
              <a:rPr lang="en-US" altLang="ar-SA" dirty="0"/>
              <a:t>  is  66,	</a:t>
            </a:r>
            <a:r>
              <a:rPr lang="en-US" altLang="ar-SA" dirty="0">
                <a:latin typeface="Courier New" panose="02070309020205020404" pitchFamily="49" charset="0"/>
              </a:rPr>
              <a:t>' '</a:t>
            </a:r>
            <a:r>
              <a:rPr lang="en-US" altLang="ar-SA" dirty="0"/>
              <a:t>  is  32</a:t>
            </a:r>
          </a:p>
          <a:p>
            <a:pPr lvl="1" algn="l" rtl="0">
              <a:buFont typeface="Wingdings 2" panose="05020102010507070707" pitchFamily="18" charset="2"/>
              <a:buNone/>
            </a:pPr>
            <a:r>
              <a:rPr lang="en-US" altLang="ar-SA" dirty="0"/>
              <a:t>	</a:t>
            </a:r>
            <a:r>
              <a:rPr lang="en-US" altLang="ar-SA" dirty="0">
                <a:latin typeface="Courier New" panose="02070309020205020404" pitchFamily="49" charset="0"/>
              </a:rPr>
              <a:t>'a'</a:t>
            </a:r>
            <a:r>
              <a:rPr lang="en-US" altLang="ar-SA" dirty="0"/>
              <a:t>  is  97,	</a:t>
            </a:r>
            <a:r>
              <a:rPr lang="en-US" altLang="ar-SA" dirty="0">
                <a:latin typeface="Courier New" panose="02070309020205020404" pitchFamily="49" charset="0"/>
              </a:rPr>
              <a:t>'b'</a:t>
            </a:r>
            <a:r>
              <a:rPr lang="en-US" altLang="ar-SA" dirty="0"/>
              <a:t>  is  98,	</a:t>
            </a:r>
            <a:r>
              <a:rPr lang="en-US" altLang="ar-SA" dirty="0">
                <a:latin typeface="Courier New" panose="02070309020205020404" pitchFamily="49" charset="0"/>
              </a:rPr>
              <a:t>'*'</a:t>
            </a:r>
            <a:r>
              <a:rPr lang="en-US" altLang="ar-SA" dirty="0"/>
              <a:t>  is  42</a:t>
            </a:r>
          </a:p>
          <a:p>
            <a:pPr lvl="1" algn="l" rtl="0"/>
            <a:endParaRPr lang="en-US" altLang="ar-SA" dirty="0"/>
          </a:p>
          <a:p>
            <a:pPr lvl="1" algn="l" rtl="0"/>
            <a:r>
              <a:rPr lang="en-US" altLang="ar-SA" dirty="0"/>
              <a:t>Mixing </a:t>
            </a:r>
            <a:r>
              <a:rPr lang="en-US" altLang="ar-SA" dirty="0">
                <a:latin typeface="Courier New" panose="02070309020205020404" pitchFamily="49" charset="0"/>
              </a:rPr>
              <a:t>char</a:t>
            </a:r>
            <a:r>
              <a:rPr lang="en-US" altLang="ar-SA" dirty="0"/>
              <a:t> and </a:t>
            </a:r>
            <a:r>
              <a:rPr lang="en-US" altLang="ar-SA" dirty="0" err="1">
                <a:latin typeface="Courier New" panose="02070309020205020404" pitchFamily="49" charset="0"/>
              </a:rPr>
              <a:t>int</a:t>
            </a:r>
            <a:r>
              <a:rPr lang="en-US" altLang="ar-SA" dirty="0"/>
              <a:t> causes automatic conversion to </a:t>
            </a:r>
            <a:r>
              <a:rPr lang="en-US" altLang="ar-SA" dirty="0">
                <a:latin typeface="Courier New" panose="02070309020205020404" pitchFamily="49" charset="0"/>
              </a:rPr>
              <a:t>int</a:t>
            </a:r>
            <a:r>
              <a:rPr lang="en-US" altLang="ar-SA" dirty="0"/>
              <a:t>.</a:t>
            </a:r>
          </a:p>
          <a:p>
            <a:pPr lvl="1" algn="l" rtl="0">
              <a:buFont typeface="Wingdings 2" panose="05020102010507070707" pitchFamily="18" charset="2"/>
              <a:buNone/>
            </a:pPr>
            <a:r>
              <a:rPr lang="en-US" altLang="ar-SA" dirty="0"/>
              <a:t>	</a:t>
            </a:r>
            <a:r>
              <a:rPr lang="en-US" altLang="ar-SA" dirty="0">
                <a:latin typeface="Courier New" panose="02070309020205020404" pitchFamily="49" charset="0"/>
              </a:rPr>
              <a:t>'a' + 10  </a:t>
            </a:r>
            <a:r>
              <a:rPr lang="en-US" altLang="ar-SA" dirty="0"/>
              <a:t>is 107,		</a:t>
            </a:r>
            <a:r>
              <a:rPr lang="en-US" altLang="ar-SA" dirty="0">
                <a:latin typeface="Courier New" panose="02070309020205020404" pitchFamily="49" charset="0"/>
              </a:rPr>
              <a:t>'A' + 'A'  </a:t>
            </a:r>
            <a:r>
              <a:rPr lang="en-US" altLang="ar-SA" dirty="0"/>
              <a:t>is 130</a:t>
            </a:r>
          </a:p>
        </p:txBody>
      </p:sp>
    </p:spTree>
    <p:extLst>
      <p:ext uri="{BB962C8B-B14F-4D97-AF65-F5344CB8AC3E}">
        <p14:creationId xmlns:p14="http://schemas.microsoft.com/office/powerpoint/2010/main" val="1966184363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1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ar-SA" dirty="0">
                <a:latin typeface="Courier New" panose="02070309020205020404" pitchFamily="49" charset="0"/>
                <a:cs typeface="Courier New" panose="02070309020205020404" pitchFamily="49" charset="0"/>
              </a:rPr>
              <a:t>char</a:t>
            </a:r>
            <a:r>
              <a:rPr lang="en-US" altLang="ar-SA" dirty="0"/>
              <a:t> vs. </a:t>
            </a:r>
            <a:r>
              <a:rPr lang="en-US" altLang="ar-SA" dirty="0">
                <a:latin typeface="Courier New" panose="02070309020205020404" pitchFamily="49" charset="0"/>
                <a:cs typeface="Courier New" panose="02070309020205020404" pitchFamily="49" charset="0"/>
              </a:rPr>
              <a:t>String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474968" y="2073457"/>
            <a:ext cx="8321302" cy="4288706"/>
          </a:xfrm>
        </p:spPr>
        <p:txBody>
          <a:bodyPr>
            <a:normAutofit lnSpcReduction="10000"/>
          </a:bodyPr>
          <a:lstStyle/>
          <a:p>
            <a:pPr marL="374650" indent="-285750" algn="l" rtl="0"/>
            <a:r>
              <a:rPr lang="en-US" altLang="ar-SA" dirty="0">
                <a:latin typeface="Courier New" panose="02070309020205020404" pitchFamily="49" charset="0"/>
              </a:rPr>
              <a:t>"h"</a:t>
            </a:r>
            <a:r>
              <a:rPr lang="en-US" altLang="ar-SA" dirty="0"/>
              <a:t> is a </a:t>
            </a:r>
            <a:r>
              <a:rPr lang="en-US" altLang="ar-SA" dirty="0">
                <a:latin typeface="Courier New" panose="02070309020205020404" pitchFamily="49" charset="0"/>
              </a:rPr>
              <a:t>String</a:t>
            </a:r>
            <a:br>
              <a:rPr lang="en-US" altLang="ar-SA" dirty="0"/>
            </a:br>
            <a:r>
              <a:rPr lang="en-US" altLang="ar-SA" dirty="0">
                <a:latin typeface="Courier New" panose="02070309020205020404" pitchFamily="49" charset="0"/>
              </a:rPr>
              <a:t>'h'</a:t>
            </a:r>
            <a:r>
              <a:rPr lang="en-US" altLang="ar-SA" dirty="0"/>
              <a:t> is a </a:t>
            </a:r>
            <a:r>
              <a:rPr lang="en-US" altLang="ar-SA" dirty="0">
                <a:latin typeface="Courier New" panose="02070309020205020404" pitchFamily="49" charset="0"/>
              </a:rPr>
              <a:t>char</a:t>
            </a:r>
            <a:r>
              <a:rPr lang="en-US" altLang="ar-SA" dirty="0"/>
              <a:t>	(the two behave differently)</a:t>
            </a:r>
          </a:p>
          <a:p>
            <a:pPr marL="742950" lvl="1" indent="-285750" algn="l" rtl="0">
              <a:buFont typeface="Wingdings 2" panose="05020102010507070707" pitchFamily="18" charset="2"/>
              <a:buNone/>
            </a:pPr>
            <a:endParaRPr lang="en-US" altLang="ar-SA" sz="1200" dirty="0"/>
          </a:p>
          <a:p>
            <a:pPr marL="374650" indent="-285750" algn="l" rtl="0"/>
            <a:r>
              <a:rPr lang="en-US" altLang="ar-SA" dirty="0">
                <a:latin typeface="Courier New" panose="02070309020205020404" pitchFamily="49" charset="0"/>
              </a:rPr>
              <a:t>String</a:t>
            </a:r>
            <a:r>
              <a:rPr lang="en-US" altLang="ar-SA" dirty="0"/>
              <a:t> is an object; it contains methods</a:t>
            </a:r>
          </a:p>
          <a:p>
            <a:pPr marL="742950" lvl="1" indent="-285750" algn="l" rtl="0">
              <a:spcBef>
                <a:spcPct val="0"/>
              </a:spcBef>
              <a:buFont typeface="Wingdings 2" panose="05020102010507070707" pitchFamily="18" charset="2"/>
              <a:buNone/>
            </a:pPr>
            <a:endParaRPr lang="en-US" altLang="ar-SA" sz="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742950" lvl="1" indent="-285750" algn="l" rtl="0">
              <a:spcBef>
                <a:spcPct val="0"/>
              </a:spcBef>
              <a:buFont typeface="Wingdings 2" panose="05020102010507070707" pitchFamily="18" charset="2"/>
              <a:buNone/>
            </a:pPr>
            <a:r>
              <a:rPr lang="en-US" altLang="ar-SA" dirty="0">
                <a:latin typeface="Courier New" panose="02070309020205020404" pitchFamily="49" charset="0"/>
                <a:cs typeface="Courier New" panose="02070309020205020404" pitchFamily="49" charset="0"/>
              </a:rPr>
              <a:t>String s = "h";</a:t>
            </a:r>
          </a:p>
          <a:p>
            <a:pPr marL="742950" lvl="1" indent="-285750" algn="l" rtl="0">
              <a:spcBef>
                <a:spcPct val="0"/>
              </a:spcBef>
              <a:buFont typeface="Wingdings 2" panose="05020102010507070707" pitchFamily="18" charset="2"/>
              <a:buNone/>
            </a:pPr>
            <a:r>
              <a:rPr lang="en-US" altLang="ar-SA" dirty="0">
                <a:latin typeface="Courier New" panose="02070309020205020404" pitchFamily="49" charset="0"/>
                <a:cs typeface="Courier New" panose="02070309020205020404" pitchFamily="49" charset="0"/>
              </a:rPr>
              <a:t>s = </a:t>
            </a:r>
            <a:r>
              <a:rPr lang="en-US" altLang="ar-SA" dirty="0" err="1">
                <a:latin typeface="Courier New" panose="02070309020205020404" pitchFamily="49" charset="0"/>
                <a:cs typeface="Courier New" panose="02070309020205020404" pitchFamily="49" charset="0"/>
              </a:rPr>
              <a:t>s.toUpperCase</a:t>
            </a:r>
            <a:r>
              <a:rPr lang="en-US" altLang="ar-SA" dirty="0">
                <a:latin typeface="Courier New" panose="02070309020205020404" pitchFamily="49" charset="0"/>
                <a:cs typeface="Courier New" panose="02070309020205020404" pitchFamily="49" charset="0"/>
              </a:rPr>
              <a:t>();        </a:t>
            </a:r>
            <a:r>
              <a:rPr lang="en-US" altLang="ar-SA" b="1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'H'</a:t>
            </a:r>
          </a:p>
          <a:p>
            <a:pPr marL="742950" lvl="1" indent="-285750" algn="l" rtl="0">
              <a:spcBef>
                <a:spcPct val="0"/>
              </a:spcBef>
              <a:buFont typeface="Wingdings 2" panose="05020102010507070707" pitchFamily="18" charset="2"/>
              <a:buNone/>
            </a:pPr>
            <a:r>
              <a:rPr lang="en-US" altLang="ar-SA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ar-SA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ar-SA" dirty="0" err="1">
                <a:latin typeface="Courier New" panose="02070309020205020404" pitchFamily="49" charset="0"/>
                <a:cs typeface="Courier New" panose="02070309020205020404" pitchFamily="49" charset="0"/>
              </a:rPr>
              <a:t>len</a:t>
            </a:r>
            <a:r>
              <a:rPr lang="en-US" altLang="ar-SA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altLang="ar-SA" dirty="0" err="1">
                <a:latin typeface="Courier New" panose="02070309020205020404" pitchFamily="49" charset="0"/>
                <a:cs typeface="Courier New" panose="02070309020205020404" pitchFamily="49" charset="0"/>
              </a:rPr>
              <a:t>s.length</a:t>
            </a:r>
            <a:r>
              <a:rPr lang="en-US" altLang="ar-SA" dirty="0">
                <a:latin typeface="Courier New" panose="02070309020205020404" pitchFamily="49" charset="0"/>
                <a:cs typeface="Courier New" panose="02070309020205020404" pitchFamily="49" charset="0"/>
              </a:rPr>
              <a:t>();       </a:t>
            </a:r>
            <a:r>
              <a:rPr lang="en-US" altLang="ar-SA" b="1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 1</a:t>
            </a:r>
          </a:p>
          <a:p>
            <a:pPr marL="742950" lvl="1" indent="-285750" algn="l" rtl="0">
              <a:spcBef>
                <a:spcPct val="0"/>
              </a:spcBef>
              <a:buFont typeface="Wingdings 2" panose="05020102010507070707" pitchFamily="18" charset="2"/>
              <a:buNone/>
            </a:pPr>
            <a:r>
              <a:rPr lang="en-US" altLang="ar-SA" dirty="0">
                <a:latin typeface="Courier New" panose="02070309020205020404" pitchFamily="49" charset="0"/>
                <a:cs typeface="Courier New" panose="02070309020205020404" pitchFamily="49" charset="0"/>
              </a:rPr>
              <a:t>char first = </a:t>
            </a:r>
            <a:r>
              <a:rPr lang="en-US" altLang="ar-SA" dirty="0" err="1">
                <a:latin typeface="Courier New" panose="02070309020205020404" pitchFamily="49" charset="0"/>
                <a:cs typeface="Courier New" panose="02070309020205020404" pitchFamily="49" charset="0"/>
              </a:rPr>
              <a:t>s.charAt</a:t>
            </a:r>
            <a:r>
              <a:rPr lang="en-US" altLang="ar-SA" dirty="0">
                <a:latin typeface="Courier New" panose="02070309020205020404" pitchFamily="49" charset="0"/>
                <a:cs typeface="Courier New" panose="02070309020205020404" pitchFamily="49" charset="0"/>
              </a:rPr>
              <a:t>(0);   </a:t>
            </a:r>
            <a:r>
              <a:rPr lang="en-US" altLang="ar-SA" b="1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'H'</a:t>
            </a:r>
          </a:p>
          <a:p>
            <a:pPr marL="742950" lvl="1" indent="-285750" algn="l" rtl="0">
              <a:spcBef>
                <a:spcPct val="0"/>
              </a:spcBef>
              <a:buFont typeface="Wingdings 2" panose="05020102010507070707" pitchFamily="18" charset="2"/>
              <a:buNone/>
            </a:pPr>
            <a:endParaRPr lang="en-US" altLang="ar-SA" sz="1200" b="1" dirty="0">
              <a:solidFill>
                <a:srgbClr val="008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374650" indent="-285750" algn="l" rtl="0"/>
            <a:r>
              <a:rPr lang="en-US" altLang="ar-SA" dirty="0">
                <a:latin typeface="Courier New" panose="02070309020205020404" pitchFamily="49" charset="0"/>
              </a:rPr>
              <a:t>char</a:t>
            </a:r>
            <a:r>
              <a:rPr lang="en-US" altLang="ar-SA" dirty="0"/>
              <a:t> is primitive; you can't call methods on it</a:t>
            </a:r>
          </a:p>
          <a:p>
            <a:pPr marL="742950" lvl="1" indent="-285750" algn="l" rtl="0">
              <a:buFont typeface="Wingdings 2" panose="05020102010507070707" pitchFamily="18" charset="2"/>
              <a:buNone/>
            </a:pPr>
            <a:endParaRPr lang="en-US" altLang="ar-SA" sz="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742950" lvl="1" indent="-285750" algn="l" rtl="0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altLang="ar-SA" dirty="0">
                <a:latin typeface="Courier New" panose="02070309020205020404" pitchFamily="49" charset="0"/>
                <a:cs typeface="Courier New" panose="02070309020205020404" pitchFamily="49" charset="0"/>
              </a:rPr>
              <a:t>char c = 'h';</a:t>
            </a:r>
          </a:p>
          <a:p>
            <a:pPr marL="742950" lvl="1" indent="-285750" algn="l" rtl="0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altLang="ar-SA" dirty="0">
                <a:solidFill>
                  <a:srgbClr val="8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 = </a:t>
            </a:r>
            <a:r>
              <a:rPr lang="en-US" altLang="ar-SA" dirty="0" err="1">
                <a:solidFill>
                  <a:srgbClr val="8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c.toUpperCase</a:t>
            </a:r>
            <a:r>
              <a:rPr lang="en-US" altLang="ar-SA" dirty="0">
                <a:solidFill>
                  <a:srgbClr val="8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();   </a:t>
            </a:r>
            <a:r>
              <a:rPr lang="en-US" altLang="ar-SA" sz="1600" b="1" dirty="0">
                <a:solidFill>
                  <a:srgbClr val="8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ERROR: "cannot be dereferenced"</a:t>
            </a:r>
            <a:endParaRPr lang="en-US" altLang="ar-SA" sz="1800" dirty="0">
              <a:solidFill>
                <a:srgbClr val="800000"/>
              </a:solidFill>
            </a:endParaRPr>
          </a:p>
          <a:p>
            <a:pPr marL="742950" lvl="1" indent="-285750" algn="l" rtl="0">
              <a:spcBef>
                <a:spcPct val="0"/>
              </a:spcBef>
              <a:buFont typeface="Wingdings 2" panose="05020102010507070707" pitchFamily="18" charset="2"/>
              <a:buNone/>
            </a:pPr>
            <a:endParaRPr lang="en-US" altLang="ar-SA" sz="1200" b="1" dirty="0">
              <a:solidFill>
                <a:srgbClr val="008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4290868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ar-SA" dirty="0">
                <a:latin typeface="+mn-lt"/>
              </a:rPr>
              <a:t>The class String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>
          <a:xfrm>
            <a:off x="581192" y="2047741"/>
            <a:ext cx="7191209" cy="3204106"/>
          </a:xfrm>
        </p:spPr>
        <p:txBody>
          <a:bodyPr>
            <a:normAutofit/>
          </a:bodyPr>
          <a:lstStyle/>
          <a:p>
            <a:pPr algn="l" rtl="0"/>
            <a:r>
              <a:rPr lang="en-US" altLang="ar-SA" sz="1800" dirty="0"/>
              <a:t>Contains operations to manipulate strings.</a:t>
            </a:r>
          </a:p>
          <a:p>
            <a:pPr algn="l" rtl="0"/>
            <a:r>
              <a:rPr lang="en-US" altLang="ar-SA" sz="1800" dirty="0"/>
              <a:t>String:</a:t>
            </a:r>
          </a:p>
          <a:p>
            <a:pPr lvl="1" algn="l" rtl="0"/>
            <a:r>
              <a:rPr lang="en-US" altLang="ar-SA" sz="1500" dirty="0"/>
              <a:t>Sequence of zero or more characters.</a:t>
            </a:r>
          </a:p>
          <a:p>
            <a:pPr lvl="1" algn="l" rtl="0"/>
            <a:r>
              <a:rPr lang="en-US" altLang="ar-SA" sz="1500" dirty="0"/>
              <a:t>Enclosed in double quotation marks.</a:t>
            </a:r>
          </a:p>
          <a:p>
            <a:pPr lvl="1" algn="l" rtl="0"/>
            <a:r>
              <a:rPr lang="en-US" altLang="ar-SA" sz="1500" dirty="0"/>
              <a:t>Is processed as a single unit .</a:t>
            </a:r>
          </a:p>
          <a:p>
            <a:pPr lvl="1" algn="l" rtl="0"/>
            <a:r>
              <a:rPr lang="en-US" altLang="ar-SA" sz="1500" dirty="0"/>
              <a:t>Null or empty strings have no characters. “ “</a:t>
            </a:r>
          </a:p>
          <a:p>
            <a:pPr lvl="1" algn="l" rtl="0"/>
            <a:r>
              <a:rPr lang="en-US" altLang="ar-SA" sz="1500" dirty="0"/>
              <a:t>Every character has a relative position , the first character is in position 0 .</a:t>
            </a:r>
          </a:p>
        </p:txBody>
      </p:sp>
      <p:sp>
        <p:nvSpPr>
          <p:cNvPr id="41988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557213" indent="-214313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857250" indent="-1714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200150" indent="-1714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1543050" indent="-1714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1885950" indent="-17145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228850" indent="-17145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2571750" indent="-17145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2914650" indent="-17145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0348BDA3-B824-4C65-BD4E-2DBC3406B048}" type="slidenum">
              <a:rPr lang="ar-SA" altLang="ar-SA" sz="105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</a:t>
            </a:fld>
            <a:endParaRPr lang="en-US" altLang="ar-SA" sz="105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67060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Footer Placeholder 3"/>
          <p:cNvSpPr txBox="1">
            <a:spLocks noGrp="1"/>
          </p:cNvSpPr>
          <p:nvPr/>
        </p:nvSpPr>
        <p:spPr bwMode="auto">
          <a:xfrm>
            <a:off x="1714500" y="6323746"/>
            <a:ext cx="5257800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ar-SA" sz="1050" dirty="0">
                <a:latin typeface="Times New Roman" panose="02020603050405020304" pitchFamily="18" charset="0"/>
              </a:rPr>
              <a:t>Java Programming: From Problem Analysis to Program Design, Second Edition</a:t>
            </a:r>
          </a:p>
        </p:txBody>
      </p:sp>
      <p:sp>
        <p:nvSpPr>
          <p:cNvPr id="44035" name="Slide Number Placeholder 4"/>
          <p:cNvSpPr txBox="1">
            <a:spLocks noGrp="1"/>
          </p:cNvSpPr>
          <p:nvPr/>
        </p:nvSpPr>
        <p:spPr bwMode="auto">
          <a:xfrm>
            <a:off x="6972300" y="5715000"/>
            <a:ext cx="914400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fld id="{6220DC01-0E45-4A1A-9D61-04EF8780E561}" type="slidenum">
              <a:rPr lang="ar-SA" altLang="ar-SA" sz="1050">
                <a:latin typeface="Times New Roman" panose="02020603050405020304" pitchFamily="18" charset="0"/>
                <a:cs typeface="Times New Roman" panose="02020603050405020304" pitchFamily="18" charset="0"/>
              </a:rPr>
              <a:pPr algn="r" eaLnBrk="1" hangingPunct="1"/>
              <a:t>3</a:t>
            </a:fld>
            <a:endParaRPr lang="en-US" altLang="ar-SA" sz="105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4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ar-SA" sz="2400" dirty="0">
                <a:latin typeface="+mn-lt"/>
              </a:rPr>
              <a:t>The class String</a:t>
            </a:r>
          </a:p>
        </p:txBody>
      </p:sp>
      <p:sp>
        <p:nvSpPr>
          <p:cNvPr id="44037" name="Rectangle 3"/>
          <p:cNvSpPr>
            <a:spLocks noGrp="1" noChangeArrowheads="1"/>
          </p:cNvSpPr>
          <p:nvPr>
            <p:ph idx="1"/>
          </p:nvPr>
        </p:nvSpPr>
        <p:spPr>
          <a:xfrm>
            <a:off x="348524" y="1931831"/>
            <a:ext cx="8112896" cy="3954619"/>
          </a:xfrm>
        </p:spPr>
        <p:txBody>
          <a:bodyPr>
            <a:normAutofit/>
          </a:bodyPr>
          <a:lstStyle/>
          <a:p>
            <a:pPr algn="l" rtl="0"/>
            <a:r>
              <a:rPr lang="en-US" altLang="ar-SA" sz="1600" dirty="0"/>
              <a:t>Java system automatically makes the class </a:t>
            </a:r>
            <a:r>
              <a:rPr lang="en-US" altLang="ar-SA" sz="1600" b="1" dirty="0"/>
              <a:t>String </a:t>
            </a:r>
            <a:r>
              <a:rPr lang="en-US" altLang="ar-SA" sz="1600" dirty="0"/>
              <a:t>available (</a:t>
            </a:r>
            <a:r>
              <a:rPr lang="en-US" altLang="ar-SA" sz="1600" dirty="0" err="1"/>
              <a:t>i.e</a:t>
            </a:r>
            <a:r>
              <a:rPr lang="en-US" altLang="ar-SA" sz="1600" dirty="0"/>
              <a:t> </a:t>
            </a:r>
            <a:r>
              <a:rPr lang="en-US" altLang="ar-SA" sz="1600" dirty="0">
                <a:solidFill>
                  <a:srgbClr val="FF0000"/>
                </a:solidFill>
              </a:rPr>
              <a:t>no need to import this class </a:t>
            </a:r>
            <a:r>
              <a:rPr lang="en-US" altLang="ar-SA" sz="1600" dirty="0"/>
              <a:t>)</a:t>
            </a:r>
            <a:endParaRPr lang="ar-SA" altLang="ar-SA" sz="1600" dirty="0">
              <a:cs typeface="Times New Roman" panose="02020603050405020304" pitchFamily="18" charset="0"/>
            </a:endParaRPr>
          </a:p>
          <a:p>
            <a:pPr algn="l" rtl="0"/>
            <a:r>
              <a:rPr lang="en-US" altLang="ar-SA" sz="1500" b="1" dirty="0">
                <a:cs typeface="Times New Roman" panose="02020603050405020304" pitchFamily="18" charset="0"/>
              </a:rPr>
              <a:t>Example :</a:t>
            </a:r>
          </a:p>
          <a:p>
            <a:pPr lvl="1" algn="l" rtl="0">
              <a:buNone/>
            </a:pPr>
            <a:r>
              <a:rPr lang="en-US" altLang="ar-SA" sz="1500" dirty="0">
                <a:cs typeface="Times New Roman" panose="02020603050405020304" pitchFamily="18" charset="0"/>
              </a:rPr>
              <a:t>	</a:t>
            </a:r>
            <a:r>
              <a:rPr lang="en-US" altLang="ar-SA" dirty="0">
                <a:latin typeface="Courier New" panose="02070309020205020404" pitchFamily="49" charset="0"/>
              </a:rPr>
              <a:t>String </a:t>
            </a:r>
            <a:r>
              <a:rPr lang="en-US" altLang="ar-SA" b="1" dirty="0"/>
              <a:t>name</a:t>
            </a:r>
            <a:r>
              <a:rPr lang="en-US" altLang="ar-SA" dirty="0">
                <a:latin typeface="Courier New" panose="02070309020205020404" pitchFamily="49" charset="0"/>
              </a:rPr>
              <a:t> = "</a:t>
            </a:r>
            <a:r>
              <a:rPr lang="en-US" altLang="ar-SA" b="1" dirty="0"/>
              <a:t>text</a:t>
            </a:r>
            <a:r>
              <a:rPr lang="en-US" altLang="ar-SA" dirty="0">
                <a:latin typeface="Courier New" panose="02070309020205020404" pitchFamily="49" charset="0"/>
              </a:rPr>
              <a:t>";</a:t>
            </a:r>
          </a:p>
          <a:p>
            <a:pPr lvl="1" algn="l" rtl="0">
              <a:buNone/>
            </a:pPr>
            <a:r>
              <a:rPr lang="en-US" altLang="ar-SA" dirty="0">
                <a:latin typeface="Courier New" panose="02070309020205020404" pitchFamily="49" charset="0"/>
              </a:rPr>
              <a:t>	String </a:t>
            </a:r>
            <a:r>
              <a:rPr lang="en-US" altLang="ar-SA" b="1" dirty="0"/>
              <a:t>name</a:t>
            </a:r>
            <a:r>
              <a:rPr lang="en-US" altLang="ar-SA" dirty="0">
                <a:latin typeface="Courier New" panose="02070309020205020404" pitchFamily="49" charset="0"/>
              </a:rPr>
              <a:t> = </a:t>
            </a:r>
            <a:r>
              <a:rPr lang="en-US" altLang="ar-SA" b="1" dirty="0"/>
              <a:t>expression</a:t>
            </a:r>
            <a:r>
              <a:rPr lang="en-US" altLang="ar-SA" dirty="0">
                <a:latin typeface="Courier New" panose="02070309020205020404" pitchFamily="49" charset="0"/>
              </a:rPr>
              <a:t>;</a:t>
            </a:r>
            <a:endParaRPr lang="en-US" altLang="ar-SA" dirty="0"/>
          </a:p>
          <a:p>
            <a:pPr lvl="1" algn="l" rtl="0"/>
            <a:endParaRPr lang="en-US" altLang="ar-SA" dirty="0"/>
          </a:p>
          <a:p>
            <a:pPr lvl="1" algn="l" rtl="0"/>
            <a:r>
              <a:rPr lang="en-US" altLang="ar-SA" dirty="0"/>
              <a:t>Examples:</a:t>
            </a:r>
            <a:br>
              <a:rPr lang="en-US" altLang="ar-SA" dirty="0"/>
            </a:br>
            <a:br>
              <a:rPr lang="en-US" altLang="ar-SA" sz="800" dirty="0"/>
            </a:br>
            <a:r>
              <a:rPr lang="en-US" altLang="ar-SA" b="1" dirty="0">
                <a:latin typeface="Courier New" panose="02070309020205020404" pitchFamily="49" charset="0"/>
              </a:rPr>
              <a:t>String name = "Marla Singer";</a:t>
            </a:r>
            <a:br>
              <a:rPr lang="en-US" altLang="ar-SA" b="1" dirty="0">
                <a:latin typeface="Courier New" panose="02070309020205020404" pitchFamily="49" charset="0"/>
              </a:rPr>
            </a:br>
            <a:br>
              <a:rPr lang="en-US" altLang="ar-SA" sz="800" dirty="0">
                <a:latin typeface="Courier New" panose="02070309020205020404" pitchFamily="49" charset="0"/>
              </a:rPr>
            </a:br>
            <a:r>
              <a:rPr lang="en-US" altLang="ar-SA" dirty="0" err="1">
                <a:latin typeface="Courier New" panose="02070309020205020404" pitchFamily="49" charset="0"/>
              </a:rPr>
              <a:t>int</a:t>
            </a:r>
            <a:r>
              <a:rPr lang="en-US" altLang="ar-SA" dirty="0">
                <a:latin typeface="Courier New" panose="02070309020205020404" pitchFamily="49" charset="0"/>
              </a:rPr>
              <a:t> x = 3;</a:t>
            </a:r>
            <a:br>
              <a:rPr lang="en-US" altLang="ar-SA" dirty="0">
                <a:latin typeface="Courier New" panose="02070309020205020404" pitchFamily="49" charset="0"/>
              </a:rPr>
            </a:br>
            <a:r>
              <a:rPr lang="en-US" altLang="ar-SA" dirty="0" err="1">
                <a:latin typeface="Courier New" panose="02070309020205020404" pitchFamily="49" charset="0"/>
              </a:rPr>
              <a:t>int</a:t>
            </a:r>
            <a:r>
              <a:rPr lang="en-US" altLang="ar-SA" dirty="0">
                <a:latin typeface="Courier New" panose="02070309020205020404" pitchFamily="49" charset="0"/>
              </a:rPr>
              <a:t> y = 5;</a:t>
            </a:r>
            <a:br>
              <a:rPr lang="en-US" altLang="ar-SA" dirty="0">
                <a:latin typeface="Courier New" panose="02070309020205020404" pitchFamily="49" charset="0"/>
              </a:rPr>
            </a:br>
            <a:r>
              <a:rPr lang="en-US" altLang="ar-SA" b="1" dirty="0">
                <a:latin typeface="Courier New" panose="02070309020205020404" pitchFamily="49" charset="0"/>
              </a:rPr>
              <a:t>String point = "(" + x + ", " + y + ")";</a:t>
            </a:r>
          </a:p>
          <a:p>
            <a:pPr lvl="2" algn="l" rtl="0"/>
            <a:r>
              <a:rPr lang="en-US" altLang="ar-SA" b="1" dirty="0">
                <a:latin typeface="Courier New" panose="02070309020205020404" pitchFamily="49" charset="0"/>
              </a:rPr>
              <a:t>(3, 5)</a:t>
            </a:r>
          </a:p>
        </p:txBody>
      </p:sp>
      <p:sp>
        <p:nvSpPr>
          <p:cNvPr id="44038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557213" indent="-214313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857250" indent="-1714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200150" indent="-1714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1543050" indent="-1714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1885950" indent="-17145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228850" indent="-17145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2571750" indent="-17145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2914650" indent="-17145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391ED3E0-552C-4C76-B47E-CA40A6BB60EC}" type="slidenum">
              <a:rPr lang="en-US" altLang="ar-SA">
                <a:solidFill>
                  <a:schemeClr val="accent2"/>
                </a:solidFill>
              </a:rPr>
              <a:pPr/>
              <a:t>3</a:t>
            </a:fld>
            <a:endParaRPr lang="en-US" altLang="ar-SA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64455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0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ar-SA"/>
              <a:t>Indexes</a:t>
            </a:r>
          </a:p>
        </p:txBody>
      </p:sp>
      <p:sp>
        <p:nvSpPr>
          <p:cNvPr id="716803" name="Rectangle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 algn="l" rtl="0"/>
            <a:r>
              <a:rPr lang="en-US" altLang="ar-SA" dirty="0"/>
              <a:t>Characters of a string are numbered with 0-based </a:t>
            </a:r>
            <a:r>
              <a:rPr lang="en-US" altLang="ar-SA" i="1" dirty="0"/>
              <a:t>indexes</a:t>
            </a:r>
            <a:r>
              <a:rPr lang="en-US" altLang="ar-SA" dirty="0"/>
              <a:t>:</a:t>
            </a:r>
          </a:p>
          <a:p>
            <a:pPr marL="742950" lvl="1" indent="-285750" algn="l" rtl="0">
              <a:buFont typeface="Wingdings 2" panose="05020102010507070707" pitchFamily="18" charset="2"/>
              <a:buNone/>
            </a:pPr>
            <a:endParaRPr lang="en-US" altLang="ar-SA" sz="800" dirty="0">
              <a:latin typeface="Courier New" panose="02070309020205020404" pitchFamily="49" charset="0"/>
            </a:endParaRPr>
          </a:p>
          <a:p>
            <a:pPr marL="742950" lvl="1" indent="-285750" algn="l" rtl="0">
              <a:buFont typeface="Wingdings 2" panose="05020102010507070707" pitchFamily="18" charset="2"/>
              <a:buNone/>
            </a:pPr>
            <a:r>
              <a:rPr lang="en-US" altLang="ar-SA" dirty="0">
                <a:latin typeface="Courier New" panose="02070309020205020404" pitchFamily="49" charset="0"/>
              </a:rPr>
              <a:t>	String name = "P. </a:t>
            </a:r>
            <a:r>
              <a:rPr lang="en-US" altLang="ar-SA" dirty="0" err="1">
                <a:latin typeface="Courier New" panose="02070309020205020404" pitchFamily="49" charset="0"/>
              </a:rPr>
              <a:t>Diddy</a:t>
            </a:r>
            <a:r>
              <a:rPr lang="en-US" altLang="ar-SA" dirty="0">
                <a:latin typeface="Courier New" panose="02070309020205020404" pitchFamily="49" charset="0"/>
              </a:rPr>
              <a:t>";</a:t>
            </a:r>
          </a:p>
          <a:p>
            <a:pPr marL="742950" lvl="1" indent="-285750" algn="l" rtl="0"/>
            <a:endParaRPr lang="en-US" altLang="ar-SA" dirty="0">
              <a:latin typeface="Courier New" panose="02070309020205020404" pitchFamily="49" charset="0"/>
            </a:endParaRPr>
          </a:p>
          <a:p>
            <a:pPr marL="742950" lvl="1" indent="-285750" algn="l" rtl="0"/>
            <a:endParaRPr lang="en-US" altLang="ar-SA" dirty="0">
              <a:latin typeface="Courier New" panose="02070309020205020404" pitchFamily="49" charset="0"/>
            </a:endParaRPr>
          </a:p>
          <a:p>
            <a:pPr marL="742950" lvl="1" indent="-285750" algn="l" rtl="0"/>
            <a:endParaRPr lang="en-US" altLang="ar-SA" dirty="0"/>
          </a:p>
          <a:p>
            <a:pPr marL="742950" lvl="1" indent="-285750" algn="l" rtl="0"/>
            <a:endParaRPr lang="en-US" altLang="ar-SA" dirty="0"/>
          </a:p>
          <a:p>
            <a:pPr marL="742950" lvl="1" indent="-285750" algn="l" rtl="0"/>
            <a:r>
              <a:rPr lang="en-US" altLang="ar-SA" dirty="0"/>
              <a:t>The first character's index is always 0</a:t>
            </a:r>
          </a:p>
          <a:p>
            <a:pPr marL="742950" lvl="1" indent="-285750" algn="l" rtl="0"/>
            <a:r>
              <a:rPr lang="en-US" altLang="ar-SA" dirty="0"/>
              <a:t>The last character's index is 1 less than the string's length</a:t>
            </a:r>
          </a:p>
        </p:txBody>
      </p:sp>
      <p:graphicFrame>
        <p:nvGraphicFramePr>
          <p:cNvPr id="365572" name="Group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6224055"/>
              </p:ext>
            </p:extLst>
          </p:nvPr>
        </p:nvGraphicFramePr>
        <p:xfrm>
          <a:off x="1255333" y="3618316"/>
          <a:ext cx="6375400" cy="906463"/>
        </p:xfrm>
        <a:graphic>
          <a:graphicData uri="http://schemas.openxmlformats.org/drawingml/2006/table">
            <a:tbl>
              <a:tblPr/>
              <a:tblGrid>
                <a:gridCol w="1219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45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461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4293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445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4452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4452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4452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4452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4111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marL="25146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marL="29718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marL="34290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marL="38862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en-US" altLang="ar-SA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panose="020B0604030504040204" pitchFamily="34" charset="0"/>
                          <a:cs typeface="Times New Roman" panose="02020603050405020304" pitchFamily="18" charset="0"/>
                        </a:rPr>
                        <a:t>index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marL="25146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marL="29718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marL="34290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marL="38862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en-US" altLang="ar-SA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panose="020B0604030504040204" pitchFamily="34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marL="25146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marL="29718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marL="34290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marL="38862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en-US" altLang="ar-SA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panose="020B060403050404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marL="25146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marL="29718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marL="34290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marL="38862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en-US" altLang="ar-SA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panose="020B060403050404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marL="25146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marL="29718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marL="34290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marL="38862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en-US" altLang="ar-SA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panose="020B0604030504040204" pitchFamily="34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marL="25146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marL="29718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marL="34290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marL="38862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en-US" altLang="ar-SA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panose="020B0604030504040204" pitchFamily="34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marL="25146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marL="29718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marL="34290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marL="38862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en-US" altLang="ar-SA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panose="020B0604030504040204" pitchFamily="34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marL="25146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marL="29718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marL="34290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marL="38862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en-US" altLang="ar-SA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panose="020B0604030504040204" pitchFamily="34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marL="25146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marL="29718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marL="34290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marL="38862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en-US" altLang="ar-SA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panose="020B0604030504040204" pitchFamily="34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53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marL="25146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marL="29718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marL="34290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marL="38862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en-US" altLang="ar-SA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cs typeface="Times New Roman" panose="02020603050405020304" pitchFamily="18" charset="0"/>
                        </a:rPr>
                        <a:t>char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marL="25146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marL="29718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marL="34290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marL="38862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en-US" altLang="ar-SA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Times New Roman" panose="02020603050405020304" pitchFamily="18" charset="0"/>
                        </a:rPr>
                        <a:t>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marL="25146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marL="29718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marL="34290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marL="38862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en-US" altLang="ar-SA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marL="25146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marL="29718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marL="34290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marL="38862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en-US" altLang="ar-SA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marL="25146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marL="29718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marL="34290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marL="38862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en-US" altLang="ar-SA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Times New Roman" panose="02020603050405020304" pitchFamily="18" charset="0"/>
                        </a:rPr>
                        <a:t>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marL="25146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marL="29718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marL="34290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marL="38862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en-US" altLang="ar-SA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Times New Roman" panose="02020603050405020304" pitchFamily="18" charset="0"/>
                        </a:rPr>
                        <a:t>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marL="25146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marL="29718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marL="34290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marL="38862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en-US" altLang="ar-SA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Times New Roman" panose="02020603050405020304" pitchFamily="18" charset="0"/>
                        </a:rPr>
                        <a:t>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marL="25146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marL="29718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marL="34290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marL="38862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en-US" altLang="ar-SA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Times New Roman" panose="02020603050405020304" pitchFamily="18" charset="0"/>
                        </a:rPr>
                        <a:t>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marL="25146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marL="29718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marL="34290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marL="38862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en-US" altLang="ar-SA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Times New Roman" panose="02020603050405020304" pitchFamily="18" charset="0"/>
                        </a:rPr>
                        <a:t>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4127525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ar-SA" sz="2700" dirty="0">
                <a:latin typeface="+mn-lt"/>
              </a:rPr>
              <a:t>The class String</a:t>
            </a:r>
          </a:p>
        </p:txBody>
      </p:sp>
      <p:sp>
        <p:nvSpPr>
          <p:cNvPr id="33797" name="Rectangle 3"/>
          <p:cNvSpPr>
            <a:spLocks noGrp="1" noChangeArrowheads="1"/>
          </p:cNvSpPr>
          <p:nvPr>
            <p:ph idx="1"/>
          </p:nvPr>
        </p:nvSpPr>
        <p:spPr>
          <a:xfrm>
            <a:off x="708338" y="2021983"/>
            <a:ext cx="6862847" cy="3229864"/>
          </a:xfrm>
        </p:spPr>
        <p:txBody>
          <a:bodyPr rtlCol="0">
            <a:normAutofit/>
          </a:bodyPr>
          <a:lstStyle/>
          <a:p>
            <a:pPr algn="l" rtl="0">
              <a:buNone/>
              <a:defRPr/>
            </a:pPr>
            <a:r>
              <a:rPr lang="en-US" sz="2100" dirty="0"/>
              <a:t>	</a:t>
            </a:r>
          </a:p>
          <a:p>
            <a:pPr algn="l" rtl="0">
              <a:defRPr/>
            </a:pPr>
            <a:r>
              <a:rPr lang="en-US" sz="2100" dirty="0"/>
              <a:t>Length of the string  is the number of characters in it .</a:t>
            </a:r>
          </a:p>
          <a:p>
            <a:pPr algn="l" rtl="0">
              <a:defRPr/>
            </a:pPr>
            <a:r>
              <a:rPr lang="en-US" sz="2100" dirty="0"/>
              <a:t>When determining the length of  a  string , </a:t>
            </a:r>
            <a:r>
              <a:rPr lang="en-US" sz="2100" dirty="0">
                <a:solidFill>
                  <a:srgbClr val="FF0000"/>
                </a:solidFill>
              </a:rPr>
              <a:t>blanks count .</a:t>
            </a:r>
          </a:p>
          <a:p>
            <a:pPr algn="l" rtl="0">
              <a:defRPr/>
            </a:pPr>
            <a:r>
              <a:rPr lang="en-US" sz="2100" dirty="0"/>
              <a:t>Example :</a:t>
            </a:r>
          </a:p>
          <a:p>
            <a:pPr lvl="1" algn="l" rtl="0">
              <a:defRPr/>
            </a:pPr>
            <a:r>
              <a:rPr lang="en-US" sz="1800" dirty="0"/>
              <a:t>“ “ </a:t>
            </a:r>
            <a:r>
              <a:rPr lang="en-US" sz="1800" dirty="0">
                <a:sym typeface="Wingdings" pitchFamily="2" charset="2"/>
              </a:rPr>
              <a:t> has length = 0 </a:t>
            </a:r>
          </a:p>
          <a:p>
            <a:pPr lvl="1" algn="l" rtl="0">
              <a:defRPr/>
            </a:pPr>
            <a:r>
              <a:rPr lang="en-US" sz="1800" dirty="0">
                <a:sym typeface="Wingdings" pitchFamily="2" charset="2"/>
              </a:rPr>
              <a:t>“</a:t>
            </a:r>
            <a:r>
              <a:rPr lang="en-US" sz="1800" dirty="0" err="1">
                <a:sym typeface="Wingdings" pitchFamily="2" charset="2"/>
              </a:rPr>
              <a:t>abc</a:t>
            </a:r>
            <a:r>
              <a:rPr lang="en-US" sz="1800" dirty="0">
                <a:sym typeface="Wingdings" pitchFamily="2" charset="2"/>
              </a:rPr>
              <a:t>”    has length = 3  , position of a = 0 ,b= 1 , c= 2</a:t>
            </a:r>
          </a:p>
          <a:p>
            <a:pPr lvl="1" algn="l" rtl="0">
              <a:defRPr/>
            </a:pPr>
            <a:r>
              <a:rPr lang="en-US" sz="1800" dirty="0">
                <a:sym typeface="Wingdings" pitchFamily="2" charset="2"/>
              </a:rPr>
              <a:t>“a  boy”  has length = 5  </a:t>
            </a:r>
          </a:p>
          <a:p>
            <a:pPr lvl="1" algn="l" rtl="0">
              <a:buNone/>
              <a:defRPr/>
            </a:pPr>
            <a:endParaRPr lang="en-US" sz="1800" dirty="0"/>
          </a:p>
          <a:p>
            <a:pPr algn="l" rtl="0">
              <a:defRPr/>
            </a:pPr>
            <a:endParaRPr lang="en-US" sz="2100" dirty="0"/>
          </a:p>
        </p:txBody>
      </p:sp>
      <p:sp>
        <p:nvSpPr>
          <p:cNvPr id="46084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557213" indent="-214313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857250" indent="-1714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200150" indent="-1714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1543050" indent="-1714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1885950" indent="-17145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228850" indent="-17145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2571750" indent="-17145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2914650" indent="-17145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4C1A54E7-0C99-4D8C-A1E2-D865E53C93D9}" type="slidenum">
              <a:rPr lang="ar-SA" altLang="ar-SA" sz="105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5</a:t>
            </a:fld>
            <a:endParaRPr lang="en-US" altLang="ar-SA" sz="105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27106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Line 2"/>
          <p:cNvSpPr>
            <a:spLocks noChangeShapeType="1"/>
          </p:cNvSpPr>
          <p:nvPr/>
        </p:nvSpPr>
        <p:spPr bwMode="auto">
          <a:xfrm>
            <a:off x="457200" y="685800"/>
            <a:ext cx="800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ar-SA"/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0" y="6400800"/>
            <a:ext cx="51054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ar-SA" sz="1600" i="1" dirty="0"/>
              <a:t>CSM-Java Programming-I		    Lesson-1</a:t>
            </a:r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ar-SA" dirty="0"/>
              <a:t>String Operations</a:t>
            </a:r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581192" y="2228003"/>
            <a:ext cx="8240836" cy="3760673"/>
          </a:xfrm>
        </p:spPr>
        <p:txBody>
          <a:bodyPr>
            <a:normAutofit/>
          </a:bodyPr>
          <a:lstStyle/>
          <a:p>
            <a:pPr algn="l" rtl="0"/>
            <a:r>
              <a:rPr lang="en-US" altLang="ar-SA" sz="2400" dirty="0"/>
              <a:t>The </a:t>
            </a:r>
            <a:r>
              <a:rPr lang="en-US" altLang="ar-SA" sz="2400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length() </a:t>
            </a:r>
            <a:r>
              <a:rPr lang="en-US" altLang="ar-SA" sz="2400" dirty="0"/>
              <a:t>method returns the length of the string. </a:t>
            </a:r>
          </a:p>
          <a:p>
            <a:pPr algn="l" rtl="0">
              <a:buFontTx/>
              <a:buNone/>
            </a:pPr>
            <a:r>
              <a:rPr lang="en-US" altLang="ar-SA" sz="2400" dirty="0"/>
              <a:t>	</a:t>
            </a:r>
            <a:r>
              <a:rPr lang="en-US" altLang="ar-SA" sz="2400" dirty="0" err="1"/>
              <a:t>Eg</a:t>
            </a:r>
            <a:r>
              <a:rPr lang="en-US" altLang="ar-SA" sz="2400" dirty="0"/>
              <a:t>: </a:t>
            </a:r>
          </a:p>
          <a:p>
            <a:pPr algn="l" rtl="0">
              <a:buFontTx/>
              <a:buNone/>
            </a:pPr>
            <a:r>
              <a:rPr lang="en-US" altLang="ar-SA" sz="1900" dirty="0" err="1">
                <a:latin typeface="Consolas" panose="020B0609020204030204" pitchFamily="49" charset="0"/>
                <a:cs typeface="Consolas" panose="020B0609020204030204" pitchFamily="49" charset="0"/>
              </a:rPr>
              <a:t>System.out.println</a:t>
            </a:r>
            <a:r>
              <a:rPr lang="en-US" altLang="ar-SA" sz="1900" dirty="0">
                <a:latin typeface="Consolas" panose="020B0609020204030204" pitchFamily="49" charset="0"/>
                <a:cs typeface="Consolas" panose="020B0609020204030204" pitchFamily="49" charset="0"/>
              </a:rPr>
              <a:t>(“</a:t>
            </a:r>
            <a:r>
              <a:rPr lang="en-US" altLang="ar-SA" sz="1900" dirty="0" err="1">
                <a:latin typeface="Consolas" panose="020B0609020204030204" pitchFamily="49" charset="0"/>
                <a:cs typeface="Consolas" panose="020B0609020204030204" pitchFamily="49" charset="0"/>
              </a:rPr>
              <a:t>Hello”.length</a:t>
            </a:r>
            <a:r>
              <a:rPr lang="en-US" altLang="ar-SA" sz="1900" dirty="0">
                <a:latin typeface="Consolas" panose="020B0609020204030204" pitchFamily="49" charset="0"/>
                <a:cs typeface="Consolas" panose="020B0609020204030204" pitchFamily="49" charset="0"/>
              </a:rPr>
              <a:t>()); // prints 5</a:t>
            </a:r>
          </a:p>
          <a:p>
            <a:pPr algn="l" rtl="0"/>
            <a:r>
              <a:rPr lang="en-US" altLang="ar-SA" sz="2400" dirty="0"/>
              <a:t>The + operator is used to </a:t>
            </a:r>
            <a:r>
              <a:rPr lang="en-US" altLang="ar-SA" sz="2400" dirty="0">
                <a:solidFill>
                  <a:schemeClr val="accent2"/>
                </a:solidFill>
              </a:rPr>
              <a:t>concatenate</a:t>
            </a:r>
            <a:r>
              <a:rPr lang="en-US" altLang="ar-SA" sz="2400" dirty="0"/>
              <a:t> two or more strings.</a:t>
            </a:r>
          </a:p>
          <a:p>
            <a:pPr algn="l" rtl="0">
              <a:buFontTx/>
              <a:buNone/>
            </a:pPr>
            <a:r>
              <a:rPr lang="en-US" altLang="ar-SA" sz="2400" dirty="0"/>
              <a:t>	</a:t>
            </a:r>
            <a:r>
              <a:rPr lang="en-US" altLang="ar-SA" sz="2400" dirty="0" err="1"/>
              <a:t>Eg</a:t>
            </a:r>
            <a:r>
              <a:rPr lang="en-US" altLang="ar-SA" sz="2400" dirty="0"/>
              <a:t>: </a:t>
            </a:r>
          </a:p>
          <a:p>
            <a:pPr algn="l" rtl="0">
              <a:buFontTx/>
              <a:buNone/>
            </a:pPr>
            <a:r>
              <a:rPr lang="en-US" altLang="ar-SA" sz="2400" dirty="0">
                <a:latin typeface="Consolas" panose="020B0609020204030204" pitchFamily="49" charset="0"/>
                <a:cs typeface="Consolas" panose="020B0609020204030204" pitchFamily="49" charset="0"/>
              </a:rPr>
              <a:t>		</a:t>
            </a:r>
            <a:r>
              <a:rPr lang="en-US" altLang="ar-SA" sz="1900" dirty="0">
                <a:latin typeface="Consolas" panose="020B0609020204030204" pitchFamily="49" charset="0"/>
                <a:cs typeface="Consolas" panose="020B0609020204030204" pitchFamily="49" charset="0"/>
              </a:rPr>
              <a:t>String </a:t>
            </a:r>
            <a:r>
              <a:rPr lang="en-US" altLang="ar-SA" sz="1900" dirty="0" err="1">
                <a:latin typeface="Consolas" panose="020B0609020204030204" pitchFamily="49" charset="0"/>
                <a:cs typeface="Consolas" panose="020B0609020204030204" pitchFamily="49" charset="0"/>
              </a:rPr>
              <a:t>myname</a:t>
            </a:r>
            <a:r>
              <a:rPr lang="en-US" altLang="ar-SA" sz="1900" dirty="0">
                <a:latin typeface="Consolas" panose="020B0609020204030204" pitchFamily="49" charset="0"/>
                <a:cs typeface="Consolas" panose="020B0609020204030204" pitchFamily="49" charset="0"/>
              </a:rPr>
              <a:t> = “Harry”</a:t>
            </a:r>
          </a:p>
          <a:p>
            <a:pPr algn="l" rtl="0">
              <a:buFontTx/>
              <a:buNone/>
            </a:pPr>
            <a:r>
              <a:rPr lang="en-US" altLang="ar-SA" sz="1900" dirty="0"/>
              <a:t>		</a:t>
            </a:r>
            <a:r>
              <a:rPr lang="en-US" altLang="ar-SA" sz="1900" dirty="0">
                <a:latin typeface="Consolas" panose="020B0609020204030204" pitchFamily="49" charset="0"/>
                <a:cs typeface="Consolas" panose="020B0609020204030204" pitchFamily="49" charset="0"/>
              </a:rPr>
              <a:t>String </a:t>
            </a:r>
            <a:r>
              <a:rPr lang="en-US" altLang="ar-SA" sz="1900" dirty="0" err="1">
                <a:latin typeface="Consolas" panose="020B0609020204030204" pitchFamily="49" charset="0"/>
                <a:cs typeface="Consolas" panose="020B0609020204030204" pitchFamily="49" charset="0"/>
              </a:rPr>
              <a:t>str</a:t>
            </a:r>
            <a:r>
              <a:rPr lang="en-US" altLang="ar-SA" sz="1900" dirty="0">
                <a:latin typeface="Consolas" panose="020B0609020204030204" pitchFamily="49" charset="0"/>
                <a:cs typeface="Consolas" panose="020B0609020204030204" pitchFamily="49" charset="0"/>
              </a:rPr>
              <a:t> = “My name is” + </a:t>
            </a:r>
            <a:r>
              <a:rPr lang="en-US" altLang="ar-SA" sz="1900" dirty="0" err="1">
                <a:latin typeface="Consolas" panose="020B0609020204030204" pitchFamily="49" charset="0"/>
                <a:cs typeface="Consolas" panose="020B0609020204030204" pitchFamily="49" charset="0"/>
              </a:rPr>
              <a:t>myname</a:t>
            </a:r>
            <a:r>
              <a:rPr lang="en-US" altLang="ar-SA" sz="1900" dirty="0">
                <a:latin typeface="Consolas" panose="020B0609020204030204" pitchFamily="49" charset="0"/>
                <a:cs typeface="Consolas" panose="020B0609020204030204" pitchFamily="49" charset="0"/>
              </a:rPr>
              <a:t>+ “.”;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42566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85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ar-SA">
                <a:latin typeface="Courier New" panose="02070309020205020404" pitchFamily="49" charset="0"/>
              </a:rPr>
              <a:t>String</a:t>
            </a:r>
            <a:r>
              <a:rPr lang="en-US" altLang="ar-SA"/>
              <a:t> methods</a:t>
            </a:r>
          </a:p>
        </p:txBody>
      </p:sp>
      <p:sp>
        <p:nvSpPr>
          <p:cNvPr id="718851" name="Rectangle 3"/>
          <p:cNvSpPr>
            <a:spLocks noGrp="1"/>
          </p:cNvSpPr>
          <p:nvPr>
            <p:ph idx="1"/>
          </p:nvPr>
        </p:nvSpPr>
        <p:spPr>
          <a:xfrm>
            <a:off x="169067" y="2570382"/>
            <a:ext cx="7989752" cy="3630795"/>
          </a:xfrm>
        </p:spPr>
        <p:txBody>
          <a:bodyPr>
            <a:noAutofit/>
          </a:bodyPr>
          <a:lstStyle/>
          <a:p>
            <a:pPr lvl="1" algn="l" rtl="0">
              <a:buFont typeface="Wingdings 2" panose="05020102010507070707" pitchFamily="18" charset="2"/>
              <a:buNone/>
            </a:pPr>
            <a:endParaRPr lang="en-US" altLang="ar-SA" sz="1400" dirty="0"/>
          </a:p>
          <a:p>
            <a:pPr lvl="1" algn="l" rtl="0"/>
            <a:endParaRPr lang="en-US" altLang="ar-SA" sz="1400" dirty="0"/>
          </a:p>
          <a:p>
            <a:pPr lvl="1" algn="l" rtl="0"/>
            <a:endParaRPr lang="en-US" altLang="ar-SA" sz="1400" dirty="0"/>
          </a:p>
          <a:p>
            <a:pPr lvl="1" algn="l" rtl="0"/>
            <a:endParaRPr lang="en-US" altLang="ar-SA" sz="1400" dirty="0"/>
          </a:p>
          <a:p>
            <a:pPr lvl="1" algn="l" rtl="0"/>
            <a:endParaRPr lang="en-US" altLang="ar-SA" sz="1400" dirty="0"/>
          </a:p>
          <a:p>
            <a:pPr lvl="1" algn="l" rtl="0"/>
            <a:endParaRPr lang="en-US" altLang="ar-SA" sz="1400" dirty="0"/>
          </a:p>
          <a:p>
            <a:pPr lvl="1" algn="l" rtl="0"/>
            <a:endParaRPr lang="en-US" altLang="ar-SA" sz="1400" dirty="0"/>
          </a:p>
          <a:p>
            <a:pPr lvl="1" algn="l" rtl="0"/>
            <a:endParaRPr lang="en-US" altLang="ar-SA" sz="1400" dirty="0"/>
          </a:p>
          <a:p>
            <a:pPr lvl="1" algn="l" rtl="0"/>
            <a:endParaRPr lang="en-US" altLang="ar-SA" sz="1400" dirty="0"/>
          </a:p>
          <a:p>
            <a:pPr lvl="1" algn="l" rtl="0"/>
            <a:endParaRPr lang="en-US" altLang="ar-SA" sz="700" dirty="0"/>
          </a:p>
          <a:p>
            <a:pPr algn="l" rtl="0"/>
            <a:r>
              <a:rPr lang="en-US" altLang="ar-SA" sz="2000" dirty="0"/>
              <a:t>These methods are called using the dot notation:</a:t>
            </a:r>
          </a:p>
          <a:p>
            <a:pPr lvl="1" algn="l" rtl="0">
              <a:buFont typeface="Wingdings 2" panose="05020102010507070707" pitchFamily="18" charset="2"/>
              <a:buNone/>
            </a:pPr>
            <a:endParaRPr lang="en-US" altLang="ar-SA" sz="900" dirty="0">
              <a:latin typeface="Courier New" panose="02070309020205020404" pitchFamily="49" charset="0"/>
            </a:endParaRPr>
          </a:p>
          <a:p>
            <a:pPr lvl="1" algn="l" rtl="0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altLang="ar-SA" sz="1800" dirty="0">
                <a:latin typeface="Courier New" panose="02070309020205020404" pitchFamily="49" charset="0"/>
              </a:rPr>
              <a:t>String gangsta = "Dr. Dre";</a:t>
            </a:r>
          </a:p>
          <a:p>
            <a:pPr lvl="1" algn="l" rtl="0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altLang="ar-SA" sz="1800" dirty="0" err="1">
                <a:latin typeface="Courier New" panose="02070309020205020404" pitchFamily="49" charset="0"/>
              </a:rPr>
              <a:t>System.out.println</a:t>
            </a:r>
            <a:r>
              <a:rPr lang="en-US" altLang="ar-SA" sz="1800" dirty="0">
                <a:latin typeface="Courier New" panose="02070309020205020404" pitchFamily="49" charset="0"/>
              </a:rPr>
              <a:t>(</a:t>
            </a:r>
            <a:r>
              <a:rPr lang="en-US" altLang="ar-SA" sz="1800" b="1" dirty="0" err="1">
                <a:latin typeface="Courier New" panose="02070309020205020404" pitchFamily="49" charset="0"/>
              </a:rPr>
              <a:t>gangsta.length</a:t>
            </a:r>
            <a:r>
              <a:rPr lang="en-US" altLang="ar-SA" sz="1800" b="1" dirty="0">
                <a:latin typeface="Courier New" panose="02070309020205020404" pitchFamily="49" charset="0"/>
              </a:rPr>
              <a:t>()</a:t>
            </a:r>
            <a:r>
              <a:rPr lang="en-US" altLang="ar-SA" sz="1800" dirty="0">
                <a:latin typeface="Courier New" panose="02070309020205020404" pitchFamily="49" charset="0"/>
              </a:rPr>
              <a:t>);   </a:t>
            </a:r>
            <a:r>
              <a:rPr lang="en-US" altLang="ar-SA" sz="1800" b="1" dirty="0">
                <a:solidFill>
                  <a:srgbClr val="008080"/>
                </a:solidFill>
                <a:latin typeface="Courier New" panose="02070309020205020404" pitchFamily="49" charset="0"/>
              </a:rPr>
              <a:t>// 7</a:t>
            </a:r>
          </a:p>
        </p:txBody>
      </p:sp>
      <p:graphicFrame>
        <p:nvGraphicFramePr>
          <p:cNvPr id="718875" name="Group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3783133"/>
              </p:ext>
            </p:extLst>
          </p:nvPr>
        </p:nvGraphicFramePr>
        <p:xfrm>
          <a:off x="181946" y="2002665"/>
          <a:ext cx="8839200" cy="3128518"/>
        </p:xfrm>
        <a:graphic>
          <a:graphicData uri="http://schemas.openxmlformats.org/drawingml/2006/table">
            <a:tbl>
              <a:tblPr/>
              <a:tblGrid>
                <a:gridCol w="3695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435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87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marL="25146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marL="29718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marL="34290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marL="38862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en-US" altLang="ar-SA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cs typeface="Times New Roman" panose="02020603050405020304" pitchFamily="18" charset="0"/>
                        </a:rPr>
                        <a:t>Method name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marL="25146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marL="29718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marL="34290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marL="38862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en-US" altLang="ar-SA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cs typeface="Times New Roman" panose="02020603050405020304" pitchFamily="18" charset="0"/>
                        </a:rPr>
                        <a:t>Description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13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marL="25146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marL="29718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marL="34290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marL="38862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en-US" altLang="ar-SA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Times New Roman" panose="02020603050405020304" pitchFamily="18" charset="0"/>
                        </a:rPr>
                        <a:t>indexOf(</a:t>
                      </a:r>
                      <a:r>
                        <a:rPr kumimoji="0" lang="en-US" altLang="ar-SA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cs typeface="Times New Roman" panose="02020603050405020304" pitchFamily="18" charset="0"/>
                        </a:rPr>
                        <a:t>str</a:t>
                      </a:r>
                      <a:r>
                        <a:rPr kumimoji="0" lang="en-US" altLang="ar-SA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marL="25146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marL="29718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marL="34290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marL="38862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en-US" altLang="ar-SA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cs typeface="Times New Roman" panose="02020603050405020304" pitchFamily="18" charset="0"/>
                        </a:rPr>
                        <a:t>index where the start of the given string appears in this string (-1 if it is not there)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87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marL="25146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marL="29718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marL="34290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marL="38862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en-US" altLang="ar-SA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Times New Roman" panose="02020603050405020304" pitchFamily="18" charset="0"/>
                        </a:rPr>
                        <a:t>length()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marL="25146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marL="29718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marL="34290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marL="38862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en-US" altLang="ar-SA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cs typeface="Times New Roman" panose="02020603050405020304" pitchFamily="18" charset="0"/>
                        </a:rPr>
                        <a:t>number of characters in this string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08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marL="25146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marL="29718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marL="34290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marL="38862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en-US" altLang="ar-SA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Times New Roman" panose="02020603050405020304" pitchFamily="18" charset="0"/>
                        </a:rPr>
                        <a:t>substring(</a:t>
                      </a:r>
                      <a:r>
                        <a:rPr kumimoji="0" lang="en-US" altLang="ar-SA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cs typeface="Times New Roman" panose="02020603050405020304" pitchFamily="18" charset="0"/>
                        </a:rPr>
                        <a:t>index1</a:t>
                      </a:r>
                      <a:r>
                        <a:rPr kumimoji="0" lang="en-US" altLang="ar-SA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kumimoji="0" lang="en-US" altLang="ar-SA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cs typeface="Times New Roman" panose="02020603050405020304" pitchFamily="18" charset="0"/>
                        </a:rPr>
                        <a:t>index2</a:t>
                      </a:r>
                      <a:r>
                        <a:rPr kumimoji="0" lang="en-US" altLang="ar-SA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en-US" altLang="ar-SA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cs typeface="Times New Roman" panose="02020603050405020304" pitchFamily="18" charset="0"/>
                        </a:rPr>
                        <a:t>or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en-US" altLang="ar-SA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Times New Roman" panose="02020603050405020304" pitchFamily="18" charset="0"/>
                        </a:rPr>
                        <a:t>substring(</a:t>
                      </a:r>
                      <a:r>
                        <a:rPr kumimoji="0" lang="en-US" altLang="ar-SA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cs typeface="Times New Roman" panose="02020603050405020304" pitchFamily="18" charset="0"/>
                        </a:rPr>
                        <a:t>index1</a:t>
                      </a:r>
                      <a:r>
                        <a:rPr kumimoji="0" lang="en-US" altLang="ar-SA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marL="25146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marL="29718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marL="34290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marL="38862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en-US" altLang="ar-SA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cs typeface="Times New Roman" panose="02020603050405020304" pitchFamily="18" charset="0"/>
                        </a:rPr>
                        <a:t>the characters in this string from </a:t>
                      </a:r>
                      <a:r>
                        <a:rPr kumimoji="0" lang="en-US" altLang="ar-SA" sz="18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cs typeface="Times New Roman" panose="02020603050405020304" pitchFamily="18" charset="0"/>
                        </a:rPr>
                        <a:t>index1</a:t>
                      </a:r>
                      <a:r>
                        <a:rPr kumimoji="0" lang="en-US" altLang="ar-SA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cs typeface="Times New Roman" panose="02020603050405020304" pitchFamily="18" charset="0"/>
                        </a:rPr>
                        <a:t> (inclusive) to </a:t>
                      </a:r>
                      <a:r>
                        <a:rPr kumimoji="0" lang="en-US" altLang="ar-SA" sz="18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cs typeface="Times New Roman" panose="02020603050405020304" pitchFamily="18" charset="0"/>
                        </a:rPr>
                        <a:t>index2</a:t>
                      </a:r>
                      <a:r>
                        <a:rPr kumimoji="0" lang="en-US" altLang="ar-SA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kumimoji="0" lang="en-US" altLang="ar-SA" sz="1800" b="0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cs typeface="Times New Roman" panose="02020603050405020304" pitchFamily="18" charset="0"/>
                        </a:rPr>
                        <a:t>exclusive</a:t>
                      </a:r>
                      <a:r>
                        <a:rPr kumimoji="0" lang="en-US" altLang="ar-SA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cs typeface="Times New Roman" panose="02020603050405020304" pitchFamily="18" charset="0"/>
                        </a:rPr>
                        <a:t>);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en-US" altLang="ar-SA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cs typeface="Times New Roman" panose="02020603050405020304" pitchFamily="18" charset="0"/>
                        </a:rPr>
                        <a:t>if </a:t>
                      </a:r>
                      <a:r>
                        <a:rPr kumimoji="0" lang="en-US" altLang="ar-SA" sz="18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cs typeface="Times New Roman" panose="02020603050405020304" pitchFamily="18" charset="0"/>
                        </a:rPr>
                        <a:t>index2</a:t>
                      </a:r>
                      <a:r>
                        <a:rPr kumimoji="0" lang="en-US" altLang="ar-SA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cs typeface="Times New Roman" panose="02020603050405020304" pitchFamily="18" charset="0"/>
                        </a:rPr>
                        <a:t> omitted, grabs till end of string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1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marL="25146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marL="29718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marL="34290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marL="38862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en-US" altLang="ar-SA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Times New Roman" panose="02020603050405020304" pitchFamily="18" charset="0"/>
                        </a:rPr>
                        <a:t>toLowerCase()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marL="25146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marL="29718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marL="34290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marL="38862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en-US" altLang="ar-SA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cs typeface="Times New Roman" panose="02020603050405020304" pitchFamily="18" charset="0"/>
                        </a:rPr>
                        <a:t>a new string with all lowercase letters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87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marL="25146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marL="29718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marL="34290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marL="38862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en-US" altLang="ar-SA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Times New Roman" panose="02020603050405020304" pitchFamily="18" charset="0"/>
                        </a:rPr>
                        <a:t>toUpperCase</a:t>
                      </a:r>
                      <a:r>
                        <a:rPr kumimoji="0" lang="en-US" altLang="ar-SA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Times New Roman" panose="02020603050405020304" pitchFamily="18" charset="0"/>
                        </a:rPr>
                        <a:t>()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marL="25146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marL="29718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marL="34290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marL="38862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en-US" altLang="ar-SA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cs typeface="Times New Roman" panose="02020603050405020304" pitchFamily="18" charset="0"/>
                        </a:rPr>
                        <a:t>a new string with all uppercase letters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113686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089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ar-SA">
                <a:latin typeface="Courier New" panose="02070309020205020404" pitchFamily="49" charset="0"/>
              </a:rPr>
              <a:t>String</a:t>
            </a:r>
            <a:r>
              <a:rPr lang="en-US" altLang="ar-SA"/>
              <a:t> method examples</a:t>
            </a:r>
          </a:p>
        </p:txBody>
      </p:sp>
      <p:sp>
        <p:nvSpPr>
          <p:cNvPr id="369667" name="Rectangle 3"/>
          <p:cNvSpPr>
            <a:spLocks noGrp="1"/>
          </p:cNvSpPr>
          <p:nvPr>
            <p:ph idx="1"/>
          </p:nvPr>
        </p:nvSpPr>
        <p:spPr>
          <a:xfrm>
            <a:off x="149804" y="1970425"/>
            <a:ext cx="8421140" cy="4788183"/>
          </a:xfrm>
        </p:spPr>
        <p:txBody>
          <a:bodyPr>
            <a:noAutofit/>
          </a:bodyPr>
          <a:lstStyle/>
          <a:p>
            <a:pPr lvl="1" algn="l" rtl="0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altLang="ar-SA" dirty="0">
                <a:latin typeface="Courier New" panose="02070309020205020404" pitchFamily="49" charset="0"/>
              </a:rPr>
              <a:t>	String s1 = "Stuart </a:t>
            </a:r>
            <a:r>
              <a:rPr lang="en-US" altLang="ar-SA" dirty="0" err="1">
                <a:latin typeface="Courier New" panose="02070309020205020404" pitchFamily="49" charset="0"/>
              </a:rPr>
              <a:t>Reges</a:t>
            </a:r>
            <a:r>
              <a:rPr lang="en-US" altLang="ar-SA" dirty="0">
                <a:latin typeface="Courier New" panose="02070309020205020404" pitchFamily="49" charset="0"/>
              </a:rPr>
              <a:t>";</a:t>
            </a:r>
          </a:p>
          <a:p>
            <a:pPr lvl="1" algn="l" rtl="0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altLang="ar-SA" dirty="0">
                <a:latin typeface="Courier New" panose="02070309020205020404" pitchFamily="49" charset="0"/>
              </a:rPr>
              <a:t>	String s2 = "Marty </a:t>
            </a:r>
            <a:r>
              <a:rPr lang="en-US" altLang="ar-SA" dirty="0" err="1">
                <a:latin typeface="Courier New" panose="02070309020205020404" pitchFamily="49" charset="0"/>
              </a:rPr>
              <a:t>Stepp</a:t>
            </a:r>
            <a:r>
              <a:rPr lang="en-US" altLang="ar-SA" dirty="0">
                <a:latin typeface="Courier New" panose="02070309020205020404" pitchFamily="49" charset="0"/>
              </a:rPr>
              <a:t>";</a:t>
            </a:r>
          </a:p>
          <a:p>
            <a:pPr lvl="1" algn="l" rtl="0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altLang="ar-SA" dirty="0">
                <a:latin typeface="Courier New" panose="02070309020205020404" pitchFamily="49" charset="0"/>
              </a:rPr>
              <a:t>	</a:t>
            </a:r>
            <a:r>
              <a:rPr lang="en-US" altLang="ar-SA" dirty="0" err="1">
                <a:latin typeface="Courier New" panose="02070309020205020404" pitchFamily="49" charset="0"/>
              </a:rPr>
              <a:t>System.out.println</a:t>
            </a:r>
            <a:r>
              <a:rPr lang="en-US" altLang="ar-SA" dirty="0">
                <a:latin typeface="Courier New" panose="02070309020205020404" pitchFamily="49" charset="0"/>
              </a:rPr>
              <a:t>(</a:t>
            </a:r>
            <a:r>
              <a:rPr lang="en-US" altLang="ar-SA" b="1" dirty="0">
                <a:latin typeface="Courier New" panose="02070309020205020404" pitchFamily="49" charset="0"/>
              </a:rPr>
              <a:t>s1.length()</a:t>
            </a:r>
            <a:r>
              <a:rPr lang="en-US" altLang="ar-SA" dirty="0">
                <a:latin typeface="Courier New" panose="02070309020205020404" pitchFamily="49" charset="0"/>
              </a:rPr>
              <a:t>);         </a:t>
            </a:r>
            <a:r>
              <a:rPr lang="en-US" altLang="ar-SA" b="1" dirty="0">
                <a:solidFill>
                  <a:srgbClr val="008080"/>
                </a:solidFill>
                <a:latin typeface="Courier New" panose="02070309020205020404" pitchFamily="49" charset="0"/>
              </a:rPr>
              <a:t>// 12</a:t>
            </a:r>
            <a:endParaRPr lang="en-US" altLang="ar-SA" b="1" dirty="0">
              <a:latin typeface="Courier New" panose="02070309020205020404" pitchFamily="49" charset="0"/>
            </a:endParaRPr>
          </a:p>
          <a:p>
            <a:pPr lvl="1" algn="l" rtl="0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altLang="ar-SA" dirty="0">
                <a:latin typeface="Courier New" panose="02070309020205020404" pitchFamily="49" charset="0"/>
              </a:rPr>
              <a:t>	</a:t>
            </a:r>
            <a:r>
              <a:rPr lang="en-US" altLang="ar-SA" dirty="0" err="1">
                <a:latin typeface="Courier New" panose="02070309020205020404" pitchFamily="49" charset="0"/>
              </a:rPr>
              <a:t>System.out.println</a:t>
            </a:r>
            <a:r>
              <a:rPr lang="en-US" altLang="ar-SA" dirty="0">
                <a:latin typeface="Courier New" panose="02070309020205020404" pitchFamily="49" charset="0"/>
              </a:rPr>
              <a:t>(</a:t>
            </a:r>
            <a:r>
              <a:rPr lang="en-US" altLang="ar-SA" b="1" dirty="0">
                <a:latin typeface="Courier New" panose="02070309020205020404" pitchFamily="49" charset="0"/>
              </a:rPr>
              <a:t>s1.indexOf("e")</a:t>
            </a:r>
            <a:r>
              <a:rPr lang="en-US" altLang="ar-SA" dirty="0">
                <a:latin typeface="Courier New" panose="02070309020205020404" pitchFamily="49" charset="0"/>
              </a:rPr>
              <a:t>);     </a:t>
            </a:r>
            <a:r>
              <a:rPr lang="en-US" altLang="ar-SA" b="1" dirty="0">
                <a:solidFill>
                  <a:srgbClr val="008080"/>
                </a:solidFill>
                <a:latin typeface="Courier New" panose="02070309020205020404" pitchFamily="49" charset="0"/>
              </a:rPr>
              <a:t>// 8</a:t>
            </a:r>
            <a:endParaRPr lang="en-US" altLang="ar-SA" b="1" dirty="0">
              <a:latin typeface="Courier New" panose="02070309020205020404" pitchFamily="49" charset="0"/>
            </a:endParaRPr>
          </a:p>
          <a:p>
            <a:pPr lvl="1" algn="l" rtl="0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altLang="ar-SA" dirty="0">
                <a:latin typeface="Courier New" panose="02070309020205020404" pitchFamily="49" charset="0"/>
              </a:rPr>
              <a:t>	</a:t>
            </a:r>
            <a:r>
              <a:rPr lang="en-US" altLang="ar-SA" dirty="0" err="1">
                <a:latin typeface="Courier New" panose="02070309020205020404" pitchFamily="49" charset="0"/>
              </a:rPr>
              <a:t>System.out.println</a:t>
            </a:r>
            <a:r>
              <a:rPr lang="en-US" altLang="ar-SA" dirty="0">
                <a:latin typeface="Courier New" panose="02070309020205020404" pitchFamily="49" charset="0"/>
              </a:rPr>
              <a:t>(</a:t>
            </a:r>
            <a:r>
              <a:rPr lang="en-US" altLang="ar-SA" b="1" dirty="0">
                <a:latin typeface="Courier New" panose="02070309020205020404" pitchFamily="49" charset="0"/>
              </a:rPr>
              <a:t>s1.substring(7, 10)</a:t>
            </a:r>
            <a:r>
              <a:rPr lang="en-US" altLang="ar-SA" dirty="0">
                <a:latin typeface="Courier New" panose="02070309020205020404" pitchFamily="49" charset="0"/>
              </a:rPr>
              <a:t>)  </a:t>
            </a:r>
            <a:r>
              <a:rPr lang="en-US" altLang="ar-SA" b="1" dirty="0">
                <a:solidFill>
                  <a:srgbClr val="008080"/>
                </a:solidFill>
                <a:latin typeface="Courier New" panose="02070309020205020404" pitchFamily="49" charset="0"/>
              </a:rPr>
              <a:t>// "</a:t>
            </a:r>
            <a:r>
              <a:rPr lang="en-US" altLang="ar-SA" b="1" dirty="0" err="1">
                <a:solidFill>
                  <a:srgbClr val="008080"/>
                </a:solidFill>
                <a:latin typeface="Courier New" panose="02070309020205020404" pitchFamily="49" charset="0"/>
              </a:rPr>
              <a:t>Reg</a:t>
            </a:r>
            <a:r>
              <a:rPr lang="en-US" altLang="ar-SA" b="1" dirty="0">
                <a:solidFill>
                  <a:srgbClr val="008080"/>
                </a:solidFill>
                <a:latin typeface="Courier New" panose="02070309020205020404" pitchFamily="49" charset="0"/>
              </a:rPr>
              <a:t>"</a:t>
            </a:r>
            <a:endParaRPr lang="en-US" altLang="ar-SA" b="1" dirty="0">
              <a:latin typeface="Courier New" panose="02070309020205020404" pitchFamily="49" charset="0"/>
            </a:endParaRPr>
          </a:p>
          <a:p>
            <a:pPr lvl="1" algn="l" rtl="0">
              <a:lnSpc>
                <a:spcPct val="70000"/>
              </a:lnSpc>
              <a:buFont typeface="Wingdings 2" panose="05020102010507070707" pitchFamily="18" charset="2"/>
              <a:buNone/>
            </a:pPr>
            <a:endParaRPr lang="en-US" altLang="ar-SA" b="1" dirty="0">
              <a:latin typeface="Courier New" panose="02070309020205020404" pitchFamily="49" charset="0"/>
            </a:endParaRPr>
          </a:p>
          <a:p>
            <a:pPr lvl="1" algn="l" rtl="0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altLang="ar-SA" dirty="0">
                <a:latin typeface="Courier New" panose="02070309020205020404" pitchFamily="49" charset="0"/>
              </a:rPr>
              <a:t>	String s3 = </a:t>
            </a:r>
            <a:r>
              <a:rPr lang="en-US" altLang="ar-SA" b="1" dirty="0">
                <a:latin typeface="Courier New" panose="02070309020205020404" pitchFamily="49" charset="0"/>
              </a:rPr>
              <a:t>s2.substring(2, 8);</a:t>
            </a:r>
          </a:p>
          <a:p>
            <a:pPr lvl="1" algn="l" rtl="0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altLang="ar-SA" dirty="0">
                <a:latin typeface="Courier New" panose="02070309020205020404" pitchFamily="49" charset="0"/>
              </a:rPr>
              <a:t>	</a:t>
            </a:r>
            <a:r>
              <a:rPr lang="en-US" altLang="ar-SA" dirty="0" err="1">
                <a:latin typeface="Courier New" panose="02070309020205020404" pitchFamily="49" charset="0"/>
              </a:rPr>
              <a:t>System.out.println</a:t>
            </a:r>
            <a:r>
              <a:rPr lang="en-US" altLang="ar-SA" dirty="0">
                <a:latin typeface="Courier New" panose="02070309020205020404" pitchFamily="49" charset="0"/>
              </a:rPr>
              <a:t>(</a:t>
            </a:r>
            <a:r>
              <a:rPr lang="en-US" altLang="ar-SA" b="1" dirty="0">
                <a:latin typeface="Courier New" panose="02070309020205020404" pitchFamily="49" charset="0"/>
              </a:rPr>
              <a:t>s3.toLowerCase()</a:t>
            </a:r>
            <a:r>
              <a:rPr lang="en-US" altLang="ar-SA" dirty="0">
                <a:latin typeface="Courier New" panose="02070309020205020404" pitchFamily="49" charset="0"/>
              </a:rPr>
              <a:t>);    </a:t>
            </a:r>
            <a:r>
              <a:rPr lang="en-US" altLang="ar-SA" b="1" dirty="0">
                <a:solidFill>
                  <a:srgbClr val="008080"/>
                </a:solidFill>
                <a:latin typeface="Courier New" panose="02070309020205020404" pitchFamily="49" charset="0"/>
              </a:rPr>
              <a:t>// "</a:t>
            </a:r>
            <a:r>
              <a:rPr lang="en-US" altLang="ar-SA" b="1" dirty="0" err="1">
                <a:solidFill>
                  <a:srgbClr val="008080"/>
                </a:solidFill>
                <a:latin typeface="Courier New" panose="02070309020205020404" pitchFamily="49" charset="0"/>
              </a:rPr>
              <a:t>rty</a:t>
            </a:r>
            <a:r>
              <a:rPr lang="en-US" altLang="ar-SA" b="1" dirty="0">
                <a:solidFill>
                  <a:srgbClr val="008080"/>
                </a:solidFill>
                <a:latin typeface="Courier New" panose="02070309020205020404" pitchFamily="49" charset="0"/>
              </a:rPr>
              <a:t> </a:t>
            </a:r>
            <a:r>
              <a:rPr lang="en-US" altLang="ar-SA" b="1" dirty="0" err="1">
                <a:solidFill>
                  <a:srgbClr val="008080"/>
                </a:solidFill>
                <a:latin typeface="Courier New" panose="02070309020205020404" pitchFamily="49" charset="0"/>
              </a:rPr>
              <a:t>st</a:t>
            </a:r>
            <a:r>
              <a:rPr lang="en-US" altLang="ar-SA" b="1" dirty="0">
                <a:solidFill>
                  <a:srgbClr val="008080"/>
                </a:solidFill>
                <a:latin typeface="Courier New" panose="02070309020205020404" pitchFamily="49" charset="0"/>
              </a:rPr>
              <a:t>"</a:t>
            </a:r>
          </a:p>
          <a:p>
            <a:pPr algn="l" rtl="0">
              <a:lnSpc>
                <a:spcPct val="90000"/>
              </a:lnSpc>
            </a:pPr>
            <a:r>
              <a:rPr lang="en-US" altLang="ar-SA" sz="1600" dirty="0"/>
              <a:t>Given the following string:</a:t>
            </a:r>
            <a:endParaRPr lang="en-US" altLang="ar-SA" sz="1600" b="1" dirty="0">
              <a:solidFill>
                <a:srgbClr val="008080"/>
              </a:solidFill>
              <a:latin typeface="Courier New" panose="02070309020205020404" pitchFamily="49" charset="0"/>
            </a:endParaRPr>
          </a:p>
          <a:p>
            <a:pPr lvl="1" algn="l" rtl="0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altLang="ar-SA" b="1" dirty="0">
                <a:solidFill>
                  <a:srgbClr val="008080"/>
                </a:solidFill>
                <a:latin typeface="Courier New" panose="02070309020205020404" pitchFamily="49" charset="0"/>
              </a:rPr>
              <a:t>	//       index 0123456789012345678901</a:t>
            </a:r>
          </a:p>
          <a:p>
            <a:pPr lvl="1" algn="l" rtl="0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altLang="ar-SA" dirty="0">
                <a:latin typeface="Courier New" panose="02070309020205020404" pitchFamily="49" charset="0"/>
              </a:rPr>
              <a:t>	String book = "Building Java Programs";</a:t>
            </a:r>
          </a:p>
          <a:p>
            <a:pPr lvl="1" algn="l" rtl="0"/>
            <a:r>
              <a:rPr lang="en-US" altLang="ar-SA" dirty="0"/>
              <a:t>How would you extract the word </a:t>
            </a:r>
            <a:r>
              <a:rPr lang="en-US" altLang="ar-SA" dirty="0">
                <a:latin typeface="Courier New" panose="02070309020205020404" pitchFamily="49" charset="0"/>
              </a:rPr>
              <a:t>"Java"</a:t>
            </a:r>
            <a:r>
              <a:rPr lang="en-US" altLang="ar-SA" dirty="0"/>
              <a:t> ?</a:t>
            </a:r>
          </a:p>
          <a:p>
            <a:pPr lvl="1" algn="l" rtl="0"/>
            <a:r>
              <a:rPr lang="en-US" altLang="ar-SA" dirty="0"/>
              <a:t>How would you extract the first word from any string?</a:t>
            </a:r>
          </a:p>
          <a:p>
            <a:pPr lvl="2" algn="l" rtl="0"/>
            <a:r>
              <a:rPr lang="en-US" altLang="ar-SA" b="1" dirty="0" err="1">
                <a:latin typeface="Courier New" panose="02070309020205020404" pitchFamily="49" charset="0"/>
              </a:rPr>
              <a:t>String.substring</a:t>
            </a:r>
            <a:r>
              <a:rPr lang="en-US" altLang="ar-SA" b="1" dirty="0">
                <a:latin typeface="Courier New" panose="02070309020205020404" pitchFamily="49" charset="0"/>
              </a:rPr>
              <a:t>(0,String.indexOf(‘ ‘));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3644524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Footer Placeholder 3"/>
          <p:cNvSpPr txBox="1">
            <a:spLocks noGrp="1"/>
          </p:cNvSpPr>
          <p:nvPr/>
        </p:nvSpPr>
        <p:spPr bwMode="auto">
          <a:xfrm>
            <a:off x="1714500" y="5715000"/>
            <a:ext cx="5257800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ar-SA" sz="1050">
                <a:latin typeface="Times New Roman" panose="02020603050405020304" pitchFamily="18" charset="0"/>
              </a:rPr>
              <a:t>Java Programming: From Problem Analysis to Program Design, Second Edition</a:t>
            </a:r>
          </a:p>
        </p:txBody>
      </p:sp>
      <p:sp>
        <p:nvSpPr>
          <p:cNvPr id="48131" name="Slide Number Placeholder 4"/>
          <p:cNvSpPr txBox="1">
            <a:spLocks noGrp="1"/>
          </p:cNvSpPr>
          <p:nvPr/>
        </p:nvSpPr>
        <p:spPr bwMode="auto">
          <a:xfrm>
            <a:off x="6972300" y="5715000"/>
            <a:ext cx="914400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fld id="{A9C75FE8-BB4C-49ED-84AE-6FBBEA9BA8F7}" type="slidenum">
              <a:rPr lang="ar-SA" altLang="ar-SA" sz="1050">
                <a:latin typeface="Times New Roman" panose="02020603050405020304" pitchFamily="18" charset="0"/>
                <a:cs typeface="Times New Roman" panose="02020603050405020304" pitchFamily="18" charset="0"/>
              </a:rPr>
              <a:pPr algn="r" eaLnBrk="1" hangingPunct="1"/>
              <a:t>9</a:t>
            </a:fld>
            <a:endParaRPr lang="en-US" altLang="ar-SA" sz="105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460" name="Rectangle 2"/>
          <p:cNvSpPr>
            <a:spLocks noGrp="1" noChangeArrowheads="1"/>
          </p:cNvSpPr>
          <p:nvPr>
            <p:ph type="title"/>
          </p:nvPr>
        </p:nvSpPr>
        <p:spPr>
          <a:xfrm>
            <a:off x="474406" y="967159"/>
            <a:ext cx="6250781" cy="812006"/>
          </a:xfrm>
        </p:spPr>
        <p:txBody>
          <a:bodyPr/>
          <a:lstStyle/>
          <a:p>
            <a:pPr>
              <a:defRPr/>
            </a:pPr>
            <a:r>
              <a:rPr lang="en-US" altLang="ar-SA" sz="2400" dirty="0"/>
              <a:t>Some Commonly Used String Methods</a:t>
            </a:r>
          </a:p>
        </p:txBody>
      </p:sp>
      <p:sp>
        <p:nvSpPr>
          <p:cNvPr id="4813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557213" indent="-214313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857250" indent="-1714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200150" indent="-1714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1543050" indent="-1714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1885950" indent="-17145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228850" indent="-17145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2571750" indent="-17145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2914650" indent="-17145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45D0EF6F-E216-4AC8-A8F6-A228032C5A4D}" type="slidenum">
              <a:rPr lang="en-US" altLang="ar-SA">
                <a:solidFill>
                  <a:schemeClr val="accent2"/>
                </a:solidFill>
              </a:rPr>
              <a:pPr/>
              <a:t>9</a:t>
            </a:fld>
            <a:endParaRPr lang="en-US" altLang="ar-SA">
              <a:solidFill>
                <a:schemeClr val="accent2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024924" y="4243378"/>
            <a:ext cx="3440269" cy="13331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eaLnBrk="1" hangingPunct="1">
              <a:defRPr/>
            </a:pPr>
            <a:r>
              <a:rPr lang="en-US" dirty="0"/>
              <a:t>programming with Java is fun</a:t>
            </a:r>
          </a:p>
          <a:p>
            <a:pPr algn="ctr" eaLnBrk="1" hangingPunct="1">
              <a:defRPr/>
            </a:pPr>
            <a:r>
              <a:rPr lang="en-US" dirty="0"/>
              <a:t>g</a:t>
            </a:r>
          </a:p>
          <a:p>
            <a:pPr algn="ctr" eaLnBrk="1" hangingPunct="1">
              <a:defRPr/>
            </a:pPr>
            <a:r>
              <a:rPr lang="en-US" dirty="0"/>
              <a:t>17</a:t>
            </a:r>
          </a:p>
          <a:p>
            <a:pPr algn="ctr" eaLnBrk="1" hangingPunct="1">
              <a:defRPr/>
            </a:pPr>
            <a:r>
              <a:rPr lang="en-US" dirty="0"/>
              <a:t>-1</a:t>
            </a:r>
            <a:endParaRPr lang="ar-SA" dirty="0"/>
          </a:p>
        </p:txBody>
      </p:sp>
      <p:sp>
        <p:nvSpPr>
          <p:cNvPr id="2" name="TextBox 1"/>
          <p:cNvSpPr txBox="1"/>
          <p:nvPr/>
        </p:nvSpPr>
        <p:spPr>
          <a:xfrm>
            <a:off x="618187" y="2189408"/>
            <a:ext cx="7701566" cy="175432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defRPr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String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mystr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=new String("programming with Java is fun");</a:t>
            </a:r>
          </a:p>
          <a:p>
            <a:pPr>
              <a:defRPr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System.out.println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mystr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</a:p>
          <a:p>
            <a:pPr>
              <a:defRPr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System.out.println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mystr.charAt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(3));</a:t>
            </a:r>
          </a:p>
          <a:p>
            <a:pPr>
              <a:defRPr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System.out.println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mystr.indexOf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('J'));</a:t>
            </a:r>
          </a:p>
          <a:p>
            <a:pPr>
              <a:defRPr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System.out.println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mystr.indexOf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(‘j'));</a:t>
            </a:r>
          </a:p>
          <a:p>
            <a:endParaRPr lang="ar-SA" dirty="0"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7528661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Dividend</Template>
  <TotalTime>146</TotalTime>
  <Words>713</Words>
  <Application>Microsoft Office PowerPoint</Application>
  <PresentationFormat>On-screen Show (4:3)</PresentationFormat>
  <Paragraphs>217</Paragraphs>
  <Slides>17</Slides>
  <Notes>13</Notes>
  <HiddenSlides>0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9" baseType="lpstr">
      <vt:lpstr>Arial</vt:lpstr>
      <vt:lpstr>Calibri</vt:lpstr>
      <vt:lpstr>Consolas</vt:lpstr>
      <vt:lpstr>Courier New</vt:lpstr>
      <vt:lpstr>Gill Sans MT</vt:lpstr>
      <vt:lpstr>Majalla UI</vt:lpstr>
      <vt:lpstr>Times New Roman</vt:lpstr>
      <vt:lpstr>Verdana</vt:lpstr>
      <vt:lpstr>Wingdings</vt:lpstr>
      <vt:lpstr>Wingdings 2</vt:lpstr>
      <vt:lpstr>Dividend</vt:lpstr>
      <vt:lpstr>Bitmap Image</vt:lpstr>
      <vt:lpstr>Chapter 6 </vt:lpstr>
      <vt:lpstr>The class String</vt:lpstr>
      <vt:lpstr>The class String</vt:lpstr>
      <vt:lpstr>Indexes</vt:lpstr>
      <vt:lpstr>The class String</vt:lpstr>
      <vt:lpstr>String Operations</vt:lpstr>
      <vt:lpstr>String methods</vt:lpstr>
      <vt:lpstr>String method examples</vt:lpstr>
      <vt:lpstr>Some Commonly Used String Methods</vt:lpstr>
      <vt:lpstr>Some Commonly Used String Methods</vt:lpstr>
      <vt:lpstr>Example</vt:lpstr>
      <vt:lpstr>Modifying strings</vt:lpstr>
      <vt:lpstr>Some Commonly Used String Methods</vt:lpstr>
      <vt:lpstr>Examples on string methods</vt:lpstr>
      <vt:lpstr>Examples on string methods</vt:lpstr>
      <vt:lpstr>char vs. int</vt:lpstr>
      <vt:lpstr>char vs. String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class String</dc:title>
  <dc:creator>Aseel</dc:creator>
  <cp:lastModifiedBy>Sarona</cp:lastModifiedBy>
  <cp:revision>29</cp:revision>
  <dcterms:created xsi:type="dcterms:W3CDTF">2014-09-17T14:19:57Z</dcterms:created>
  <dcterms:modified xsi:type="dcterms:W3CDTF">2017-10-10T15:47:54Z</dcterms:modified>
</cp:coreProperties>
</file>