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0" r:id="rId1"/>
  </p:sldMasterIdLst>
  <p:notesMasterIdLst>
    <p:notesMasterId r:id="rId12"/>
  </p:notesMasterIdLst>
  <p:sldIdLst>
    <p:sldId id="256" r:id="rId2"/>
    <p:sldId id="272" r:id="rId3"/>
    <p:sldId id="268" r:id="rId4"/>
    <p:sldId id="261" r:id="rId5"/>
    <p:sldId id="263" r:id="rId6"/>
    <p:sldId id="264" r:id="rId7"/>
    <p:sldId id="269" r:id="rId8"/>
    <p:sldId id="267" r:id="rId9"/>
    <p:sldId id="270" r:id="rId10"/>
    <p:sldId id="271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2" d="100"/>
          <a:sy n="62" d="100"/>
        </p:scale>
        <p:origin x="1650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20BF9607-69B1-4113-A934-B5F9B0AF373B}" type="datetimeFigureOut">
              <a:rPr lang="ar-SA" smtClean="0"/>
              <a:t>09/02/1439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4DE8B08A-D72B-415B-AF2C-220F59AE60E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893067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BAEF002-E121-4276-8945-FE85000045E6}" type="slidenum">
              <a:rPr lang="ar-SA" altLang="ar-SA"/>
              <a:pPr/>
              <a:t>4</a:t>
            </a:fld>
            <a:endParaRPr lang="en-US" altLang="ar-SA"/>
          </a:p>
        </p:txBody>
      </p:sp>
      <p:sp>
        <p:nvSpPr>
          <p:cNvPr id="205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5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ar-SA" altLang="ar-SA"/>
          </a:p>
        </p:txBody>
      </p:sp>
    </p:spTree>
    <p:extLst>
      <p:ext uri="{BB962C8B-B14F-4D97-AF65-F5344CB8AC3E}">
        <p14:creationId xmlns:p14="http://schemas.microsoft.com/office/powerpoint/2010/main" val="19260939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55859E0-EF50-4B12-809B-76F7C6EC5CB8}" type="slidenum">
              <a:rPr lang="ar-SA" altLang="ar-SA"/>
              <a:pPr/>
              <a:t>5</a:t>
            </a:fld>
            <a:endParaRPr lang="en-US" altLang="ar-SA"/>
          </a:p>
        </p:txBody>
      </p:sp>
      <p:sp>
        <p:nvSpPr>
          <p:cNvPr id="216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6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ar-SA" altLang="ar-SA"/>
          </a:p>
        </p:txBody>
      </p:sp>
    </p:spTree>
    <p:extLst>
      <p:ext uri="{BB962C8B-B14F-4D97-AF65-F5344CB8AC3E}">
        <p14:creationId xmlns:p14="http://schemas.microsoft.com/office/powerpoint/2010/main" val="4270467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8091" y="3085765"/>
            <a:ext cx="8240108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2" y="990600"/>
            <a:ext cx="7989752" cy="1504844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2" y="2495444"/>
            <a:ext cx="7989752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95238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18631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6629400" y="599725"/>
            <a:ext cx="2057399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75725"/>
            <a:ext cx="1503123" cy="51830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81192" y="675725"/>
            <a:ext cx="5922209" cy="5183073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745255" y="5956136"/>
            <a:ext cx="947672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0"/>
            <a:ext cx="592220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7745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228003"/>
            <a:ext cx="7989752" cy="363079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1877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52646" y="5141973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36573"/>
            <a:ext cx="7989751" cy="1504844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3" y="4541417"/>
            <a:ext cx="7989751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790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2" y="2228002"/>
            <a:ext cx="3899527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2" y="2228003"/>
            <a:ext cx="3907662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75264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28003"/>
            <a:ext cx="3593500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2" y="2926051"/>
            <a:ext cx="3899527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69308" y="2228003"/>
            <a:ext cx="3601635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2" y="2926051"/>
            <a:ext cx="3907662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2517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482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10172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52646" y="5141973"/>
            <a:ext cx="8238707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352" y="5262296"/>
            <a:ext cx="353662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6399" y="601200"/>
            <a:ext cx="824040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05617" y="5262295"/>
            <a:ext cx="426532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20506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4693389"/>
            <a:ext cx="7989752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8093" y="599725"/>
            <a:ext cx="8238706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6"/>
            <a:ext cx="7989752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60394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687474"/>
            <a:ext cx="7989752" cy="108332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228003"/>
            <a:ext cx="7989752" cy="3630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559327" y="595613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10/29/2017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0"/>
            <a:ext cx="487058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00476" y="5956136"/>
            <a:ext cx="77046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8091" y="441325"/>
            <a:ext cx="2719909" cy="108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5976001" y="441325"/>
            <a:ext cx="2710800" cy="108000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3216601" y="441325"/>
            <a:ext cx="2710800" cy="108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152022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457200" rtl="1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06000" indent="-3060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If statements and switch examples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2051489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itle 12">
            <a:extLst>
              <a:ext uri="{FF2B5EF4-FFF2-40B4-BE49-F238E27FC236}">
                <a16:creationId xmlns:a16="http://schemas.microsoft.com/office/drawing/2014/main" id="{4ACBC3FC-B964-4BB3-BEAE-B11466C019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ar-SA" sz="3600" dirty="0"/>
              <a:t>Switch With Break And Default Statements</a:t>
            </a:r>
            <a:endParaRPr lang="en-US" altLang="ar-SA" dirty="0"/>
          </a:p>
        </p:txBody>
      </p:sp>
      <p:sp>
        <p:nvSpPr>
          <p:cNvPr id="76803" name="Rectangle 2">
            <a:extLst>
              <a:ext uri="{FF2B5EF4-FFF2-40B4-BE49-F238E27FC236}">
                <a16:creationId xmlns:a16="http://schemas.microsoft.com/office/drawing/2014/main" id="{BF099AE3-828E-4CC4-B248-BC658ED439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250" y="1981200"/>
            <a:ext cx="8963025" cy="533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endParaRPr lang="en-US" altLang="ar-SA" sz="2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switch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(grade)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{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case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'A':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A.");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break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case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'B':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B.");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break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case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'C':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C.");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break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case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'D':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D.");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break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case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'F':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F.");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break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solidFill>
                  <a:schemeClr val="accent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altLang="ar-SA" sz="2000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default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:  </a:t>
            </a:r>
            <a:r>
              <a:rPr lang="en-US" altLang="ar-SA" sz="20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is invalid.");</a:t>
            </a: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altLang="ar-SA" sz="2000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3087831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5705AE-2087-47C3-A053-2983BFD6D9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7D181E-0569-4984-84DB-7DC049C786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F073F67-EAAF-4DC4-ADC0-D55EA72A5A5F}"/>
              </a:ext>
            </a:extLst>
          </p:cNvPr>
          <p:cNvSpPr txBox="1"/>
          <p:nvPr/>
        </p:nvSpPr>
        <p:spPr>
          <a:xfrm>
            <a:off x="535473" y="2138766"/>
            <a:ext cx="8035471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4400" dirty="0"/>
          </a:p>
          <a:p>
            <a:r>
              <a:rPr lang="en-US" sz="4000" dirty="0"/>
              <a:t>Write a Java program that find the absolute value of an integer</a:t>
            </a:r>
          </a:p>
          <a:p>
            <a:r>
              <a:rPr lang="en-US" sz="4000" dirty="0"/>
              <a:t>Example:</a:t>
            </a:r>
          </a:p>
          <a:p>
            <a:r>
              <a:rPr lang="en-US" sz="4000" dirty="0"/>
              <a:t>|-5| = 5</a:t>
            </a:r>
          </a:p>
          <a:p>
            <a:r>
              <a:rPr lang="en-US" sz="4000" dirty="0"/>
              <a:t>|4| = 4</a:t>
            </a:r>
          </a:p>
        </p:txBody>
      </p:sp>
    </p:spTree>
    <p:extLst>
      <p:ext uri="{BB962C8B-B14F-4D97-AF65-F5344CB8AC3E}">
        <p14:creationId xmlns:p14="http://schemas.microsoft.com/office/powerpoint/2010/main" val="7778096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544133" y="533400"/>
            <a:ext cx="7772400" cy="1143000"/>
          </a:xfrm>
        </p:spPr>
        <p:txBody>
          <a:bodyPr/>
          <a:lstStyle/>
          <a:p>
            <a:r>
              <a:rPr lang="en-US" altLang="ar-SA" sz="3200" b="1" dirty="0"/>
              <a:t>Example </a:t>
            </a:r>
            <a:r>
              <a:rPr lang="en-US" altLang="ar-SA" sz="3200" b="1" i="1" dirty="0"/>
              <a:t>if-statement</a:t>
            </a:r>
            <a:r>
              <a:rPr lang="en-US" altLang="ar-SA" sz="3200" b="1" dirty="0"/>
              <a:t>: find absolute value </a:t>
            </a:r>
            <a:endParaRPr lang="en-US" altLang="ar-SA" sz="3200" dirty="0"/>
          </a:p>
        </p:txBody>
      </p:sp>
      <p:sp>
        <p:nvSpPr>
          <p:cNvPr id="10245" name="Text Box 5"/>
          <p:cNvSpPr txBox="1">
            <a:spLocks noChangeArrowheads="1"/>
          </p:cNvSpPr>
          <p:nvPr/>
        </p:nvSpPr>
        <p:spPr bwMode="auto">
          <a:xfrm>
            <a:off x="334850" y="1916804"/>
            <a:ext cx="7276563" cy="5320903"/>
          </a:xfrm>
          <a:prstGeom prst="rect">
            <a:avLst/>
          </a:prstGeom>
          <a:noFill/>
          <a:ln w="38100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import </a:t>
            </a:r>
            <a:r>
              <a:rPr lang="en-US" altLang="ar-SA" sz="1400" dirty="0" err="1">
                <a:latin typeface="Times" panose="02020603050405020304" pitchFamily="18" charset="0"/>
              </a:rPr>
              <a:t>java.util.Scanner</a:t>
            </a:r>
            <a:r>
              <a:rPr lang="en-US" altLang="ar-SA" sz="1400" dirty="0">
                <a:latin typeface="Times" panose="02020603050405020304" pitchFamily="18" charset="0"/>
              </a:rPr>
              <a:t>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public class If1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{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public static void main(String[] </a:t>
            </a:r>
            <a:r>
              <a:rPr lang="en-US" altLang="ar-SA" sz="1400" dirty="0" err="1">
                <a:latin typeface="Times" panose="02020603050405020304" pitchFamily="18" charset="0"/>
              </a:rPr>
              <a:t>args</a:t>
            </a:r>
            <a:r>
              <a:rPr lang="en-US" altLang="ar-SA" sz="1400" dirty="0">
                <a:latin typeface="Times" panose="02020603050405020304" pitchFamily="18" charset="0"/>
              </a:rPr>
              <a:t>)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{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Scanner in = new Scanner(System.in);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int</a:t>
            </a:r>
            <a:r>
              <a:rPr lang="en-US" altLang="ar-SA" sz="1400" dirty="0">
                <a:latin typeface="Times" panose="02020603050405020304" pitchFamily="18" charset="0"/>
              </a:rPr>
              <a:t> a;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System.out.print</a:t>
            </a:r>
            <a:r>
              <a:rPr lang="en-US" altLang="ar-SA" sz="1400" dirty="0">
                <a:latin typeface="Times" panose="02020603050405020304" pitchFamily="18" charset="0"/>
              </a:rPr>
              <a:t>("Enter an integer value: ");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a = </a:t>
            </a:r>
            <a:r>
              <a:rPr lang="en-US" altLang="ar-SA" sz="1400" dirty="0" err="1">
                <a:latin typeface="Times" panose="02020603050405020304" pitchFamily="18" charset="0"/>
              </a:rPr>
              <a:t>in.nextInt</a:t>
            </a:r>
            <a:r>
              <a:rPr lang="en-US" altLang="ar-SA" sz="1400" dirty="0">
                <a:latin typeface="Times" panose="02020603050405020304" pitchFamily="18" charset="0"/>
              </a:rPr>
              <a:t>();     </a:t>
            </a:r>
            <a:r>
              <a:rPr lang="en-US" altLang="ar-SA" sz="1400" dirty="0">
                <a:solidFill>
                  <a:srgbClr val="00B050"/>
                </a:solidFill>
                <a:latin typeface="Times" panose="02020603050405020304" pitchFamily="18" charset="0"/>
              </a:rPr>
              <a:t>// Read in an integer from keyboard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System.out.print</a:t>
            </a:r>
            <a:r>
              <a:rPr lang="en-US" altLang="ar-SA" sz="1400" dirty="0">
                <a:latin typeface="Times" panose="02020603050405020304" pitchFamily="18" charset="0"/>
              </a:rPr>
              <a:t>("Input value = ");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System.out.println</a:t>
            </a:r>
            <a:r>
              <a:rPr lang="en-US" altLang="ar-SA" sz="1400" dirty="0">
                <a:latin typeface="Times" panose="02020603050405020304" pitchFamily="18" charset="0"/>
              </a:rPr>
              <a:t>(a);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if ( a &lt; 0 )          </a:t>
            </a:r>
            <a:r>
              <a:rPr lang="en-US" altLang="ar-SA" sz="1400" dirty="0">
                <a:solidFill>
                  <a:srgbClr val="00B050"/>
                </a:solidFill>
                <a:latin typeface="Times" panose="02020603050405020304" pitchFamily="18" charset="0"/>
              </a:rPr>
              <a:t>// If-statement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 a = -a;            </a:t>
            </a:r>
            <a:r>
              <a:rPr lang="en-US" altLang="ar-SA" sz="1400" dirty="0">
                <a:solidFill>
                  <a:srgbClr val="00B050"/>
                </a:solidFill>
                <a:latin typeface="Times" panose="02020603050405020304" pitchFamily="18" charset="0"/>
              </a:rPr>
              <a:t>// Negate a ONLY if a &lt; 0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 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System.out.print</a:t>
            </a:r>
            <a:r>
              <a:rPr lang="en-US" altLang="ar-SA" sz="1400" dirty="0">
                <a:latin typeface="Times" panose="02020603050405020304" pitchFamily="18" charset="0"/>
              </a:rPr>
              <a:t>("It's absolute value = ");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</a:t>
            </a:r>
            <a:r>
              <a:rPr lang="en-US" altLang="ar-SA" sz="1400" dirty="0" err="1">
                <a:latin typeface="Times" panose="02020603050405020304" pitchFamily="18" charset="0"/>
              </a:rPr>
              <a:t>System.out.println</a:t>
            </a:r>
            <a:r>
              <a:rPr lang="en-US" altLang="ar-SA" sz="1400" dirty="0">
                <a:latin typeface="Times" panose="02020603050405020304" pitchFamily="18" charset="0"/>
              </a:rPr>
              <a:t>(a);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   }</a:t>
            </a:r>
          </a:p>
          <a:p>
            <a:pPr eaLnBrk="0" hangingPunct="0"/>
            <a:r>
              <a:rPr lang="en-US" altLang="ar-SA" sz="1400" dirty="0">
                <a:latin typeface="Times" panose="02020603050405020304" pitchFamily="18" charset="0"/>
              </a:rPr>
              <a:t>   }</a:t>
            </a:r>
          </a:p>
          <a:p>
            <a:pPr eaLnBrk="0" hangingPunct="0"/>
            <a:endParaRPr lang="en-US" altLang="ar-SA" sz="1400" dirty="0">
              <a:latin typeface="Times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04340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97639B9-400E-4AE6-938B-CE6A5F2BA6E5}" type="slidenum">
              <a:rPr lang="ar-SA" altLang="ar-SA"/>
              <a:pPr/>
              <a:t>4</a:t>
            </a:fld>
            <a:endParaRPr lang="en-US" altLang="ar-SA"/>
          </a:p>
        </p:txBody>
      </p:sp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0"/>
            <a:r>
              <a:rPr lang="en-US" altLang="ar-SA"/>
              <a:t>Two-Way Selection</a:t>
            </a: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algn="l" rtl="0"/>
            <a:r>
              <a:rPr lang="en-US" altLang="ar-SA" sz="2800"/>
              <a:t>Syntax: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800"/>
              <a:t>		</a:t>
            </a:r>
            <a:r>
              <a:rPr lang="en-US" altLang="ar-SA" sz="2800">
                <a:solidFill>
                  <a:schemeClr val="accent2"/>
                </a:solidFill>
                <a:latin typeface="Courier New" panose="02070309020205020404" pitchFamily="49" charset="0"/>
              </a:rPr>
              <a:t>if</a:t>
            </a:r>
            <a:r>
              <a:rPr lang="en-US" altLang="ar-SA" sz="2800">
                <a:latin typeface="Courier New" panose="02070309020205020404" pitchFamily="49" charset="0"/>
              </a:rPr>
              <a:t> (expression)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800">
                <a:latin typeface="Courier New" panose="02070309020205020404" pitchFamily="49" charset="0"/>
              </a:rPr>
              <a:t>	    	statement1;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800">
                <a:latin typeface="Courier New" panose="02070309020205020404" pitchFamily="49" charset="0"/>
              </a:rPr>
              <a:t>		</a:t>
            </a:r>
            <a:r>
              <a:rPr lang="en-US" altLang="ar-SA" sz="2800">
                <a:solidFill>
                  <a:schemeClr val="accent2"/>
                </a:solidFill>
                <a:latin typeface="Courier New" panose="02070309020205020404" pitchFamily="49" charset="0"/>
              </a:rPr>
              <a:t>else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800">
                <a:latin typeface="Courier New" panose="02070309020205020404" pitchFamily="49" charset="0"/>
              </a:rPr>
              <a:t>	    	statement2;</a:t>
            </a:r>
          </a:p>
          <a:p>
            <a:pPr algn="l" rtl="0"/>
            <a:r>
              <a:rPr lang="en-US" altLang="ar-SA" sz="2800">
                <a:solidFill>
                  <a:schemeClr val="accent2"/>
                </a:solidFill>
                <a:latin typeface="Courier New" panose="02070309020205020404" pitchFamily="49" charset="0"/>
              </a:rPr>
              <a:t>else</a:t>
            </a:r>
            <a:r>
              <a:rPr lang="en-US" altLang="ar-SA" sz="2800"/>
              <a:t> statement must be paired with an </a:t>
            </a:r>
            <a:r>
              <a:rPr lang="en-US" altLang="ar-SA" sz="2800">
                <a:solidFill>
                  <a:schemeClr val="accent2"/>
                </a:solidFill>
                <a:latin typeface="Courier New" panose="02070309020205020404" pitchFamily="49" charset="0"/>
              </a:rPr>
              <a:t>if</a:t>
            </a:r>
            <a:r>
              <a:rPr lang="en-US" altLang="ar-SA" sz="2800"/>
              <a:t>.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41655867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>
          <a:xfrm>
            <a:off x="388009" y="5913173"/>
            <a:ext cx="4870585" cy="365125"/>
          </a:xfrm>
        </p:spPr>
        <p:txBody>
          <a:bodyPr/>
          <a:lstStyle/>
          <a:p>
            <a:fld id="{5EE15035-7E3A-4F74-A44B-F9E63D9C8AD8}" type="slidenum">
              <a:rPr lang="ar-SA" altLang="ar-SA"/>
              <a:pPr/>
              <a:t>5</a:t>
            </a:fld>
            <a:endParaRPr lang="en-US" altLang="ar-SA"/>
          </a:p>
        </p:txBody>
      </p:sp>
      <p:sp>
        <p:nvSpPr>
          <p:cNvPr id="180226" name="Rectangle 2"/>
          <p:cNvSpPr>
            <a:spLocks noGrp="1" noChangeArrowheads="1"/>
          </p:cNvSpPr>
          <p:nvPr>
            <p:ph type="title"/>
          </p:nvPr>
        </p:nvSpPr>
        <p:spPr>
          <a:xfrm>
            <a:off x="388009" y="648837"/>
            <a:ext cx="7989752" cy="1083329"/>
          </a:xfrm>
        </p:spPr>
        <p:txBody>
          <a:bodyPr/>
          <a:lstStyle/>
          <a:p>
            <a:pPr rtl="0"/>
            <a:r>
              <a:rPr lang="en-US" altLang="ar-SA"/>
              <a:t>Multiple Selection: Nested if</a:t>
            </a:r>
          </a:p>
        </p:txBody>
      </p:sp>
      <p:sp>
        <p:nvSpPr>
          <p:cNvPr id="180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2617" y="1942563"/>
            <a:ext cx="8001000" cy="4114800"/>
          </a:xfrm>
        </p:spPr>
        <p:txBody>
          <a:bodyPr/>
          <a:lstStyle/>
          <a:p>
            <a:pPr algn="l" rtl="0">
              <a:buFont typeface="Wingdings" panose="05000000000000000000" pitchFamily="2" charset="2"/>
              <a:buNone/>
            </a:pPr>
            <a:r>
              <a:rPr lang="en-US" altLang="ar-SA" b="1"/>
              <a:t>Example4_23 :</a:t>
            </a:r>
          </a:p>
          <a:p>
            <a:pPr algn="l" rtl="0">
              <a:buFont typeface="Wingdings" panose="05000000000000000000" pitchFamily="2" charset="2"/>
              <a:buNone/>
            </a:pPr>
            <a:endParaRPr lang="en-US" altLang="ar-SA" sz="200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000">
                <a:latin typeface="Courier New" panose="02070309020205020404" pitchFamily="49" charset="0"/>
                <a:cs typeface="Courier New" panose="02070309020205020404" pitchFamily="49" charset="0"/>
              </a:rPr>
              <a:t>if ( GPA &gt;= 2.0 )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000">
                <a:latin typeface="Courier New" panose="02070309020205020404" pitchFamily="49" charset="0"/>
                <a:cs typeface="Courier New" panose="02070309020205020404" pitchFamily="49" charset="0"/>
              </a:rPr>
              <a:t>	if (GPA &gt;= 3.9)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000">
                <a:latin typeface="Courier New" panose="02070309020205020404" pitchFamily="49" charset="0"/>
                <a:cs typeface="Courier New" panose="02070309020205020404" pitchFamily="49" charset="0"/>
              </a:rPr>
              <a:t>		 System.out.println(“Dean Honor list”);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000"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00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altLang="ar-SA" sz="1800">
                <a:latin typeface="Courier New" panose="02070309020205020404" pitchFamily="49" charset="0"/>
                <a:cs typeface="Courier New" panose="02070309020205020404" pitchFamily="49" charset="0"/>
              </a:rPr>
              <a:t>System.out.println(“GPA below graduation requirement”);</a:t>
            </a:r>
          </a:p>
          <a:p>
            <a:pPr algn="l" rtl="0">
              <a:buFont typeface="Wingdings" panose="05000000000000000000" pitchFamily="2" charset="2"/>
              <a:buNone/>
            </a:pPr>
            <a:endParaRPr lang="en-US" altLang="ar-SA" sz="180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400" b="1">
                <a:cs typeface="Times New Roman" panose="02020603050405020304" pitchFamily="18" charset="0"/>
              </a:rPr>
              <a:t>If GPA = 3.8 what will be printed?</a:t>
            </a:r>
          </a:p>
          <a:p>
            <a:pPr algn="l" rtl="0">
              <a:buFont typeface="Wingdings" panose="05000000000000000000" pitchFamily="2" charset="2"/>
              <a:buNone/>
            </a:pPr>
            <a:endParaRPr lang="en-US" altLang="ar-SA" sz="2400" b="1">
              <a:cs typeface="Times New Roman" panose="02020603050405020304" pitchFamily="18" charset="0"/>
            </a:endParaRPr>
          </a:p>
          <a:p>
            <a:pPr algn="l" rtl="0">
              <a:buFont typeface="Wingdings" panose="05000000000000000000" pitchFamily="2" charset="2"/>
              <a:buNone/>
            </a:pPr>
            <a:endParaRPr lang="en-US" altLang="ar-SA" sz="2000"/>
          </a:p>
        </p:txBody>
      </p:sp>
      <p:sp>
        <p:nvSpPr>
          <p:cNvPr id="180228" name="Rectangle 4"/>
          <p:cNvSpPr>
            <a:spLocks noChangeArrowheads="1"/>
          </p:cNvSpPr>
          <p:nvPr/>
        </p:nvSpPr>
        <p:spPr bwMode="auto">
          <a:xfrm>
            <a:off x="1178417" y="5752563"/>
            <a:ext cx="5334000" cy="701675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ar-SA" sz="2000" b="1">
                <a:solidFill>
                  <a:schemeClr val="bg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GPA below graduation requirement</a:t>
            </a:r>
          </a:p>
          <a:p>
            <a:endParaRPr lang="en-US" altLang="ar-SA" sz="2000" b="1">
              <a:solidFill>
                <a:schemeClr val="bg1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43710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80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022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4"/>
          <p:cNvSpPr>
            <a:spLocks noGrp="1"/>
          </p:cNvSpPr>
          <p:nvPr>
            <p:ph type="sldNum" sz="quarter" idx="11"/>
          </p:nvPr>
        </p:nvSpPr>
        <p:spPr>
          <a:xfrm>
            <a:off x="400888" y="6157872"/>
            <a:ext cx="4870585" cy="365125"/>
          </a:xfrm>
        </p:spPr>
        <p:txBody>
          <a:bodyPr/>
          <a:lstStyle/>
          <a:p>
            <a:fld id="{E299A3D2-BE27-4D74-A060-FCDA0DB20571}" type="slidenum">
              <a:rPr lang="ar-SA" altLang="ar-SA"/>
              <a:pPr/>
              <a:t>6</a:t>
            </a:fld>
            <a:endParaRPr lang="en-US" altLang="ar-SA"/>
          </a:p>
        </p:txBody>
      </p:sp>
      <p:sp>
        <p:nvSpPr>
          <p:cNvPr id="238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5496" y="1501462"/>
            <a:ext cx="8458200" cy="4724400"/>
          </a:xfrm>
        </p:spPr>
        <p:txBody>
          <a:bodyPr/>
          <a:lstStyle/>
          <a:p>
            <a:pPr algn="l" rtl="0">
              <a:buFont typeface="Wingdings" panose="05000000000000000000" pitchFamily="2" charset="2"/>
              <a:buNone/>
            </a:pPr>
            <a:r>
              <a:rPr lang="en-US" altLang="ar-SA" sz="2400" b="1" dirty="0"/>
              <a:t>Example4_23 : (rewritten)</a:t>
            </a:r>
          </a:p>
          <a:p>
            <a:pPr algn="l" rtl="0">
              <a:buFont typeface="Wingdings" panose="05000000000000000000" pitchFamily="2" charset="2"/>
              <a:buNone/>
            </a:pPr>
            <a:endParaRPr lang="en-US" altLang="ar-SA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if ( GPA &gt;= 2.0 )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b="1" dirty="0">
                <a:latin typeface="Courier New" panose="02070309020205020404" pitchFamily="49" charset="0"/>
                <a:cs typeface="Courier New" panose="02070309020205020404" pitchFamily="49" charset="0"/>
              </a:rPr>
              <a:t>{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	if (GPA &gt;= 3.9)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		 </a:t>
            </a:r>
            <a:r>
              <a:rPr lang="en-US" altLang="ar-SA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(“Dean Honor list”);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b="1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</a:p>
          <a:p>
            <a:pPr algn="l" rtl="0">
              <a:buFont typeface="Wingdings" panose="05000000000000000000" pitchFamily="2" charset="2"/>
              <a:buNone/>
            </a:pP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altLang="ar-SA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en-US" altLang="ar-SA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(“GPA below graduation requirement”);</a:t>
            </a:r>
          </a:p>
        </p:txBody>
      </p:sp>
      <p:sp>
        <p:nvSpPr>
          <p:cNvPr id="238596" name="Rectangle 4"/>
          <p:cNvSpPr>
            <a:spLocks noGrp="1" noChangeArrowheads="1"/>
          </p:cNvSpPr>
          <p:nvPr>
            <p:ph type="title"/>
          </p:nvPr>
        </p:nvSpPr>
        <p:spPr>
          <a:xfrm>
            <a:off x="429296" y="510862"/>
            <a:ext cx="7772400" cy="1143000"/>
          </a:xfrm>
          <a:noFill/>
          <a:ln/>
        </p:spPr>
        <p:txBody>
          <a:bodyPr/>
          <a:lstStyle/>
          <a:p>
            <a:pPr rtl="0"/>
            <a:r>
              <a:rPr lang="en-US" altLang="ar-SA"/>
              <a:t>Multiple Selection: Nested if</a:t>
            </a:r>
          </a:p>
        </p:txBody>
      </p:sp>
      <p:sp>
        <p:nvSpPr>
          <p:cNvPr id="238597" name="Rectangle 5"/>
          <p:cNvSpPr>
            <a:spLocks noChangeArrowheads="1"/>
          </p:cNvSpPr>
          <p:nvPr/>
        </p:nvSpPr>
        <p:spPr bwMode="auto">
          <a:xfrm>
            <a:off x="596721" y="5933315"/>
            <a:ext cx="594360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20000"/>
              </a:spcBef>
              <a:buClr>
                <a:srgbClr val="666699"/>
              </a:buClr>
              <a:buFont typeface="Wingdings" panose="05000000000000000000" pitchFamily="2" charset="2"/>
              <a:buNone/>
            </a:pPr>
            <a:r>
              <a:rPr lang="en-US" altLang="ar-SA" b="1" dirty="0"/>
              <a:t>Now, if GPA = 3.8 what will be printed?</a:t>
            </a:r>
          </a:p>
        </p:txBody>
      </p:sp>
    </p:spTree>
    <p:extLst>
      <p:ext uri="{BB962C8B-B14F-4D97-AF65-F5344CB8AC3E}">
        <p14:creationId xmlns:p14="http://schemas.microsoft.com/office/powerpoint/2010/main" val="29565956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0582" y="2472702"/>
            <a:ext cx="8652961" cy="4005371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public class Test 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public static void main(String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args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[]){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int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x = 30;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if( x == 10 ){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("Value of X is 10");}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else if( x == 20 ){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("Value of X is 20");}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else if( x == 30 ){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("Value of X is 30");}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else{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  </a:t>
            </a:r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("This is else statement");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}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 }</a:t>
            </a:r>
          </a:p>
          <a:p>
            <a:pPr marL="0" indent="0" algn="l" rtl="0">
              <a:buNone/>
            </a:pP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  <a:endParaRPr lang="ar-SA" sz="14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84125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86366" y="1861664"/>
            <a:ext cx="6400799" cy="47619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23298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tle 11">
            <a:extLst>
              <a:ext uri="{FF2B5EF4-FFF2-40B4-BE49-F238E27FC236}">
                <a16:creationId xmlns:a16="http://schemas.microsoft.com/office/drawing/2014/main" id="{020ABCD0-488F-4A28-9486-B7DCB9ECF2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533400"/>
            <a:ext cx="7989888" cy="1082675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ar-SA" sz="3600" dirty="0"/>
              <a:t> With Nested If</a:t>
            </a:r>
            <a:endParaRPr lang="en-US" altLang="ar-SA" dirty="0"/>
          </a:p>
        </p:txBody>
      </p:sp>
      <p:sp>
        <p:nvSpPr>
          <p:cNvPr id="77827" name="ZoneTexte 5">
            <a:extLst>
              <a:ext uri="{FF2B5EF4-FFF2-40B4-BE49-F238E27FC236}">
                <a16:creationId xmlns:a16="http://schemas.microsoft.com/office/drawing/2014/main" id="{EC42CEDC-7C8B-438D-89A4-BE359FEC28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6088" y="2057400"/>
            <a:ext cx="8001000" cy="452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r>
              <a:rPr lang="fr-FR" altLang="ar-SA" dirty="0">
                <a:latin typeface="Calibri" panose="020F0502020204030204" pitchFamily="34" charset="0"/>
              </a:rPr>
              <a:t> </a:t>
            </a:r>
            <a:r>
              <a:rPr lang="fr-FR" altLang="ar-SA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if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(grade == 'A')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A.");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 err="1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fr-FR" altLang="ar-SA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if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(grade == 'B')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B.");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 err="1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fr-FR" altLang="ar-SA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if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(grade == 'C')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C.");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 err="1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fr-FR" altLang="ar-SA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if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(grade == 'D')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D.");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 err="1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fr-FR" altLang="ar-SA" dirty="0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if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(grade == 'F')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F.");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 err="1">
                <a:solidFill>
                  <a:srgbClr val="333399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else</a:t>
            </a:r>
            <a:b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System.out.println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("The grade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altLang="ar-SA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invalid</a:t>
            </a:r>
            <a:r>
              <a:rPr lang="fr-FR" altLang="ar-SA" dirty="0">
                <a:latin typeface="Courier New" panose="02070309020205020404" pitchFamily="49" charset="0"/>
                <a:cs typeface="Courier New" panose="02070309020205020404" pitchFamily="49" charset="0"/>
              </a:rPr>
              <a:t>."); </a:t>
            </a:r>
          </a:p>
        </p:txBody>
      </p:sp>
    </p:spTree>
    <p:extLst>
      <p:ext uri="{BB962C8B-B14F-4D97-AF65-F5344CB8AC3E}">
        <p14:creationId xmlns:p14="http://schemas.microsoft.com/office/powerpoint/2010/main" val="2688002065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Dividend</Template>
  <TotalTime>228</TotalTime>
  <Words>460</Words>
  <Application>Microsoft Office PowerPoint</Application>
  <PresentationFormat>On-screen Show (4:3)</PresentationFormat>
  <Paragraphs>98</Paragraphs>
  <Slides>10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0" baseType="lpstr">
      <vt:lpstr>Arial</vt:lpstr>
      <vt:lpstr>Calibri</vt:lpstr>
      <vt:lpstr>Courier New</vt:lpstr>
      <vt:lpstr>Gill Sans MT</vt:lpstr>
      <vt:lpstr>Majalla UI</vt:lpstr>
      <vt:lpstr>Times</vt:lpstr>
      <vt:lpstr>Times New Roman</vt:lpstr>
      <vt:lpstr>Wingdings</vt:lpstr>
      <vt:lpstr>Wingdings 2</vt:lpstr>
      <vt:lpstr>Dividend</vt:lpstr>
      <vt:lpstr>If statements and switch examples </vt:lpstr>
      <vt:lpstr>PowerPoint Presentation</vt:lpstr>
      <vt:lpstr>Example if-statement: find absolute value </vt:lpstr>
      <vt:lpstr>Two-Way Selection</vt:lpstr>
      <vt:lpstr>Multiple Selection: Nested if</vt:lpstr>
      <vt:lpstr>Multiple Selection: Nested if</vt:lpstr>
      <vt:lpstr>PowerPoint Presentation</vt:lpstr>
      <vt:lpstr>PowerPoint Presentation</vt:lpstr>
      <vt:lpstr> With Nested If</vt:lpstr>
      <vt:lpstr>Switch With Break And Default Statements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Aseel</dc:creator>
  <cp:lastModifiedBy>Sarona</cp:lastModifiedBy>
  <cp:revision>18</cp:revision>
  <dcterms:created xsi:type="dcterms:W3CDTF">2014-10-12T17:59:33Z</dcterms:created>
  <dcterms:modified xsi:type="dcterms:W3CDTF">2017-10-29T15:36:16Z</dcterms:modified>
</cp:coreProperties>
</file>

<file path=docProps/thumbnail.jpeg>
</file>