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4" r:id="rId9"/>
    <p:sldId id="263" r:id="rId10"/>
    <p:sldId id="264" r:id="rId11"/>
    <p:sldId id="265" r:id="rId12"/>
    <p:sldId id="266" r:id="rId13"/>
    <p:sldId id="274" r:id="rId14"/>
    <p:sldId id="275" r:id="rId15"/>
    <p:sldId id="276" r:id="rId16"/>
    <p:sldId id="277" r:id="rId17"/>
    <p:sldId id="279" r:id="rId18"/>
    <p:sldId id="282" r:id="rId19"/>
    <p:sldId id="283" r:id="rId20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40" autoAdjust="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944BA8-510A-4C04-9C72-114158B04D68}" type="datetimeFigureOut">
              <a:rPr lang="en-GB" smtClean="0"/>
              <a:pPr/>
              <a:t>07/10/2017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26B62D-250D-4C16-B171-7DF470F34AA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6B62D-250D-4C16-B171-7DF470F34AAC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5DB37-1E8B-4E4A-979B-8C672C0D16FB}" type="datetimeFigureOut">
              <a:rPr lang="en-US"/>
              <a:pPr>
                <a:defRPr/>
              </a:pPr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16D6E9-CA97-4BBF-8FA9-4527BB722D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948AE-0176-406C-BE8A-AF2A03184D67}" type="datetimeFigureOut">
              <a:rPr lang="en-US"/>
              <a:pPr>
                <a:defRPr/>
              </a:pPr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0A11C-E70A-4443-9141-5775FF4F034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82227-032B-4056-B56B-F39CEDCA1766}" type="datetimeFigureOut">
              <a:rPr lang="en-US"/>
              <a:pPr>
                <a:defRPr/>
              </a:pPr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EC188-97D1-4467-911F-7BA6D211010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E6FDD-3FFE-482A-8AD5-D1C4F592EDEF}" type="datetimeFigureOut">
              <a:rPr lang="en-US"/>
              <a:pPr>
                <a:defRPr/>
              </a:pPr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5B3E0A-969C-4CA7-8071-D8C9D49BCFC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AA945-591B-4923-91B2-1A7D4AE6B5D8}" type="datetimeFigureOut">
              <a:rPr lang="en-US"/>
              <a:pPr>
                <a:defRPr/>
              </a:pPr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151DA-250C-44CE-8C3F-E129D704407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EB5C3-722B-433A-8FF7-C4F9A5653291}" type="datetimeFigureOut">
              <a:rPr lang="en-US"/>
              <a:pPr>
                <a:defRPr/>
              </a:pPr>
              <a:t>10/7/2017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35F52-F8F9-45C3-A6A8-ECEB944592C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CABF2-9BA3-4A58-9C5A-91E89BE316D8}" type="datetimeFigureOut">
              <a:rPr lang="en-US"/>
              <a:pPr>
                <a:defRPr/>
              </a:pPr>
              <a:t>10/7/2017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056B4-37AF-412F-AEC3-AA1CFFA80BE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02727-994F-4642-A4FA-88780378B228}" type="datetimeFigureOut">
              <a:rPr lang="en-US"/>
              <a:pPr>
                <a:defRPr/>
              </a:pPr>
              <a:t>10/7/2017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5A1D3-8015-4038-BF24-FFAFE56F592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62898-9822-4F9C-9264-2D21BF33E260}" type="datetimeFigureOut">
              <a:rPr lang="en-US"/>
              <a:pPr>
                <a:defRPr/>
              </a:pPr>
              <a:t>10/7/2017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5C470-0F96-4384-8866-61BC55A0797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88CA4-CE90-4438-85B8-7282F361CD1F}" type="datetimeFigureOut">
              <a:rPr lang="en-US"/>
              <a:pPr>
                <a:defRPr/>
              </a:pPr>
              <a:t>10/7/2017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81F7E-6AE8-4D78-BEE8-D97CD29BC33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B667E-8B68-4F66-A243-D6035426D6E0}" type="datetimeFigureOut">
              <a:rPr lang="en-US"/>
              <a:pPr>
                <a:defRPr/>
              </a:pPr>
              <a:t>10/7/2017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FDEB0-48AC-4709-BADA-8F13BAE4EE3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502BF3-3AE8-427C-8970-D3A1312B60E9}" type="datetimeFigureOut">
              <a:rPr lang="en-US"/>
              <a:pPr>
                <a:defRPr/>
              </a:pPr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FE99D86A-8C6F-4EFF-9325-1D2B2E29304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1524000" y="1109663"/>
            <a:ext cx="9144000" cy="2387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400" dirty="0">
                <a:latin typeface="+mn-lt"/>
              </a:rPr>
              <a:t>GC 211:Data Structures</a:t>
            </a:r>
            <a:br>
              <a:rPr lang="en-US" altLang="en-US" sz="4800" dirty="0"/>
            </a:br>
            <a:br>
              <a:rPr lang="en-US" altLang="en-US" sz="4400" dirty="0">
                <a:solidFill>
                  <a:srgbClr val="FF0000"/>
                </a:solidFill>
                <a:latin typeface="+mn-lt"/>
              </a:rPr>
            </a:br>
            <a:r>
              <a:rPr lang="en-GB" altLang="en-US" sz="44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Algorithm Analysis Tools</a:t>
            </a:r>
            <a:endParaRPr lang="en-US" altLang="en-US" sz="4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 sz="3600">
              <a:solidFill>
                <a:srgbClr val="FF0000"/>
              </a:solidFill>
            </a:endParaRPr>
          </a:p>
          <a:p>
            <a:pPr eaLnBrk="1" hangingPunct="1"/>
            <a:r>
              <a:rPr lang="en-US" altLang="en-US" sz="2000"/>
              <a:t> Slides are borrowed from Mr. Mohammad Alqahtani </a:t>
            </a:r>
          </a:p>
          <a:p>
            <a:pPr eaLnBrk="1" hangingPunct="1"/>
            <a:endParaRPr lang="en-US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66875" y="304800"/>
            <a:ext cx="8786813" cy="457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Algorithm Growth Rate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500" y="2571750"/>
            <a:ext cx="8215313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809750" y="928688"/>
            <a:ext cx="81470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2800">
                <a:latin typeface="Times New Roman" pitchFamily="18" charset="0"/>
                <a:cs typeface="Times New Roman" pitchFamily="18" charset="0"/>
              </a:rPr>
              <a:t>Which algorithm is the most efficient? [The one with the growth rate Log N.] </a:t>
            </a:r>
            <a:endParaRPr lang="en-GB" altLang="en-US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74825" y="115888"/>
            <a:ext cx="8713788" cy="5476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Algorithmic Time Complexity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809750" y="908050"/>
            <a:ext cx="871537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just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Rather than counting the exact number of primitive operations, we approximate the runtime of an algorithm as a function of data size – time complexity</a:t>
            </a:r>
          </a:p>
          <a:p>
            <a:pPr marL="609600" indent="-609600" algn="just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Algorithms A, B, C and D (previous slide) belong to different complexity classes</a:t>
            </a:r>
          </a:p>
          <a:p>
            <a:pPr marL="609600" indent="-609600" algn="just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We’ll not cover complexity classes in detail</a:t>
            </a:r>
          </a:p>
          <a:p>
            <a:pPr marL="609600" indent="-609600" algn="just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We’ll briefly discuss seven basic functions which are often used in complexity analysis</a:t>
            </a:r>
          </a:p>
          <a:p>
            <a:pPr marL="609600" indent="-609600" algn="just" eaLnBrk="1" hangingPunct="1">
              <a:spcBef>
                <a:spcPct val="20000"/>
              </a:spcBef>
              <a:buFont typeface="Wingdings" pitchFamily="2" charset="2"/>
              <a:buChar char="q"/>
            </a:pPr>
            <a:endParaRPr lang="en-US" altLang="en-US" sz="32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spcBef>
                <a:spcPct val="20000"/>
              </a:spcBef>
              <a:buFont typeface="Wingdings" pitchFamily="2" charset="2"/>
              <a:buChar char="q"/>
            </a:pPr>
            <a:endParaRPr lang="en-US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74825" y="115888"/>
            <a:ext cx="8713788" cy="547687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Seven Basic Function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809750" y="908050"/>
            <a:ext cx="871537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Constant function		</a:t>
            </a:r>
            <a:r>
              <a:rPr lang="en-US" altLang="en-US" sz="3200" i="1" dirty="0">
                <a:latin typeface="Courier New" pitchFamily="49" charset="0"/>
                <a:cs typeface="Courier New" pitchFamily="49" charset="0"/>
              </a:rPr>
              <a:t>f(n) = c</a:t>
            </a: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Linear function 		</a:t>
            </a:r>
            <a:r>
              <a:rPr lang="en-US" altLang="en-US" sz="3200" i="1" dirty="0">
                <a:latin typeface="Courier New" pitchFamily="49" charset="0"/>
                <a:cs typeface="Courier New" pitchFamily="49" charset="0"/>
              </a:rPr>
              <a:t>f(n) = n</a:t>
            </a: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Quadratic function	</a:t>
            </a:r>
            <a:r>
              <a:rPr lang="en-US" altLang="en-US" sz="3200" i="1" dirty="0">
                <a:latin typeface="Courier New" pitchFamily="49" charset="0"/>
                <a:cs typeface="Courier New" pitchFamily="49" charset="0"/>
              </a:rPr>
              <a:t>f(n) = n</a:t>
            </a:r>
            <a:r>
              <a:rPr lang="en-US" altLang="en-US" sz="3200" i="1" baseline="30000" dirty="0">
                <a:latin typeface="Courier New" pitchFamily="49" charset="0"/>
                <a:cs typeface="Courier New" pitchFamily="49" charset="0"/>
              </a:rPr>
              <a:t>2</a:t>
            </a: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Cubic function		</a:t>
            </a:r>
            <a:r>
              <a:rPr lang="en-US" altLang="en-US" sz="3200" i="1" dirty="0">
                <a:latin typeface="Courier New" pitchFamily="49" charset="0"/>
                <a:cs typeface="Courier New" pitchFamily="49" charset="0"/>
              </a:rPr>
              <a:t>f(n) = n</a:t>
            </a:r>
            <a:r>
              <a:rPr lang="en-US" altLang="en-US" sz="3200" i="1" baseline="30000" dirty="0">
                <a:latin typeface="Courier New" pitchFamily="49" charset="0"/>
                <a:cs typeface="Courier New" pitchFamily="49" charset="0"/>
              </a:rPr>
              <a:t>3</a:t>
            </a: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Log function			</a:t>
            </a:r>
            <a:r>
              <a:rPr lang="en-US" altLang="en-US" sz="3200" i="1" dirty="0">
                <a:latin typeface="Courier New" pitchFamily="49" charset="0"/>
                <a:cs typeface="Courier New" pitchFamily="49" charset="0"/>
              </a:rPr>
              <a:t>f(n) = log n</a:t>
            </a: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Log linear function	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</a:rPr>
              <a:t>f(n) = n log n</a:t>
            </a: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Exponential function	</a:t>
            </a:r>
            <a:r>
              <a:rPr lang="en-US" altLang="en-US" sz="3200" i="1" dirty="0">
                <a:latin typeface="Courier New" pitchFamily="49" charset="0"/>
                <a:cs typeface="Courier New" pitchFamily="49" charset="0"/>
              </a:rPr>
              <a:t>f(n) = 2</a:t>
            </a:r>
            <a:r>
              <a:rPr lang="en-US" altLang="en-US" sz="3200" i="1" baseline="30000" dirty="0">
                <a:latin typeface="Courier New" pitchFamily="49" charset="0"/>
                <a:cs typeface="Courier New" pitchFamily="49" charset="0"/>
              </a:rPr>
              <a:t>n</a:t>
            </a: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endParaRPr lang="en-US" altLang="en-US" sz="32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endParaRPr lang="en-US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44450"/>
            <a:ext cx="8229600" cy="6350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Algorithmic Runtime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981075"/>
            <a:ext cx="8435975" cy="5400675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Worst-case running time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measures the </a:t>
            </a:r>
            <a:r>
              <a:rPr lang="en-GB" altLang="en-US" dirty="0">
                <a:solidFill>
                  <a:schemeClr val="accent1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maximum</a:t>
            </a:r>
            <a:r>
              <a:rPr lang="en-GB" altLang="en-US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number of primitive operations executed</a:t>
            </a: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The worst case can occur fairly often</a:t>
            </a:r>
          </a:p>
          <a:p>
            <a:pPr lvl="2" eaLnBrk="1" hangingPunct="1">
              <a:buFont typeface="Courier New" pitchFamily="49" charset="0"/>
              <a:buChar char="o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e.g. in searching a database for a particular piece of information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Best-case running time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>
                <a:latin typeface="Times New Roman" pitchFamily="18" charset="0"/>
                <a:cs typeface="Times New Roman" pitchFamily="18" charset="0"/>
              </a:rPr>
              <a:t>measures the </a:t>
            </a:r>
            <a:r>
              <a:rPr lang="en-GB" altLang="en-US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minimum</a:t>
            </a:r>
            <a:r>
              <a:rPr lang="en-GB" altLang="en-US" dirty="0">
                <a:latin typeface="Times New Roman" pitchFamily="18" charset="0"/>
                <a:cs typeface="Times New Roman" pitchFamily="18" charset="0"/>
              </a:rPr>
              <a:t> number of primitive operations executed</a:t>
            </a:r>
            <a:endParaRPr lang="en-US" altLang="zh-CN" dirty="0">
              <a:latin typeface="Times New Roman" pitchFamily="18" charset="0"/>
            </a:endParaRPr>
          </a:p>
          <a:p>
            <a:pPr lvl="2" eaLnBrk="1" hangingPunct="1">
              <a:buFont typeface="Courier New" pitchFamily="49" charset="0"/>
              <a:buChar char="o"/>
            </a:pPr>
            <a:r>
              <a:rPr lang="en-US" altLang="zh-CN" dirty="0">
                <a:latin typeface="Times New Roman" pitchFamily="18" charset="0"/>
              </a:rPr>
              <a:t>Finding a value in a list, where the value is at the first position</a:t>
            </a:r>
          </a:p>
          <a:p>
            <a:pPr lvl="2" eaLnBrk="1" hangingPunct="1">
              <a:buFont typeface="Courier New" pitchFamily="49" charset="0"/>
              <a:buChar char="o"/>
            </a:pPr>
            <a:r>
              <a:rPr lang="en-US" altLang="zh-CN" dirty="0">
                <a:latin typeface="Times New Roman" pitchFamily="18" charset="0"/>
              </a:rPr>
              <a:t>Sorting a list of values, where values are already in desired order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altLang="zh-CN" dirty="0">
                <a:latin typeface="Times New Roman" pitchFamily="18" charset="0"/>
              </a:rPr>
              <a:t> Average-case running time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the  efficiency </a:t>
            </a:r>
            <a:r>
              <a:rPr lang="en-US" altLang="en-US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averaged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on all possible inputs</a:t>
            </a:r>
            <a:endParaRPr lang="en-US" altLang="zh-CN" dirty="0">
              <a:latin typeface="Times New Roman" pitchFamily="18" charset="0"/>
            </a:endParaRP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zh-CN" dirty="0">
                <a:latin typeface="Times New Roman" pitchFamily="18" charset="0"/>
              </a:rPr>
              <a:t>maybe difficult to define what “average” means</a:t>
            </a:r>
          </a:p>
          <a:p>
            <a:pPr eaLnBrk="1" hangingPunct="1">
              <a:buFont typeface="Wingdings" pitchFamily="2" charset="2"/>
              <a:buChar char="q"/>
            </a:pPr>
            <a:endParaRPr lang="zh-CN" altLang="en-US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14313"/>
            <a:ext cx="9144000" cy="547687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Complexity Classes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809750" y="990600"/>
            <a:ext cx="8715375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Suppose the execution time of algorithm A is a quadratic function of n (i.e. 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n</a:t>
            </a:r>
            <a:r>
              <a:rPr lang="en-US" altLang="en-US" sz="3200" baseline="300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2 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+ </a:t>
            </a:r>
            <a:r>
              <a:rPr lang="en-US" altLang="en-US" sz="3200" dirty="0" err="1">
                <a:latin typeface="Courier New" pitchFamily="49" charset="0"/>
                <a:cs typeface="Courier New" pitchFamily="49" charset="0"/>
                <a:sym typeface="Symbol" pitchFamily="18" charset="2"/>
              </a:rPr>
              <a:t>bn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 + c</a:t>
            </a: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Suppose the execution time of algorithm B is a linear function of n (i.e. 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n + b</a:t>
            </a: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Suppose the execution time of algorithm C is a an exponential function of n (i.e. 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2</a:t>
            </a:r>
            <a:r>
              <a:rPr lang="en-US" altLang="en-US" sz="3200" baseline="300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n</a:t>
            </a: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For large problems higher order terms dominate the rest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These three algorithms belong to three different “complexity classes”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endParaRPr lang="en-US" altLang="en-US" sz="32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endParaRPr lang="en-US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188913"/>
            <a:ext cx="8229600" cy="490537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Big-O and Function Growth Rate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4825" y="908050"/>
            <a:ext cx="8713788" cy="5400675"/>
          </a:xfrm>
        </p:spPr>
        <p:txBody>
          <a:bodyPr/>
          <a:lstStyle/>
          <a:p>
            <a:pPr algn="just" eaLnBrk="1" hangingPunct="1">
              <a:buFont typeface="Wingdings" pitchFamily="2" charset="2"/>
              <a:buChar char="q"/>
            </a:pPr>
            <a:r>
              <a:rPr lang="en-GB" alt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>
                <a:latin typeface="Times New Roman" pitchFamily="18" charset="0"/>
                <a:cs typeface="Times New Roman" pitchFamily="18" charset="0"/>
              </a:rPr>
              <a:t>We use a convention O-notation (also called Big-Oh) to represent different complexity classes</a:t>
            </a:r>
            <a:endParaRPr lang="en-GB" altLang="en-US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q"/>
            </a:pPr>
            <a:r>
              <a:rPr lang="en-GB" altLang="en-US">
                <a:latin typeface="Times New Roman" pitchFamily="18" charset="0"/>
                <a:cs typeface="Times New Roman" pitchFamily="18" charset="0"/>
              </a:rPr>
              <a:t> The statement “</a:t>
            </a:r>
            <a:r>
              <a:rPr lang="en-GB" altLang="en-US" i="1">
                <a:latin typeface="Times New Roman" pitchFamily="18" charset="0"/>
                <a:cs typeface="Times New Roman" pitchFamily="18" charset="0"/>
              </a:rPr>
              <a:t>f(n)</a:t>
            </a:r>
            <a:r>
              <a:rPr lang="en-GB" altLang="en-US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GB" altLang="en-US" i="1">
                <a:latin typeface="Times New Roman" pitchFamily="18" charset="0"/>
                <a:cs typeface="Times New Roman" pitchFamily="18" charset="0"/>
              </a:rPr>
              <a:t>O(g(n)</a:t>
            </a:r>
            <a:r>
              <a:rPr lang="en-GB" altLang="en-US">
                <a:latin typeface="Times New Roman" pitchFamily="18" charset="0"/>
                <a:cs typeface="Times New Roman" pitchFamily="18" charset="0"/>
              </a:rPr>
              <a:t>)” means that the growth rate of </a:t>
            </a:r>
            <a:r>
              <a:rPr lang="en-GB" altLang="en-US" i="1">
                <a:latin typeface="Times New Roman" pitchFamily="18" charset="0"/>
                <a:cs typeface="Times New Roman" pitchFamily="18" charset="0"/>
              </a:rPr>
              <a:t>f(n)</a:t>
            </a:r>
            <a:r>
              <a:rPr lang="en-GB" altLang="en-US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GB" altLang="en-US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no more </a:t>
            </a:r>
            <a:r>
              <a:rPr lang="en-GB" altLang="en-US">
                <a:latin typeface="Times New Roman" pitchFamily="18" charset="0"/>
                <a:cs typeface="Times New Roman" pitchFamily="18" charset="0"/>
              </a:rPr>
              <a:t>than the growth rate of </a:t>
            </a:r>
            <a:r>
              <a:rPr lang="en-GB" altLang="en-US" i="1">
                <a:latin typeface="Times New Roman" pitchFamily="18" charset="0"/>
                <a:cs typeface="Times New Roman" pitchFamily="18" charset="0"/>
              </a:rPr>
              <a:t>g(n)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en-GB" alt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>
                <a:latin typeface="Times New Roman" pitchFamily="18" charset="0"/>
                <a:cs typeface="Times New Roman" pitchFamily="18" charset="0"/>
              </a:rPr>
              <a:t>g(n)</a:t>
            </a:r>
            <a:r>
              <a:rPr lang="en-US" altLang="zh-CN">
                <a:latin typeface="Times New Roman" pitchFamily="18" charset="0"/>
                <a:cs typeface="Times New Roman" pitchFamily="18" charset="0"/>
              </a:rPr>
              <a:t> is an upper bound on </a:t>
            </a:r>
            <a:r>
              <a:rPr lang="en-US" altLang="zh-CN" i="1">
                <a:latin typeface="Times New Roman" pitchFamily="18" charset="0"/>
                <a:cs typeface="Times New Roman" pitchFamily="18" charset="0"/>
              </a:rPr>
              <a:t>f(n)</a:t>
            </a:r>
            <a:r>
              <a:rPr lang="en-US" altLang="zh-CN">
                <a:latin typeface="Times New Roman" pitchFamily="18" charset="0"/>
                <a:cs typeface="Times New Roman" pitchFamily="18" charset="0"/>
              </a:rPr>
              <a:t>, i.e. maximum number of primitive operations</a:t>
            </a:r>
            <a:endParaRPr lang="en-GB" altLang="en-US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q"/>
            </a:pPr>
            <a:r>
              <a:rPr lang="en-GB" altLang="en-US">
                <a:latin typeface="Times New Roman" pitchFamily="18" charset="0"/>
                <a:cs typeface="Times New Roman" pitchFamily="18" charset="0"/>
              </a:rPr>
              <a:t> We can use the big-O notation to rank functions according to their growth rate</a:t>
            </a:r>
          </a:p>
          <a:p>
            <a:pPr algn="just" eaLnBrk="1" hangingPunct="1">
              <a:buFont typeface="Arial" charset="0"/>
              <a:buNone/>
            </a:pPr>
            <a:r>
              <a:rPr lang="pt-BR" altLang="en-US">
                <a:latin typeface="Times New Roman" pitchFamily="18" charset="0"/>
                <a:cs typeface="Times New Roman" pitchFamily="18" charset="0"/>
              </a:rPr>
              <a:t>	</a:t>
            </a:r>
            <a:endParaRPr lang="en-US" altLang="zh-CN" i="1" baseline="300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525000" y="0"/>
            <a:ext cx="957263" cy="457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F6913CD6-3825-46F1-908A-0FE2B9F85AA6}" type="slidenum">
              <a:rPr lang="en-US" altLang="en-US">
                <a:solidFill>
                  <a:schemeClr val="bg1"/>
                </a:solidFill>
              </a:rPr>
              <a:pPr/>
              <a:t>16</a:t>
            </a:fld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2566988" y="333375"/>
            <a:ext cx="7162800" cy="6858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Big-O: Functions Ranking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0" y="1905000"/>
            <a:ext cx="5867400" cy="4476750"/>
          </a:xfrm>
        </p:spPr>
        <p:txBody>
          <a:bodyPr/>
          <a:lstStyle/>
          <a:p>
            <a:pPr eaLnBrk="1" hangingPunct="1"/>
            <a:r>
              <a:rPr lang="en-US" altLang="en-US"/>
              <a:t>O(1)		</a:t>
            </a:r>
            <a:r>
              <a:rPr lang="en-US" altLang="en-US">
                <a:latin typeface="Times New Roman" pitchFamily="18" charset="0"/>
                <a:cs typeface="Times New Roman" pitchFamily="18" charset="0"/>
              </a:rPr>
              <a:t>constant time</a:t>
            </a:r>
          </a:p>
          <a:p>
            <a:pPr eaLnBrk="1" hangingPunct="1"/>
            <a:r>
              <a:rPr lang="en-US" altLang="en-US"/>
              <a:t>O(log n)		</a:t>
            </a:r>
            <a:r>
              <a:rPr lang="en-US" altLang="en-US">
                <a:latin typeface="Times New Roman" pitchFamily="18" charset="0"/>
                <a:cs typeface="Times New Roman" pitchFamily="18" charset="0"/>
              </a:rPr>
              <a:t>log time</a:t>
            </a:r>
          </a:p>
          <a:p>
            <a:pPr eaLnBrk="1" hangingPunct="1"/>
            <a:r>
              <a:rPr lang="en-US" altLang="en-US"/>
              <a:t>O(n)		</a:t>
            </a:r>
            <a:r>
              <a:rPr lang="en-US" altLang="en-US">
                <a:latin typeface="Times New Roman" pitchFamily="18" charset="0"/>
                <a:cs typeface="Times New Roman" pitchFamily="18" charset="0"/>
              </a:rPr>
              <a:t>linear time</a:t>
            </a:r>
          </a:p>
          <a:p>
            <a:pPr eaLnBrk="1" hangingPunct="1"/>
            <a:r>
              <a:rPr lang="en-US" altLang="en-US"/>
              <a:t>O(n log n)	</a:t>
            </a:r>
            <a:r>
              <a:rPr lang="en-US" altLang="en-US">
                <a:latin typeface="Times New Roman" pitchFamily="18" charset="0"/>
                <a:cs typeface="Times New Roman" pitchFamily="18" charset="0"/>
              </a:rPr>
              <a:t>log linear time</a:t>
            </a:r>
          </a:p>
          <a:p>
            <a:pPr eaLnBrk="1" hangingPunct="1"/>
            <a:r>
              <a:rPr lang="en-US" altLang="en-US"/>
              <a:t>O(n</a:t>
            </a:r>
            <a:r>
              <a:rPr lang="en-US" altLang="en-US" baseline="30000"/>
              <a:t>2</a:t>
            </a:r>
            <a:r>
              <a:rPr lang="en-US" altLang="en-US"/>
              <a:t>)		</a:t>
            </a:r>
            <a:r>
              <a:rPr lang="en-US" altLang="en-US">
                <a:latin typeface="Times New Roman" pitchFamily="18" charset="0"/>
                <a:cs typeface="Times New Roman" pitchFamily="18" charset="0"/>
              </a:rPr>
              <a:t>quadratic time</a:t>
            </a:r>
          </a:p>
          <a:p>
            <a:pPr eaLnBrk="1" hangingPunct="1"/>
            <a:r>
              <a:rPr lang="en-US" altLang="en-US"/>
              <a:t>O(n</a:t>
            </a:r>
            <a:r>
              <a:rPr lang="en-US" altLang="en-US" baseline="30000"/>
              <a:t>3</a:t>
            </a:r>
            <a:r>
              <a:rPr lang="en-US" altLang="en-US"/>
              <a:t>)		</a:t>
            </a:r>
            <a:r>
              <a:rPr lang="en-US" altLang="en-US">
                <a:latin typeface="Times New Roman" pitchFamily="18" charset="0"/>
                <a:cs typeface="Times New Roman" pitchFamily="18" charset="0"/>
              </a:rPr>
              <a:t>cubic time</a:t>
            </a:r>
          </a:p>
          <a:p>
            <a:pPr eaLnBrk="1" hangingPunct="1"/>
            <a:r>
              <a:rPr lang="en-US" altLang="en-US"/>
              <a:t>O(2</a:t>
            </a:r>
            <a:r>
              <a:rPr lang="en-US" altLang="en-US" baseline="30000"/>
              <a:t>n</a:t>
            </a:r>
            <a:r>
              <a:rPr lang="en-US" altLang="en-US"/>
              <a:t>)		</a:t>
            </a:r>
            <a:r>
              <a:rPr lang="en-US" altLang="en-US">
                <a:latin typeface="Times New Roman" pitchFamily="18" charset="0"/>
                <a:cs typeface="Times New Roman" pitchFamily="18" charset="0"/>
              </a:rPr>
              <a:t>exponential time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286000" y="1371600"/>
            <a:ext cx="1828800" cy="436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800" b="1">
                <a:solidFill>
                  <a:schemeClr val="accent1"/>
                </a:solidFill>
                <a:latin typeface="Times New Roman" pitchFamily="18" charset="0"/>
              </a:rPr>
              <a:t>BETTER</a:t>
            </a:r>
            <a:endParaRPr lang="en-US" altLang="en-US" sz="2800">
              <a:solidFill>
                <a:schemeClr val="accent1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28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28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28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28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28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en-US" sz="2800" b="1">
                <a:solidFill>
                  <a:srgbClr val="FF0000"/>
                </a:solidFill>
                <a:latin typeface="Times New Roman" pitchFamily="18" charset="0"/>
              </a:rPr>
              <a:t>WORSE</a:t>
            </a:r>
            <a:endParaRPr lang="en-US" altLang="en-US">
              <a:latin typeface="Times New Roman" pitchFamily="18" charset="0"/>
            </a:endParaRPr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3157538" y="1981200"/>
            <a:ext cx="0" cy="3200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706437"/>
          </a:xfrm>
        </p:spPr>
        <p:txBody>
          <a:bodyPr/>
          <a:lstStyle/>
          <a:p>
            <a:pPr algn="ctr" eaLnBrk="1" hangingPunct="1"/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Big Oh: Some Examples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en-US" altLang="zh-CN" baseline="30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>
                <a:latin typeface="Times New Roman" pitchFamily="18" charset="0"/>
                <a:cs typeface="Times New Roman" pitchFamily="18" charset="0"/>
              </a:rPr>
              <a:t> – 3n = O(n</a:t>
            </a:r>
            <a:r>
              <a:rPr lang="en-US" altLang="zh-CN" baseline="30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 1 + 4n = O(n)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 7n</a:t>
            </a:r>
            <a:r>
              <a:rPr lang="en-US" altLang="zh-CN" baseline="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>
                <a:latin typeface="Times New Roman" pitchFamily="18" charset="0"/>
                <a:cs typeface="Times New Roman" pitchFamily="18" charset="0"/>
              </a:rPr>
              <a:t> + 10n + 3 = O(n</a:t>
            </a:r>
            <a:r>
              <a:rPr lang="en-US" altLang="zh-CN" baseline="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en-US" altLang="zh-CN" baseline="3000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>
                <a:latin typeface="Times New Roman" pitchFamily="18" charset="0"/>
                <a:cs typeface="Times New Roman" pitchFamily="18" charset="0"/>
              </a:rPr>
              <a:t> + 10n + 3 = O(2</a:t>
            </a:r>
            <a:r>
              <a:rPr lang="en-US" altLang="zh-CN" baseline="3000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 typeface="Wingdings" pitchFamily="2" charset="2"/>
              <a:buChar char="q"/>
            </a:pPr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Asymptotic Algorithm Analysis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341438"/>
            <a:ext cx="8229600" cy="4784725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en-GB" altLang="en-US">
                <a:latin typeface="Times New Roman" pitchFamily="18" charset="0"/>
                <a:cs typeface="Times New Roman" pitchFamily="18" charset="0"/>
              </a:rPr>
              <a:t> Determines the running time in big-O notation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GB" altLang="en-US">
                <a:latin typeface="Times New Roman" pitchFamily="18" charset="0"/>
                <a:cs typeface="Times New Roman" pitchFamily="18" charset="0"/>
              </a:rPr>
              <a:t> Asymptotic analysis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>
                <a:latin typeface="Times New Roman" pitchFamily="18" charset="0"/>
                <a:cs typeface="Times New Roman" pitchFamily="18" charset="0"/>
              </a:rPr>
              <a:t> find the worst-case number of primitives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>
                <a:latin typeface="Times New Roman" pitchFamily="18" charset="0"/>
                <a:cs typeface="Times New Roman" pitchFamily="18" charset="0"/>
              </a:rPr>
              <a:t> operations executed as a function of the input size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>
                <a:latin typeface="Times New Roman" pitchFamily="18" charset="0"/>
                <a:cs typeface="Times New Roman" pitchFamily="18" charset="0"/>
              </a:rPr>
              <a:t> express this function with big-O notation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GB" altLang="en-US">
                <a:latin typeface="Times New Roman" pitchFamily="18" charset="0"/>
                <a:cs typeface="Times New Roman" pitchFamily="18" charset="0"/>
              </a:rPr>
              <a:t> Example: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>
                <a:latin typeface="Times New Roman" pitchFamily="18" charset="0"/>
                <a:cs typeface="Times New Roman" pitchFamily="18" charset="0"/>
              </a:rPr>
              <a:t> algorithm arrayMax executes at most 7n − 2primitive operations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pt-BR" altLang="en-US">
                <a:latin typeface="Times New Roman" pitchFamily="18" charset="0"/>
                <a:cs typeface="Times New Roman" pitchFamily="18" charset="0"/>
              </a:rPr>
              <a:t> algorithm arrayMax runs in O(n) time</a:t>
            </a:r>
            <a:endParaRPr lang="en-US" altLang="zh-CN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Practice: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341438"/>
            <a:ext cx="8229600" cy="4784725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en-GB" altLang="en-US" dirty="0">
                <a:latin typeface="Times New Roman" pitchFamily="18" charset="0"/>
                <a:cs typeface="Times New Roman" pitchFamily="18" charset="0"/>
              </a:rPr>
              <a:t> Express the following functions in terms of Big-O notation (a, b and c are constants)</a:t>
            </a:r>
          </a:p>
          <a:p>
            <a:pPr marL="971550" lvl="1" indent="-514350" eaLnBrk="1" hangingPunct="1">
              <a:buFont typeface="Calibri" pitchFamily="34" charset="0"/>
              <a:buAutoNum type="arabicPeriod"/>
            </a:pPr>
            <a:r>
              <a:rPr lang="en-US" altLang="en-US" dirty="0">
                <a:latin typeface="Courier New" pitchFamily="49" charset="0"/>
                <a:cs typeface="Courier New" pitchFamily="49" charset="0"/>
              </a:rPr>
              <a:t>f(n) = a</a:t>
            </a:r>
            <a:r>
              <a:rPr lang="en-US" altLang="en-US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n</a:t>
            </a:r>
            <a:r>
              <a:rPr lang="en-US" altLang="en-US" baseline="300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2 </a:t>
            </a:r>
            <a:r>
              <a:rPr lang="en-US" altLang="en-US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+ </a:t>
            </a:r>
            <a:r>
              <a:rPr lang="en-US" altLang="en-US" dirty="0" err="1">
                <a:latin typeface="Courier New" pitchFamily="49" charset="0"/>
                <a:cs typeface="Courier New" pitchFamily="49" charset="0"/>
                <a:sym typeface="Symbol" pitchFamily="18" charset="2"/>
              </a:rPr>
              <a:t>bn</a:t>
            </a:r>
            <a:r>
              <a:rPr lang="en-US" altLang="en-US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 + c</a:t>
            </a:r>
          </a:p>
          <a:p>
            <a:pPr marL="971550" lvl="1" indent="-514350" eaLnBrk="1" hangingPunct="1">
              <a:buFont typeface="Calibri" pitchFamily="34" charset="0"/>
              <a:buAutoNum type="arabicPeriod"/>
            </a:pPr>
            <a:r>
              <a:rPr lang="en-US" altLang="en-US" dirty="0">
                <a:latin typeface="Courier New" pitchFamily="49" charset="0"/>
                <a:cs typeface="Courier New" pitchFamily="49" charset="0"/>
              </a:rPr>
              <a:t>f(n) = 2</a:t>
            </a:r>
            <a:r>
              <a:rPr lang="en-US" altLang="en-US" baseline="300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n </a:t>
            </a:r>
            <a:r>
              <a:rPr lang="en-US" altLang="en-US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+ n log n + c</a:t>
            </a:r>
          </a:p>
          <a:p>
            <a:pPr marL="971550" lvl="1" indent="-514350" eaLnBrk="1" hangingPunct="1">
              <a:buFont typeface="Calibri" pitchFamily="34" charset="0"/>
              <a:buAutoNum type="arabicPeriod"/>
            </a:pPr>
            <a:r>
              <a:rPr lang="en-US" altLang="en-US" dirty="0">
                <a:latin typeface="Courier New" pitchFamily="49" charset="0"/>
                <a:cs typeface="Courier New" pitchFamily="49" charset="0"/>
              </a:rPr>
              <a:t>f(n) = n log n</a:t>
            </a:r>
            <a:r>
              <a:rPr lang="en-US" altLang="en-US" baseline="300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 </a:t>
            </a:r>
            <a:r>
              <a:rPr lang="en-US" altLang="en-US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+ b log n + c</a:t>
            </a: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738313" y="142875"/>
            <a:ext cx="8715375" cy="622300"/>
          </a:xfrm>
        </p:spPr>
        <p:txBody>
          <a:bodyPr/>
          <a:lstStyle/>
          <a:p>
            <a:pPr eaLnBrk="1" hangingPunct="1"/>
            <a:r>
              <a:rPr lang="en-GB" altLang="en-US" sz="4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Algorithm Analysis: Motivation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3388" y="1052513"/>
            <a:ext cx="8821737" cy="523398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 problem can be solved in many different ways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Single problem, many algorithms</a:t>
            </a:r>
          </a:p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Which of the several algorithms should I choose?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We use algorithm analysis to answer this question</a:t>
            </a:r>
          </a:p>
          <a:p>
            <a:pPr lvl="2" algn="l" eaLnBrk="1" fontAlgn="auto" hangingPunct="1">
              <a:spcAft>
                <a:spcPts val="1200"/>
              </a:spcAft>
              <a:buFont typeface="Courier New" pitchFamily="49" charset="0"/>
              <a:buChar char="o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Writing a working program is not good enough</a:t>
            </a:r>
          </a:p>
          <a:p>
            <a:pPr lvl="2" algn="l" eaLnBrk="1" fontAlgn="auto" hangingPunct="1">
              <a:spcAft>
                <a:spcPts val="1200"/>
              </a:spcAft>
              <a:buFont typeface="Courier New" pitchFamily="49" charset="0"/>
              <a:buChar char="o"/>
              <a:defRPr/>
            </a:pPr>
            <a:r>
              <a:rPr lang="en-US" altLang="zh-CN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The program may be inefficient!</a:t>
            </a:r>
          </a:p>
          <a:p>
            <a:pPr lvl="2" algn="l" eaLnBrk="1" fontAlgn="auto" hangingPunct="1">
              <a:spcAft>
                <a:spcPts val="1200"/>
              </a:spcAft>
              <a:buFont typeface="Courier New" pitchFamily="49" charset="0"/>
              <a:buChar char="o"/>
              <a:defRPr/>
            </a:pPr>
            <a:r>
              <a:rPr lang="en-US" altLang="zh-CN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If the program runs on a large data set, then the running time becomes an issue</a:t>
            </a:r>
          </a:p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738313" y="142875"/>
            <a:ext cx="8715375" cy="622300"/>
          </a:xfrm>
        </p:spPr>
        <p:txBody>
          <a:bodyPr/>
          <a:lstStyle/>
          <a:p>
            <a:pPr eaLnBrk="1" hangingPunct="1"/>
            <a:r>
              <a:rPr lang="en-GB" altLang="en-US" sz="5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is Algorithm Analysis?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3388" y="1052513"/>
            <a:ext cx="8821737" cy="523398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 methodology to predict the resources that the algorithm requires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altLang="zh-CN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Computer memory 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altLang="zh-CN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Computational time</a:t>
            </a:r>
          </a:p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n-US" altLang="zh-CN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We’ll focus on computational time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altLang="zh-CN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It does not mean memory is not important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altLang="zh-CN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Generally, there is a trade-off between the two factors</a:t>
            </a:r>
          </a:p>
          <a:p>
            <a:pPr marL="1280160" lvl="2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Courier New" pitchFamily="49" charset="0"/>
              <a:buChar char="o"/>
              <a:defRPr/>
            </a:pPr>
            <a:r>
              <a:rPr lang="en-US" altLang="zh-CN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Space-time trade-off is a common term</a:t>
            </a:r>
          </a:p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1738313" y="142875"/>
            <a:ext cx="8715375" cy="622300"/>
          </a:xfrm>
        </p:spPr>
        <p:txBody>
          <a:bodyPr/>
          <a:lstStyle/>
          <a:p>
            <a:pPr eaLnBrk="1" hangingPunct="1"/>
            <a:r>
              <a:rPr lang="en-GB" altLang="en-US" sz="4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 to Analyse Algorithms?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3388" y="1052513"/>
            <a:ext cx="8821737" cy="523398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Experimental Approach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Implement algorithms as programs and run them on computers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Not a good approach, though!</a:t>
            </a:r>
          </a:p>
          <a:p>
            <a:pPr lvl="2" algn="l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Results only for a limited set of test inputs</a:t>
            </a:r>
          </a:p>
          <a:p>
            <a:pPr lvl="2" algn="l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Difficult comparisons due to the experiment environments (need the same computers, same operating systems, etc.)</a:t>
            </a:r>
          </a:p>
          <a:p>
            <a:pPr lvl="2" algn="l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Full implementation and execution of an algorithm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We need an approach which allows us to avoid experimental study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ctrTitle"/>
          </p:nvPr>
        </p:nvSpPr>
        <p:spPr>
          <a:xfrm>
            <a:off x="1738313" y="142875"/>
            <a:ext cx="8715375" cy="6223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>
                <a:solidFill>
                  <a:srgbClr val="FF0000"/>
                </a:solidFill>
                <a:latin typeface="Times New Roman" pitchFamily="-128" charset="0"/>
                <a:cs typeface="Times New Roman" pitchFamily="-128" charset="0"/>
              </a:rPr>
              <a:t>How to Analyse Algorithms?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7850" y="1052513"/>
            <a:ext cx="8569325" cy="523398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Theoretical Approach</a:t>
            </a: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General methodology for analysing the running time</a:t>
            </a:r>
          </a:p>
          <a:p>
            <a:pPr lvl="2" algn="l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Considers all possible inputs</a:t>
            </a:r>
          </a:p>
          <a:p>
            <a:pPr lvl="2" algn="l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Evaluates algorithms in a way that is independent from the hardware and software environments</a:t>
            </a:r>
          </a:p>
          <a:p>
            <a:pPr lvl="2" algn="l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Analyses an algorithm without implementing it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Count only primitive operations used in an algorithm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Associate each algorithm with a function </a:t>
            </a:r>
            <a:r>
              <a:rPr lang="en-GB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f(n)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that characterises the running time of the algorithm as a function of the input size </a:t>
            </a:r>
            <a:r>
              <a:rPr lang="en-GB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</a:p>
          <a:p>
            <a:pPr lvl="2" algn="l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 good approximation of the total number of primitive operations 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1666124" y="299285"/>
            <a:ext cx="8715375" cy="477838"/>
          </a:xfrm>
        </p:spPr>
        <p:txBody>
          <a:bodyPr/>
          <a:lstStyle/>
          <a:p>
            <a:pPr eaLnBrk="1" hangingPunct="1"/>
            <a:r>
              <a:rPr lang="en-GB" altLang="en-US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Primitive Operations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7850" y="908050"/>
            <a:ext cx="8569325" cy="576103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Basic computations performed by an algorithm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Each operation corresponding to a low-level instruction with a constant execution time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Largely independent from the programming language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Examples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Evaluating an expression (</a:t>
            </a:r>
            <a:r>
              <a:rPr lang="en-GB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x + y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Assigning a value to a variable (</a:t>
            </a:r>
            <a:r>
              <a:rPr lang="en-GB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x 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←5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Comparing two numbers (</a:t>
            </a:r>
            <a:r>
              <a:rPr lang="en-GB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x &lt; y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Indexing into an array (</a:t>
            </a:r>
            <a:r>
              <a:rPr lang="en-GB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A[</a:t>
            </a:r>
            <a:r>
              <a:rPr lang="en-GB" sz="24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GB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Calling a method (</a:t>
            </a:r>
            <a:r>
              <a:rPr lang="en-GB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mycalculator.sum()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Returning from a method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GB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result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ctrTitle"/>
          </p:nvPr>
        </p:nvSpPr>
        <p:spPr>
          <a:xfrm>
            <a:off x="1738313" y="214313"/>
            <a:ext cx="8715375" cy="622300"/>
          </a:xfrm>
        </p:spPr>
        <p:txBody>
          <a:bodyPr/>
          <a:lstStyle/>
          <a:p>
            <a:pPr eaLnBrk="1" hangingPunct="1"/>
            <a:r>
              <a:rPr lang="en-GB" altLang="en-US" sz="4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Counting Primitive Operations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3388" y="1341438"/>
            <a:ext cx="8785225" cy="532765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rmAutofit fontScale="92500" lnSpcReduction="10000"/>
          </a:bodyPr>
          <a:lstStyle/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Total number of primitive operations executed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is the running time of an algorithms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is a function of the input size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Example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Algorithm 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ArrayMax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(A, n) 		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 operations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currentMax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←A[0] 			</a:t>
            </a:r>
            <a:r>
              <a:rPr lang="en-GB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2: (1 +1)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t-BR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for i←1;i&lt;n; i←i+1 do 		</a:t>
            </a:r>
            <a:r>
              <a:rPr lang="pt-BR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3n-1: (1 + n+2(n- 1))</a:t>
            </a:r>
            <a:endParaRPr lang="pt-BR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if A[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]&gt;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currentMax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then 	</a:t>
            </a:r>
            <a:r>
              <a:rPr lang="en-GB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2(n − 1)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	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currentMax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←A[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 	</a:t>
            </a:r>
            <a:r>
              <a:rPr lang="en-GB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2(n − 1)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endif</a:t>
            </a:r>
            <a:endParaRPr lang="en-GB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endfor</a:t>
            </a:r>
            <a:endParaRPr lang="en-GB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return 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currentMax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			</a:t>
            </a:r>
            <a:r>
              <a:rPr lang="en-GB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				</a:t>
            </a:r>
            <a:r>
              <a:rPr lang="en-GB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Total:  7n − 2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467B7-20EE-4D37-A6CF-70C2AFFB3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Example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EBAF54-1FE4-48AA-BF6C-43E8100C0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for(</a:t>
            </a:r>
            <a:r>
              <a:rPr lang="en-US" dirty="0" err="1"/>
              <a:t>i</a:t>
            </a:r>
            <a:r>
              <a:rPr lang="en-US" dirty="0"/>
              <a:t> = 1; </a:t>
            </a:r>
            <a:r>
              <a:rPr lang="en-US" dirty="0" err="1"/>
              <a:t>i</a:t>
            </a:r>
            <a:r>
              <a:rPr lang="en-US" dirty="0"/>
              <a:t> &lt; n+1; </a:t>
            </a:r>
            <a:r>
              <a:rPr lang="en-US" dirty="0" err="1"/>
              <a:t>i</a:t>
            </a:r>
            <a:r>
              <a:rPr lang="en-US" dirty="0"/>
              <a:t>++){</a:t>
            </a:r>
          </a:p>
          <a:p>
            <a:pPr marL="0" indent="0">
              <a:buNone/>
            </a:pPr>
            <a:r>
              <a:rPr lang="en-US" dirty="0"/>
              <a:t>	sum = sum + </a:t>
            </a:r>
            <a:r>
              <a:rPr lang="en-US" dirty="0" err="1"/>
              <a:t>i;prod</a:t>
            </a:r>
            <a:r>
              <a:rPr lang="en-US" dirty="0"/>
              <a:t> = prod*(</a:t>
            </a:r>
            <a:r>
              <a:rPr lang="en-US" dirty="0" err="1"/>
              <a:t>i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  <a:p>
            <a:r>
              <a:rPr lang="en-US" dirty="0"/>
              <a:t>1. </a:t>
            </a:r>
            <a:r>
              <a:rPr lang="en-US" dirty="0" err="1"/>
              <a:t>i</a:t>
            </a:r>
            <a:r>
              <a:rPr lang="en-US" dirty="0"/>
              <a:t> = 1 // 1 operation</a:t>
            </a:r>
          </a:p>
          <a:p>
            <a:r>
              <a:rPr lang="en-US" dirty="0"/>
              <a:t>2. if </a:t>
            </a:r>
            <a:r>
              <a:rPr lang="en-US" dirty="0" err="1"/>
              <a:t>i</a:t>
            </a:r>
            <a:r>
              <a:rPr lang="en-US" dirty="0"/>
              <a:t> &lt;n+1 //n+1 operations</a:t>
            </a:r>
          </a:p>
          <a:p>
            <a:r>
              <a:rPr lang="en-US" dirty="0"/>
              <a:t>3. sum = sum + I //2n operations</a:t>
            </a:r>
          </a:p>
          <a:p>
            <a:r>
              <a:rPr lang="en-US" dirty="0"/>
              <a:t>4. prod = prod*(</a:t>
            </a:r>
            <a:r>
              <a:rPr lang="en-US" dirty="0" err="1"/>
              <a:t>i</a:t>
            </a:r>
            <a:r>
              <a:rPr lang="en-US" dirty="0"/>
              <a:t>) //2n operations</a:t>
            </a:r>
          </a:p>
          <a:p>
            <a:r>
              <a:rPr lang="en-US" dirty="0"/>
              <a:t>5. </a:t>
            </a:r>
            <a:r>
              <a:rPr lang="en-US" dirty="0" err="1"/>
              <a:t>i</a:t>
            </a:r>
            <a:r>
              <a:rPr lang="en-US" dirty="0"/>
              <a:t>++ // 2n operations</a:t>
            </a:r>
          </a:p>
          <a:p>
            <a:r>
              <a:rPr lang="en-US" dirty="0"/>
              <a:t>T(n)=7n+2</a:t>
            </a:r>
          </a:p>
        </p:txBody>
      </p:sp>
    </p:spTree>
    <p:extLst>
      <p:ext uri="{BB962C8B-B14F-4D97-AF65-F5344CB8AC3E}">
        <p14:creationId xmlns:p14="http://schemas.microsoft.com/office/powerpoint/2010/main" val="2125081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66875" y="214313"/>
            <a:ext cx="8786813" cy="547687"/>
          </a:xfrm>
        </p:spPr>
        <p:txBody>
          <a:bodyPr/>
          <a:lstStyle/>
          <a:p>
            <a:pPr algn="ctr" eaLnBrk="1" hangingPunct="1"/>
            <a:r>
              <a:rPr lang="en-US" altLang="en-US"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Algorithm Efficiency: Growth Rate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881188" y="990600"/>
            <a:ext cx="8786812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An algorithm’s time requirements can be expressed as a function of (problem) input size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Problem size depends on the particular problem:</a:t>
            </a:r>
          </a:p>
          <a:p>
            <a:pPr marL="1066800" lvl="1" indent="-609600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altLang="en-US" sz="2800">
                <a:latin typeface="Times New Roman" pitchFamily="18" charset="0"/>
                <a:cs typeface="Times New Roman" pitchFamily="18" charset="0"/>
              </a:rPr>
              <a:t>For a search problem, the problem size is the number of elements in the search space</a:t>
            </a:r>
          </a:p>
          <a:p>
            <a:pPr marL="1066800" lvl="1" indent="-609600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altLang="en-US" sz="2800">
                <a:latin typeface="Times New Roman" pitchFamily="18" charset="0"/>
                <a:cs typeface="Times New Roman" pitchFamily="18" charset="0"/>
              </a:rPr>
              <a:t>For a sorting problem, the problem size is the number of elements in the given list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How quickly the time of an algorithm grows as a function of problem size -- this is often called an algorithm’s growth rate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1074</Words>
  <Application>Microsoft Office PowerPoint</Application>
  <PresentationFormat>Widescreen</PresentationFormat>
  <Paragraphs>152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宋体</vt:lpstr>
      <vt:lpstr>Arial</vt:lpstr>
      <vt:lpstr>Calibri</vt:lpstr>
      <vt:lpstr>Calibri Light</vt:lpstr>
      <vt:lpstr>Courier New</vt:lpstr>
      <vt:lpstr>Symbol</vt:lpstr>
      <vt:lpstr>Times New Roman</vt:lpstr>
      <vt:lpstr>Wingdings</vt:lpstr>
      <vt:lpstr>Office Theme</vt:lpstr>
      <vt:lpstr>GC 211:Data Structures  Algorithm Analysis Tools</vt:lpstr>
      <vt:lpstr>Algorithm Analysis: Motivation </vt:lpstr>
      <vt:lpstr>What is Algorithm Analysis?</vt:lpstr>
      <vt:lpstr>How to Analyse Algorithms?</vt:lpstr>
      <vt:lpstr>How to Analyse Algorithms? </vt:lpstr>
      <vt:lpstr>Primitive Operations</vt:lpstr>
      <vt:lpstr>Counting Primitive Operations</vt:lpstr>
      <vt:lpstr>Example 2</vt:lpstr>
      <vt:lpstr>Algorithm Efficiency: Growth Rate</vt:lpstr>
      <vt:lpstr>Algorithm Growth Rate</vt:lpstr>
      <vt:lpstr>Algorithmic Time Complexity</vt:lpstr>
      <vt:lpstr>Seven Basic Function</vt:lpstr>
      <vt:lpstr>Algorithmic Runtime</vt:lpstr>
      <vt:lpstr>Complexity Classes</vt:lpstr>
      <vt:lpstr>Big-O and Function Growth Rate</vt:lpstr>
      <vt:lpstr>Big-O: Functions Ranking</vt:lpstr>
      <vt:lpstr>Big Oh: Some Examples</vt:lpstr>
      <vt:lpstr>Asymptotic Algorithm Analysis</vt:lpstr>
      <vt:lpstr>Practice: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3</dc:title>
  <dc:creator>K AlSultan</dc:creator>
  <cp:lastModifiedBy>Sarona</cp:lastModifiedBy>
  <cp:revision>36</cp:revision>
  <dcterms:created xsi:type="dcterms:W3CDTF">2015-02-08T03:45:11Z</dcterms:created>
  <dcterms:modified xsi:type="dcterms:W3CDTF">2017-10-07T12:20:58Z</dcterms:modified>
</cp:coreProperties>
</file>