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handoutMasterIdLst>
    <p:handoutMasterId r:id="rId26"/>
  </p:handoutMasterIdLst>
  <p:sldIdLst>
    <p:sldId id="258" r:id="rId2"/>
    <p:sldId id="301" r:id="rId3"/>
    <p:sldId id="299" r:id="rId4"/>
    <p:sldId id="302" r:id="rId5"/>
    <p:sldId id="315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7" r:id="rId15"/>
    <p:sldId id="318" r:id="rId16"/>
    <p:sldId id="311" r:id="rId17"/>
    <p:sldId id="316" r:id="rId18"/>
    <p:sldId id="320" r:id="rId19"/>
    <p:sldId id="321" r:id="rId20"/>
    <p:sldId id="322" r:id="rId21"/>
    <p:sldId id="323" r:id="rId22"/>
    <p:sldId id="324" r:id="rId23"/>
    <p:sldId id="32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45C"/>
    <a:srgbClr val="CC3300"/>
    <a:srgbClr val="BAB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38040-BE45-400D-B4C6-193D65CB988B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0E4CCE-720A-4DE4-B780-ACEA25C87D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467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0552B-24AC-48A6-BBD6-2B7E6D062A10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707CB-F508-4A9C-9663-25A2C4CE0A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973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707CB-F508-4A9C-9663-25A2C4CE0A3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707CB-F508-4A9C-9663-25A2C4CE0A3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707CB-F508-4A9C-9663-25A2C4CE0A3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707CB-F508-4A9C-9663-25A2C4CE0A3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707CB-F508-4A9C-9663-25A2C4CE0A3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144B-C2A7-4BF5-B1AB-3584E248EB84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D5ACC-A4EF-467A-ACD0-87C2E23FD0AE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32B0-87D9-45C1-92D2-421408B7C507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60BD-35D0-475E-8FB8-399EEC79E8FD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A03D3-14F5-4ED0-ABED-20C852F6D547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8C1FE2-0166-43E4-8BC3-937D9DAD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B7EF-C7AC-4C67-AA9E-E9722CBB6A39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6872C-E65C-4A7B-A261-F2C36CE6A7BE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C5C43-BC19-4287-86B3-A7C0EE7CBC06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03A7-14E3-4EE0-A213-EC8706BCC986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3F43-A596-4C8D-905C-6DF23A65D4EA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6D20-D8EE-415F-A1FE-03CC2C3C8664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96192C-341F-4163-B3DE-B307EA7A7724}" type="datetime1">
              <a:rPr lang="en-US" smtClean="0"/>
              <a:pPr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8C1FE2-0166-43E4-8BC3-937D9DADAA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00200" y="298270"/>
            <a:ext cx="59436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219200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97AE02BD-1FB0-46F1-812E-A69513E091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2286000"/>
            <a:ext cx="8229600" cy="1828800"/>
          </a:xfrm>
        </p:spPr>
        <p:txBody>
          <a:bodyPr/>
          <a:lstStyle/>
          <a:p>
            <a:r>
              <a:rPr lang="en-US" cap="none" dirty="0"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Stacks</a:t>
            </a:r>
            <a:br>
              <a:rPr lang="en-US" cap="none" dirty="0"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800" y="0"/>
            <a:ext cx="76200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Using Arrays</a:t>
            </a:r>
            <a:endParaRPr kumimoji="0" lang="en-US" sz="36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8200" y="1164766"/>
            <a:ext cx="7696200" cy="9906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First the size has to be defined.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For example: take size of stack is 6.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936172" y="295002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6172" y="234042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>
            <a:off x="3299166" y="264601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>
            <a:off x="2841966" y="264601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>
            <a:off x="2384766" y="264601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>
            <a:off x="1927566" y="264601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>
            <a:off x="1470366" y="264601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>
            <a:off x="1013166" y="264601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ight Arrow 25"/>
          <p:cNvSpPr/>
          <p:nvPr/>
        </p:nvSpPr>
        <p:spPr>
          <a:xfrm>
            <a:off x="3657600" y="2590800"/>
            <a:ext cx="609600" cy="2286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43400" y="2514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Size of the stack is 6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838206" y="3788230"/>
            <a:ext cx="2057400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push(10)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957944" y="507037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957944" y="446077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>
            <a:off x="3320938" y="476636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>
            <a:off x="2863738" y="476636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>
            <a:off x="2406538" y="476636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6200000">
            <a:off x="1949338" y="476636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6200000">
            <a:off x="1492138" y="476636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>
            <a:off x="1034938" y="476636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200400" y="460465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40" name="Down Arrow 39"/>
          <p:cNvSpPr/>
          <p:nvPr/>
        </p:nvSpPr>
        <p:spPr>
          <a:xfrm>
            <a:off x="3320144" y="5127174"/>
            <a:ext cx="228600" cy="5334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11288" y="5562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>
          <a:xfrm>
            <a:off x="4996544" y="3799118"/>
            <a:ext cx="2057400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push(-5)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5072744" y="5094518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072744" y="4484918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6200000">
            <a:off x="7435738" y="4790512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6200000">
            <a:off x="6978538" y="4790512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16200000">
            <a:off x="6521338" y="4790512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6200000">
            <a:off x="6064138" y="4790512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16200000">
            <a:off x="5606938" y="4790512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16200000">
            <a:off x="5149738" y="4790512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315200" y="4628806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62" name="Down Arrow 61"/>
          <p:cNvSpPr/>
          <p:nvPr/>
        </p:nvSpPr>
        <p:spPr>
          <a:xfrm>
            <a:off x="6955960" y="5151322"/>
            <a:ext cx="228600" cy="5334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58000" y="57150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825344" y="463731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838206" y="1143000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push(100)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838200" y="236220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838200" y="175260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6200000">
            <a:off x="32011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6200000">
            <a:off x="27439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16200000">
            <a:off x="22867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6200000">
            <a:off x="18295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16200000">
            <a:off x="13723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16200000">
            <a:off x="9151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080656" y="189648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62" name="Down Arrow 61"/>
          <p:cNvSpPr/>
          <p:nvPr/>
        </p:nvSpPr>
        <p:spPr>
          <a:xfrm>
            <a:off x="2209800" y="2405744"/>
            <a:ext cx="228600" cy="5334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079184" y="2838794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590800" y="1905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-5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090056" y="189411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100</a:t>
            </a: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>
          <a:xfrm>
            <a:off x="4757068" y="1012364"/>
            <a:ext cx="3657600" cy="17526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size() = 3 Elements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isfull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() = False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isempty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() = False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top() = 100</a:t>
            </a: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>
          <a:xfrm>
            <a:off x="762000" y="3189512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push(-20)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762000" y="4408712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62000" y="3799112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6200000">
            <a:off x="3124994" y="4104706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6200000">
            <a:off x="2667794" y="4104706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6200000">
            <a:off x="2210594" y="4104706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6200000">
            <a:off x="1753394" y="4104706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6200000">
            <a:off x="1296194" y="4104706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6200000">
            <a:off x="838994" y="4104706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004456" y="3943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68" name="Down Arrow 67"/>
          <p:cNvSpPr/>
          <p:nvPr/>
        </p:nvSpPr>
        <p:spPr>
          <a:xfrm>
            <a:off x="1730816" y="4452256"/>
            <a:ext cx="228600" cy="5334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600200" y="487442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514600" y="3951512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-5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013856" y="3940626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600200" y="3951512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-20</a:t>
            </a:r>
          </a:p>
        </p:txBody>
      </p:sp>
      <p:sp>
        <p:nvSpPr>
          <p:cNvPr id="73" name="Rectangle 3"/>
          <p:cNvSpPr txBox="1">
            <a:spLocks noChangeArrowheads="1"/>
          </p:cNvSpPr>
          <p:nvPr/>
        </p:nvSpPr>
        <p:spPr>
          <a:xfrm>
            <a:off x="5638800" y="2481920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push(55)</a:t>
            </a:r>
          </a:p>
        </p:txBody>
      </p:sp>
      <p:cxnSp>
        <p:nvCxnSpPr>
          <p:cNvPr id="74" name="Straight Connector 73"/>
          <p:cNvCxnSpPr/>
          <p:nvPr/>
        </p:nvCxnSpPr>
        <p:spPr>
          <a:xfrm>
            <a:off x="5638800" y="370112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5638800" y="309152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16200000">
            <a:off x="8001794" y="339711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16200000">
            <a:off x="7544594" y="339711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6200000">
            <a:off x="7087394" y="339711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6200000">
            <a:off x="6630194" y="339711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16200000">
            <a:off x="6172994" y="339711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16200000">
            <a:off x="5715794" y="339711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7881256" y="323540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83" name="Down Arrow 82"/>
          <p:cNvSpPr/>
          <p:nvPr/>
        </p:nvSpPr>
        <p:spPr>
          <a:xfrm>
            <a:off x="6150404" y="3744664"/>
            <a:ext cx="228600" cy="5334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019788" y="4155942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391400" y="324392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-5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890656" y="323303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100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477000" y="324392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-20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019800" y="324392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55</a:t>
            </a:r>
          </a:p>
        </p:txBody>
      </p:sp>
      <p:sp>
        <p:nvSpPr>
          <p:cNvPr id="89" name="Rectangle 3"/>
          <p:cNvSpPr txBox="1">
            <a:spLocks noChangeArrowheads="1"/>
          </p:cNvSpPr>
          <p:nvPr/>
        </p:nvSpPr>
        <p:spPr>
          <a:xfrm>
            <a:off x="3483432" y="3973270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push(25)</a:t>
            </a:r>
          </a:p>
        </p:txBody>
      </p:sp>
      <p:cxnSp>
        <p:nvCxnSpPr>
          <p:cNvPr id="90" name="Straight Connector 89"/>
          <p:cNvCxnSpPr/>
          <p:nvPr/>
        </p:nvCxnSpPr>
        <p:spPr>
          <a:xfrm>
            <a:off x="3405375" y="519247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3405375" y="458287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>
            <a:off x="5768369" y="488846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6200000">
            <a:off x="5311169" y="488846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16200000">
            <a:off x="4853969" y="488846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16200000">
            <a:off x="4396769" y="488846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16200000">
            <a:off x="3939569" y="488846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16200000">
            <a:off x="3482369" y="488846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5647831" y="472675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99" name="Down Arrow 98"/>
          <p:cNvSpPr/>
          <p:nvPr/>
        </p:nvSpPr>
        <p:spPr>
          <a:xfrm>
            <a:off x="3481559" y="5236014"/>
            <a:ext cx="228600" cy="5334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350943" y="5669064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5157975" y="473527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-5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657231" y="472438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100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243575" y="473527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-20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786375" y="473527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55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3361831" y="4724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25</a:t>
            </a:r>
          </a:p>
        </p:txBody>
      </p:sp>
      <p:sp>
        <p:nvSpPr>
          <p:cNvPr id="106" name="Rectangle 3"/>
          <p:cNvSpPr txBox="1">
            <a:spLocks noChangeArrowheads="1"/>
          </p:cNvSpPr>
          <p:nvPr/>
        </p:nvSpPr>
        <p:spPr>
          <a:xfrm>
            <a:off x="6030682" y="4648200"/>
            <a:ext cx="3276600" cy="17526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size() = 6 Elements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isfull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() = True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isempty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() = False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top() = 25</a:t>
            </a:r>
          </a:p>
        </p:txBody>
      </p:sp>
      <p:sp>
        <p:nvSpPr>
          <p:cNvPr id="107" name="Rectangle 2"/>
          <p:cNvSpPr txBox="1">
            <a:spLocks noChangeArrowheads="1"/>
          </p:cNvSpPr>
          <p:nvPr/>
        </p:nvSpPr>
        <p:spPr>
          <a:xfrm>
            <a:off x="304800" y="0"/>
            <a:ext cx="76200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Using Arrays</a:t>
            </a:r>
            <a:endParaRPr kumimoji="0" lang="en-US" sz="36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3"/>
          <p:cNvSpPr txBox="1">
            <a:spLocks noChangeArrowheads="1"/>
          </p:cNvSpPr>
          <p:nvPr/>
        </p:nvSpPr>
        <p:spPr>
          <a:xfrm>
            <a:off x="3352800" y="1066800"/>
            <a:ext cx="5486400" cy="18288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size() = 6 Elements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isfull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() = True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isempty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() = False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top() = 25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No space is available, this state is called overflow.</a:t>
            </a:r>
          </a:p>
        </p:txBody>
      </p:sp>
      <p:sp>
        <p:nvSpPr>
          <p:cNvPr id="73" name="Rectangle 3"/>
          <p:cNvSpPr txBox="1">
            <a:spLocks noChangeArrowheads="1"/>
          </p:cNvSpPr>
          <p:nvPr/>
        </p:nvSpPr>
        <p:spPr>
          <a:xfrm>
            <a:off x="304800" y="1143000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push(75)</a:t>
            </a:r>
          </a:p>
        </p:txBody>
      </p:sp>
      <p:cxnSp>
        <p:nvCxnSpPr>
          <p:cNvPr id="90" name="Straight Connector 89"/>
          <p:cNvCxnSpPr/>
          <p:nvPr/>
        </p:nvCxnSpPr>
        <p:spPr>
          <a:xfrm>
            <a:off x="457200" y="236220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57200" y="175260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>
            <a:off x="28201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6200000">
            <a:off x="23629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16200000">
            <a:off x="19057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16200000">
            <a:off x="14485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16200000">
            <a:off x="9913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16200000">
            <a:off x="5341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699656" y="189648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99" name="Down Arrow 98"/>
          <p:cNvSpPr/>
          <p:nvPr/>
        </p:nvSpPr>
        <p:spPr>
          <a:xfrm>
            <a:off x="533384" y="2405744"/>
            <a:ext cx="228600" cy="5334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02768" y="2838794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209800" y="1905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-5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709056" y="189411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100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295400" y="1905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-20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838200" y="1905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55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13656" y="189413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25</a:t>
            </a:r>
          </a:p>
        </p:txBody>
      </p:sp>
      <p:sp>
        <p:nvSpPr>
          <p:cNvPr id="107" name="Rectangle 3"/>
          <p:cNvSpPr txBox="1">
            <a:spLocks noChangeArrowheads="1"/>
          </p:cNvSpPr>
          <p:nvPr/>
        </p:nvSpPr>
        <p:spPr>
          <a:xfrm>
            <a:off x="304800" y="3352800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pop()</a:t>
            </a:r>
          </a:p>
        </p:txBody>
      </p:sp>
      <p:cxnSp>
        <p:nvCxnSpPr>
          <p:cNvPr id="108" name="Straight Connector 107"/>
          <p:cNvCxnSpPr/>
          <p:nvPr/>
        </p:nvCxnSpPr>
        <p:spPr>
          <a:xfrm>
            <a:off x="457200" y="457200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457200" y="396240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16200000">
            <a:off x="2820194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6200000">
            <a:off x="2362994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6200000">
            <a:off x="1905794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16200000">
            <a:off x="1448594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16200000">
            <a:off x="991394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6200000">
            <a:off x="534194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2699656" y="410628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209800" y="4114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-5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1709056" y="410391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295400" y="4114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-20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838200" y="4114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55</a:t>
            </a:r>
          </a:p>
        </p:txBody>
      </p:sp>
      <p:sp>
        <p:nvSpPr>
          <p:cNvPr id="124" name="Down Arrow 123"/>
          <p:cNvSpPr/>
          <p:nvPr/>
        </p:nvSpPr>
        <p:spPr>
          <a:xfrm>
            <a:off x="914400" y="4572000"/>
            <a:ext cx="228600" cy="3810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83784" y="4822372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126" name="Rectangle 3"/>
          <p:cNvSpPr txBox="1">
            <a:spLocks noChangeArrowheads="1"/>
          </p:cNvSpPr>
          <p:nvPr/>
        </p:nvSpPr>
        <p:spPr>
          <a:xfrm>
            <a:off x="3200400" y="3352800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pop()</a:t>
            </a:r>
          </a:p>
        </p:txBody>
      </p:sp>
      <p:cxnSp>
        <p:nvCxnSpPr>
          <p:cNvPr id="127" name="Straight Connector 126"/>
          <p:cNvCxnSpPr/>
          <p:nvPr/>
        </p:nvCxnSpPr>
        <p:spPr>
          <a:xfrm>
            <a:off x="3352800" y="457200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3352800" y="396240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rot="16200000">
            <a:off x="5715794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rot="16200000">
            <a:off x="5258594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rot="16200000">
            <a:off x="4801394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6200000">
            <a:off x="4344194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16200000">
            <a:off x="3886994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16200000">
            <a:off x="3429794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5595256" y="410628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5105400" y="4114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-5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4604656" y="410391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100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4191000" y="4114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-20</a:t>
            </a:r>
          </a:p>
        </p:txBody>
      </p:sp>
      <p:sp>
        <p:nvSpPr>
          <p:cNvPr id="140" name="Down Arrow 139"/>
          <p:cNvSpPr/>
          <p:nvPr/>
        </p:nvSpPr>
        <p:spPr>
          <a:xfrm>
            <a:off x="4343414" y="4572000"/>
            <a:ext cx="228600" cy="3810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212798" y="4822372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143" name="Rectangle 3"/>
          <p:cNvSpPr txBox="1">
            <a:spLocks noChangeArrowheads="1"/>
          </p:cNvSpPr>
          <p:nvPr/>
        </p:nvSpPr>
        <p:spPr>
          <a:xfrm>
            <a:off x="6183084" y="3352800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pop()</a:t>
            </a:r>
          </a:p>
        </p:txBody>
      </p:sp>
      <p:cxnSp>
        <p:nvCxnSpPr>
          <p:cNvPr id="144" name="Straight Connector 143"/>
          <p:cNvCxnSpPr/>
          <p:nvPr/>
        </p:nvCxnSpPr>
        <p:spPr>
          <a:xfrm>
            <a:off x="6335484" y="457200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6335484" y="396240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16200000">
            <a:off x="8698478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16200000">
            <a:off x="8241278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16200000">
            <a:off x="7784078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rot="16200000">
            <a:off x="7326878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16200000">
            <a:off x="6869678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rot="16200000">
            <a:off x="6412478" y="42679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8577940" y="410628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8088084" y="4114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-5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7587340" y="410391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100</a:t>
            </a:r>
          </a:p>
        </p:txBody>
      </p:sp>
      <p:sp>
        <p:nvSpPr>
          <p:cNvPr id="156" name="Down Arrow 155"/>
          <p:cNvSpPr/>
          <p:nvPr/>
        </p:nvSpPr>
        <p:spPr>
          <a:xfrm>
            <a:off x="7783310" y="4572000"/>
            <a:ext cx="228600" cy="3810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652694" y="4822372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158" name="Rectangle 3"/>
          <p:cNvSpPr txBox="1">
            <a:spLocks noChangeArrowheads="1"/>
          </p:cNvSpPr>
          <p:nvPr/>
        </p:nvSpPr>
        <p:spPr>
          <a:xfrm>
            <a:off x="6400800" y="5159830"/>
            <a:ext cx="2743200" cy="13716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size() = 3 Elements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isfull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() =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Fasle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isempty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() = False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top() = 100</a:t>
            </a:r>
          </a:p>
        </p:txBody>
      </p:sp>
      <p:sp>
        <p:nvSpPr>
          <p:cNvPr id="68" name="Rectangle 2"/>
          <p:cNvSpPr txBox="1">
            <a:spLocks noChangeArrowheads="1"/>
          </p:cNvSpPr>
          <p:nvPr/>
        </p:nvSpPr>
        <p:spPr>
          <a:xfrm>
            <a:off x="304800" y="0"/>
            <a:ext cx="76200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Using Arrays</a:t>
            </a:r>
            <a:endParaRPr kumimoji="0" lang="en-US" sz="36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3"/>
          <p:cNvSpPr txBox="1">
            <a:spLocks noChangeArrowheads="1"/>
          </p:cNvSpPr>
          <p:nvPr/>
        </p:nvSpPr>
        <p:spPr>
          <a:xfrm>
            <a:off x="304800" y="1143000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push(75)</a:t>
            </a:r>
          </a:p>
        </p:txBody>
      </p:sp>
      <p:cxnSp>
        <p:nvCxnSpPr>
          <p:cNvPr id="90" name="Straight Connector 89"/>
          <p:cNvCxnSpPr/>
          <p:nvPr/>
        </p:nvCxnSpPr>
        <p:spPr>
          <a:xfrm>
            <a:off x="457200" y="236220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57200" y="175260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>
            <a:off x="28201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6200000">
            <a:off x="23629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16200000">
            <a:off x="19057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16200000">
            <a:off x="14485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16200000">
            <a:off x="9913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16200000">
            <a:off x="534194" y="20581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699656" y="189648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99" name="Down Arrow 98"/>
          <p:cNvSpPr/>
          <p:nvPr/>
        </p:nvSpPr>
        <p:spPr>
          <a:xfrm>
            <a:off x="1382486" y="2405742"/>
            <a:ext cx="228600" cy="5334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230086" y="2819398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209800" y="1905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-5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709056" y="189411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100</a:t>
            </a:r>
          </a:p>
        </p:txBody>
      </p:sp>
      <p:sp>
        <p:nvSpPr>
          <p:cNvPr id="143" name="Rectangle 3"/>
          <p:cNvSpPr txBox="1">
            <a:spLocks noChangeArrowheads="1"/>
          </p:cNvSpPr>
          <p:nvPr/>
        </p:nvSpPr>
        <p:spPr>
          <a:xfrm>
            <a:off x="6193976" y="1055914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pop()</a:t>
            </a:r>
          </a:p>
        </p:txBody>
      </p:sp>
      <p:cxnSp>
        <p:nvCxnSpPr>
          <p:cNvPr id="144" name="Straight Connector 143"/>
          <p:cNvCxnSpPr/>
          <p:nvPr/>
        </p:nvCxnSpPr>
        <p:spPr>
          <a:xfrm>
            <a:off x="6346376" y="2275114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6346376" y="1665514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16200000">
            <a:off x="8709370" y="1971108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16200000">
            <a:off x="8252170" y="1971108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16200000">
            <a:off x="7794970" y="1971108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rot="16200000">
            <a:off x="7337770" y="1971108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16200000">
            <a:off x="6880570" y="1971108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rot="16200000">
            <a:off x="6423370" y="1971108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8588832" y="1809402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8098976" y="181791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-5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7598232" y="180702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100</a:t>
            </a:r>
          </a:p>
        </p:txBody>
      </p:sp>
      <p:sp>
        <p:nvSpPr>
          <p:cNvPr id="156" name="Down Arrow 155"/>
          <p:cNvSpPr/>
          <p:nvPr/>
        </p:nvSpPr>
        <p:spPr>
          <a:xfrm>
            <a:off x="7794202" y="2275114"/>
            <a:ext cx="228600" cy="3810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663586" y="2525486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284514" y="189411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75</a:t>
            </a:r>
          </a:p>
        </p:txBody>
      </p:sp>
      <p:sp>
        <p:nvSpPr>
          <p:cNvPr id="69" name="Rectangle 3"/>
          <p:cNvSpPr txBox="1">
            <a:spLocks noChangeArrowheads="1"/>
          </p:cNvSpPr>
          <p:nvPr/>
        </p:nvSpPr>
        <p:spPr>
          <a:xfrm>
            <a:off x="6248400" y="4724400"/>
            <a:ext cx="2895600" cy="18288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size() = No Elements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isfull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() =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Fasle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isempty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() = True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top() = Error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This state is called underflow.</a:t>
            </a:r>
          </a:p>
        </p:txBody>
      </p:sp>
      <p:sp>
        <p:nvSpPr>
          <p:cNvPr id="70" name="Rectangle 3"/>
          <p:cNvSpPr txBox="1">
            <a:spLocks noChangeArrowheads="1"/>
          </p:cNvSpPr>
          <p:nvPr/>
        </p:nvSpPr>
        <p:spPr>
          <a:xfrm>
            <a:off x="381000" y="3276600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pop()</a:t>
            </a:r>
          </a:p>
        </p:txBody>
      </p:sp>
      <p:cxnSp>
        <p:nvCxnSpPr>
          <p:cNvPr id="71" name="Straight Connector 70"/>
          <p:cNvCxnSpPr/>
          <p:nvPr/>
        </p:nvCxnSpPr>
        <p:spPr>
          <a:xfrm>
            <a:off x="533400" y="449580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33400" y="388620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6200000">
            <a:off x="28963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16200000">
            <a:off x="24391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16200000">
            <a:off x="19819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16200000">
            <a:off x="15247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6200000">
            <a:off x="10675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6200000">
            <a:off x="6103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775856" y="403008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286000" y="4038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-5</a:t>
            </a:r>
          </a:p>
        </p:txBody>
      </p:sp>
      <p:sp>
        <p:nvSpPr>
          <p:cNvPr id="83" name="Down Arrow 82"/>
          <p:cNvSpPr/>
          <p:nvPr/>
        </p:nvSpPr>
        <p:spPr>
          <a:xfrm>
            <a:off x="2373122" y="4495800"/>
            <a:ext cx="228600" cy="3810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242506" y="4746172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85" name="Rectangle 3"/>
          <p:cNvSpPr txBox="1">
            <a:spLocks noChangeArrowheads="1"/>
          </p:cNvSpPr>
          <p:nvPr/>
        </p:nvSpPr>
        <p:spPr>
          <a:xfrm>
            <a:off x="3276600" y="3276600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pop()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3429000" y="449580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3429000" y="388620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16200000">
            <a:off x="57919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16200000">
            <a:off x="53347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rot="16200000">
            <a:off x="48775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rot="16200000">
            <a:off x="44203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rot="16200000">
            <a:off x="39631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16200000">
            <a:off x="35059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5671456" y="403008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10</a:t>
            </a:r>
          </a:p>
        </p:txBody>
      </p:sp>
      <p:sp>
        <p:nvSpPr>
          <p:cNvPr id="155" name="Down Arrow 154"/>
          <p:cNvSpPr/>
          <p:nvPr/>
        </p:nvSpPr>
        <p:spPr>
          <a:xfrm>
            <a:off x="5769478" y="4495800"/>
            <a:ext cx="228600" cy="3810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5638862" y="4746172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160" name="Rectangle 3"/>
          <p:cNvSpPr txBox="1">
            <a:spLocks noChangeArrowheads="1"/>
          </p:cNvSpPr>
          <p:nvPr/>
        </p:nvSpPr>
        <p:spPr>
          <a:xfrm>
            <a:off x="6096000" y="3276600"/>
            <a:ext cx="2209794" cy="5334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 pop()</a:t>
            </a:r>
          </a:p>
        </p:txBody>
      </p:sp>
      <p:cxnSp>
        <p:nvCxnSpPr>
          <p:cNvPr id="161" name="Straight Connector 160"/>
          <p:cNvCxnSpPr/>
          <p:nvPr/>
        </p:nvCxnSpPr>
        <p:spPr>
          <a:xfrm>
            <a:off x="6248400" y="4495800"/>
            <a:ext cx="2667794" cy="23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6248400" y="3886200"/>
            <a:ext cx="26670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rot="16200000">
            <a:off x="86113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rot="16200000">
            <a:off x="81541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rot="16200000">
            <a:off x="76969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rot="16200000">
            <a:off x="72397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rot="16200000">
            <a:off x="67825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 rot="16200000">
            <a:off x="6325394" y="419179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2"/>
          <p:cNvSpPr txBox="1">
            <a:spLocks noChangeArrowheads="1"/>
          </p:cNvSpPr>
          <p:nvPr/>
        </p:nvSpPr>
        <p:spPr>
          <a:xfrm>
            <a:off x="304800" y="0"/>
            <a:ext cx="76200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Using Arrays</a:t>
            </a:r>
            <a:endParaRPr kumimoji="0" lang="en-US" sz="36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1143000"/>
            <a:ext cx="868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Attempting the execution of an operation of ADT may sometimes cause an error condition, called an exception</a:t>
            </a:r>
          </a:p>
          <a:p>
            <a:pPr marL="800100" lvl="1" indent="-342900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Exceptions are said to be “thrown” by an operation that cannot be executed</a:t>
            </a:r>
          </a:p>
          <a:p>
            <a:pPr marL="800100" lvl="1" indent="-342900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In the Stack ADT, operations pop and top cannot be performed if the stack is empty</a:t>
            </a:r>
          </a:p>
          <a:p>
            <a:pPr marL="800100" lvl="1" indent="-342900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Attempting the execution of pop or top on an empty stack throws an </a:t>
            </a:r>
            <a:r>
              <a:rPr lang="en-US" sz="2400" dirty="0" err="1">
                <a:solidFill>
                  <a:schemeClr val="accent5">
                    <a:lumMod val="75000"/>
                  </a:schemeClr>
                </a:solidFill>
              </a:rPr>
              <a:t>EmptyStackException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0"/>
            <a:ext cx="7620000" cy="838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Stacks - Exceptions</a:t>
            </a:r>
            <a:endParaRPr kumimoji="0" lang="en-US" sz="36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62304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15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0"/>
            <a:ext cx="7620000" cy="838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Stacks - Exceptions</a:t>
            </a:r>
            <a:endParaRPr kumimoji="0" lang="en-US" sz="36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685800" y="1535113"/>
            <a:ext cx="3657600" cy="639762"/>
          </a:xfrm>
          <a:prstGeom prst="rect">
            <a:avLst/>
          </a:prstGeom>
        </p:spPr>
        <p:txBody>
          <a:bodyPr/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MS Mincho" pitchFamily="49" charset="-128"/>
              </a:rPr>
              <a:t>Stack overflow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57200" y="2140239"/>
            <a:ext cx="4000500" cy="3505200"/>
          </a:xfrm>
          <a:prstGeom prst="rect">
            <a:avLst/>
          </a:prstGeom>
        </p:spPr>
        <p:txBody>
          <a:bodyPr/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5087" indent="0">
              <a:buNone/>
            </a:pPr>
            <a:r>
              <a:rPr lang="en-US" altLang="en-US" sz="2000" dirty="0">
                <a:solidFill>
                  <a:srgbClr val="CC3300"/>
                </a:solidFill>
                <a:ea typeface="MS Mincho" panose="02020609040205080304" pitchFamily="49" charset="-128"/>
              </a:rPr>
              <a:t>The condition resulting from trying to push an element onto a full stack</a:t>
            </a:r>
            <a:endParaRPr lang="en-US" altLang="en-US" sz="2000" dirty="0">
              <a:solidFill>
                <a:srgbClr val="CC3300"/>
              </a:solidFill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marL="447675" indent="-382588">
              <a:buFontTx/>
              <a:buNone/>
            </a:pPr>
            <a:r>
              <a:rPr lang="en-US" altLang="en-US" sz="2000" dirty="0">
                <a:solidFill>
                  <a:srgbClr val="CC3300"/>
                </a:solidFill>
              </a:rPr>
              <a:t>		</a:t>
            </a:r>
            <a:r>
              <a:rPr lang="en-US" altLang="en-US" sz="2000" dirty="0">
                <a:solidFill>
                  <a:srgbClr val="CC3300"/>
                </a:solidFill>
                <a:latin typeface="Courier New" panose="02070309020205020404" pitchFamily="49" charset="0"/>
                <a:ea typeface="MS Mincho" panose="02020609040205080304" pitchFamily="49" charset="-128"/>
                <a:cs typeface="Courier New" panose="02070309020205020404" pitchFamily="49" charset="0"/>
              </a:rPr>
              <a:t>if(!</a:t>
            </a:r>
            <a:r>
              <a:rPr lang="en-US" altLang="en-US" sz="2000" dirty="0" err="1">
                <a:solidFill>
                  <a:srgbClr val="CC3300"/>
                </a:solidFill>
                <a:latin typeface="Courier New" panose="02070309020205020404" pitchFamily="49" charset="0"/>
                <a:ea typeface="MS Mincho" panose="02020609040205080304" pitchFamily="49" charset="-128"/>
                <a:cs typeface="Courier New" panose="02070309020205020404" pitchFamily="49" charset="0"/>
              </a:rPr>
              <a:t>stack.IsFull</a:t>
            </a:r>
            <a:r>
              <a:rPr lang="en-US" altLang="en-US" sz="2000" dirty="0">
                <a:solidFill>
                  <a:srgbClr val="CC3300"/>
                </a:solidFill>
                <a:latin typeface="Courier New" panose="02070309020205020404" pitchFamily="49" charset="0"/>
                <a:ea typeface="MS Mincho" panose="02020609040205080304" pitchFamily="49" charset="-128"/>
                <a:cs typeface="Courier New" panose="02070309020205020404" pitchFamily="49" charset="0"/>
              </a:rPr>
              <a:t>())</a:t>
            </a:r>
            <a:endParaRPr lang="en-US" altLang="en-US" sz="2000" dirty="0">
              <a:solidFill>
                <a:srgbClr val="CC33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7675" indent="-382588">
              <a:buFontTx/>
              <a:buNone/>
            </a:pPr>
            <a:r>
              <a:rPr lang="en-US" altLang="en-US" sz="2000" dirty="0">
                <a:solidFill>
                  <a:srgbClr val="CC33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	     </a:t>
            </a:r>
            <a:r>
              <a:rPr lang="en-US" altLang="en-US" sz="2000" dirty="0" err="1">
                <a:solidFill>
                  <a:srgbClr val="CC33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stack.Push</a:t>
            </a:r>
            <a:r>
              <a:rPr lang="en-US" altLang="en-US" sz="2000" dirty="0">
                <a:solidFill>
                  <a:srgbClr val="CC3300"/>
                </a:solidFill>
                <a:latin typeface="Courier New" panose="02070309020205020404" pitchFamily="49" charset="0"/>
                <a:ea typeface="MS Mincho" panose="02020609040205080304" pitchFamily="49" charset="-128"/>
              </a:rPr>
              <a:t>(item);</a:t>
            </a:r>
          </a:p>
          <a:p>
            <a:pPr marL="447675" indent="-382588">
              <a:buFontTx/>
              <a:buNone/>
            </a:pPr>
            <a:endParaRPr lang="en-US" altLang="en-US" sz="3200" b="1" dirty="0">
              <a:solidFill>
                <a:srgbClr val="FFFF00"/>
              </a:solidFill>
              <a:ea typeface="MS Mincho" panose="02020609040205080304" pitchFamily="49" charset="-128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4800600" y="1535113"/>
            <a:ext cx="3657600" cy="639762"/>
          </a:xfrm>
          <a:prstGeom prst="rect">
            <a:avLst/>
          </a:prstGeom>
        </p:spPr>
        <p:txBody>
          <a:bodyPr/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a typeface="MS Mincho" pitchFamily="49" charset="-128"/>
              </a:rPr>
              <a:t>Stack underflow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00563" y="2209800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47675" indent="-382588">
              <a:buFont typeface="Wingdings 2" pitchFamily="18" charset="2"/>
              <a:buChar char=""/>
              <a:defRPr/>
            </a:pPr>
            <a:r>
              <a:rPr lang="en-US" dirty="0">
                <a:solidFill>
                  <a:srgbClr val="CC3300"/>
                </a:solidFill>
                <a:cs typeface="Times New Roman" pitchFamily="18" charset="0"/>
              </a:rPr>
              <a:t>The condition resulting from trying to pop an empty stack.</a:t>
            </a:r>
            <a:endParaRPr lang="en-US" dirty="0">
              <a:solidFill>
                <a:srgbClr val="CC3300"/>
              </a:solidFill>
              <a:latin typeface="Courier New" pitchFamily="49" charset="0"/>
              <a:cs typeface="Courier New" pitchFamily="49" charset="0"/>
            </a:endParaRPr>
          </a:p>
          <a:p>
            <a:pPr marL="447675" indent="-382588">
              <a:defRPr/>
            </a:pPr>
            <a:r>
              <a:rPr lang="en-US" sz="2400" dirty="0">
                <a:solidFill>
                  <a:srgbClr val="CC3300"/>
                </a:solidFill>
                <a:latin typeface="Arial" pitchFamily="34" charset="0"/>
                <a:cs typeface="Times New Roman" pitchFamily="18" charset="0"/>
              </a:rPr>
              <a:t>		</a:t>
            </a:r>
            <a:r>
              <a:rPr lang="en-US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if(!</a:t>
            </a:r>
            <a:r>
              <a:rPr lang="en-US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stack.IsEmpty</a:t>
            </a:r>
            <a:r>
              <a:rPr lang="en-US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())</a:t>
            </a:r>
          </a:p>
          <a:p>
            <a:pPr marL="447675" indent="-382588">
              <a:defRPr/>
            </a:pPr>
            <a:r>
              <a:rPr lang="en-US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		   </a:t>
            </a:r>
            <a:r>
              <a:rPr lang="en-US" dirty="0" err="1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stack.Pop</a:t>
            </a:r>
            <a:r>
              <a:rPr lang="en-US" dirty="0">
                <a:solidFill>
                  <a:srgbClr val="CC3300"/>
                </a:solidFill>
                <a:latin typeface="Courier New" pitchFamily="49" charset="0"/>
                <a:cs typeface="Courier New" pitchFamily="49" charset="0"/>
              </a:rPr>
              <a:t>(item);</a:t>
            </a:r>
          </a:p>
        </p:txBody>
      </p:sp>
    </p:spTree>
    <p:extLst>
      <p:ext uri="{BB962C8B-B14F-4D97-AF65-F5344CB8AC3E}">
        <p14:creationId xmlns:p14="http://schemas.microsoft.com/office/powerpoint/2010/main" val="325196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3"/>
          <p:cNvSpPr txBox="1">
            <a:spLocks noChangeArrowheads="1"/>
          </p:cNvSpPr>
          <p:nvPr/>
        </p:nvSpPr>
        <p:spPr>
          <a:xfrm>
            <a:off x="304800" y="1143000"/>
            <a:ext cx="2362200" cy="3048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Inserting Algorithm:</a:t>
            </a:r>
          </a:p>
        </p:txBody>
      </p:sp>
      <p:sp>
        <p:nvSpPr>
          <p:cNvPr id="103" name="Rectangle 3"/>
          <p:cNvSpPr txBox="1">
            <a:spLocks noChangeArrowheads="1"/>
          </p:cNvSpPr>
          <p:nvPr/>
        </p:nvSpPr>
        <p:spPr>
          <a:xfrm>
            <a:off x="304800" y="1524000"/>
            <a:ext cx="4648200" cy="23622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  <a:latin typeface="Garamond" panose="02020404030301010803" pitchFamily="18" charset="0"/>
              </a:rPr>
              <a:t>push(stack, top, item){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  <a:latin typeface="Garamond" panose="02020404030301010803" pitchFamily="18" charset="0"/>
              </a:rPr>
              <a:t>	if(top == max – 1)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  <a:latin typeface="Garamond" panose="02020404030301010803" pitchFamily="18" charset="0"/>
              </a:rPr>
              <a:t>		Display “Stack Overflow”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  <a:latin typeface="Garamond" panose="02020404030301010803" pitchFamily="18" charset="0"/>
              </a:rPr>
              <a:t>	else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  <a:latin typeface="Garamond" panose="02020404030301010803" pitchFamily="18" charset="0"/>
              </a:rPr>
              <a:t>		top = top + 1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  <a:latin typeface="Garamond" panose="02020404030301010803" pitchFamily="18" charset="0"/>
              </a:rPr>
              <a:t>		stack[top] = item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  <a:latin typeface="Garamond" panose="02020404030301010803" pitchFamily="18" charset="0"/>
              </a:rPr>
              <a:t>}</a:t>
            </a:r>
          </a:p>
        </p:txBody>
      </p:sp>
      <p:sp>
        <p:nvSpPr>
          <p:cNvPr id="104" name="Rectangle 3"/>
          <p:cNvSpPr txBox="1">
            <a:spLocks noChangeArrowheads="1"/>
          </p:cNvSpPr>
          <p:nvPr/>
        </p:nvSpPr>
        <p:spPr>
          <a:xfrm>
            <a:off x="5105400" y="1143000"/>
            <a:ext cx="2362200" cy="3048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Deleting Algorithm:</a:t>
            </a:r>
          </a:p>
        </p:txBody>
      </p:sp>
      <p:sp>
        <p:nvSpPr>
          <p:cNvPr id="105" name="Rectangle 3"/>
          <p:cNvSpPr txBox="1">
            <a:spLocks noChangeArrowheads="1"/>
          </p:cNvSpPr>
          <p:nvPr/>
        </p:nvSpPr>
        <p:spPr>
          <a:xfrm>
            <a:off x="5029200" y="1524000"/>
            <a:ext cx="4114800" cy="25146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</a:rPr>
              <a:t>pop(stack, top){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</a:rPr>
              <a:t>	if(top &lt; 0)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</a:rPr>
              <a:t>	    Display “Stack </a:t>
            </a:r>
            <a:r>
              <a:rPr lang="en-US" b="1" dirty="0" err="1">
                <a:solidFill>
                  <a:srgbClr val="CC3300"/>
                </a:solidFill>
              </a:rPr>
              <a:t>Uderflow</a:t>
            </a:r>
            <a:r>
              <a:rPr lang="en-US" b="1" dirty="0">
                <a:solidFill>
                  <a:srgbClr val="CC3300"/>
                </a:solidFill>
              </a:rPr>
              <a:t>”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</a:rPr>
              <a:t>	else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</a:rPr>
              <a:t>	     item  = stack[top]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</a:rPr>
              <a:t>	     top = top – 1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</a:rPr>
              <a:t>	return(item)	</a:t>
            </a:r>
          </a:p>
          <a:p>
            <a:pPr algn="just">
              <a:buClr>
                <a:srgbClr val="FF0000"/>
              </a:buClr>
            </a:pPr>
            <a:r>
              <a:rPr lang="en-US" b="1" dirty="0">
                <a:solidFill>
                  <a:srgbClr val="CC3300"/>
                </a:solidFill>
              </a:rPr>
              <a:t>}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04800" y="0"/>
            <a:ext cx="7620000" cy="838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The  Algorithm Using Array</a:t>
            </a:r>
            <a:endParaRPr kumimoji="0" lang="en-US" sz="40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103" grpId="0"/>
      <p:bldP spid="104" grpId="0"/>
      <p:bldP spid="10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1143000"/>
            <a:ext cx="8686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en-US" sz="2400" dirty="0">
              <a:solidFill>
                <a:srgbClr val="CC3300"/>
              </a:solidFill>
              <a:latin typeface="Verdana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rgbClr val="CC3300"/>
                </a:solidFill>
                <a:latin typeface="Verdana" pitchFamily="34" charset="0"/>
              </a:rPr>
              <a:t>Performance</a:t>
            </a:r>
          </a:p>
          <a:p>
            <a:pPr lvl="1">
              <a:defRPr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Each operation runs in time </a:t>
            </a:r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O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(1)</a:t>
            </a:r>
          </a:p>
          <a:p>
            <a:pPr lvl="1">
              <a:defRPr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The time is not dependent on how many items are in the stack and is therefore very quick retrieval, no comparisons and moves necessary.</a:t>
            </a:r>
          </a:p>
          <a:p>
            <a:pPr>
              <a:defRPr/>
            </a:pPr>
            <a:endParaRPr lang="en-US" sz="2400" dirty="0">
              <a:solidFill>
                <a:schemeClr val="accent5">
                  <a:lumMod val="75000"/>
                </a:schemeClr>
              </a:solidFill>
              <a:latin typeface="Verdana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rgbClr val="CC3300"/>
                </a:solidFill>
                <a:latin typeface="Verdana" pitchFamily="34" charset="0"/>
              </a:rPr>
              <a:t>Limitations</a:t>
            </a:r>
          </a:p>
          <a:p>
            <a:pPr lvl="1">
              <a:defRPr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The maximum size of the stack must be defined a priori and cannot be changed</a:t>
            </a:r>
          </a:p>
          <a:p>
            <a:pPr lvl="1">
              <a:defRPr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Verdana" pitchFamily="34" charset="0"/>
              </a:rPr>
              <a:t>Trying to push a new element into a full stack causes an implementation-specific exception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0"/>
            <a:ext cx="7620000" cy="838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Stacks – Evaluation </a:t>
            </a:r>
            <a:endParaRPr lang="en-US" sz="3600" b="1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2679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1143000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en-US" sz="2400" dirty="0">
                <a:solidFill>
                  <a:srgbClr val="CC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Efficiency</a:t>
            </a:r>
          </a:p>
          <a:p>
            <a:pPr lvl="1"/>
            <a:r>
              <a:rPr lang="en-US" altLang="en-US" sz="2000" dirty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Push -&gt; O(1)   (Insertion is fast, but only at the top)</a:t>
            </a:r>
          </a:p>
          <a:p>
            <a:pPr lvl="1"/>
            <a:r>
              <a:rPr lang="en-US" altLang="en-US" sz="2000" dirty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Pop -&gt; O(1)    (Deletion is fast, but only at the top)</a:t>
            </a:r>
          </a:p>
          <a:p>
            <a:pPr lvl="1"/>
            <a:r>
              <a:rPr lang="en-US" altLang="en-US" sz="2000" dirty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Peek -&gt; O(1)   (Access is fast, but only at the top)</a:t>
            </a:r>
          </a:p>
          <a:p>
            <a:pPr>
              <a:defRPr/>
            </a:pPr>
            <a:endParaRPr lang="en-US" sz="2400" dirty="0">
              <a:solidFill>
                <a:schemeClr val="accent5">
                  <a:lumMod val="75000"/>
                </a:schemeClr>
              </a:solidFill>
              <a:latin typeface="Verdana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0"/>
            <a:ext cx="7620000" cy="8382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Stacks – Evaluation </a:t>
            </a:r>
            <a:endParaRPr lang="en-US" sz="3600" b="1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7990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2B2A5B5-5474-42AE-AAF1-C7C65405C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Stack </a:t>
            </a:r>
            <a:r>
              <a:rPr lang="en-US" dirty="0" err="1">
                <a:solidFill>
                  <a:schemeClr val="bg1"/>
                </a:solidFill>
              </a:rPr>
              <a:t>LinkedList</a:t>
            </a:r>
            <a:r>
              <a:rPr lang="en-US" dirty="0">
                <a:solidFill>
                  <a:schemeClr val="bg1"/>
                </a:solidFill>
              </a:rPr>
              <a:t> Implementation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141C19A-8954-40A6-892D-A84E51C63D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endParaRPr lang="en-US" altLang="en-US" dirty="0">
              <a:solidFill>
                <a:schemeClr val="bg1"/>
              </a:solidFill>
              <a:latin typeface="SimSun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public class Node&lt;T&gt; extends Object {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public T data;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public Node&lt;T&gt; next;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public Node () {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   data = null;  next = null; }</a:t>
            </a:r>
            <a:r>
              <a:rPr lang="en-US" altLang="en-US" sz="2400" dirty="0">
                <a:solidFill>
                  <a:srgbClr val="04045C"/>
                </a:solidFill>
                <a:latin typeface="SimSun" panose="02010600030101010101" pitchFamily="2" charset="-122"/>
              </a:rPr>
              <a:t>//constructor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}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4F59D5-5F2E-4E43-B2F2-419504AE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31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6019800" cy="8382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700" b="1" noProof="0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Overview of Stacks</a:t>
            </a:r>
            <a:endParaRPr kumimoji="0" lang="en-US" sz="37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04795" y="1295400"/>
            <a:ext cx="8686800" cy="1066800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A stack is restricted list in which items are inserted or deleted only at the top of the list. 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484" y="3131150"/>
            <a:ext cx="269366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9200" y="3131150"/>
            <a:ext cx="1625600" cy="205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131150"/>
            <a:ext cx="1943100" cy="220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457200" y="5334000"/>
            <a:ext cx="2590800" cy="609600"/>
          </a:xfrm>
          <a:prstGeom prst="rect">
            <a:avLst/>
          </a:prstGeom>
        </p:spPr>
        <p:txBody>
          <a:bodyPr/>
          <a:lstStyle/>
          <a:p>
            <a:r>
              <a:rPr lang="en-US" sz="2800" b="1" dirty="0">
                <a:solidFill>
                  <a:srgbClr val="FF0000"/>
                </a:solidFill>
                <a:latin typeface="Garamond" panose="02020404030301010803" pitchFamily="18" charset="0"/>
              </a:rPr>
              <a:t>Stack of books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3193475" y="5334000"/>
            <a:ext cx="2590800" cy="609600"/>
          </a:xfrm>
          <a:prstGeom prst="rect">
            <a:avLst/>
          </a:prstGeom>
        </p:spPr>
        <p:txBody>
          <a:bodyPr/>
          <a:lstStyle/>
          <a:p>
            <a:r>
              <a:rPr lang="en-US" sz="2800" b="1" dirty="0">
                <a:solidFill>
                  <a:srgbClr val="FF0000"/>
                </a:solidFill>
                <a:latin typeface="Garamond" panose="02020404030301010803" pitchFamily="18" charset="0"/>
              </a:rPr>
              <a:t>Stack of plates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5715000" y="5354780"/>
            <a:ext cx="2590800" cy="609600"/>
          </a:xfrm>
          <a:prstGeom prst="rect">
            <a:avLst/>
          </a:prstGeom>
        </p:spPr>
        <p:txBody>
          <a:bodyPr/>
          <a:lstStyle/>
          <a:p>
            <a:r>
              <a:rPr lang="en-US" sz="2800" b="1" dirty="0">
                <a:solidFill>
                  <a:srgbClr val="FF0000"/>
                </a:solidFill>
                <a:latin typeface="Garamond" panose="02020404030301010803" pitchFamily="18" charset="0"/>
              </a:rPr>
              <a:t>Stack of CD’s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2281535"/>
            <a:ext cx="1405298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400" b="1" dirty="0">
                <a:ln w="6350">
                  <a:noFill/>
                </a:ln>
                <a:effectLst>
                  <a:outerShdw blurRad="114300" dist="101600" dir="2700000" algn="tl" rotWithShape="0">
                    <a:schemeClr val="bg1">
                      <a:alpha val="40000"/>
                    </a:schemeClr>
                  </a:outerShdw>
                </a:effectLst>
                <a:latin typeface="Garamond" panose="02020404030301010803" pitchFamily="18" charset="0"/>
              </a:rPr>
              <a:t>Example</a:t>
            </a:r>
            <a:endParaRPr lang="en-US" sz="2400" b="1" dirty="0">
              <a:ln w="6350">
                <a:noFill/>
              </a:ln>
              <a:effectLst>
                <a:outerShdw blurRad="114300" dist="101600" dir="2700000" algn="tl" rotWithShape="0">
                  <a:schemeClr val="bg1">
                    <a:alpha val="40000"/>
                  </a:schemeClr>
                </a:outerShdw>
              </a:effectLst>
              <a:latin typeface="Garamond" panose="02020404030301010803" pitchFamily="18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996D1-90A2-4204-A43F-6C1E3E6FC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Stack </a:t>
            </a:r>
            <a:r>
              <a:rPr lang="en-US" dirty="0" err="1">
                <a:solidFill>
                  <a:schemeClr val="bg1"/>
                </a:solidFill>
              </a:rPr>
              <a:t>LinkedList</a:t>
            </a:r>
            <a:r>
              <a:rPr lang="en-US" dirty="0">
                <a:solidFill>
                  <a:schemeClr val="bg1"/>
                </a:solidFill>
              </a:rPr>
              <a:t> Implementation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11630-23DA-45D3-BBFD-06AB2F592C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None/>
            </a:pPr>
            <a:endParaRPr lang="en-US" altLang="en-US" dirty="0">
              <a:solidFill>
                <a:srgbClr val="04045C"/>
              </a:solidFill>
              <a:latin typeface="SimSun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public class </a:t>
            </a:r>
            <a:r>
              <a:rPr lang="en-US" altLang="en-US" dirty="0" err="1">
                <a:solidFill>
                  <a:srgbClr val="04045C"/>
                </a:solidFill>
                <a:latin typeface="SimSun" panose="02010600030101010101" pitchFamily="2" charset="-122"/>
              </a:rPr>
              <a:t>LinkListStack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&lt;T&gt; extends Object {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private Node&lt;T&gt; top;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	public </a:t>
            </a:r>
            <a:r>
              <a:rPr lang="en-US" altLang="en-US" b="1" dirty="0" err="1">
                <a:solidFill>
                  <a:srgbClr val="04045C"/>
                </a:solidFill>
                <a:latin typeface="SimSun" panose="02010600030101010101" pitchFamily="2" charset="-122"/>
              </a:rPr>
              <a:t>LinkListStack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() {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   top = null; 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} //constructor</a:t>
            </a:r>
          </a:p>
          <a:p>
            <a:pPr>
              <a:lnSpc>
                <a:spcPct val="90000"/>
              </a:lnSpc>
              <a:buNone/>
            </a:pPr>
            <a:endParaRPr lang="en-US" altLang="en-US" dirty="0">
              <a:solidFill>
                <a:srgbClr val="04045C"/>
              </a:solidFill>
              <a:latin typeface="SimSun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//operation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public </a:t>
            </a:r>
            <a:r>
              <a:rPr lang="en-US" altLang="en-US" dirty="0" err="1">
                <a:solidFill>
                  <a:srgbClr val="04045C"/>
                </a:solidFill>
                <a:latin typeface="SimSun" panose="02010600030101010101" pitchFamily="2" charset="-122"/>
              </a:rPr>
              <a:t>boolean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</a:t>
            </a:r>
            <a:r>
              <a:rPr lang="en-US" altLang="en-US" b="1" dirty="0" err="1">
                <a:solidFill>
                  <a:srgbClr val="04045C"/>
                </a:solidFill>
                <a:latin typeface="SimSun" panose="02010600030101010101" pitchFamily="2" charset="-122"/>
              </a:rPr>
              <a:t>isEmpty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() {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   return top == null; }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public </a:t>
            </a:r>
            <a:r>
              <a:rPr lang="en-US" altLang="en-US" dirty="0" err="1">
                <a:solidFill>
                  <a:srgbClr val="04045C"/>
                </a:solidFill>
                <a:latin typeface="SimSun" panose="02010600030101010101" pitchFamily="2" charset="-122"/>
              </a:rPr>
              <a:t>boolean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</a:t>
            </a:r>
            <a:r>
              <a:rPr lang="en-US" altLang="en-US" b="1" dirty="0" err="1">
                <a:solidFill>
                  <a:srgbClr val="04045C"/>
                </a:solidFill>
                <a:latin typeface="SimSun" panose="02010600030101010101" pitchFamily="2" charset="-122"/>
              </a:rPr>
              <a:t>isFull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() {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   return false;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}</a:t>
            </a:r>
          </a:p>
          <a:p>
            <a:pPr>
              <a:lnSpc>
                <a:spcPct val="90000"/>
              </a:lnSpc>
              <a:buNone/>
            </a:pPr>
            <a:endParaRPr lang="en-US" altLang="en-US" dirty="0">
              <a:solidFill>
                <a:srgbClr val="04045C"/>
              </a:solidFill>
              <a:latin typeface="SimSun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endParaRPr lang="en-US" dirty="0">
              <a:solidFill>
                <a:srgbClr val="04045C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FF65A-9394-4E57-868F-959385054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2479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59641-D6E0-4DB2-B56A-2C69FA268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Stack </a:t>
            </a:r>
            <a:r>
              <a:rPr lang="en-US" dirty="0" err="1">
                <a:solidFill>
                  <a:schemeClr val="bg1"/>
                </a:solidFill>
              </a:rPr>
              <a:t>LinkedList</a:t>
            </a:r>
            <a:r>
              <a:rPr lang="en-US" dirty="0">
                <a:solidFill>
                  <a:schemeClr val="bg1"/>
                </a:solidFill>
              </a:rPr>
              <a:t> Implementation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6235A-B147-4D8E-A0C0-B71BB11B9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public T </a:t>
            </a:r>
            <a:r>
              <a:rPr lang="en-US" altLang="en-US" b="1" dirty="0" err="1">
                <a:solidFill>
                  <a:srgbClr val="04045C"/>
                </a:solidFill>
                <a:latin typeface="SimSun" panose="02010600030101010101" pitchFamily="2" charset="-122"/>
              </a:rPr>
              <a:t>topE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() {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	if(</a:t>
            </a:r>
            <a:r>
              <a:rPr lang="en-US" altLang="en-US" dirty="0" err="1">
                <a:solidFill>
                  <a:srgbClr val="04045C"/>
                </a:solidFill>
                <a:latin typeface="SimSun" panose="02010600030101010101" pitchFamily="2" charset="-122"/>
              </a:rPr>
              <a:t>top.data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==null)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		</a:t>
            </a:r>
            <a:r>
              <a:rPr lang="en-US" b="1" dirty="0">
                <a:solidFill>
                  <a:srgbClr val="04045C"/>
                </a:solidFill>
                <a:latin typeface="Times New Roman" pitchFamily="18" charset="0"/>
                <a:sym typeface="Symbol" pitchFamily="18" charset="2"/>
              </a:rPr>
              <a:t> throw </a:t>
            </a:r>
            <a:r>
              <a:rPr lang="en-US" b="1" i="1" dirty="0" err="1">
                <a:solidFill>
                  <a:srgbClr val="CC3300"/>
                </a:solidFill>
                <a:latin typeface="Times New Roman" pitchFamily="18" charset="0"/>
                <a:sym typeface="Symbol" pitchFamily="18" charset="2"/>
              </a:rPr>
              <a:t>EmptyStackException</a:t>
            </a:r>
            <a:endParaRPr lang="en-US" altLang="en-US" dirty="0">
              <a:solidFill>
                <a:srgbClr val="CC3300"/>
              </a:solidFill>
              <a:latin typeface="SimSun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   return </a:t>
            </a:r>
            <a:r>
              <a:rPr lang="en-US" altLang="en-US" dirty="0" err="1">
                <a:solidFill>
                  <a:srgbClr val="04045C"/>
                </a:solidFill>
                <a:latin typeface="SimSun" panose="02010600030101010101" pitchFamily="2" charset="-122"/>
              </a:rPr>
              <a:t>top.data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;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}</a:t>
            </a:r>
          </a:p>
          <a:p>
            <a:pPr>
              <a:lnSpc>
                <a:spcPct val="90000"/>
              </a:lnSpc>
              <a:buNone/>
            </a:pPr>
            <a:endParaRPr lang="en-US" altLang="en-US" dirty="0">
              <a:solidFill>
                <a:srgbClr val="04045C"/>
              </a:solidFill>
              <a:latin typeface="SimSun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public void </a:t>
            </a:r>
            <a:r>
              <a:rPr lang="en-US" altLang="en-US" b="1" dirty="0">
                <a:solidFill>
                  <a:srgbClr val="04045C"/>
                </a:solidFill>
                <a:latin typeface="SimSun" panose="02010600030101010101" pitchFamily="2" charset="-122"/>
              </a:rPr>
              <a:t>push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(T </a:t>
            </a:r>
            <a:r>
              <a:rPr lang="en-US" altLang="en-US" dirty="0" err="1">
                <a:solidFill>
                  <a:srgbClr val="04045C"/>
                </a:solidFill>
                <a:latin typeface="SimSun" panose="02010600030101010101" pitchFamily="2" charset="-122"/>
              </a:rPr>
              <a:t>val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) {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Node n = new Node(</a:t>
            </a:r>
            <a:r>
              <a:rPr lang="en-US" altLang="en-US" dirty="0" err="1">
                <a:solidFill>
                  <a:srgbClr val="04045C"/>
                </a:solidFill>
                <a:latin typeface="SimSun" panose="02010600030101010101" pitchFamily="2" charset="-122"/>
              </a:rPr>
              <a:t>val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);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   </a:t>
            </a:r>
            <a:r>
              <a:rPr lang="en-US" altLang="en-US" dirty="0" err="1">
                <a:solidFill>
                  <a:srgbClr val="04045C"/>
                </a:solidFill>
                <a:latin typeface="SimSun" panose="02010600030101010101" pitchFamily="2" charset="-122"/>
              </a:rPr>
              <a:t>n.next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= top;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   top = n;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}</a:t>
            </a:r>
          </a:p>
          <a:p>
            <a:pPr>
              <a:lnSpc>
                <a:spcPct val="90000"/>
              </a:lnSpc>
              <a:buNone/>
            </a:pPr>
            <a:endParaRPr lang="en-US" altLang="en-US" dirty="0">
              <a:solidFill>
                <a:srgbClr val="04045C"/>
              </a:solidFill>
              <a:latin typeface="SimSun" panose="02010600030101010101" pitchFamily="2" charset="-122"/>
            </a:endParaRPr>
          </a:p>
          <a:p>
            <a:endParaRPr lang="en-US" dirty="0">
              <a:solidFill>
                <a:srgbClr val="04045C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D52F24-F8BB-4137-AE1A-EF29DC3B6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43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B8771-C575-4C09-A335-811A998A4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Stack </a:t>
            </a:r>
            <a:r>
              <a:rPr lang="en-US" dirty="0" err="1">
                <a:solidFill>
                  <a:schemeClr val="bg1"/>
                </a:solidFill>
              </a:rPr>
              <a:t>LinkedList</a:t>
            </a:r>
            <a:r>
              <a:rPr lang="en-US" dirty="0">
                <a:solidFill>
                  <a:schemeClr val="bg1"/>
                </a:solidFill>
              </a:rPr>
              <a:t> Implementation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23F14-186B-4735-B968-A1552FB09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public T </a:t>
            </a:r>
            <a:r>
              <a:rPr lang="en-US" altLang="en-US" b="1" dirty="0">
                <a:solidFill>
                  <a:srgbClr val="04045C"/>
                </a:solidFill>
                <a:latin typeface="SimSun" panose="02010600030101010101" pitchFamily="2" charset="-122"/>
              </a:rPr>
              <a:t>pop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(){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	if(</a:t>
            </a:r>
            <a:r>
              <a:rPr lang="en-US" altLang="en-US" dirty="0" err="1">
                <a:solidFill>
                  <a:srgbClr val="04045C"/>
                </a:solidFill>
                <a:latin typeface="SimSun" panose="02010600030101010101" pitchFamily="2" charset="-122"/>
              </a:rPr>
              <a:t>top.data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==null)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			</a:t>
            </a:r>
            <a:r>
              <a:rPr lang="en-US" b="1" dirty="0">
                <a:solidFill>
                  <a:srgbClr val="04045C"/>
                </a:solidFill>
                <a:latin typeface="Times New Roman" pitchFamily="18" charset="0"/>
                <a:sym typeface="Symbol" pitchFamily="18" charset="2"/>
              </a:rPr>
              <a:t> throw </a:t>
            </a:r>
            <a:r>
              <a:rPr lang="en-US" b="1" i="1" dirty="0" err="1">
                <a:solidFill>
                  <a:srgbClr val="CC3300"/>
                </a:solidFill>
                <a:latin typeface="Times New Roman" pitchFamily="18" charset="0"/>
                <a:sym typeface="Symbol" pitchFamily="18" charset="2"/>
              </a:rPr>
              <a:t>EmptyStackException</a:t>
            </a:r>
            <a:endParaRPr lang="en-US" altLang="en-US" dirty="0">
              <a:solidFill>
                <a:srgbClr val="CC3300"/>
              </a:solidFill>
              <a:latin typeface="SimSun" panose="02010600030101010101" pitchFamily="2" charset="-122"/>
            </a:endParaRPr>
          </a:p>
          <a:p>
            <a:pPr lvl="1"/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Node temp = top;</a:t>
            </a:r>
          </a:p>
          <a:p>
            <a:pPr lvl="1"/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   top = </a:t>
            </a:r>
            <a:r>
              <a:rPr lang="en-US" altLang="en-US" dirty="0" err="1">
                <a:solidFill>
                  <a:srgbClr val="04045C"/>
                </a:solidFill>
                <a:latin typeface="SimSun" panose="02010600030101010101" pitchFamily="2" charset="-122"/>
              </a:rPr>
              <a:t>top.next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;</a:t>
            </a:r>
          </a:p>
          <a:p>
            <a:pPr lvl="1"/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    return </a:t>
            </a:r>
            <a:r>
              <a:rPr lang="en-US" altLang="en-US" dirty="0" err="1">
                <a:solidFill>
                  <a:srgbClr val="04045C"/>
                </a:solidFill>
                <a:latin typeface="SimSun" panose="02010600030101010101" pitchFamily="2" charset="-122"/>
              </a:rPr>
              <a:t>temp.data</a:t>
            </a:r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;</a:t>
            </a:r>
          </a:p>
          <a:p>
            <a:r>
              <a:rPr lang="en-US" altLang="en-US" dirty="0">
                <a:solidFill>
                  <a:srgbClr val="04045C"/>
                </a:solidFill>
                <a:latin typeface="SimSun" panose="02010600030101010101" pitchFamily="2" charset="-122"/>
              </a:rPr>
              <a:t>} </a:t>
            </a:r>
          </a:p>
          <a:p>
            <a:endParaRPr lang="en-US" dirty="0">
              <a:solidFill>
                <a:srgbClr val="04045C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C2D11E-A402-4151-8065-AF0B8CD9B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383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D02E5-67F7-4F47-B7A3-EDED493DF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/>
              <a:t>Homewrk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A678D-9EE2-41AE-B84F-24247E7EC1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u="sng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 stack (the array based stack ) given the following specification: </a:t>
            </a:r>
            <a:endParaRPr lang="en-US" sz="2400" dirty="0">
              <a:solidFill>
                <a:srgbClr val="0404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i="1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 array based stack class should contain only the following ( max – top – the array itself) </a:t>
            </a:r>
            <a:endParaRPr lang="en-US" sz="2400" dirty="0">
              <a:solidFill>
                <a:srgbClr val="0404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u="sng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classes should contain the following methods : </a:t>
            </a:r>
            <a:endParaRPr lang="en-US" sz="2400" dirty="0">
              <a:solidFill>
                <a:srgbClr val="0404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-push(</a:t>
            </a:r>
            <a:r>
              <a:rPr lang="en-US" dirty="0" err="1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e): inserts an element.</a:t>
            </a:r>
            <a:endParaRPr lang="en-US" sz="2000" dirty="0">
              <a:solidFill>
                <a:srgbClr val="0404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pop(): removes and returns the last inserted element.</a:t>
            </a:r>
            <a:endParaRPr lang="en-US" sz="2000" dirty="0">
              <a:solidFill>
                <a:srgbClr val="0404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topE</a:t>
            </a: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(): returns the last inserted element without removing it (data).</a:t>
            </a:r>
            <a:endParaRPr lang="en-US" sz="2000" dirty="0">
              <a:solidFill>
                <a:srgbClr val="0404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boolean</a:t>
            </a: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isEmpty</a:t>
            </a: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(): indicates whether no elements are stored.</a:t>
            </a:r>
            <a:endParaRPr lang="en-US" sz="2000" dirty="0">
              <a:solidFill>
                <a:srgbClr val="0404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boolean</a:t>
            </a: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isFull</a:t>
            </a:r>
            <a:r>
              <a:rPr lang="en-US" dirty="0">
                <a:solidFill>
                  <a:srgbClr val="0404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(): indicates whether the stack full or not.</a:t>
            </a:r>
          </a:p>
          <a:p>
            <a:endParaRPr lang="en-US" dirty="0">
              <a:solidFill>
                <a:srgbClr val="0404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15D2D1-00F0-4240-93D3-66351C066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48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090584"/>
            <a:ext cx="6172200" cy="492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>
                <a:latin typeface="Garamond" panose="02020404030301010803" pitchFamily="18" charset="0"/>
              </a:rPr>
              <a:pPr/>
              <a:t>4</a:t>
            </a:fld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800" y="0"/>
            <a:ext cx="5943600" cy="838200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sz="40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Overview of Stacks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0" y="936174"/>
            <a:ext cx="8686800" cy="25908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Operations are allowed only at one point of the structure, normally termed the “</a:t>
            </a:r>
            <a:r>
              <a:rPr lang="en-US" sz="2800" b="1" dirty="0">
                <a:solidFill>
                  <a:srgbClr val="C00000"/>
                </a:solidFill>
                <a:latin typeface="Garamond" panose="02020404030301010803" pitchFamily="18" charset="0"/>
              </a:rPr>
              <a:t>top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” of the stack.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The stack’s storage policy is </a:t>
            </a:r>
            <a:r>
              <a:rPr lang="en-US" sz="2800" b="1" u="sng" dirty="0">
                <a:solidFill>
                  <a:srgbClr val="FF0000"/>
                </a:solidFill>
                <a:latin typeface="Garamond" panose="02020404030301010803" pitchFamily="18" charset="0"/>
              </a:rPr>
              <a:t>Last-In, First-Out (LIFO)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. This means that the last element inserted will be the first to be removed.</a:t>
            </a: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469596" y="5399320"/>
            <a:ext cx="24384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2079990" y="5398526"/>
            <a:ext cx="24384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688796" y="6618520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688796" y="6161320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688796" y="5704120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688796" y="5246920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688796" y="4789720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688796" y="4397834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32314" y="620485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100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32314" y="5736772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-20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21428" y="529045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230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32314" y="483325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85</a:t>
            </a:r>
          </a:p>
        </p:txBody>
      </p:sp>
      <p:sp>
        <p:nvSpPr>
          <p:cNvPr id="22" name="U-Turn Arrow 21"/>
          <p:cNvSpPr/>
          <p:nvPr/>
        </p:nvSpPr>
        <p:spPr>
          <a:xfrm>
            <a:off x="2492830" y="3810000"/>
            <a:ext cx="533400" cy="6858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2451"/>
              <a:gd name="adj5" fmla="val 75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25" name="Bent Arrow 24"/>
          <p:cNvSpPr/>
          <p:nvPr/>
        </p:nvSpPr>
        <p:spPr>
          <a:xfrm>
            <a:off x="3113314" y="3886200"/>
            <a:ext cx="696686" cy="41365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02976" y="4474026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push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744682" y="3810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pop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5561806" y="5606119"/>
            <a:ext cx="24384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561012" y="4995725"/>
            <a:ext cx="24384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>
            <a:off x="7695406" y="5301319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>
            <a:off x="7238206" y="5301319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6200000">
            <a:off x="6781006" y="5301319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6200000">
            <a:off x="6323806" y="5301319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>
            <a:off x="5866606" y="5301319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6200000">
            <a:off x="5474720" y="5301319"/>
            <a:ext cx="6096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503712" y="511202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100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35630" y="511202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-20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589316" y="512291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230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132116" y="511202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85</a:t>
            </a:r>
          </a:p>
        </p:txBody>
      </p:sp>
      <p:sp>
        <p:nvSpPr>
          <p:cNvPr id="42" name="U-Turn Arrow 41"/>
          <p:cNvSpPr/>
          <p:nvPr/>
        </p:nvSpPr>
        <p:spPr>
          <a:xfrm rot="16200000">
            <a:off x="5267092" y="5193279"/>
            <a:ext cx="533400" cy="6858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2451"/>
              <a:gd name="adj5" fmla="val 75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43" name="Bent Arrow 42"/>
          <p:cNvSpPr/>
          <p:nvPr/>
        </p:nvSpPr>
        <p:spPr>
          <a:xfrm rot="16200000">
            <a:off x="5125578" y="4627223"/>
            <a:ext cx="696686" cy="41365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21874" y="5531119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push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070758" y="4159535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pop</a:t>
            </a:r>
          </a:p>
        </p:txBody>
      </p:sp>
      <p:sp>
        <p:nvSpPr>
          <p:cNvPr id="46" name="Right Arrow 45"/>
          <p:cNvSpPr/>
          <p:nvPr/>
        </p:nvSpPr>
        <p:spPr>
          <a:xfrm>
            <a:off x="3352800" y="4953000"/>
            <a:ext cx="457200" cy="2286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55572" y="4876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top</a:t>
            </a:r>
          </a:p>
        </p:txBody>
      </p:sp>
      <p:sp>
        <p:nvSpPr>
          <p:cNvPr id="49" name="Up Arrow 48"/>
          <p:cNvSpPr/>
          <p:nvPr/>
        </p:nvSpPr>
        <p:spPr>
          <a:xfrm>
            <a:off x="6259288" y="4495800"/>
            <a:ext cx="228600" cy="457200"/>
          </a:xfrm>
          <a:prstGeom prst="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96000" y="4114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</a:rPr>
              <a:t>top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C1FE2-0166-43E4-8BC3-937D9DADAAE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1060229"/>
            <a:ext cx="81534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Stack is created to carry out particular task during the operation of a program rather than data storage.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Lifetime short – discarded when operation completed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Stack interface – to enforce restricted access to other items. Only one item either to be read or remove at a given time.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More abstract than arrays – defined with certain permissible operations and not visible to user.</a:t>
            </a:r>
          </a:p>
          <a:p>
            <a:pPr algn="just">
              <a:buClr>
                <a:srgbClr val="FF0000"/>
              </a:buClr>
            </a:pPr>
            <a:endParaRPr lang="en-US" sz="24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solidFill>
                  <a:schemeClr val="bg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Only the top element of a stack is visible, therefore the  number of operations performed by a stack are few…</a:t>
            </a:r>
          </a:p>
          <a:p>
            <a:pPr marL="800100" lvl="1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Inspect the top element</a:t>
            </a:r>
          </a:p>
          <a:p>
            <a:pPr marL="800100" lvl="1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Retrieve the top element</a:t>
            </a:r>
          </a:p>
          <a:p>
            <a:pPr marL="800100" lvl="1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Push a new element on the stack</a:t>
            </a:r>
          </a:p>
          <a:p>
            <a:pPr marL="800100" lvl="1" indent="-3429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Test for an empty stack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en-US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st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433" y="4838997"/>
            <a:ext cx="1694003" cy="1725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755072" y="96987"/>
            <a:ext cx="7620000" cy="838200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sz="40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Stacks – As a conceptual  aids</a:t>
            </a:r>
          </a:p>
        </p:txBody>
      </p:sp>
    </p:spTree>
    <p:extLst>
      <p:ext uri="{BB962C8B-B14F-4D97-AF65-F5344CB8AC3E}">
        <p14:creationId xmlns:p14="http://schemas.microsoft.com/office/powerpoint/2010/main" val="1830839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800" y="0"/>
            <a:ext cx="80772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Application of Stacks</a:t>
            </a:r>
            <a:endParaRPr kumimoji="0" lang="en-US" sz="36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28600" y="1055910"/>
            <a:ext cx="8686800" cy="9906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Stacks are used in many areas, which include the following: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2122724" y="1915874"/>
            <a:ext cx="5410200" cy="5334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rgbClr val="FF0000"/>
                </a:solidFill>
                <a:latin typeface="Garamond" panose="02020404030301010803" pitchFamily="18" charset="0"/>
              </a:rPr>
              <a:t>Page-Visited history in a web browser.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2122724" y="2677874"/>
            <a:ext cx="5410200" cy="5334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rgbClr val="FF0000"/>
                </a:solidFill>
                <a:latin typeface="Garamond" panose="02020404030301010803" pitchFamily="18" charset="0"/>
              </a:rPr>
              <a:t>Undo sequence in a text editor.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2122724" y="3439874"/>
            <a:ext cx="5410200" cy="5334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rgbClr val="FF0000"/>
                </a:solidFill>
                <a:latin typeface="Garamond" panose="02020404030301010803" pitchFamily="18" charset="0"/>
              </a:rPr>
              <a:t>Evaluation of Expression.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2122724" y="4212762"/>
            <a:ext cx="5410200" cy="5334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rgbClr val="FF0000"/>
                </a:solidFill>
                <a:latin typeface="Garamond" panose="02020404030301010803" pitchFamily="18" charset="0"/>
              </a:rPr>
              <a:t>Matching of Parentheses.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2122724" y="4963874"/>
            <a:ext cx="5410200" cy="5334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>
                <a:solidFill>
                  <a:srgbClr val="FF0000"/>
                </a:solidFill>
                <a:latin typeface="Garamond" panose="02020404030301010803" pitchFamily="18" charset="0"/>
              </a:rPr>
              <a:t>Chain of method calls in JAVA virtual machine.</a:t>
            </a:r>
          </a:p>
        </p:txBody>
      </p:sp>
      <p:sp>
        <p:nvSpPr>
          <p:cNvPr id="61" name="AutoShape 6"/>
          <p:cNvSpPr>
            <a:spLocks noChangeArrowheads="1"/>
          </p:cNvSpPr>
          <p:nvPr/>
        </p:nvSpPr>
        <p:spPr bwMode="auto">
          <a:xfrm>
            <a:off x="838200" y="5105400"/>
            <a:ext cx="1219200" cy="1295400"/>
          </a:xfrm>
          <a:prstGeom prst="curvedRightArrow">
            <a:avLst>
              <a:gd name="adj1" fmla="val 25003"/>
              <a:gd name="adj2" fmla="val 5000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62" name="Right Arrow 61"/>
          <p:cNvSpPr/>
          <p:nvPr/>
        </p:nvSpPr>
        <p:spPr>
          <a:xfrm>
            <a:off x="3238506" y="6223000"/>
            <a:ext cx="3810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63" name="Right Arrow 62"/>
          <p:cNvSpPr/>
          <p:nvPr/>
        </p:nvSpPr>
        <p:spPr>
          <a:xfrm>
            <a:off x="4610106" y="6223000"/>
            <a:ext cx="3810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64" name="Right Arrow 63"/>
          <p:cNvSpPr/>
          <p:nvPr/>
        </p:nvSpPr>
        <p:spPr>
          <a:xfrm>
            <a:off x="5981706" y="6223000"/>
            <a:ext cx="3810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Garamond" panose="02020404030301010803" pitchFamily="18" charset="0"/>
            </a:endParaRPr>
          </a:p>
        </p:txBody>
      </p:sp>
      <p:pic>
        <p:nvPicPr>
          <p:cNvPr id="6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6" y="5771915"/>
            <a:ext cx="9144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6" y="5777980"/>
            <a:ext cx="6858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6" y="5768975"/>
            <a:ext cx="6953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6" y="57953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800" y="0"/>
            <a:ext cx="58674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Stack Operations</a:t>
            </a:r>
            <a:endParaRPr kumimoji="0" lang="en-US" sz="36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28600" y="1055910"/>
            <a:ext cx="8686800" cy="9906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Stack operations are:</a:t>
            </a:r>
          </a:p>
          <a:p>
            <a:pPr lvl="2"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Push -&gt; inserts an element on to top of stack</a:t>
            </a:r>
          </a:p>
          <a:p>
            <a:pPr lvl="2" algn="just">
              <a:buClr>
                <a:srgbClr val="FF0000"/>
              </a:buClr>
              <a:buFont typeface="Wingdings" pitchFamily="2" charset="2"/>
              <a:buChar char="Ø"/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lvl="2" algn="just">
              <a:buClr>
                <a:srgbClr val="FF0000"/>
              </a:buClr>
              <a:buFont typeface="Wingdings" pitchFamily="2" charset="2"/>
              <a:buChar char="Ø"/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lvl="2" algn="just">
              <a:buClr>
                <a:srgbClr val="FF0000"/>
              </a:buClr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lvl="2" algn="just">
              <a:buClr>
                <a:srgbClr val="FF0000"/>
              </a:buClr>
              <a:buFont typeface="Wingdings" pitchFamily="2" charset="2"/>
              <a:buChar char="Ø"/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lvl="2" algn="just">
              <a:buClr>
                <a:srgbClr val="FF0000"/>
              </a:buClr>
              <a:buFont typeface="Wingdings" pitchFamily="2" charset="2"/>
              <a:buChar char="Ø"/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lvl="2"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Pop -&gt; deletes an element from the top of the stack</a:t>
            </a:r>
          </a:p>
          <a:p>
            <a:pPr lvl="2" algn="just">
              <a:buClr>
                <a:srgbClr val="FF0000"/>
              </a:buClr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198918"/>
            <a:ext cx="4724400" cy="1577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6634" y="4757058"/>
            <a:ext cx="4800600" cy="1716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800" y="0"/>
            <a:ext cx="58674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Stack Operations</a:t>
            </a:r>
            <a:endParaRPr kumimoji="0" lang="en-US" sz="36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28600" y="1055910"/>
            <a:ext cx="8686800" cy="99060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Stack operations are:</a:t>
            </a:r>
          </a:p>
          <a:p>
            <a:pPr lvl="2"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Push -&gt; inserts an element on to top of stack</a:t>
            </a:r>
          </a:p>
          <a:p>
            <a:pPr lvl="2" algn="just">
              <a:buClr>
                <a:srgbClr val="FF0000"/>
              </a:buClr>
              <a:buFont typeface="Wingdings" pitchFamily="2" charset="2"/>
              <a:buChar char="Ø"/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lvl="2" algn="just">
              <a:buClr>
                <a:srgbClr val="FF0000"/>
              </a:buClr>
              <a:buFont typeface="Wingdings" pitchFamily="2" charset="2"/>
              <a:buChar char="Ø"/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lvl="2" algn="just">
              <a:buClr>
                <a:srgbClr val="FF0000"/>
              </a:buClr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lvl="2" algn="just">
              <a:buClr>
                <a:srgbClr val="FF0000"/>
              </a:buClr>
              <a:buFont typeface="Wingdings" pitchFamily="2" charset="2"/>
              <a:buChar char="Ø"/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lvl="2" algn="just">
              <a:buClr>
                <a:srgbClr val="FF0000"/>
              </a:buClr>
              <a:buFont typeface="Wingdings" pitchFamily="2" charset="2"/>
              <a:buChar char="Ø"/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lvl="2"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Pop -&gt; deletes an element from the top of the stack</a:t>
            </a:r>
          </a:p>
          <a:p>
            <a:pPr lvl="2" algn="just">
              <a:buClr>
                <a:srgbClr val="FF0000"/>
              </a:buClr>
            </a:pPr>
            <a:endParaRPr lang="en-US" sz="2800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198918"/>
            <a:ext cx="4724400" cy="1577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6634" y="4757058"/>
            <a:ext cx="4800600" cy="17160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152400" y="5029200"/>
            <a:ext cx="2286000" cy="838200"/>
          </a:xfrm>
          <a:prstGeom prst="wedgeRoundRectCallout">
            <a:avLst>
              <a:gd name="adj1" fmla="val 214270"/>
              <a:gd name="adj2" fmla="val 37562"/>
              <a:gd name="adj3" fmla="val 16667"/>
            </a:avLst>
          </a:prstGeom>
          <a:solidFill>
            <a:srgbClr val="224B5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300" b="1" dirty="0" err="1">
                <a:latin typeface="Garamond" panose="02020404030301010803" pitchFamily="18" charset="0"/>
              </a:rPr>
              <a:t>isEmpty</a:t>
            </a:r>
            <a:r>
              <a:rPr lang="en-US" sz="1300" b="1" dirty="0">
                <a:latin typeface="Garamond" panose="02020404030301010803" pitchFamily="18" charset="0"/>
              </a:rPr>
              <a:t>() is False for this Stack and Size() is 2.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200900" y="4800600"/>
            <a:ext cx="1790700" cy="855121"/>
          </a:xfrm>
          <a:prstGeom prst="wedgeRoundRectCallout">
            <a:avLst>
              <a:gd name="adj1" fmla="val -74396"/>
              <a:gd name="adj2" fmla="val 55351"/>
              <a:gd name="adj3" fmla="val 16667"/>
            </a:avLst>
          </a:prstGeom>
          <a:solidFill>
            <a:srgbClr val="224B5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300" b="1" dirty="0" err="1">
                <a:solidFill>
                  <a:srgbClr val="DAEDEF"/>
                </a:solidFill>
                <a:latin typeface="Garamond" panose="02020404030301010803" pitchFamily="18" charset="0"/>
              </a:rPr>
              <a:t>isFull</a:t>
            </a:r>
            <a:r>
              <a:rPr lang="en-US" sz="1300" b="1" dirty="0">
                <a:solidFill>
                  <a:srgbClr val="DAEDEF"/>
                </a:solidFill>
                <a:latin typeface="Garamond" panose="02020404030301010803" pitchFamily="18" charset="0"/>
              </a:rPr>
              <a:t>() is False for this Stack.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0" y="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chemeClr val="bg1"/>
                </a:solidFill>
              </a:rPr>
              <a:t>Name: Mohammed Rafi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Couse Code: MIS201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Title: Data and Information Structures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6172200" cy="8382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400" b="1" dirty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Implementation of Stacks</a:t>
            </a:r>
            <a:endParaRPr kumimoji="0" lang="en-US" sz="34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914405"/>
            <a:ext cx="9144000" cy="1588"/>
          </a:xfrm>
          <a:prstGeom prst="line">
            <a:avLst/>
          </a:prstGeom>
          <a:ln w="76200">
            <a:solidFill>
              <a:srgbClr val="FF0000">
                <a:alpha val="3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09600" y="1676400"/>
            <a:ext cx="7696200" cy="1382490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Stacks can be implemented in two ways:</a:t>
            </a:r>
          </a:p>
          <a:p>
            <a:pPr marL="2286000" lvl="4" indent="-457200" algn="just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Using arrays</a:t>
            </a:r>
          </a:p>
          <a:p>
            <a:pPr marL="2286000" lvl="4" indent="-457200" algn="just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chemeClr val="bg1"/>
                </a:solidFill>
                <a:latin typeface="Garamond" panose="02020404030301010803" pitchFamily="18" charset="0"/>
              </a:rPr>
              <a:t>Using Linked Lists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3852</TotalTime>
  <Words>1069</Words>
  <Application>Microsoft Office PowerPoint</Application>
  <PresentationFormat>On-screen Show (4:3)</PresentationFormat>
  <Paragraphs>293</Paragraphs>
  <Slides>23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8" baseType="lpstr">
      <vt:lpstr>SimSun</vt:lpstr>
      <vt:lpstr>Arial</vt:lpstr>
      <vt:lpstr>Book Antiqua</vt:lpstr>
      <vt:lpstr>Calibri</vt:lpstr>
      <vt:lpstr>Courier New</vt:lpstr>
      <vt:lpstr>Garamond</vt:lpstr>
      <vt:lpstr>Lucida Sans</vt:lpstr>
      <vt:lpstr>MS Mincho</vt:lpstr>
      <vt:lpstr>Symbol</vt:lpstr>
      <vt:lpstr>Times New Roman</vt:lpstr>
      <vt:lpstr>Verdana</vt:lpstr>
      <vt:lpstr>Wingdings</vt:lpstr>
      <vt:lpstr>Wingdings 2</vt:lpstr>
      <vt:lpstr>Wingdings 3</vt:lpstr>
      <vt:lpstr>Apex</vt:lpstr>
      <vt:lpstr>Stacks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Stack LinkedList Implementation </vt:lpstr>
      <vt:lpstr>Stack LinkedList Implementation </vt:lpstr>
      <vt:lpstr>Stack LinkedList Implementation </vt:lpstr>
      <vt:lpstr>Stack LinkedList Implementation </vt:lpstr>
      <vt:lpstr>Homewrk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u065312</dc:creator>
  <cp:lastModifiedBy>Sarona</cp:lastModifiedBy>
  <cp:revision>662</cp:revision>
  <dcterms:created xsi:type="dcterms:W3CDTF">2010-02-27T07:05:20Z</dcterms:created>
  <dcterms:modified xsi:type="dcterms:W3CDTF">2017-11-06T15:19:36Z</dcterms:modified>
</cp:coreProperties>
</file>