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bmp" ContentType="image/bmp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4" r:id="rId3"/>
    <p:sldId id="285" r:id="rId4"/>
    <p:sldId id="286" r:id="rId5"/>
    <p:sldId id="292" r:id="rId6"/>
    <p:sldId id="293" r:id="rId7"/>
    <p:sldId id="290" r:id="rId8"/>
    <p:sldId id="291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4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3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7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85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4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0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765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2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95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5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1C42B-B483-CE49-A86F-42CB7E51702D}" type="datetimeFigureOut">
              <a:rPr lang="en-US" smtClean="0"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39C6A-9741-214E-9E9E-C0BF68509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8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bmp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5535613"/>
            <a:ext cx="205105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5527675"/>
            <a:ext cx="18002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75" y="5561013"/>
            <a:ext cx="1806575" cy="117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588" y="5543550"/>
            <a:ext cx="178593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5888"/>
            <a:ext cx="7920038" cy="497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3" y="1552575"/>
            <a:ext cx="1858962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5" y="1552575"/>
            <a:ext cx="1962150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10"/>
          <p:cNvSpPr txBox="1">
            <a:spLocks noChangeArrowheads="1"/>
          </p:cNvSpPr>
          <p:nvPr/>
        </p:nvSpPr>
        <p:spPr bwMode="auto">
          <a:xfrm>
            <a:off x="539750" y="5033963"/>
            <a:ext cx="79930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Sums                                           3490                                 4.05(10</a:t>
            </a:r>
            <a:r>
              <a:rPr lang="en-US" sz="2000" b="1" baseline="30000">
                <a:latin typeface="Arial" charset="0"/>
              </a:rPr>
              <a:t>6</a:t>
            </a:r>
            <a:r>
              <a:rPr lang="en-US" sz="2000" b="1">
                <a:latin typeface="Arial" charset="0"/>
              </a:rPr>
              <a:t>)</a:t>
            </a:r>
            <a:r>
              <a:rPr lang="en-US" sz="1800" b="1">
                <a:latin typeface="Arial" charset="0"/>
              </a:rPr>
              <a:t>                       </a:t>
            </a:r>
          </a:p>
        </p:txBody>
      </p:sp>
      <p:pic>
        <p:nvPicPr>
          <p:cNvPr id="28682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20713"/>
            <a:ext cx="2725738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868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813" y="6391275"/>
            <a:ext cx="103187" cy="14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79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309563"/>
            <a:ext cx="89344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5586413"/>
            <a:ext cx="67675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4564063"/>
            <a:ext cx="674370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8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360363"/>
            <a:ext cx="47910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188913"/>
            <a:ext cx="265112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589756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Question1: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652963"/>
            <a:ext cx="44767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516563"/>
            <a:ext cx="39719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65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2432050"/>
            <a:ext cx="8137525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77788"/>
            <a:ext cx="20574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654425" y="4197350"/>
            <a:ext cx="730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200" b="1">
                <a:latin typeface="Arial" charset="0"/>
              </a:rPr>
              <a:t>2</a:t>
            </a:r>
            <a:endParaRPr lang="en-US" sz="12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43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Question2: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40862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15888"/>
            <a:ext cx="324167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16113"/>
            <a:ext cx="45720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57563"/>
            <a:ext cx="6916737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62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3063875"/>
            <a:ext cx="67929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15888"/>
            <a:ext cx="34385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971550" y="2946400"/>
            <a:ext cx="3455988" cy="2174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5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Question3: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76250"/>
            <a:ext cx="433387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913"/>
            <a:ext cx="4416425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3203575" y="476250"/>
            <a:ext cx="215900" cy="2889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82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581525"/>
            <a:ext cx="7777162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Rectangle 9"/>
          <p:cNvSpPr>
            <a:spLocks noChangeArrowheads="1"/>
          </p:cNvSpPr>
          <p:nvPr/>
        </p:nvSpPr>
        <p:spPr bwMode="auto">
          <a:xfrm>
            <a:off x="6877050" y="5676900"/>
            <a:ext cx="1366838" cy="695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Rectangle 11"/>
          <p:cNvSpPr>
            <a:spLocks noChangeArrowheads="1"/>
          </p:cNvSpPr>
          <p:nvPr/>
        </p:nvSpPr>
        <p:spPr bwMode="auto">
          <a:xfrm>
            <a:off x="5992813" y="5661025"/>
            <a:ext cx="144462" cy="2889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6011863" y="5641975"/>
            <a:ext cx="1254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000" b="1">
                <a:latin typeface="Arial" charset="0"/>
              </a:rPr>
              <a:t>4</a:t>
            </a:r>
            <a:endParaRPr lang="en-US" sz="2000" b="1">
              <a:latin typeface="Arial" charset="0"/>
            </a:endParaRPr>
          </a:p>
        </p:txBody>
      </p:sp>
      <p:sp>
        <p:nvSpPr>
          <p:cNvPr id="34826" name="Text Box 13"/>
          <p:cNvSpPr txBox="1">
            <a:spLocks noChangeArrowheads="1"/>
          </p:cNvSpPr>
          <p:nvPr/>
        </p:nvSpPr>
        <p:spPr bwMode="auto">
          <a:xfrm>
            <a:off x="6948488" y="5872163"/>
            <a:ext cx="1223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000" b="1">
                <a:latin typeface="Arial" charset="0"/>
              </a:rPr>
              <a:t>19.29 mm</a:t>
            </a:r>
            <a:endParaRPr lang="en-US" sz="2000" b="1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6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0"/>
            <a:ext cx="3671887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673475"/>
            <a:ext cx="6999287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7"/>
          <p:cNvSpPr>
            <a:spLocks noChangeArrowheads="1"/>
          </p:cNvSpPr>
          <p:nvPr/>
        </p:nvSpPr>
        <p:spPr bwMode="auto">
          <a:xfrm>
            <a:off x="3502025" y="3808413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2752725" y="4460875"/>
            <a:ext cx="503238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Rectangle 9"/>
          <p:cNvSpPr>
            <a:spLocks noChangeArrowheads="1"/>
          </p:cNvSpPr>
          <p:nvPr/>
        </p:nvSpPr>
        <p:spPr bwMode="auto">
          <a:xfrm>
            <a:off x="2503488" y="5075238"/>
            <a:ext cx="503237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Text Box 10"/>
          <p:cNvSpPr txBox="1">
            <a:spLocks noChangeArrowheads="1"/>
          </p:cNvSpPr>
          <p:nvPr/>
        </p:nvSpPr>
        <p:spPr bwMode="auto">
          <a:xfrm>
            <a:off x="3476625" y="3779838"/>
            <a:ext cx="5762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19.29</a:t>
            </a:r>
            <a:endParaRPr lang="en-US" sz="1600" b="1">
              <a:latin typeface="Arial" charset="0"/>
            </a:endParaRPr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2719388" y="4446588"/>
            <a:ext cx="576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19.29</a:t>
            </a:r>
            <a:endParaRPr lang="en-US" sz="1600" b="1">
              <a:latin typeface="Arial" charset="0"/>
            </a:endParaRPr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2484438" y="5056188"/>
            <a:ext cx="5762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19.29</a:t>
            </a:r>
            <a:endParaRPr lang="en-US" sz="1600" b="1">
              <a:latin typeface="Arial" charset="0"/>
            </a:endParaRPr>
          </a:p>
        </p:txBody>
      </p:sp>
      <p:sp>
        <p:nvSpPr>
          <p:cNvPr id="35850" name="Line 15"/>
          <p:cNvSpPr>
            <a:spLocks noChangeShapeType="1"/>
          </p:cNvSpPr>
          <p:nvPr/>
        </p:nvSpPr>
        <p:spPr bwMode="auto">
          <a:xfrm>
            <a:off x="5651500" y="39338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1" name="Text Box 17"/>
          <p:cNvSpPr txBox="1">
            <a:spLocks noChangeArrowheads="1"/>
          </p:cNvSpPr>
          <p:nvPr/>
        </p:nvSpPr>
        <p:spPr bwMode="auto">
          <a:xfrm>
            <a:off x="6443663" y="3789363"/>
            <a:ext cx="1081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106268.72</a:t>
            </a:r>
            <a:endParaRPr lang="en-US" sz="1600" b="1">
              <a:latin typeface="Arial" charset="0"/>
            </a:endParaRPr>
          </a:p>
        </p:txBody>
      </p:sp>
      <p:sp>
        <p:nvSpPr>
          <p:cNvPr id="35852" name="Rectangle 18"/>
          <p:cNvSpPr>
            <a:spLocks noChangeArrowheads="1"/>
          </p:cNvSpPr>
          <p:nvPr/>
        </p:nvSpPr>
        <p:spPr bwMode="auto">
          <a:xfrm>
            <a:off x="1763713" y="3716338"/>
            <a:ext cx="3816350" cy="433387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Rectangle 19"/>
          <p:cNvSpPr>
            <a:spLocks noChangeArrowheads="1"/>
          </p:cNvSpPr>
          <p:nvPr/>
        </p:nvSpPr>
        <p:spPr bwMode="auto">
          <a:xfrm>
            <a:off x="900113" y="4375150"/>
            <a:ext cx="4094162" cy="4318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Line 20"/>
          <p:cNvSpPr>
            <a:spLocks noChangeShapeType="1"/>
          </p:cNvSpPr>
          <p:nvPr/>
        </p:nvSpPr>
        <p:spPr bwMode="auto">
          <a:xfrm>
            <a:off x="5076825" y="458152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5" name="Text Box 21"/>
          <p:cNvSpPr txBox="1">
            <a:spLocks noChangeArrowheads="1"/>
          </p:cNvSpPr>
          <p:nvPr/>
        </p:nvSpPr>
        <p:spPr bwMode="auto">
          <a:xfrm>
            <a:off x="5867400" y="4437063"/>
            <a:ext cx="10810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227568.72</a:t>
            </a:r>
            <a:endParaRPr lang="en-US" sz="1600" b="1">
              <a:latin typeface="Arial" charset="0"/>
            </a:endParaRPr>
          </a:p>
        </p:txBody>
      </p:sp>
      <p:sp>
        <p:nvSpPr>
          <p:cNvPr id="35856" name="Line 23"/>
          <p:cNvSpPr>
            <a:spLocks noChangeShapeType="1"/>
          </p:cNvSpPr>
          <p:nvPr/>
        </p:nvSpPr>
        <p:spPr bwMode="auto">
          <a:xfrm>
            <a:off x="5003800" y="5210175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7" name="Text Box 24"/>
          <p:cNvSpPr txBox="1">
            <a:spLocks noChangeArrowheads="1"/>
          </p:cNvSpPr>
          <p:nvPr/>
        </p:nvSpPr>
        <p:spPr bwMode="auto">
          <a:xfrm>
            <a:off x="5795963" y="5084763"/>
            <a:ext cx="10810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-19947.18</a:t>
            </a:r>
            <a:endParaRPr lang="en-US" sz="1600" b="1">
              <a:latin typeface="Arial" charset="0"/>
            </a:endParaRPr>
          </a:p>
        </p:txBody>
      </p:sp>
      <p:pic>
        <p:nvPicPr>
          <p:cNvPr id="35858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5056188"/>
            <a:ext cx="7143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9" name="Rectangle 26"/>
          <p:cNvSpPr>
            <a:spLocks noChangeArrowheads="1"/>
          </p:cNvSpPr>
          <p:nvPr/>
        </p:nvSpPr>
        <p:spPr bwMode="auto">
          <a:xfrm>
            <a:off x="890588" y="4994275"/>
            <a:ext cx="4032250" cy="4318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Rectangle 27"/>
          <p:cNvSpPr>
            <a:spLocks noChangeArrowheads="1"/>
          </p:cNvSpPr>
          <p:nvPr/>
        </p:nvSpPr>
        <p:spPr bwMode="auto">
          <a:xfrm>
            <a:off x="1692275" y="5589588"/>
            <a:ext cx="17272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Text Box 28"/>
          <p:cNvSpPr txBox="1">
            <a:spLocks noChangeArrowheads="1"/>
          </p:cNvSpPr>
          <p:nvPr/>
        </p:nvSpPr>
        <p:spPr bwMode="auto">
          <a:xfrm>
            <a:off x="1422400" y="5670550"/>
            <a:ext cx="14938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313890.26 mm</a:t>
            </a:r>
            <a:r>
              <a:rPr lang="tr-TR" sz="1600" b="1" baseline="30000">
                <a:latin typeface="Arial" charset="0"/>
              </a:rPr>
              <a:t>4</a:t>
            </a:r>
            <a:endParaRPr lang="en-US" sz="1600" b="1" baseline="30000">
              <a:latin typeface="Arial" charset="0"/>
            </a:endParaRPr>
          </a:p>
        </p:txBody>
      </p:sp>
      <p:sp>
        <p:nvSpPr>
          <p:cNvPr id="35862" name="Rectangle 29"/>
          <p:cNvSpPr>
            <a:spLocks noChangeArrowheads="1"/>
          </p:cNvSpPr>
          <p:nvPr/>
        </p:nvSpPr>
        <p:spPr bwMode="auto">
          <a:xfrm>
            <a:off x="6156325" y="6146800"/>
            <a:ext cx="1728788" cy="43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3" name="Text Box 30"/>
          <p:cNvSpPr txBox="1">
            <a:spLocks noChangeArrowheads="1"/>
          </p:cNvSpPr>
          <p:nvPr/>
        </p:nvSpPr>
        <p:spPr bwMode="auto">
          <a:xfrm>
            <a:off x="6227763" y="6184900"/>
            <a:ext cx="149383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600" b="1">
                <a:latin typeface="Arial" charset="0"/>
              </a:rPr>
              <a:t>108281.25 mm</a:t>
            </a:r>
            <a:r>
              <a:rPr lang="tr-TR" sz="1600" b="1" baseline="30000">
                <a:latin typeface="Arial" charset="0"/>
              </a:rPr>
              <a:t>4</a:t>
            </a:r>
            <a:endParaRPr lang="en-US" sz="1600" b="1" baseline="300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55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476250"/>
            <a:ext cx="410527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88900" y="0"/>
            <a:ext cx="35290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1800" b="1" u="sng">
                <a:latin typeface="Arial" charset="0"/>
              </a:rPr>
              <a:t>Sample Final Exam Question4:</a:t>
            </a:r>
            <a:endParaRPr lang="en-US" sz="1800" b="1" u="sng">
              <a:latin typeface="Arial" charset="0"/>
            </a:endParaRPr>
          </a:p>
        </p:txBody>
      </p:sp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165100"/>
            <a:ext cx="4516438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3994150"/>
            <a:ext cx="7953375" cy="276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73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13" y="3303588"/>
            <a:ext cx="8748712" cy="311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60350"/>
            <a:ext cx="453707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5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</a:t>
            </a:r>
            <a:r>
              <a:rPr lang="ar-SA" b="1" dirty="0" smtClean="0"/>
              <a:t>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10,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838200" y="2667000"/>
            <a:ext cx="3455988" cy="2209800"/>
            <a:chOff x="6894" y="1982"/>
            <a:chExt cx="5031" cy="3190"/>
          </a:xfrm>
        </p:grpSpPr>
        <p:sp>
          <p:nvSpPr>
            <p:cNvPr id="635919" name="AutoShape 15"/>
            <p:cNvSpPr>
              <a:spLocks noChangeArrowheads="1"/>
            </p:cNvSpPr>
            <p:nvPr/>
          </p:nvSpPr>
          <p:spPr bwMode="auto">
            <a:xfrm rot="16200000">
              <a:off x="8817" y="2785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8" name="Arc 14"/>
            <p:cNvSpPr>
              <a:spLocks/>
            </p:cNvSpPr>
            <p:nvPr/>
          </p:nvSpPr>
          <p:spPr bwMode="auto">
            <a:xfrm flipV="1">
              <a:off x="6894" y="2714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7" name="Line 13"/>
            <p:cNvSpPr>
              <a:spLocks noChangeAspect="1" noChangeShapeType="1"/>
            </p:cNvSpPr>
            <p:nvPr/>
          </p:nvSpPr>
          <p:spPr bwMode="auto">
            <a:xfrm>
              <a:off x="8225" y="3374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6" name="Text Box 12"/>
            <p:cNvSpPr txBox="1">
              <a:spLocks noChangeAspect="1" noChangeArrowheads="1"/>
            </p:cNvSpPr>
            <p:nvPr/>
          </p:nvSpPr>
          <p:spPr bwMode="auto">
            <a:xfrm>
              <a:off x="11400" y="4707"/>
              <a:ext cx="5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5" name="Text Box 11"/>
            <p:cNvSpPr txBox="1">
              <a:spLocks noChangeAspect="1" noChangeArrowheads="1"/>
            </p:cNvSpPr>
            <p:nvPr/>
          </p:nvSpPr>
          <p:spPr bwMode="auto">
            <a:xfrm>
              <a:off x="10552" y="4779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4" name="Text Box 10"/>
            <p:cNvSpPr txBox="1">
              <a:spLocks noChangeAspect="1" noChangeArrowheads="1"/>
            </p:cNvSpPr>
            <p:nvPr/>
          </p:nvSpPr>
          <p:spPr bwMode="auto">
            <a:xfrm>
              <a:off x="8983" y="3550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= </a:t>
              </a: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3" name="Arc 9"/>
            <p:cNvSpPr>
              <a:spLocks/>
            </p:cNvSpPr>
            <p:nvPr/>
          </p:nvSpPr>
          <p:spPr bwMode="auto">
            <a:xfrm rot="-2661754">
              <a:off x="9763" y="3669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2" name="Line 8"/>
            <p:cNvSpPr>
              <a:spLocks noChangeAspect="1" noChangeShapeType="1"/>
            </p:cNvSpPr>
            <p:nvPr/>
          </p:nvSpPr>
          <p:spPr bwMode="auto">
            <a:xfrm>
              <a:off x="7873" y="4852"/>
              <a:ext cx="3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1" name="Line 7"/>
            <p:cNvSpPr>
              <a:spLocks noChangeShapeType="1"/>
            </p:cNvSpPr>
            <p:nvPr/>
          </p:nvSpPr>
          <p:spPr bwMode="auto">
            <a:xfrm>
              <a:off x="10898" y="4171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0" name="Line 6"/>
            <p:cNvSpPr>
              <a:spLocks noChangeAspect="1" noChangeShapeType="1"/>
            </p:cNvSpPr>
            <p:nvPr/>
          </p:nvSpPr>
          <p:spPr bwMode="auto">
            <a:xfrm flipV="1">
              <a:off x="8225" y="2388"/>
              <a:ext cx="0" cy="2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9" name="Text Box 5"/>
            <p:cNvSpPr txBox="1">
              <a:spLocks noChangeAspect="1" noChangeArrowheads="1"/>
            </p:cNvSpPr>
            <p:nvPr/>
          </p:nvSpPr>
          <p:spPr bwMode="auto">
            <a:xfrm>
              <a:off x="7684" y="313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8" name="Text Box 4"/>
            <p:cNvSpPr txBox="1">
              <a:spLocks noChangeAspect="1" noChangeArrowheads="1"/>
            </p:cNvSpPr>
            <p:nvPr/>
          </p:nvSpPr>
          <p:spPr bwMode="auto">
            <a:xfrm>
              <a:off x="8062" y="1982"/>
              <a:ext cx="435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6" name="AutoShape 2" descr="Wide upward diagonal"/>
            <p:cNvSpPr>
              <a:spLocks noChangeArrowheads="1"/>
            </p:cNvSpPr>
            <p:nvPr/>
          </p:nvSpPr>
          <p:spPr bwMode="auto">
            <a:xfrm>
              <a:off x="9744" y="4338"/>
              <a:ext cx="1160" cy="99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4419600" y="2667000"/>
            <a:ext cx="3657600" cy="2286000"/>
            <a:chOff x="6516" y="8530"/>
            <a:chExt cx="4918" cy="3062"/>
          </a:xfrm>
        </p:grpSpPr>
        <p:sp>
          <p:nvSpPr>
            <p:cNvPr id="635939" name="AutoShape 35"/>
            <p:cNvSpPr>
              <a:spLocks noChangeArrowheads="1"/>
            </p:cNvSpPr>
            <p:nvPr/>
          </p:nvSpPr>
          <p:spPr bwMode="auto">
            <a:xfrm rot="16200000">
              <a:off x="8439" y="9188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8" name="Arc 34"/>
            <p:cNvSpPr>
              <a:spLocks/>
            </p:cNvSpPr>
            <p:nvPr/>
          </p:nvSpPr>
          <p:spPr bwMode="auto">
            <a:xfrm flipV="1">
              <a:off x="6516" y="9135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7" name="Line 33"/>
            <p:cNvSpPr>
              <a:spLocks noChangeAspect="1" noChangeShapeType="1"/>
            </p:cNvSpPr>
            <p:nvPr/>
          </p:nvSpPr>
          <p:spPr bwMode="auto">
            <a:xfrm>
              <a:off x="7847" y="9795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6" name="Text Box 32"/>
            <p:cNvSpPr txBox="1">
              <a:spLocks noChangeAspect="1" noChangeArrowheads="1"/>
            </p:cNvSpPr>
            <p:nvPr/>
          </p:nvSpPr>
          <p:spPr bwMode="auto">
            <a:xfrm>
              <a:off x="10963" y="11016"/>
              <a:ext cx="47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5" name="Text Box 31"/>
            <p:cNvSpPr txBox="1">
              <a:spLocks noChangeAspect="1" noChangeArrowheads="1"/>
            </p:cNvSpPr>
            <p:nvPr/>
          </p:nvSpPr>
          <p:spPr bwMode="auto">
            <a:xfrm>
              <a:off x="10155" y="11215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4" name="Text Box 30"/>
            <p:cNvSpPr txBox="1">
              <a:spLocks noChangeAspect="1" noChangeArrowheads="1"/>
            </p:cNvSpPr>
            <p:nvPr/>
          </p:nvSpPr>
          <p:spPr bwMode="auto">
            <a:xfrm>
              <a:off x="8620" y="9971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 = 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3" name="Arc 29"/>
            <p:cNvSpPr>
              <a:spLocks/>
            </p:cNvSpPr>
            <p:nvPr/>
          </p:nvSpPr>
          <p:spPr bwMode="auto">
            <a:xfrm rot="-2661754">
              <a:off x="9385" y="10090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2" name="Line 28"/>
            <p:cNvSpPr>
              <a:spLocks noChangeAspect="1" noChangeShapeType="1"/>
            </p:cNvSpPr>
            <p:nvPr/>
          </p:nvSpPr>
          <p:spPr bwMode="auto">
            <a:xfrm>
              <a:off x="7495" y="11273"/>
              <a:ext cx="3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1" name="Line 27"/>
            <p:cNvSpPr>
              <a:spLocks noChangeShapeType="1"/>
            </p:cNvSpPr>
            <p:nvPr/>
          </p:nvSpPr>
          <p:spPr bwMode="auto">
            <a:xfrm>
              <a:off x="10520" y="10592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0" name="Line 26"/>
            <p:cNvSpPr>
              <a:spLocks noChangeAspect="1" noChangeShapeType="1"/>
            </p:cNvSpPr>
            <p:nvPr/>
          </p:nvSpPr>
          <p:spPr bwMode="auto">
            <a:xfrm flipV="1">
              <a:off x="7847" y="8904"/>
              <a:ext cx="0" cy="25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9" name="Text Box 25"/>
            <p:cNvSpPr txBox="1">
              <a:spLocks noChangeAspect="1" noChangeArrowheads="1"/>
            </p:cNvSpPr>
            <p:nvPr/>
          </p:nvSpPr>
          <p:spPr bwMode="auto">
            <a:xfrm>
              <a:off x="7322" y="955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8" name="Text Box 24"/>
            <p:cNvSpPr txBox="1">
              <a:spLocks noChangeAspect="1" noChangeArrowheads="1"/>
            </p:cNvSpPr>
            <p:nvPr/>
          </p:nvSpPr>
          <p:spPr bwMode="auto">
            <a:xfrm>
              <a:off x="7673" y="8530"/>
              <a:ext cx="557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7" name="AutoShape 23" descr="Wide upward diagonal"/>
            <p:cNvSpPr>
              <a:spLocks noChangeArrowheads="1"/>
            </p:cNvSpPr>
            <p:nvPr/>
          </p:nvSpPr>
          <p:spPr bwMode="auto">
            <a:xfrm rot="5400000">
              <a:off x="9439" y="10855"/>
              <a:ext cx="733" cy="93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6" name="Rectangle 42"/>
          <p:cNvSpPr>
            <a:spLocks noChangeArrowheads="1"/>
          </p:cNvSpPr>
          <p:nvPr/>
        </p:nvSpPr>
        <p:spPr bwMode="auto">
          <a:xfrm>
            <a:off x="381000" y="15240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33CC"/>
                </a:solidFill>
              </a:rPr>
              <a:t>For the shaded area and the strip shown in the two figures, calculate the moment of Inertia and radius of gyration about the </a:t>
            </a:r>
            <a:r>
              <a:rPr lang="en-GB" i="1" dirty="0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-axis (i.e. </a:t>
            </a:r>
            <a:r>
              <a:rPr lang="en-GB" i="1" dirty="0" smtClean="0">
                <a:solidFill>
                  <a:srgbClr val="0033CC"/>
                </a:solidFill>
              </a:rPr>
              <a:t>I</a:t>
            </a:r>
            <a:r>
              <a:rPr lang="en-GB" i="1" baseline="-25000" dirty="0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 and </a:t>
            </a:r>
            <a:r>
              <a:rPr lang="en-GB" i="1" dirty="0" err="1" smtClean="0">
                <a:solidFill>
                  <a:srgbClr val="0033CC"/>
                </a:solidFill>
              </a:rPr>
              <a:t>r</a:t>
            </a:r>
            <a:r>
              <a:rPr lang="en-GB" i="1" baseline="-25000" dirty="0" err="1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)</a:t>
            </a:r>
            <a:endParaRPr kumimoji="0" lang="en-GB" sz="1800" b="0" i="1" u="none" strike="noStrike" cap="none" normalizeH="0" baseline="-2500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39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10,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0" y="1371600"/>
            <a:ext cx="3810000" cy="2362200"/>
            <a:chOff x="6894" y="1982"/>
            <a:chExt cx="5031" cy="3190"/>
          </a:xfrm>
        </p:grpSpPr>
        <p:sp>
          <p:nvSpPr>
            <p:cNvPr id="635919" name="AutoShape 15"/>
            <p:cNvSpPr>
              <a:spLocks noChangeArrowheads="1"/>
            </p:cNvSpPr>
            <p:nvPr/>
          </p:nvSpPr>
          <p:spPr bwMode="auto">
            <a:xfrm rot="16200000">
              <a:off x="8817" y="2785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8" name="Arc 14"/>
            <p:cNvSpPr>
              <a:spLocks/>
            </p:cNvSpPr>
            <p:nvPr/>
          </p:nvSpPr>
          <p:spPr bwMode="auto">
            <a:xfrm flipV="1">
              <a:off x="6894" y="2714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7" name="Line 13"/>
            <p:cNvSpPr>
              <a:spLocks noChangeAspect="1" noChangeShapeType="1"/>
            </p:cNvSpPr>
            <p:nvPr/>
          </p:nvSpPr>
          <p:spPr bwMode="auto">
            <a:xfrm>
              <a:off x="8225" y="3374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6" name="Text Box 12"/>
            <p:cNvSpPr txBox="1">
              <a:spLocks noChangeAspect="1" noChangeArrowheads="1"/>
            </p:cNvSpPr>
            <p:nvPr/>
          </p:nvSpPr>
          <p:spPr bwMode="auto">
            <a:xfrm>
              <a:off x="11400" y="4707"/>
              <a:ext cx="5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5" name="Text Box 11"/>
            <p:cNvSpPr txBox="1">
              <a:spLocks noChangeAspect="1" noChangeArrowheads="1"/>
            </p:cNvSpPr>
            <p:nvPr/>
          </p:nvSpPr>
          <p:spPr bwMode="auto">
            <a:xfrm>
              <a:off x="10552" y="4779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4" name="Text Box 10"/>
            <p:cNvSpPr txBox="1">
              <a:spLocks noChangeAspect="1" noChangeArrowheads="1"/>
            </p:cNvSpPr>
            <p:nvPr/>
          </p:nvSpPr>
          <p:spPr bwMode="auto">
            <a:xfrm>
              <a:off x="8983" y="3550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= </a:t>
              </a: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3" name="Arc 9"/>
            <p:cNvSpPr>
              <a:spLocks/>
            </p:cNvSpPr>
            <p:nvPr/>
          </p:nvSpPr>
          <p:spPr bwMode="auto">
            <a:xfrm rot="-2661754">
              <a:off x="9763" y="3669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2" name="Line 8"/>
            <p:cNvSpPr>
              <a:spLocks noChangeAspect="1" noChangeShapeType="1"/>
            </p:cNvSpPr>
            <p:nvPr/>
          </p:nvSpPr>
          <p:spPr bwMode="auto">
            <a:xfrm>
              <a:off x="7873" y="4852"/>
              <a:ext cx="3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1" name="Line 7"/>
            <p:cNvSpPr>
              <a:spLocks noChangeShapeType="1"/>
            </p:cNvSpPr>
            <p:nvPr/>
          </p:nvSpPr>
          <p:spPr bwMode="auto">
            <a:xfrm>
              <a:off x="10898" y="4171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0" name="Line 6"/>
            <p:cNvSpPr>
              <a:spLocks noChangeAspect="1" noChangeShapeType="1"/>
            </p:cNvSpPr>
            <p:nvPr/>
          </p:nvSpPr>
          <p:spPr bwMode="auto">
            <a:xfrm flipV="1">
              <a:off x="8225" y="2388"/>
              <a:ext cx="0" cy="2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9" name="Text Box 5"/>
            <p:cNvSpPr txBox="1">
              <a:spLocks noChangeAspect="1" noChangeArrowheads="1"/>
            </p:cNvSpPr>
            <p:nvPr/>
          </p:nvSpPr>
          <p:spPr bwMode="auto">
            <a:xfrm>
              <a:off x="7684" y="313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8" name="Text Box 4"/>
            <p:cNvSpPr txBox="1">
              <a:spLocks noChangeAspect="1" noChangeArrowheads="1"/>
            </p:cNvSpPr>
            <p:nvPr/>
          </p:nvSpPr>
          <p:spPr bwMode="auto">
            <a:xfrm>
              <a:off x="8062" y="1982"/>
              <a:ext cx="435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6" name="AutoShape 2" descr="Wide upward diagonal"/>
            <p:cNvSpPr>
              <a:spLocks noChangeArrowheads="1"/>
            </p:cNvSpPr>
            <p:nvPr/>
          </p:nvSpPr>
          <p:spPr bwMode="auto">
            <a:xfrm>
              <a:off x="9744" y="4338"/>
              <a:ext cx="1160" cy="99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25" name="Object 5"/>
          <p:cNvGraphicFramePr>
            <a:graphicFrameLocks noChangeAspect="1"/>
          </p:cNvGraphicFramePr>
          <p:nvPr/>
        </p:nvGraphicFramePr>
        <p:xfrm>
          <a:off x="304800" y="3810000"/>
          <a:ext cx="5334000" cy="1378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tion" r:id="rId3" imgW="3733560" imgH="990360" progId="Equation.3">
                  <p:embed/>
                </p:oleObj>
              </mc:Choice>
              <mc:Fallback>
                <p:oleObj name="Equation" r:id="rId3" imgW="3733560" imgH="990360" progId="Equation.3">
                  <p:embed/>
                  <p:pic>
                    <p:nvPicPr>
                      <p:cNvPr id="645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5334000" cy="13787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27" name="Rectangle 7"/>
          <p:cNvSpPr>
            <a:spLocks noChangeArrowheads="1"/>
          </p:cNvSpPr>
          <p:nvPr/>
        </p:nvSpPr>
        <p:spPr bwMode="auto">
          <a:xfrm>
            <a:off x="45720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28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0" name="Object 10"/>
          <p:cNvGraphicFramePr>
            <a:graphicFrameLocks noChangeAspect="1"/>
          </p:cNvGraphicFramePr>
          <p:nvPr/>
        </p:nvGraphicFramePr>
        <p:xfrm>
          <a:off x="138113" y="5281613"/>
          <a:ext cx="353377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tion" r:id="rId5" imgW="2286000" imgH="660240" progId="Equation.3">
                  <p:embed/>
                </p:oleObj>
              </mc:Choice>
              <mc:Fallback>
                <p:oleObj name="Equation" r:id="rId5" imgW="2286000" imgH="660240" progId="Equation.3">
                  <p:embed/>
                  <p:pic>
                    <p:nvPicPr>
                      <p:cNvPr id="64513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3" y="5281613"/>
                        <a:ext cx="3533775" cy="989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2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3" name="Object 13"/>
          <p:cNvGraphicFramePr>
            <a:graphicFrameLocks noChangeAspect="1"/>
          </p:cNvGraphicFramePr>
          <p:nvPr/>
        </p:nvGraphicFramePr>
        <p:xfrm>
          <a:off x="4876800" y="2286000"/>
          <a:ext cx="36766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7" imgW="2501640" imgH="482400" progId="Equation.3">
                  <p:embed/>
                </p:oleObj>
              </mc:Choice>
              <mc:Fallback>
                <p:oleObj name="Equation" r:id="rId7" imgW="2501640" imgH="482400" progId="Equation.3">
                  <p:embed/>
                  <p:pic>
                    <p:nvPicPr>
                      <p:cNvPr id="64513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86000"/>
                        <a:ext cx="36766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5" name="Rectangle 15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6" name="Object 16"/>
          <p:cNvGraphicFramePr>
            <a:graphicFrameLocks noChangeAspect="1"/>
          </p:cNvGraphicFramePr>
          <p:nvPr/>
        </p:nvGraphicFramePr>
        <p:xfrm>
          <a:off x="5511800" y="2971800"/>
          <a:ext cx="241723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9" imgW="1739880" imgH="507960" progId="Equation.3">
                  <p:embed/>
                </p:oleObj>
              </mc:Choice>
              <mc:Fallback>
                <p:oleObj name="Equation" r:id="rId9" imgW="1739880" imgH="507960" progId="Equation.3">
                  <p:embed/>
                  <p:pic>
                    <p:nvPicPr>
                      <p:cNvPr id="645136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1800" y="2971800"/>
                        <a:ext cx="241723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8" name="Rectangle 18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5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10,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2590800" y="1219200"/>
            <a:ext cx="3810000" cy="2362200"/>
            <a:chOff x="6516" y="8530"/>
            <a:chExt cx="4918" cy="3062"/>
          </a:xfrm>
        </p:grpSpPr>
        <p:sp>
          <p:nvSpPr>
            <p:cNvPr id="635939" name="AutoShape 35"/>
            <p:cNvSpPr>
              <a:spLocks noChangeArrowheads="1"/>
            </p:cNvSpPr>
            <p:nvPr/>
          </p:nvSpPr>
          <p:spPr bwMode="auto">
            <a:xfrm rot="16200000">
              <a:off x="8439" y="9188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8" name="Arc 34"/>
            <p:cNvSpPr>
              <a:spLocks/>
            </p:cNvSpPr>
            <p:nvPr/>
          </p:nvSpPr>
          <p:spPr bwMode="auto">
            <a:xfrm flipV="1">
              <a:off x="6516" y="9135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7" name="Line 33"/>
            <p:cNvSpPr>
              <a:spLocks noChangeAspect="1" noChangeShapeType="1"/>
            </p:cNvSpPr>
            <p:nvPr/>
          </p:nvSpPr>
          <p:spPr bwMode="auto">
            <a:xfrm>
              <a:off x="7847" y="9795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6" name="Text Box 32"/>
            <p:cNvSpPr txBox="1">
              <a:spLocks noChangeAspect="1" noChangeArrowheads="1"/>
            </p:cNvSpPr>
            <p:nvPr/>
          </p:nvSpPr>
          <p:spPr bwMode="auto">
            <a:xfrm>
              <a:off x="10963" y="11016"/>
              <a:ext cx="47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5" name="Text Box 31"/>
            <p:cNvSpPr txBox="1">
              <a:spLocks noChangeAspect="1" noChangeArrowheads="1"/>
            </p:cNvSpPr>
            <p:nvPr/>
          </p:nvSpPr>
          <p:spPr bwMode="auto">
            <a:xfrm>
              <a:off x="10155" y="11215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4" name="Text Box 30"/>
            <p:cNvSpPr txBox="1">
              <a:spLocks noChangeAspect="1" noChangeArrowheads="1"/>
            </p:cNvSpPr>
            <p:nvPr/>
          </p:nvSpPr>
          <p:spPr bwMode="auto">
            <a:xfrm>
              <a:off x="8620" y="9971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 = 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3" name="Arc 29"/>
            <p:cNvSpPr>
              <a:spLocks/>
            </p:cNvSpPr>
            <p:nvPr/>
          </p:nvSpPr>
          <p:spPr bwMode="auto">
            <a:xfrm rot="-2661754">
              <a:off x="9385" y="10090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2" name="Line 28"/>
            <p:cNvSpPr>
              <a:spLocks noChangeAspect="1" noChangeShapeType="1"/>
            </p:cNvSpPr>
            <p:nvPr/>
          </p:nvSpPr>
          <p:spPr bwMode="auto">
            <a:xfrm>
              <a:off x="7495" y="11273"/>
              <a:ext cx="3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1" name="Line 27"/>
            <p:cNvSpPr>
              <a:spLocks noChangeShapeType="1"/>
            </p:cNvSpPr>
            <p:nvPr/>
          </p:nvSpPr>
          <p:spPr bwMode="auto">
            <a:xfrm>
              <a:off x="10520" y="10592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0" name="Line 26"/>
            <p:cNvSpPr>
              <a:spLocks noChangeAspect="1" noChangeShapeType="1"/>
            </p:cNvSpPr>
            <p:nvPr/>
          </p:nvSpPr>
          <p:spPr bwMode="auto">
            <a:xfrm flipV="1">
              <a:off x="7847" y="8904"/>
              <a:ext cx="0" cy="25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9" name="Text Box 25"/>
            <p:cNvSpPr txBox="1">
              <a:spLocks noChangeAspect="1" noChangeArrowheads="1"/>
            </p:cNvSpPr>
            <p:nvPr/>
          </p:nvSpPr>
          <p:spPr bwMode="auto">
            <a:xfrm>
              <a:off x="7322" y="955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8" name="Text Box 24"/>
            <p:cNvSpPr txBox="1">
              <a:spLocks noChangeAspect="1" noChangeArrowheads="1"/>
            </p:cNvSpPr>
            <p:nvPr/>
          </p:nvSpPr>
          <p:spPr bwMode="auto">
            <a:xfrm>
              <a:off x="7673" y="8530"/>
              <a:ext cx="557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7" name="AutoShape 23" descr="Wide upward diagonal"/>
            <p:cNvSpPr>
              <a:spLocks noChangeArrowheads="1"/>
            </p:cNvSpPr>
            <p:nvPr/>
          </p:nvSpPr>
          <p:spPr bwMode="auto">
            <a:xfrm rot="5400000">
              <a:off x="9439" y="10855"/>
              <a:ext cx="733" cy="93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21" name="Object 1"/>
          <p:cNvGraphicFramePr>
            <a:graphicFrameLocks noChangeAspect="1"/>
          </p:cNvGraphicFramePr>
          <p:nvPr/>
        </p:nvGraphicFramePr>
        <p:xfrm>
          <a:off x="457200" y="3657600"/>
          <a:ext cx="448400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2908080" imgH="609480" progId="Equation.3">
                  <p:embed/>
                </p:oleObj>
              </mc:Choice>
              <mc:Fallback>
                <p:oleObj name="Equation" r:id="rId3" imgW="2908080" imgH="609480" progId="Equation.3">
                  <p:embed/>
                  <p:pic>
                    <p:nvPicPr>
                      <p:cNvPr id="645121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657600"/>
                        <a:ext cx="448400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7" name="Rectangle 7"/>
          <p:cNvSpPr>
            <a:spLocks noChangeArrowheads="1"/>
          </p:cNvSpPr>
          <p:nvPr/>
        </p:nvSpPr>
        <p:spPr bwMode="auto">
          <a:xfrm>
            <a:off x="45720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28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45129" name="Object 9"/>
          <p:cNvGraphicFramePr>
            <a:graphicFrameLocks noChangeAspect="1"/>
          </p:cNvGraphicFramePr>
          <p:nvPr/>
        </p:nvGraphicFramePr>
        <p:xfrm>
          <a:off x="381000" y="4648200"/>
          <a:ext cx="6553200" cy="823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5" imgW="3936960" imgH="507960" progId="Equation.3">
                  <p:embed/>
                </p:oleObj>
              </mc:Choice>
              <mc:Fallback>
                <p:oleObj name="Equation" r:id="rId5" imgW="3936960" imgH="507960" progId="Equation.3">
                  <p:embed/>
                  <p:pic>
                    <p:nvPicPr>
                      <p:cNvPr id="64512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648200"/>
                        <a:ext cx="6553200" cy="8231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6149" name="Object 5"/>
          <p:cNvGraphicFramePr>
            <a:graphicFrameLocks noChangeAspect="1"/>
          </p:cNvGraphicFramePr>
          <p:nvPr/>
        </p:nvGraphicFramePr>
        <p:xfrm>
          <a:off x="381000" y="5562600"/>
          <a:ext cx="284638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quation" r:id="rId7" imgW="1841400" imgH="444240" progId="Equation.3">
                  <p:embed/>
                </p:oleObj>
              </mc:Choice>
              <mc:Fallback>
                <p:oleObj name="Equation" r:id="rId7" imgW="1841400" imgH="444240" progId="Equation.3">
                  <p:embed/>
                  <p:pic>
                    <p:nvPicPr>
                      <p:cNvPr id="64614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562600"/>
                        <a:ext cx="2846387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914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63513"/>
            <a:ext cx="7689850" cy="649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Dikdörtgen"/>
          <p:cNvSpPr/>
          <p:nvPr/>
        </p:nvSpPr>
        <p:spPr>
          <a:xfrm>
            <a:off x="2928938" y="928688"/>
            <a:ext cx="542925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97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400050"/>
            <a:ext cx="5715000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Dikdörtgen"/>
          <p:cNvSpPr/>
          <p:nvPr/>
        </p:nvSpPr>
        <p:spPr>
          <a:xfrm>
            <a:off x="1714500" y="357188"/>
            <a:ext cx="857250" cy="500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06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10,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649218" name="Group 2"/>
          <p:cNvGrpSpPr>
            <a:grpSpLocks/>
          </p:cNvGrpSpPr>
          <p:nvPr/>
        </p:nvGrpSpPr>
        <p:grpSpPr bwMode="auto">
          <a:xfrm>
            <a:off x="3200400" y="2362200"/>
            <a:ext cx="2352675" cy="2565400"/>
            <a:chOff x="6625" y="2129"/>
            <a:chExt cx="3705" cy="4041"/>
          </a:xfrm>
        </p:grpSpPr>
        <p:cxnSp>
          <p:nvCxnSpPr>
            <p:cNvPr id="649219" name="AutoShape 3"/>
            <p:cNvCxnSpPr>
              <a:cxnSpLocks noChangeShapeType="1"/>
            </p:cNvCxnSpPr>
            <p:nvPr/>
          </p:nvCxnSpPr>
          <p:spPr bwMode="auto">
            <a:xfrm>
              <a:off x="8552" y="2773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20" name="AutoShape 4"/>
            <p:cNvCxnSpPr>
              <a:cxnSpLocks noChangeShapeType="1"/>
            </p:cNvCxnSpPr>
            <p:nvPr/>
          </p:nvCxnSpPr>
          <p:spPr bwMode="auto">
            <a:xfrm>
              <a:off x="9010" y="2829"/>
              <a:ext cx="0" cy="36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21" name="Text Box 5"/>
            <p:cNvSpPr txBox="1">
              <a:spLocks noChangeArrowheads="1"/>
            </p:cNvSpPr>
            <p:nvPr/>
          </p:nvSpPr>
          <p:spPr bwMode="auto">
            <a:xfrm>
              <a:off x="8961" y="2790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22" name="Text Box 6"/>
            <p:cNvSpPr txBox="1">
              <a:spLocks noChangeArrowheads="1"/>
            </p:cNvSpPr>
            <p:nvPr/>
          </p:nvSpPr>
          <p:spPr bwMode="auto">
            <a:xfrm>
              <a:off x="6625" y="5099"/>
              <a:ext cx="116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3" name="AutoShape 7"/>
            <p:cNvCxnSpPr>
              <a:cxnSpLocks noChangeShapeType="1"/>
            </p:cNvCxnSpPr>
            <p:nvPr/>
          </p:nvCxnSpPr>
          <p:spPr bwMode="auto">
            <a:xfrm>
              <a:off x="7429" y="2508"/>
              <a:ext cx="0" cy="3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24" name="Text Box 8"/>
            <p:cNvSpPr txBox="1">
              <a:spLocks noChangeArrowheads="1"/>
            </p:cNvSpPr>
            <p:nvPr/>
          </p:nvSpPr>
          <p:spPr bwMode="auto">
            <a:xfrm>
              <a:off x="7266" y="2129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5" name="AutoShape 9"/>
            <p:cNvCxnSpPr>
              <a:cxnSpLocks noChangeShapeType="1"/>
            </p:cNvCxnSpPr>
            <p:nvPr/>
          </p:nvCxnSpPr>
          <p:spPr bwMode="auto">
            <a:xfrm>
              <a:off x="8668" y="3977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26" name="Text Box 10"/>
            <p:cNvSpPr txBox="1">
              <a:spLocks noChangeArrowheads="1"/>
            </p:cNvSpPr>
            <p:nvPr/>
          </p:nvSpPr>
          <p:spPr bwMode="auto">
            <a:xfrm>
              <a:off x="7544" y="3893"/>
              <a:ext cx="1083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7" name="AutoShape 11"/>
            <p:cNvCxnSpPr>
              <a:cxnSpLocks noChangeShapeType="1"/>
            </p:cNvCxnSpPr>
            <p:nvPr/>
          </p:nvCxnSpPr>
          <p:spPr bwMode="auto">
            <a:xfrm>
              <a:off x="6664" y="5425"/>
              <a:ext cx="765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28" name="AutoShape 12"/>
            <p:cNvCxnSpPr>
              <a:cxnSpLocks noChangeShapeType="1"/>
            </p:cNvCxnSpPr>
            <p:nvPr/>
          </p:nvCxnSpPr>
          <p:spPr bwMode="auto">
            <a:xfrm>
              <a:off x="7429" y="2969"/>
              <a:ext cx="1123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29" name="AutoShape 13"/>
            <p:cNvCxnSpPr>
              <a:cxnSpLocks noChangeShapeType="1"/>
            </p:cNvCxnSpPr>
            <p:nvPr/>
          </p:nvCxnSpPr>
          <p:spPr bwMode="auto">
            <a:xfrm>
              <a:off x="8669" y="3410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30" name="Text Box 14"/>
            <p:cNvSpPr txBox="1">
              <a:spLocks noChangeArrowheads="1"/>
            </p:cNvSpPr>
            <p:nvPr/>
          </p:nvSpPr>
          <p:spPr bwMode="auto">
            <a:xfrm>
              <a:off x="7583" y="2630"/>
              <a:ext cx="10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1" name="AutoShape 15"/>
            <p:cNvCxnSpPr>
              <a:cxnSpLocks noChangeShapeType="1"/>
            </p:cNvCxnSpPr>
            <p:nvPr/>
          </p:nvCxnSpPr>
          <p:spPr bwMode="auto">
            <a:xfrm>
              <a:off x="9010" y="3979"/>
              <a:ext cx="0" cy="193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32" name="AutoShape 16"/>
            <p:cNvCxnSpPr>
              <a:cxnSpLocks noChangeShapeType="1"/>
            </p:cNvCxnSpPr>
            <p:nvPr/>
          </p:nvCxnSpPr>
          <p:spPr bwMode="auto">
            <a:xfrm>
              <a:off x="7878" y="4241"/>
              <a:ext cx="46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33" name="AutoShape 17"/>
            <p:cNvCxnSpPr>
              <a:cxnSpLocks noChangeShapeType="1"/>
            </p:cNvCxnSpPr>
            <p:nvPr/>
          </p:nvCxnSpPr>
          <p:spPr bwMode="auto">
            <a:xfrm flipH="1">
              <a:off x="7656" y="5425"/>
              <a:ext cx="254" cy="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34" name="Text Box 18"/>
            <p:cNvSpPr txBox="1">
              <a:spLocks noChangeArrowheads="1"/>
            </p:cNvSpPr>
            <p:nvPr/>
          </p:nvSpPr>
          <p:spPr bwMode="auto">
            <a:xfrm>
              <a:off x="8947" y="4890"/>
              <a:ext cx="109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170 mm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5" name="AutoShape 19"/>
            <p:cNvCxnSpPr>
              <a:cxnSpLocks noChangeShapeType="1"/>
            </p:cNvCxnSpPr>
            <p:nvPr/>
          </p:nvCxnSpPr>
          <p:spPr bwMode="auto">
            <a:xfrm>
              <a:off x="7429" y="5923"/>
              <a:ext cx="23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36" name="Text Box 20"/>
            <p:cNvSpPr txBox="1">
              <a:spLocks noChangeArrowheads="1"/>
            </p:cNvSpPr>
            <p:nvPr/>
          </p:nvSpPr>
          <p:spPr bwMode="auto">
            <a:xfrm>
              <a:off x="9679" y="5696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7" name="AutoShape 21"/>
            <p:cNvCxnSpPr>
              <a:cxnSpLocks noChangeShapeType="1"/>
            </p:cNvCxnSpPr>
            <p:nvPr/>
          </p:nvCxnSpPr>
          <p:spPr bwMode="auto">
            <a:xfrm>
              <a:off x="8669" y="3202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38" name="AutoShape 22"/>
            <p:cNvCxnSpPr>
              <a:cxnSpLocks noChangeShapeType="1"/>
            </p:cNvCxnSpPr>
            <p:nvPr/>
          </p:nvCxnSpPr>
          <p:spPr bwMode="auto">
            <a:xfrm>
              <a:off x="9010" y="3410"/>
              <a:ext cx="0" cy="56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649239" name="Text Box 23"/>
            <p:cNvSpPr txBox="1">
              <a:spLocks noChangeArrowheads="1"/>
            </p:cNvSpPr>
            <p:nvPr/>
          </p:nvSpPr>
          <p:spPr bwMode="auto">
            <a:xfrm>
              <a:off x="8948" y="3514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40" name="AutoShape 24"/>
            <p:cNvCxnSpPr>
              <a:cxnSpLocks noChangeShapeType="1"/>
            </p:cNvCxnSpPr>
            <p:nvPr/>
          </p:nvCxnSpPr>
          <p:spPr bwMode="auto">
            <a:xfrm>
              <a:off x="8338" y="4011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1" name="AutoShape 25"/>
            <p:cNvCxnSpPr>
              <a:cxnSpLocks noChangeShapeType="1"/>
            </p:cNvCxnSpPr>
            <p:nvPr/>
          </p:nvCxnSpPr>
          <p:spPr bwMode="auto">
            <a:xfrm>
              <a:off x="8552" y="4017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2" name="AutoShape 26"/>
            <p:cNvCxnSpPr>
              <a:cxnSpLocks noChangeShapeType="1"/>
            </p:cNvCxnSpPr>
            <p:nvPr/>
          </p:nvCxnSpPr>
          <p:spPr bwMode="auto">
            <a:xfrm flipH="1">
              <a:off x="8547" y="4242"/>
              <a:ext cx="294" cy="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43" name="Text Box 27"/>
            <p:cNvSpPr txBox="1">
              <a:spLocks noChangeArrowheads="1"/>
            </p:cNvSpPr>
            <p:nvPr/>
          </p:nvSpPr>
          <p:spPr bwMode="auto">
            <a:xfrm>
              <a:off x="7131" y="5836"/>
              <a:ext cx="517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4" name="Rectangle 28"/>
            <p:cNvSpPr>
              <a:spLocks noChangeArrowheads="1"/>
            </p:cNvSpPr>
            <p:nvPr/>
          </p:nvSpPr>
          <p:spPr bwMode="auto">
            <a:xfrm>
              <a:off x="7432" y="3189"/>
              <a:ext cx="227" cy="2721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5" name="Rectangle 29"/>
            <p:cNvSpPr>
              <a:spLocks noChangeArrowheads="1"/>
            </p:cNvSpPr>
            <p:nvPr/>
          </p:nvSpPr>
          <p:spPr bwMode="auto">
            <a:xfrm>
              <a:off x="7432" y="3183"/>
              <a:ext cx="1134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6" name="Rectangle 30"/>
            <p:cNvSpPr>
              <a:spLocks noChangeArrowheads="1"/>
            </p:cNvSpPr>
            <p:nvPr/>
          </p:nvSpPr>
          <p:spPr bwMode="auto">
            <a:xfrm rot="5400000">
              <a:off x="8171" y="3580"/>
              <a:ext cx="567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9293" name="Rectangle 77"/>
          <p:cNvSpPr>
            <a:spLocks noChangeArrowheads="1"/>
          </p:cNvSpPr>
          <p:nvPr/>
        </p:nvSpPr>
        <p:spPr bwMode="auto">
          <a:xfrm>
            <a:off x="457200" y="1600200"/>
            <a:ext cx="7239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Determine the moment of inertia of the shaded area about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tr-TR" sz="2000" b="0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tr-TR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-axis.</a:t>
            </a:r>
            <a:endParaRPr kumimoji="0" lang="tr-TR" sz="20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0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92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10,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096000" y="1828800"/>
            <a:ext cx="2352675" cy="2566987"/>
            <a:chOff x="6664" y="6730"/>
            <a:chExt cx="3705" cy="4041"/>
          </a:xfrm>
        </p:grpSpPr>
        <p:cxnSp>
          <p:nvCxnSpPr>
            <p:cNvPr id="649248" name="AutoShape 32"/>
            <p:cNvCxnSpPr>
              <a:cxnSpLocks noChangeShapeType="1"/>
            </p:cNvCxnSpPr>
            <p:nvPr/>
          </p:nvCxnSpPr>
          <p:spPr bwMode="auto">
            <a:xfrm>
              <a:off x="8591" y="7374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9" name="AutoShape 33"/>
            <p:cNvCxnSpPr>
              <a:cxnSpLocks noChangeShapeType="1"/>
            </p:cNvCxnSpPr>
            <p:nvPr/>
          </p:nvCxnSpPr>
          <p:spPr bwMode="auto">
            <a:xfrm>
              <a:off x="9049" y="7430"/>
              <a:ext cx="0" cy="36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50" name="Text Box 34"/>
            <p:cNvSpPr txBox="1">
              <a:spLocks noChangeArrowheads="1"/>
            </p:cNvSpPr>
            <p:nvPr/>
          </p:nvSpPr>
          <p:spPr bwMode="auto">
            <a:xfrm>
              <a:off x="9000" y="7391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51" name="Text Box 35"/>
            <p:cNvSpPr txBox="1">
              <a:spLocks noChangeArrowheads="1"/>
            </p:cNvSpPr>
            <p:nvPr/>
          </p:nvSpPr>
          <p:spPr bwMode="auto">
            <a:xfrm>
              <a:off x="6664" y="9700"/>
              <a:ext cx="116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2" name="AutoShape 36"/>
            <p:cNvCxnSpPr>
              <a:cxnSpLocks noChangeShapeType="1"/>
            </p:cNvCxnSpPr>
            <p:nvPr/>
          </p:nvCxnSpPr>
          <p:spPr bwMode="auto">
            <a:xfrm>
              <a:off x="7468" y="7109"/>
              <a:ext cx="0" cy="3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3" name="Text Box 37"/>
            <p:cNvSpPr txBox="1">
              <a:spLocks noChangeArrowheads="1"/>
            </p:cNvSpPr>
            <p:nvPr/>
          </p:nvSpPr>
          <p:spPr bwMode="auto">
            <a:xfrm>
              <a:off x="7305" y="6730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4" name="AutoShape 38"/>
            <p:cNvCxnSpPr>
              <a:cxnSpLocks noChangeShapeType="1"/>
            </p:cNvCxnSpPr>
            <p:nvPr/>
          </p:nvCxnSpPr>
          <p:spPr bwMode="auto">
            <a:xfrm>
              <a:off x="8707" y="8578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5" name="Text Box 39"/>
            <p:cNvSpPr txBox="1">
              <a:spLocks noChangeArrowheads="1"/>
            </p:cNvSpPr>
            <p:nvPr/>
          </p:nvSpPr>
          <p:spPr bwMode="auto">
            <a:xfrm>
              <a:off x="7583" y="8494"/>
              <a:ext cx="1083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6" name="AutoShape 40"/>
            <p:cNvCxnSpPr>
              <a:cxnSpLocks noChangeShapeType="1"/>
            </p:cNvCxnSpPr>
            <p:nvPr/>
          </p:nvCxnSpPr>
          <p:spPr bwMode="auto">
            <a:xfrm>
              <a:off x="6703" y="10026"/>
              <a:ext cx="765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57" name="AutoShape 41"/>
            <p:cNvCxnSpPr>
              <a:cxnSpLocks noChangeShapeType="1"/>
            </p:cNvCxnSpPr>
            <p:nvPr/>
          </p:nvCxnSpPr>
          <p:spPr bwMode="auto">
            <a:xfrm>
              <a:off x="7468" y="7570"/>
              <a:ext cx="1123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58" name="AutoShape 42"/>
            <p:cNvCxnSpPr>
              <a:cxnSpLocks noChangeShapeType="1"/>
            </p:cNvCxnSpPr>
            <p:nvPr/>
          </p:nvCxnSpPr>
          <p:spPr bwMode="auto">
            <a:xfrm>
              <a:off x="8708" y="8011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9" name="Text Box 43"/>
            <p:cNvSpPr txBox="1">
              <a:spLocks noChangeArrowheads="1"/>
            </p:cNvSpPr>
            <p:nvPr/>
          </p:nvSpPr>
          <p:spPr bwMode="auto">
            <a:xfrm>
              <a:off x="7622" y="7231"/>
              <a:ext cx="10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0" name="AutoShape 44"/>
            <p:cNvCxnSpPr>
              <a:cxnSpLocks noChangeShapeType="1"/>
            </p:cNvCxnSpPr>
            <p:nvPr/>
          </p:nvCxnSpPr>
          <p:spPr bwMode="auto">
            <a:xfrm>
              <a:off x="9049" y="8580"/>
              <a:ext cx="0" cy="193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61" name="AutoShape 45"/>
            <p:cNvCxnSpPr>
              <a:cxnSpLocks noChangeShapeType="1"/>
            </p:cNvCxnSpPr>
            <p:nvPr/>
          </p:nvCxnSpPr>
          <p:spPr bwMode="auto">
            <a:xfrm>
              <a:off x="7917" y="8842"/>
              <a:ext cx="46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62" name="AutoShape 46"/>
            <p:cNvCxnSpPr>
              <a:cxnSpLocks noChangeShapeType="1"/>
            </p:cNvCxnSpPr>
            <p:nvPr/>
          </p:nvCxnSpPr>
          <p:spPr bwMode="auto">
            <a:xfrm flipH="1">
              <a:off x="7695" y="10026"/>
              <a:ext cx="254" cy="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63" name="Text Box 47"/>
            <p:cNvSpPr txBox="1">
              <a:spLocks noChangeArrowheads="1"/>
            </p:cNvSpPr>
            <p:nvPr/>
          </p:nvSpPr>
          <p:spPr bwMode="auto">
            <a:xfrm>
              <a:off x="8986" y="9369"/>
              <a:ext cx="109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170 mm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4" name="AutoShape 48"/>
            <p:cNvCxnSpPr>
              <a:cxnSpLocks noChangeShapeType="1"/>
            </p:cNvCxnSpPr>
            <p:nvPr/>
          </p:nvCxnSpPr>
          <p:spPr bwMode="auto">
            <a:xfrm>
              <a:off x="7468" y="10524"/>
              <a:ext cx="23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65" name="Text Box 49"/>
            <p:cNvSpPr txBox="1">
              <a:spLocks noChangeArrowheads="1"/>
            </p:cNvSpPr>
            <p:nvPr/>
          </p:nvSpPr>
          <p:spPr bwMode="auto">
            <a:xfrm>
              <a:off x="9718" y="10297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6" name="AutoShape 50"/>
            <p:cNvCxnSpPr>
              <a:cxnSpLocks noChangeShapeType="1"/>
            </p:cNvCxnSpPr>
            <p:nvPr/>
          </p:nvCxnSpPr>
          <p:spPr bwMode="auto">
            <a:xfrm>
              <a:off x="8708" y="7803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67" name="AutoShape 51"/>
            <p:cNvCxnSpPr>
              <a:cxnSpLocks noChangeShapeType="1"/>
            </p:cNvCxnSpPr>
            <p:nvPr/>
          </p:nvCxnSpPr>
          <p:spPr bwMode="auto">
            <a:xfrm>
              <a:off x="9049" y="8011"/>
              <a:ext cx="0" cy="56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649268" name="Text Box 52"/>
            <p:cNvSpPr txBox="1">
              <a:spLocks noChangeArrowheads="1"/>
            </p:cNvSpPr>
            <p:nvPr/>
          </p:nvSpPr>
          <p:spPr bwMode="auto">
            <a:xfrm>
              <a:off x="9005" y="8115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9" name="AutoShape 53"/>
            <p:cNvCxnSpPr>
              <a:cxnSpLocks noChangeShapeType="1"/>
            </p:cNvCxnSpPr>
            <p:nvPr/>
          </p:nvCxnSpPr>
          <p:spPr bwMode="auto">
            <a:xfrm>
              <a:off x="8377" y="8612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70" name="AutoShape 54"/>
            <p:cNvCxnSpPr>
              <a:cxnSpLocks noChangeShapeType="1"/>
            </p:cNvCxnSpPr>
            <p:nvPr/>
          </p:nvCxnSpPr>
          <p:spPr bwMode="auto">
            <a:xfrm>
              <a:off x="8591" y="8618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71" name="AutoShape 55"/>
            <p:cNvCxnSpPr>
              <a:cxnSpLocks noChangeShapeType="1"/>
            </p:cNvCxnSpPr>
            <p:nvPr/>
          </p:nvCxnSpPr>
          <p:spPr bwMode="auto">
            <a:xfrm flipH="1">
              <a:off x="8586" y="8843"/>
              <a:ext cx="294" cy="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72" name="Text Box 56"/>
            <p:cNvSpPr txBox="1">
              <a:spLocks noChangeArrowheads="1"/>
            </p:cNvSpPr>
            <p:nvPr/>
          </p:nvSpPr>
          <p:spPr bwMode="auto">
            <a:xfrm>
              <a:off x="7170" y="10437"/>
              <a:ext cx="517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3" name="Rectangle 57"/>
            <p:cNvSpPr>
              <a:spLocks noChangeArrowheads="1"/>
            </p:cNvSpPr>
            <p:nvPr/>
          </p:nvSpPr>
          <p:spPr bwMode="auto">
            <a:xfrm>
              <a:off x="7471" y="7790"/>
              <a:ext cx="227" cy="2721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4" name="Rectangle 58"/>
            <p:cNvSpPr>
              <a:spLocks noChangeArrowheads="1"/>
            </p:cNvSpPr>
            <p:nvPr/>
          </p:nvSpPr>
          <p:spPr bwMode="auto">
            <a:xfrm>
              <a:off x="7471" y="7784"/>
              <a:ext cx="1134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5" name="Rectangle 59"/>
            <p:cNvSpPr>
              <a:spLocks noChangeArrowheads="1"/>
            </p:cNvSpPr>
            <p:nvPr/>
          </p:nvSpPr>
          <p:spPr bwMode="auto">
            <a:xfrm rot="5400000">
              <a:off x="8210" y="8181"/>
              <a:ext cx="567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76" name="AutoShape 60"/>
            <p:cNvCxnSpPr>
              <a:cxnSpLocks noChangeShapeType="1"/>
            </p:cNvCxnSpPr>
            <p:nvPr/>
          </p:nvCxnSpPr>
          <p:spPr bwMode="auto">
            <a:xfrm>
              <a:off x="7687" y="7797"/>
              <a:ext cx="0" cy="2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649277" name="AutoShape 61"/>
            <p:cNvCxnSpPr>
              <a:cxnSpLocks noChangeShapeType="1"/>
            </p:cNvCxnSpPr>
            <p:nvPr/>
          </p:nvCxnSpPr>
          <p:spPr bwMode="auto">
            <a:xfrm>
              <a:off x="8377" y="7810"/>
              <a:ext cx="0" cy="2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sp>
          <p:nvSpPr>
            <p:cNvPr id="649278" name="Text Box 62"/>
            <p:cNvSpPr txBox="1">
              <a:spLocks noChangeArrowheads="1"/>
            </p:cNvSpPr>
            <p:nvPr/>
          </p:nvSpPr>
          <p:spPr bwMode="auto">
            <a:xfrm>
              <a:off x="6909" y="9151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9" name="Oval 63"/>
            <p:cNvSpPr>
              <a:spLocks noChangeArrowheads="1"/>
            </p:cNvSpPr>
            <p:nvPr/>
          </p:nvSpPr>
          <p:spPr bwMode="auto">
            <a:xfrm>
              <a:off x="6922" y="9164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0" name="Arc 64"/>
            <p:cNvSpPr>
              <a:spLocks/>
            </p:cNvSpPr>
            <p:nvPr/>
          </p:nvSpPr>
          <p:spPr bwMode="auto">
            <a:xfrm flipH="1">
              <a:off x="7209" y="9073"/>
              <a:ext cx="413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1" name="Arc 65"/>
            <p:cNvSpPr>
              <a:spLocks/>
            </p:cNvSpPr>
            <p:nvPr/>
          </p:nvSpPr>
          <p:spPr bwMode="auto">
            <a:xfrm flipV="1">
              <a:off x="7956" y="7888"/>
              <a:ext cx="143" cy="316"/>
            </a:xfrm>
            <a:custGeom>
              <a:avLst/>
              <a:gdLst>
                <a:gd name="G0" fmla="+- 0 0 0"/>
                <a:gd name="G1" fmla="+- 18454 0 0"/>
                <a:gd name="G2" fmla="+- 21600 0 0"/>
                <a:gd name="T0" fmla="*/ 11225 w 21600"/>
                <a:gd name="T1" fmla="*/ 0 h 18454"/>
                <a:gd name="T2" fmla="*/ 21600 w 21600"/>
                <a:gd name="T3" fmla="*/ 18454 h 18454"/>
                <a:gd name="T4" fmla="*/ 0 w 21600"/>
                <a:gd name="T5" fmla="*/ 18454 h 18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454" fill="none" extrusionOk="0">
                  <a:moveTo>
                    <a:pt x="11225" y="-1"/>
                  </a:moveTo>
                  <a:cubicBezTo>
                    <a:pt x="17667" y="3918"/>
                    <a:pt x="21600" y="10913"/>
                    <a:pt x="21600" y="18454"/>
                  </a:cubicBezTo>
                </a:path>
                <a:path w="21600" h="18454" stroke="0" extrusionOk="0">
                  <a:moveTo>
                    <a:pt x="11225" y="-1"/>
                  </a:moveTo>
                  <a:cubicBezTo>
                    <a:pt x="17667" y="3918"/>
                    <a:pt x="21600" y="10913"/>
                    <a:pt x="21600" y="18454"/>
                  </a:cubicBezTo>
                  <a:lnTo>
                    <a:pt x="0" y="184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2" name="Oval 66"/>
            <p:cNvSpPr>
              <a:spLocks noChangeArrowheads="1"/>
            </p:cNvSpPr>
            <p:nvPr/>
          </p:nvSpPr>
          <p:spPr bwMode="auto">
            <a:xfrm>
              <a:off x="7806" y="8206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3" name="Text Box 67"/>
            <p:cNvSpPr txBox="1">
              <a:spLocks noChangeArrowheads="1"/>
            </p:cNvSpPr>
            <p:nvPr/>
          </p:nvSpPr>
          <p:spPr bwMode="auto">
            <a:xfrm>
              <a:off x="7780" y="8167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4" name="Arc 68"/>
            <p:cNvSpPr>
              <a:spLocks/>
            </p:cNvSpPr>
            <p:nvPr/>
          </p:nvSpPr>
          <p:spPr bwMode="auto">
            <a:xfrm>
              <a:off x="8485" y="8100"/>
              <a:ext cx="171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5" name="Text Box 69"/>
            <p:cNvSpPr txBox="1">
              <a:spLocks noChangeArrowheads="1"/>
            </p:cNvSpPr>
            <p:nvPr/>
          </p:nvSpPr>
          <p:spPr bwMode="auto">
            <a:xfrm>
              <a:off x="8614" y="8089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6" name="Oval 70"/>
            <p:cNvSpPr>
              <a:spLocks noChangeArrowheads="1"/>
            </p:cNvSpPr>
            <p:nvPr/>
          </p:nvSpPr>
          <p:spPr bwMode="auto">
            <a:xfrm>
              <a:off x="8659" y="8115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9287" name="Object 71"/>
          <p:cNvGraphicFramePr>
            <a:graphicFrameLocks noChangeAspect="1"/>
          </p:cNvGraphicFramePr>
          <p:nvPr/>
        </p:nvGraphicFramePr>
        <p:xfrm>
          <a:off x="285750" y="2152650"/>
          <a:ext cx="5349875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3" imgW="3454200" imgH="1447560" progId="Equation.3">
                  <p:embed/>
                </p:oleObj>
              </mc:Choice>
              <mc:Fallback>
                <p:oleObj name="Equation" r:id="rId3" imgW="3454200" imgH="1447560" progId="Equation.3">
                  <p:embed/>
                  <p:pic>
                    <p:nvPicPr>
                      <p:cNvPr id="649287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2152650"/>
                        <a:ext cx="5349875" cy="2246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195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223838"/>
            <a:ext cx="882967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4221163"/>
            <a:ext cx="4032250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75" y="4797425"/>
            <a:ext cx="4859338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8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182</Words>
  <Application>Microsoft Office PowerPoint</Application>
  <PresentationFormat>On-screen Show (4:3)</PresentationFormat>
  <Paragraphs>76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ＭＳ Ｐゴシック</vt:lpstr>
      <vt:lpstr>Times New Roman</vt:lpstr>
      <vt:lpstr>Office Theme</vt:lpstr>
      <vt:lpstr>Equation</vt:lpstr>
      <vt:lpstr>Examples</vt:lpstr>
      <vt:lpstr>Problem-1</vt:lpstr>
      <vt:lpstr>Solution</vt:lpstr>
      <vt:lpstr>Solution (Contd.)</vt:lpstr>
      <vt:lpstr>PowerPoint Presentation</vt:lpstr>
      <vt:lpstr>PowerPoint Presentation</vt:lpstr>
      <vt:lpstr>PowerPoint Presentation</vt:lpstr>
      <vt:lpstr>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Fahad Alrshoudi</dc:creator>
  <cp:lastModifiedBy>user</cp:lastModifiedBy>
  <cp:revision>9</cp:revision>
  <dcterms:created xsi:type="dcterms:W3CDTF">2016-03-15T11:17:43Z</dcterms:created>
  <dcterms:modified xsi:type="dcterms:W3CDTF">2016-04-10T19:40:25Z</dcterms:modified>
</cp:coreProperties>
</file>