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6" r:id="rId3"/>
    <p:sldId id="267" r:id="rId4"/>
    <p:sldId id="257" r:id="rId5"/>
    <p:sldId id="258" r:id="rId6"/>
    <p:sldId id="259" r:id="rId7"/>
    <p:sldId id="260" r:id="rId8"/>
    <p:sldId id="261" r:id="rId9"/>
    <p:sldId id="262" r:id="rId10"/>
    <p:sldId id="264" r:id="rId11"/>
    <p:sldId id="265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1674" y="13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wmf"/><Relationship Id="rId1" Type="http://schemas.openxmlformats.org/officeDocument/2006/relationships/image" Target="../media/image2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3624F5-C59B-44F5-BEA1-FA7622AAB1CE}" type="datetimeFigureOut">
              <a:rPr lang="en-US" smtClean="0"/>
              <a:t>7/12/2016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76E95-0A38-41F7-9281-072447DCCE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71449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3624F5-C59B-44F5-BEA1-FA7622AAB1CE}" type="datetimeFigureOut">
              <a:rPr lang="en-US" smtClean="0"/>
              <a:t>7/12/2016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76E95-0A38-41F7-9281-072447DCCE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33641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3624F5-C59B-44F5-BEA1-FA7622AAB1CE}" type="datetimeFigureOut">
              <a:rPr lang="en-US" smtClean="0"/>
              <a:t>7/12/2016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76E95-0A38-41F7-9281-072447DCCE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25493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3624F5-C59B-44F5-BEA1-FA7622AAB1CE}" type="datetimeFigureOut">
              <a:rPr lang="en-US" smtClean="0"/>
              <a:t>7/12/2016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76E95-0A38-41F7-9281-072447DCCE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92068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3624F5-C59B-44F5-BEA1-FA7622AAB1CE}" type="datetimeFigureOut">
              <a:rPr lang="en-US" smtClean="0"/>
              <a:t>7/12/2016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76E95-0A38-41F7-9281-072447DCCE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46605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3624F5-C59B-44F5-BEA1-FA7622AAB1CE}" type="datetimeFigureOut">
              <a:rPr lang="en-US" smtClean="0"/>
              <a:t>7/12/2016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76E95-0A38-41F7-9281-072447DCCE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223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3624F5-C59B-44F5-BEA1-FA7622AAB1CE}" type="datetimeFigureOut">
              <a:rPr lang="en-US" smtClean="0"/>
              <a:t>7/12/2016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76E95-0A38-41F7-9281-072447DCCE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55248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3624F5-C59B-44F5-BEA1-FA7622AAB1CE}" type="datetimeFigureOut">
              <a:rPr lang="en-US" smtClean="0"/>
              <a:t>7/12/2016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76E95-0A38-41F7-9281-072447DCCE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64135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3624F5-C59B-44F5-BEA1-FA7622AAB1CE}" type="datetimeFigureOut">
              <a:rPr lang="en-US" smtClean="0"/>
              <a:t>7/12/2016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76E95-0A38-41F7-9281-072447DCCE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23218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3624F5-C59B-44F5-BEA1-FA7622AAB1CE}" type="datetimeFigureOut">
              <a:rPr lang="en-US" smtClean="0"/>
              <a:t>7/12/2016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76E95-0A38-41F7-9281-072447DCCE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62815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3624F5-C59B-44F5-BEA1-FA7622AAB1CE}" type="datetimeFigureOut">
              <a:rPr lang="en-US" smtClean="0"/>
              <a:t>7/12/2016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76E95-0A38-41F7-9281-072447DCCE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41120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3624F5-C59B-44F5-BEA1-FA7622AAB1CE}" type="datetimeFigureOut">
              <a:rPr lang="en-US" smtClean="0"/>
              <a:t>7/12/2016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576E95-0A38-41F7-9281-072447DCCE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91690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emf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3.w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2.wm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0599" y="381000"/>
            <a:ext cx="7086601" cy="6096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66800" y="3810000"/>
            <a:ext cx="7772400" cy="1470025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Lecture10 Equilibrium</a:t>
            </a:r>
            <a:endParaRPr lang="en-US" sz="36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868495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Categories of Equilibrium 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pic>
        <p:nvPicPr>
          <p:cNvPr id="4" name="Content Placeholder 3" descr="FullSizeRender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3400" r="-33400"/>
          <a:stretch>
            <a:fillRect/>
          </a:stretch>
        </p:blipFill>
        <p:spPr>
          <a:xfrm>
            <a:off x="457200" y="1066800"/>
            <a:ext cx="8229600" cy="5410200"/>
          </a:xfrm>
        </p:spPr>
      </p:pic>
    </p:spTree>
    <p:extLst>
      <p:ext uri="{BB962C8B-B14F-4D97-AF65-F5344CB8AC3E}">
        <p14:creationId xmlns:p14="http://schemas.microsoft.com/office/powerpoint/2010/main" val="1783212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639762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Two- and Three-Force Members 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62000"/>
            <a:ext cx="8229600" cy="5364163"/>
          </a:xfrm>
        </p:spPr>
        <p:txBody>
          <a:bodyPr/>
          <a:lstStyle/>
          <a:p>
            <a:r>
              <a:rPr lang="en-US" sz="2400" dirty="0"/>
              <a:t>we see that for such a </a:t>
            </a:r>
            <a:r>
              <a:rPr lang="en-US" sz="2400" i="1" dirty="0"/>
              <a:t>two-force member </a:t>
            </a:r>
            <a:r>
              <a:rPr lang="en-US" sz="2400" dirty="0"/>
              <a:t>to be in equilibrium, the forces must be </a:t>
            </a:r>
            <a:r>
              <a:rPr lang="en-US" sz="2400" i="1" dirty="0">
                <a:solidFill>
                  <a:srgbClr val="FF0000"/>
                </a:solidFill>
              </a:rPr>
              <a:t>equal</a:t>
            </a:r>
            <a:r>
              <a:rPr lang="en-US" sz="2400" dirty="0">
                <a:solidFill>
                  <a:srgbClr val="FF0000"/>
                </a:solidFill>
              </a:rPr>
              <a:t>, </a:t>
            </a:r>
            <a:r>
              <a:rPr lang="en-US" sz="2400" i="1" dirty="0">
                <a:solidFill>
                  <a:srgbClr val="FF0000"/>
                </a:solidFill>
              </a:rPr>
              <a:t>opposite</a:t>
            </a:r>
            <a:r>
              <a:rPr lang="en-US" sz="2400" dirty="0">
                <a:solidFill>
                  <a:srgbClr val="FF0000"/>
                </a:solidFill>
              </a:rPr>
              <a:t>, and </a:t>
            </a:r>
            <a:r>
              <a:rPr lang="en-US" sz="2400" i="1" dirty="0">
                <a:solidFill>
                  <a:srgbClr val="FF0000"/>
                </a:solidFill>
              </a:rPr>
              <a:t>collinear</a:t>
            </a:r>
            <a:r>
              <a:rPr lang="en-US" sz="2400" dirty="0"/>
              <a:t>. The shape of the member does not </a:t>
            </a:r>
            <a:r>
              <a:rPr lang="en-US" sz="2400" dirty="0" smtClean="0"/>
              <a:t>affect </a:t>
            </a:r>
            <a:r>
              <a:rPr lang="en-US" sz="2400" dirty="0"/>
              <a:t>this simple requirement. </a:t>
            </a:r>
          </a:p>
          <a:p>
            <a:r>
              <a:rPr lang="en-US" sz="2400" dirty="0"/>
              <a:t>we consider the weights of the members to be negligible compared with the applied forces. </a:t>
            </a:r>
          </a:p>
          <a:p>
            <a:r>
              <a:rPr lang="en-US" sz="2400" dirty="0" smtClean="0"/>
              <a:t>At the three-force member, We </a:t>
            </a:r>
            <a:r>
              <a:rPr lang="en-US" sz="2400" dirty="0"/>
              <a:t>see that equilibrium requires the lines of action of the three forces to be </a:t>
            </a:r>
            <a:r>
              <a:rPr lang="en-US" sz="2400" i="1" dirty="0"/>
              <a:t>concurrent</a:t>
            </a:r>
            <a:r>
              <a:rPr lang="en-US" sz="2400" dirty="0"/>
              <a:t>. </a:t>
            </a:r>
          </a:p>
          <a:p>
            <a:endParaRPr lang="en-US" dirty="0"/>
          </a:p>
        </p:txBody>
      </p:sp>
      <p:pic>
        <p:nvPicPr>
          <p:cNvPr id="4" name="Picture 3" descr="FullSizeRender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3792144"/>
            <a:ext cx="3300979" cy="2684856"/>
          </a:xfrm>
          <a:prstGeom prst="rect">
            <a:avLst/>
          </a:prstGeom>
        </p:spPr>
      </p:pic>
      <p:pic>
        <p:nvPicPr>
          <p:cNvPr id="5" name="Picture 4" descr="IMG_4875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1600" y="3581400"/>
            <a:ext cx="2590800" cy="3124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6714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Objectives of the present lecture</a:t>
            </a:r>
          </a:p>
          <a:p>
            <a:r>
              <a:rPr lang="en-US" dirty="0"/>
              <a:t>Equilibrium and equations of equilibrium</a:t>
            </a:r>
          </a:p>
          <a:p>
            <a:r>
              <a:rPr lang="en-US" dirty="0"/>
              <a:t>Action of Forces (Reactions)</a:t>
            </a:r>
          </a:p>
          <a:p>
            <a:r>
              <a:rPr lang="en-US" dirty="0"/>
              <a:t>Free body diagram</a:t>
            </a:r>
          </a:p>
          <a:p>
            <a:r>
              <a:rPr lang="en-US" dirty="0"/>
              <a:t>Categories of equilibrium in 2-D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8898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Objectives of the present lecture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i="1" dirty="0"/>
              <a:t>To define the equations of equilibrium and then explain their use in solving the problems of statics.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5402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Equilibrium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Statics deals primarily with the description of the force </a:t>
            </a:r>
            <a:r>
              <a:rPr lang="en-US" sz="2400" dirty="0" smtClean="0"/>
              <a:t>conditions </a:t>
            </a:r>
            <a:r>
              <a:rPr lang="en-US" sz="2400" dirty="0" smtClean="0">
                <a:solidFill>
                  <a:srgbClr val="FF0000"/>
                </a:solidFill>
              </a:rPr>
              <a:t>necessary </a:t>
            </a:r>
            <a:r>
              <a:rPr lang="en-US" sz="2400" dirty="0">
                <a:solidFill>
                  <a:srgbClr val="FF0000"/>
                </a:solidFill>
              </a:rPr>
              <a:t>and sufficient to maintain </a:t>
            </a:r>
            <a:r>
              <a:rPr lang="en-US" sz="2400" dirty="0"/>
              <a:t>the equilibrium of </a:t>
            </a:r>
            <a:r>
              <a:rPr lang="en-US" sz="2400" dirty="0" smtClean="0"/>
              <a:t>engineering structures.</a:t>
            </a:r>
          </a:p>
          <a:p>
            <a:r>
              <a:rPr lang="en-US" sz="2400" dirty="0"/>
              <a:t>This chapter on equilibrium, therefore, constitutes </a:t>
            </a:r>
            <a:r>
              <a:rPr lang="en-US" sz="2400" dirty="0" smtClean="0">
                <a:solidFill>
                  <a:srgbClr val="FF0000"/>
                </a:solidFill>
              </a:rPr>
              <a:t>the most </a:t>
            </a:r>
            <a:r>
              <a:rPr lang="en-US" sz="2400" dirty="0">
                <a:solidFill>
                  <a:srgbClr val="FF0000"/>
                </a:solidFill>
              </a:rPr>
              <a:t>important part of statics</a:t>
            </a:r>
            <a:r>
              <a:rPr lang="en-US" sz="2400" dirty="0"/>
              <a:t>, and the procedures developed </a:t>
            </a:r>
            <a:r>
              <a:rPr lang="en-US" sz="2400" dirty="0" smtClean="0"/>
              <a:t>here form the </a:t>
            </a:r>
            <a:r>
              <a:rPr lang="en-US" sz="2400" dirty="0"/>
              <a:t>basis for solving problems in both statics and dynamics</a:t>
            </a:r>
            <a:r>
              <a:rPr lang="en-US" sz="2400" dirty="0" smtClean="0"/>
              <a:t>.</a:t>
            </a:r>
          </a:p>
          <a:p>
            <a:r>
              <a:rPr lang="en-US" sz="2400" dirty="0"/>
              <a:t>We </a:t>
            </a:r>
            <a:r>
              <a:rPr lang="en-US" sz="2400" dirty="0" smtClean="0"/>
              <a:t>will make </a:t>
            </a:r>
            <a:r>
              <a:rPr lang="en-US" sz="2400" dirty="0"/>
              <a:t>continual use of the concepts developed in Chapter 2 </a:t>
            </a:r>
            <a:r>
              <a:rPr lang="en-US" sz="2400" dirty="0" smtClean="0"/>
              <a:t>involving forces</a:t>
            </a:r>
            <a:r>
              <a:rPr lang="en-US" sz="2400" dirty="0"/>
              <a:t>, moments, couples, and resultants as we apply the principles </a:t>
            </a:r>
            <a:r>
              <a:rPr lang="en-US" sz="2400" dirty="0" smtClean="0"/>
              <a:t>of equilibrium</a:t>
            </a:r>
            <a:r>
              <a:rPr lang="en-US" sz="24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5820860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Equilibrium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When a body is in equilibrium, </a:t>
            </a:r>
            <a:r>
              <a:rPr lang="en-US" sz="2400" b="1" u="sng" dirty="0">
                <a:solidFill>
                  <a:srgbClr val="FF0000"/>
                </a:solidFill>
              </a:rPr>
              <a:t>the resultant of </a:t>
            </a:r>
            <a:r>
              <a:rPr lang="en-US" sz="2400" b="1" i="1" u="sng" dirty="0">
                <a:solidFill>
                  <a:srgbClr val="FF0000"/>
                </a:solidFill>
              </a:rPr>
              <a:t>all </a:t>
            </a:r>
            <a:r>
              <a:rPr lang="en-US" sz="2400" b="1" u="sng" dirty="0">
                <a:solidFill>
                  <a:srgbClr val="FF0000"/>
                </a:solidFill>
              </a:rPr>
              <a:t>forces acting </a:t>
            </a:r>
            <a:r>
              <a:rPr lang="en-US" sz="2400" b="1" u="sng" dirty="0" smtClean="0">
                <a:solidFill>
                  <a:srgbClr val="FF0000"/>
                </a:solidFill>
              </a:rPr>
              <a:t>on it </a:t>
            </a:r>
            <a:r>
              <a:rPr lang="en-US" sz="2400" b="1" u="sng" dirty="0">
                <a:solidFill>
                  <a:srgbClr val="FF0000"/>
                </a:solidFill>
              </a:rPr>
              <a:t>is zero</a:t>
            </a:r>
            <a:r>
              <a:rPr lang="en-US" sz="2400" dirty="0"/>
              <a:t>. Thus, the resultant force </a:t>
            </a:r>
            <a:r>
              <a:rPr lang="en-US" sz="2400" b="1" dirty="0"/>
              <a:t>R </a:t>
            </a:r>
            <a:r>
              <a:rPr lang="en-US" sz="2400" dirty="0"/>
              <a:t>and the resultant couple </a:t>
            </a:r>
            <a:r>
              <a:rPr lang="en-US" sz="2400" b="1" dirty="0"/>
              <a:t>M </a:t>
            </a:r>
            <a:r>
              <a:rPr lang="en-US" sz="2400" dirty="0" smtClean="0"/>
              <a:t>are both zero.</a:t>
            </a:r>
            <a:endParaRPr lang="en-US" sz="2400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74010336"/>
              </p:ext>
            </p:extLst>
          </p:nvPr>
        </p:nvGraphicFramePr>
        <p:xfrm>
          <a:off x="2770188" y="2936875"/>
          <a:ext cx="1579562" cy="387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8" name="Equation" r:id="rId3" imgW="723600" imgH="177480" progId="Equation.3">
                  <p:embed/>
                </p:oleObj>
              </mc:Choice>
              <mc:Fallback>
                <p:oleObj name="Equation" r:id="rId3" imgW="723600" imgH="17748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70188" y="2936875"/>
                        <a:ext cx="1579562" cy="3873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33CCCC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24931783"/>
              </p:ext>
            </p:extLst>
          </p:nvPr>
        </p:nvGraphicFramePr>
        <p:xfrm>
          <a:off x="2743200" y="3490913"/>
          <a:ext cx="1909762" cy="527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9" name="Equation" r:id="rId5" imgW="876240" imgH="241200" progId="Equation.3">
                  <p:embed/>
                </p:oleObj>
              </mc:Choice>
              <mc:Fallback>
                <p:oleObj name="Equation" r:id="rId5" imgW="876240" imgH="24120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43200" y="3490913"/>
                        <a:ext cx="1909762" cy="5270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33CCCC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Content Placeholder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37942817"/>
              </p:ext>
            </p:extLst>
          </p:nvPr>
        </p:nvGraphicFramePr>
        <p:xfrm>
          <a:off x="1905000" y="4495800"/>
          <a:ext cx="3600347" cy="412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80" name="Equation" r:id="rId7" imgW="1879600" imgH="215900" progId="Equation.3">
                  <p:embed/>
                </p:oleObj>
              </mc:Choice>
              <mc:Fallback>
                <p:oleObj name="Equation" r:id="rId7" imgW="1879600" imgH="2159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05000" y="4495800"/>
                        <a:ext cx="3600347" cy="412750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997641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762000"/>
          </a:xfrm>
        </p:spPr>
        <p:txBody>
          <a:bodyPr>
            <a:normAutofit/>
          </a:bodyPr>
          <a:lstStyle/>
          <a:p>
            <a:r>
              <a:rPr lang="en-US" sz="3200" b="1" dirty="0"/>
              <a:t>Modeling the Action of Forces</a:t>
            </a:r>
            <a:endParaRPr lang="en-US" sz="3200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6400" y="914400"/>
            <a:ext cx="6019800" cy="5334000"/>
          </a:xfrm>
        </p:spPr>
      </p:pic>
    </p:spTree>
    <p:extLst>
      <p:ext uri="{BB962C8B-B14F-4D97-AF65-F5344CB8AC3E}">
        <p14:creationId xmlns:p14="http://schemas.microsoft.com/office/powerpoint/2010/main" val="399572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800" y="838200"/>
            <a:ext cx="7162800" cy="5211763"/>
          </a:xfrm>
        </p:spPr>
      </p:pic>
    </p:spTree>
    <p:extLst>
      <p:ext uri="{BB962C8B-B14F-4D97-AF65-F5344CB8AC3E}">
        <p14:creationId xmlns:p14="http://schemas.microsoft.com/office/powerpoint/2010/main" val="3527355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38200"/>
          </a:xfrm>
        </p:spPr>
        <p:txBody>
          <a:bodyPr>
            <a:normAutofit/>
          </a:bodyPr>
          <a:lstStyle/>
          <a:p>
            <a:r>
              <a:rPr lang="en-US" sz="3200" b="1" dirty="0"/>
              <a:t>Construction of Free-Body Diagrams</a:t>
            </a:r>
            <a:endParaRPr lang="en-US" sz="3200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6400" y="762000"/>
            <a:ext cx="5638800" cy="5867400"/>
          </a:xfrm>
        </p:spPr>
      </p:pic>
    </p:spTree>
    <p:extLst>
      <p:ext uri="{BB962C8B-B14F-4D97-AF65-F5344CB8AC3E}">
        <p14:creationId xmlns:p14="http://schemas.microsoft.com/office/powerpoint/2010/main" val="3246127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2200" y="467869"/>
            <a:ext cx="4648199" cy="5856731"/>
          </a:xfrm>
        </p:spPr>
      </p:pic>
    </p:spTree>
    <p:extLst>
      <p:ext uri="{BB962C8B-B14F-4D97-AF65-F5344CB8AC3E}">
        <p14:creationId xmlns:p14="http://schemas.microsoft.com/office/powerpoint/2010/main" val="476530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263</TotalTime>
  <Words>257</Words>
  <Application>Microsoft Office PowerPoint</Application>
  <PresentationFormat>On-screen Show (4:3)</PresentationFormat>
  <Paragraphs>22</Paragraphs>
  <Slides>11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Arial</vt:lpstr>
      <vt:lpstr>Calibri</vt:lpstr>
      <vt:lpstr>Office Theme</vt:lpstr>
      <vt:lpstr>Equation</vt:lpstr>
      <vt:lpstr>Lecture10 Equilibrium</vt:lpstr>
      <vt:lpstr>Contents</vt:lpstr>
      <vt:lpstr>Objectives of the present lecture </vt:lpstr>
      <vt:lpstr>Equilibrium</vt:lpstr>
      <vt:lpstr>Equilibrium</vt:lpstr>
      <vt:lpstr>Modeling the Action of Forces</vt:lpstr>
      <vt:lpstr>PowerPoint Presentation</vt:lpstr>
      <vt:lpstr>Construction of Free-Body Diagrams</vt:lpstr>
      <vt:lpstr>PowerPoint Presentation</vt:lpstr>
      <vt:lpstr>Categories of Equilibrium  </vt:lpstr>
      <vt:lpstr>Two- and Three-Force Members  </vt:lpstr>
    </vt:vector>
  </TitlesOfParts>
  <Company>King Saud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Equilibrium</dc:title>
  <dc:creator>User</dc:creator>
  <cp:lastModifiedBy>user</cp:lastModifiedBy>
  <cp:revision>21</cp:revision>
  <dcterms:created xsi:type="dcterms:W3CDTF">2016-02-09T10:28:31Z</dcterms:created>
  <dcterms:modified xsi:type="dcterms:W3CDTF">2016-07-12T15:27:29Z</dcterms:modified>
</cp:coreProperties>
</file>