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2" r:id="rId16"/>
    <p:sldId id="271" r:id="rId17"/>
    <p:sldId id="273" r:id="rId18"/>
    <p:sldId id="276" r:id="rId19"/>
    <p:sldId id="277" r:id="rId20"/>
    <p:sldId id="278" r:id="rId21"/>
    <p:sldId id="279" r:id="rId22"/>
    <p:sldId id="280" r:id="rId23"/>
    <p:sldId id="281" r:id="rId24"/>
    <p:sldId id="282"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9" d="100"/>
          <a:sy n="109" d="100"/>
        </p:scale>
        <p:origin x="167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2.wmf"/><Relationship Id="rId13" Type="http://schemas.openxmlformats.org/officeDocument/2006/relationships/image" Target="../media/image7.wmf"/><Relationship Id="rId3" Type="http://schemas.openxmlformats.org/officeDocument/2006/relationships/image" Target="../media/image10.wmf"/><Relationship Id="rId7" Type="http://schemas.openxmlformats.org/officeDocument/2006/relationships/image" Target="../media/image1.wmf"/><Relationship Id="rId12" Type="http://schemas.openxmlformats.org/officeDocument/2006/relationships/image" Target="../media/image6.wmf"/><Relationship Id="rId2" Type="http://schemas.openxmlformats.org/officeDocument/2006/relationships/image" Target="../media/image9.wmf"/><Relationship Id="rId1" Type="http://schemas.openxmlformats.org/officeDocument/2006/relationships/image" Target="../media/image8.wmf"/><Relationship Id="rId6" Type="http://schemas.openxmlformats.org/officeDocument/2006/relationships/image" Target="../media/image13.wmf"/><Relationship Id="rId11" Type="http://schemas.openxmlformats.org/officeDocument/2006/relationships/image" Target="../media/image5.wmf"/><Relationship Id="rId5" Type="http://schemas.openxmlformats.org/officeDocument/2006/relationships/image" Target="../media/image12.wmf"/><Relationship Id="rId10" Type="http://schemas.openxmlformats.org/officeDocument/2006/relationships/image" Target="../media/image4.wmf"/><Relationship Id="rId4" Type="http://schemas.openxmlformats.org/officeDocument/2006/relationships/image" Target="../media/image11.wmf"/><Relationship Id="rId9"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3.wmf"/><Relationship Id="rId7" Type="http://schemas.openxmlformats.org/officeDocument/2006/relationships/image" Target="../media/image15.wmf"/><Relationship Id="rId2" Type="http://schemas.openxmlformats.org/officeDocument/2006/relationships/image" Target="../media/image1.wmf"/><Relationship Id="rId1" Type="http://schemas.openxmlformats.org/officeDocument/2006/relationships/image" Target="../media/image14.wmf"/><Relationship Id="rId6" Type="http://schemas.openxmlformats.org/officeDocument/2006/relationships/image" Target="../media/image11.wmf"/><Relationship Id="rId5" Type="http://schemas.openxmlformats.org/officeDocument/2006/relationships/image" Target="../media/image5.wmf"/><Relationship Id="rId4"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14.wmf"/><Relationship Id="rId13" Type="http://schemas.openxmlformats.org/officeDocument/2006/relationships/image" Target="../media/image15.wmf"/><Relationship Id="rId3" Type="http://schemas.openxmlformats.org/officeDocument/2006/relationships/image" Target="../media/image18.wmf"/><Relationship Id="rId7" Type="http://schemas.openxmlformats.org/officeDocument/2006/relationships/image" Target="../media/image22.wmf"/><Relationship Id="rId12" Type="http://schemas.openxmlformats.org/officeDocument/2006/relationships/image" Target="../media/image11.wmf"/><Relationship Id="rId2" Type="http://schemas.openxmlformats.org/officeDocument/2006/relationships/image" Target="../media/image3.wmf"/><Relationship Id="rId1" Type="http://schemas.openxmlformats.org/officeDocument/2006/relationships/image" Target="../media/image17.wmf"/><Relationship Id="rId6" Type="http://schemas.openxmlformats.org/officeDocument/2006/relationships/image" Target="../media/image21.wmf"/><Relationship Id="rId11" Type="http://schemas.openxmlformats.org/officeDocument/2006/relationships/image" Target="../media/image5.wmf"/><Relationship Id="rId5" Type="http://schemas.openxmlformats.org/officeDocument/2006/relationships/image" Target="../media/image20.wmf"/><Relationship Id="rId10" Type="http://schemas.openxmlformats.org/officeDocument/2006/relationships/image" Target="../media/image4.wmf"/><Relationship Id="rId4" Type="http://schemas.openxmlformats.org/officeDocument/2006/relationships/image" Target="../media/image19.wmf"/><Relationship Id="rId9" Type="http://schemas.openxmlformats.org/officeDocument/2006/relationships/image" Target="../media/image1.wmf"/><Relationship Id="rId14"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27.wmf"/><Relationship Id="rId13" Type="http://schemas.openxmlformats.org/officeDocument/2006/relationships/image" Target="../media/image5.wmf"/><Relationship Id="rId3" Type="http://schemas.openxmlformats.org/officeDocument/2006/relationships/image" Target="../media/image19.wmf"/><Relationship Id="rId7" Type="http://schemas.openxmlformats.org/officeDocument/2006/relationships/image" Target="../media/image26.wmf"/><Relationship Id="rId12" Type="http://schemas.openxmlformats.org/officeDocument/2006/relationships/image" Target="../media/image4.wmf"/><Relationship Id="rId2" Type="http://schemas.openxmlformats.org/officeDocument/2006/relationships/image" Target="../media/image23.wmf"/><Relationship Id="rId1" Type="http://schemas.openxmlformats.org/officeDocument/2006/relationships/image" Target="../media/image17.wmf"/><Relationship Id="rId6" Type="http://schemas.openxmlformats.org/officeDocument/2006/relationships/image" Target="../media/image25.wmf"/><Relationship Id="rId11" Type="http://schemas.openxmlformats.org/officeDocument/2006/relationships/image" Target="../media/image3.wmf"/><Relationship Id="rId5" Type="http://schemas.openxmlformats.org/officeDocument/2006/relationships/image" Target="../media/image11.wmf"/><Relationship Id="rId15" Type="http://schemas.openxmlformats.org/officeDocument/2006/relationships/image" Target="../media/image16.wmf"/><Relationship Id="rId10" Type="http://schemas.openxmlformats.org/officeDocument/2006/relationships/image" Target="../media/image1.wmf"/><Relationship Id="rId4" Type="http://schemas.openxmlformats.org/officeDocument/2006/relationships/image" Target="../media/image24.wmf"/><Relationship Id="rId9" Type="http://schemas.openxmlformats.org/officeDocument/2006/relationships/image" Target="../media/image14.wmf"/><Relationship Id="rId14"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1.wmf"/><Relationship Id="rId13" Type="http://schemas.openxmlformats.org/officeDocument/2006/relationships/image" Target="../media/image15.wmf"/><Relationship Id="rId3" Type="http://schemas.openxmlformats.org/officeDocument/2006/relationships/image" Target="../media/image29.wmf"/><Relationship Id="rId7" Type="http://schemas.openxmlformats.org/officeDocument/2006/relationships/image" Target="../media/image14.wmf"/><Relationship Id="rId12" Type="http://schemas.openxmlformats.org/officeDocument/2006/relationships/image" Target="../media/image11.wmf"/><Relationship Id="rId2" Type="http://schemas.openxmlformats.org/officeDocument/2006/relationships/image" Target="../media/image28.wmf"/><Relationship Id="rId1" Type="http://schemas.openxmlformats.org/officeDocument/2006/relationships/image" Target="../media/image17.wmf"/><Relationship Id="rId6" Type="http://schemas.openxmlformats.org/officeDocument/2006/relationships/image" Target="../media/image32.wmf"/><Relationship Id="rId11" Type="http://schemas.openxmlformats.org/officeDocument/2006/relationships/image" Target="../media/image5.wmf"/><Relationship Id="rId5" Type="http://schemas.openxmlformats.org/officeDocument/2006/relationships/image" Target="../media/image31.wmf"/><Relationship Id="rId10" Type="http://schemas.openxmlformats.org/officeDocument/2006/relationships/image" Target="../media/image4.wmf"/><Relationship Id="rId4" Type="http://schemas.openxmlformats.org/officeDocument/2006/relationships/image" Target="../media/image30.wmf"/><Relationship Id="rId9" Type="http://schemas.openxmlformats.org/officeDocument/2006/relationships/image" Target="../media/image3.wmf"/><Relationship Id="rId14"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 Id="rId4" Type="http://schemas.openxmlformats.org/officeDocument/2006/relationships/image" Target="../media/image42.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image" Target="../media/image45.wmf"/><Relationship Id="rId7" Type="http://schemas.openxmlformats.org/officeDocument/2006/relationships/image" Target="../media/image41.wmf"/><Relationship Id="rId2" Type="http://schemas.openxmlformats.org/officeDocument/2006/relationships/image" Target="../media/image44.wmf"/><Relationship Id="rId1" Type="http://schemas.openxmlformats.org/officeDocument/2006/relationships/image" Target="../media/image43.wmf"/><Relationship Id="rId6" Type="http://schemas.openxmlformats.org/officeDocument/2006/relationships/image" Target="../media/image40.wmf"/><Relationship Id="rId5" Type="http://schemas.openxmlformats.org/officeDocument/2006/relationships/image" Target="../media/image46.wmf"/><Relationship Id="rId4" Type="http://schemas.openxmlformats.org/officeDocument/2006/relationships/image" Target="../media/image39.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41.wmf"/><Relationship Id="rId7" Type="http://schemas.openxmlformats.org/officeDocument/2006/relationships/image" Target="../media/image49.wmf"/><Relationship Id="rId2" Type="http://schemas.openxmlformats.org/officeDocument/2006/relationships/image" Target="../media/image40.wmf"/><Relationship Id="rId1" Type="http://schemas.openxmlformats.org/officeDocument/2006/relationships/image" Target="../media/image39.wmf"/><Relationship Id="rId6" Type="http://schemas.openxmlformats.org/officeDocument/2006/relationships/image" Target="../media/image48.wmf"/><Relationship Id="rId5" Type="http://schemas.openxmlformats.org/officeDocument/2006/relationships/image" Target="../media/image47.wmf"/><Relationship Id="rId4" Type="http://schemas.openxmlformats.org/officeDocument/2006/relationships/image" Target="../media/image4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575CA026-315B-6744-B3F8-2F37040BE9D2}" type="datetimeFigureOut">
              <a:rPr lang="en-US" smtClean="0"/>
              <a:t>7/18/2016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60428A-1B52-5C4C-B791-14626790ECBB}" type="slidenum">
              <a:rPr lang="en-US" smtClean="0"/>
              <a:t>‹#›</a:t>
            </a:fld>
            <a:endParaRPr lang="en-US"/>
          </a:p>
        </p:txBody>
      </p:sp>
    </p:spTree>
    <p:extLst>
      <p:ext uri="{BB962C8B-B14F-4D97-AF65-F5344CB8AC3E}">
        <p14:creationId xmlns:p14="http://schemas.microsoft.com/office/powerpoint/2010/main" val="2232043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75CA026-315B-6744-B3F8-2F37040BE9D2}" type="datetimeFigureOut">
              <a:rPr lang="en-US" smtClean="0"/>
              <a:t>7/18/2016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60428A-1B52-5C4C-B791-14626790ECBB}" type="slidenum">
              <a:rPr lang="en-US" smtClean="0"/>
              <a:t>‹#›</a:t>
            </a:fld>
            <a:endParaRPr lang="en-US"/>
          </a:p>
        </p:txBody>
      </p:sp>
    </p:spTree>
    <p:extLst>
      <p:ext uri="{BB962C8B-B14F-4D97-AF65-F5344CB8AC3E}">
        <p14:creationId xmlns:p14="http://schemas.microsoft.com/office/powerpoint/2010/main" val="1463848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75CA026-315B-6744-B3F8-2F37040BE9D2}" type="datetimeFigureOut">
              <a:rPr lang="en-US" smtClean="0"/>
              <a:t>7/18/2016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60428A-1B52-5C4C-B791-14626790ECBB}" type="slidenum">
              <a:rPr lang="en-US" smtClean="0"/>
              <a:t>‹#›</a:t>
            </a:fld>
            <a:endParaRPr lang="en-US"/>
          </a:p>
        </p:txBody>
      </p:sp>
    </p:spTree>
    <p:extLst>
      <p:ext uri="{BB962C8B-B14F-4D97-AF65-F5344CB8AC3E}">
        <p14:creationId xmlns:p14="http://schemas.microsoft.com/office/powerpoint/2010/main" val="1767464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75CA026-315B-6744-B3F8-2F37040BE9D2}" type="datetimeFigureOut">
              <a:rPr lang="en-US" smtClean="0"/>
              <a:t>7/18/2016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60428A-1B52-5C4C-B791-14626790ECBB}" type="slidenum">
              <a:rPr lang="en-US" smtClean="0"/>
              <a:t>‹#›</a:t>
            </a:fld>
            <a:endParaRPr lang="en-US"/>
          </a:p>
        </p:txBody>
      </p:sp>
    </p:spTree>
    <p:extLst>
      <p:ext uri="{BB962C8B-B14F-4D97-AF65-F5344CB8AC3E}">
        <p14:creationId xmlns:p14="http://schemas.microsoft.com/office/powerpoint/2010/main" val="3003181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75CA026-315B-6744-B3F8-2F37040BE9D2}" type="datetimeFigureOut">
              <a:rPr lang="en-US" smtClean="0"/>
              <a:t>7/18/2016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60428A-1B52-5C4C-B791-14626790ECBB}" type="slidenum">
              <a:rPr lang="en-US" smtClean="0"/>
              <a:t>‹#›</a:t>
            </a:fld>
            <a:endParaRPr lang="en-US"/>
          </a:p>
        </p:txBody>
      </p:sp>
    </p:spTree>
    <p:extLst>
      <p:ext uri="{BB962C8B-B14F-4D97-AF65-F5344CB8AC3E}">
        <p14:creationId xmlns:p14="http://schemas.microsoft.com/office/powerpoint/2010/main" val="910665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75CA026-315B-6744-B3F8-2F37040BE9D2}" type="datetimeFigureOut">
              <a:rPr lang="en-US" smtClean="0"/>
              <a:t>7/18/2016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60428A-1B52-5C4C-B791-14626790ECBB}" type="slidenum">
              <a:rPr lang="en-US" smtClean="0"/>
              <a:t>‹#›</a:t>
            </a:fld>
            <a:endParaRPr lang="en-US"/>
          </a:p>
        </p:txBody>
      </p:sp>
    </p:spTree>
    <p:extLst>
      <p:ext uri="{BB962C8B-B14F-4D97-AF65-F5344CB8AC3E}">
        <p14:creationId xmlns:p14="http://schemas.microsoft.com/office/powerpoint/2010/main" val="3664148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575CA026-315B-6744-B3F8-2F37040BE9D2}" type="datetimeFigureOut">
              <a:rPr lang="en-US" smtClean="0"/>
              <a:t>7/18/2016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60428A-1B52-5C4C-B791-14626790ECBB}" type="slidenum">
              <a:rPr lang="en-US" smtClean="0"/>
              <a:t>‹#›</a:t>
            </a:fld>
            <a:endParaRPr lang="en-US"/>
          </a:p>
        </p:txBody>
      </p:sp>
    </p:spTree>
    <p:extLst>
      <p:ext uri="{BB962C8B-B14F-4D97-AF65-F5344CB8AC3E}">
        <p14:creationId xmlns:p14="http://schemas.microsoft.com/office/powerpoint/2010/main" val="3551978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575CA026-315B-6744-B3F8-2F37040BE9D2}" type="datetimeFigureOut">
              <a:rPr lang="en-US" smtClean="0"/>
              <a:t>7/18/2016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60428A-1B52-5C4C-B791-14626790ECBB}" type="slidenum">
              <a:rPr lang="en-US" smtClean="0"/>
              <a:t>‹#›</a:t>
            </a:fld>
            <a:endParaRPr lang="en-US"/>
          </a:p>
        </p:txBody>
      </p:sp>
    </p:spTree>
    <p:extLst>
      <p:ext uri="{BB962C8B-B14F-4D97-AF65-F5344CB8AC3E}">
        <p14:creationId xmlns:p14="http://schemas.microsoft.com/office/powerpoint/2010/main" val="3459527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5CA026-315B-6744-B3F8-2F37040BE9D2}" type="datetimeFigureOut">
              <a:rPr lang="en-US" smtClean="0"/>
              <a:t>7/18/2016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60428A-1B52-5C4C-B791-14626790ECBB}" type="slidenum">
              <a:rPr lang="en-US" smtClean="0"/>
              <a:t>‹#›</a:t>
            </a:fld>
            <a:endParaRPr lang="en-US"/>
          </a:p>
        </p:txBody>
      </p:sp>
    </p:spTree>
    <p:extLst>
      <p:ext uri="{BB962C8B-B14F-4D97-AF65-F5344CB8AC3E}">
        <p14:creationId xmlns:p14="http://schemas.microsoft.com/office/powerpoint/2010/main" val="2398952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75CA026-315B-6744-B3F8-2F37040BE9D2}" type="datetimeFigureOut">
              <a:rPr lang="en-US" smtClean="0"/>
              <a:t>7/18/2016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60428A-1B52-5C4C-B791-14626790ECBB}" type="slidenum">
              <a:rPr lang="en-US" smtClean="0"/>
              <a:t>‹#›</a:t>
            </a:fld>
            <a:endParaRPr lang="en-US"/>
          </a:p>
        </p:txBody>
      </p:sp>
    </p:spTree>
    <p:extLst>
      <p:ext uri="{BB962C8B-B14F-4D97-AF65-F5344CB8AC3E}">
        <p14:creationId xmlns:p14="http://schemas.microsoft.com/office/powerpoint/2010/main" val="146632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75CA026-315B-6744-B3F8-2F37040BE9D2}" type="datetimeFigureOut">
              <a:rPr lang="en-US" smtClean="0"/>
              <a:t>7/18/2016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60428A-1B52-5C4C-B791-14626790ECBB}" type="slidenum">
              <a:rPr lang="en-US" smtClean="0"/>
              <a:t>‹#›</a:t>
            </a:fld>
            <a:endParaRPr lang="en-US"/>
          </a:p>
        </p:txBody>
      </p:sp>
    </p:spTree>
    <p:extLst>
      <p:ext uri="{BB962C8B-B14F-4D97-AF65-F5344CB8AC3E}">
        <p14:creationId xmlns:p14="http://schemas.microsoft.com/office/powerpoint/2010/main" val="1243449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5CA026-315B-6744-B3F8-2F37040BE9D2}" type="datetimeFigureOut">
              <a:rPr lang="en-US" smtClean="0"/>
              <a:t>7/18/2016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60428A-1B52-5C4C-B791-14626790ECBB}" type="slidenum">
              <a:rPr lang="en-US" smtClean="0"/>
              <a:t>‹#›</a:t>
            </a:fld>
            <a:endParaRPr lang="en-US"/>
          </a:p>
        </p:txBody>
      </p:sp>
    </p:spTree>
    <p:extLst>
      <p:ext uri="{BB962C8B-B14F-4D97-AF65-F5344CB8AC3E}">
        <p14:creationId xmlns:p14="http://schemas.microsoft.com/office/powerpoint/2010/main" val="31052218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image" Target="../media/image41.wmf"/><Relationship Id="rId3" Type="http://schemas.openxmlformats.org/officeDocument/2006/relationships/oleObject" Target="../embeddings/oleObject78.bin"/><Relationship Id="rId7" Type="http://schemas.openxmlformats.org/officeDocument/2006/relationships/oleObject" Target="../embeddings/oleObject80.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40.wmf"/><Relationship Id="rId5" Type="http://schemas.openxmlformats.org/officeDocument/2006/relationships/oleObject" Target="../embeddings/oleObject79.bin"/><Relationship Id="rId10" Type="http://schemas.openxmlformats.org/officeDocument/2006/relationships/image" Target="../media/image42.wmf"/><Relationship Id="rId4" Type="http://schemas.openxmlformats.org/officeDocument/2006/relationships/image" Target="../media/image39.wmf"/><Relationship Id="rId9" Type="http://schemas.openxmlformats.org/officeDocument/2006/relationships/oleObject" Target="../embeddings/oleObject81.bin"/></Relationships>
</file>

<file path=ppt/slides/_rels/slide15.xml.rels><?xml version="1.0" encoding="UTF-8" standalone="yes"?>
<Relationships xmlns="http://schemas.openxmlformats.org/package/2006/relationships"><Relationship Id="rId8" Type="http://schemas.openxmlformats.org/officeDocument/2006/relationships/image" Target="../media/image45.wmf"/><Relationship Id="rId13" Type="http://schemas.openxmlformats.org/officeDocument/2006/relationships/oleObject" Target="../embeddings/oleObject87.bin"/><Relationship Id="rId18" Type="http://schemas.openxmlformats.org/officeDocument/2006/relationships/image" Target="../media/image42.wmf"/><Relationship Id="rId3" Type="http://schemas.openxmlformats.org/officeDocument/2006/relationships/oleObject" Target="../embeddings/oleObject82.bin"/><Relationship Id="rId7" Type="http://schemas.openxmlformats.org/officeDocument/2006/relationships/oleObject" Target="../embeddings/oleObject84.bin"/><Relationship Id="rId12" Type="http://schemas.openxmlformats.org/officeDocument/2006/relationships/image" Target="../media/image46.wmf"/><Relationship Id="rId17" Type="http://schemas.openxmlformats.org/officeDocument/2006/relationships/oleObject" Target="../embeddings/oleObject89.bin"/><Relationship Id="rId2" Type="http://schemas.openxmlformats.org/officeDocument/2006/relationships/slideLayout" Target="../slideLayouts/slideLayout2.xml"/><Relationship Id="rId16" Type="http://schemas.openxmlformats.org/officeDocument/2006/relationships/image" Target="../media/image41.wmf"/><Relationship Id="rId1" Type="http://schemas.openxmlformats.org/officeDocument/2006/relationships/vmlDrawing" Target="../drawings/vmlDrawing8.vml"/><Relationship Id="rId6" Type="http://schemas.openxmlformats.org/officeDocument/2006/relationships/image" Target="../media/image44.wmf"/><Relationship Id="rId11" Type="http://schemas.openxmlformats.org/officeDocument/2006/relationships/oleObject" Target="../embeddings/oleObject86.bin"/><Relationship Id="rId5" Type="http://schemas.openxmlformats.org/officeDocument/2006/relationships/oleObject" Target="../embeddings/oleObject83.bin"/><Relationship Id="rId15" Type="http://schemas.openxmlformats.org/officeDocument/2006/relationships/oleObject" Target="../embeddings/oleObject88.bin"/><Relationship Id="rId10" Type="http://schemas.openxmlformats.org/officeDocument/2006/relationships/image" Target="../media/image39.wmf"/><Relationship Id="rId4" Type="http://schemas.openxmlformats.org/officeDocument/2006/relationships/image" Target="../media/image43.wmf"/><Relationship Id="rId9" Type="http://schemas.openxmlformats.org/officeDocument/2006/relationships/oleObject" Target="../embeddings/oleObject85.bin"/><Relationship Id="rId14" Type="http://schemas.openxmlformats.org/officeDocument/2006/relationships/image" Target="../media/image40.wmf"/></Relationships>
</file>

<file path=ppt/slides/_rels/slide16.xml.rels><?xml version="1.0" encoding="UTF-8" standalone="yes"?>
<Relationships xmlns="http://schemas.openxmlformats.org/package/2006/relationships"><Relationship Id="rId8" Type="http://schemas.openxmlformats.org/officeDocument/2006/relationships/image" Target="../media/image41.wmf"/><Relationship Id="rId13" Type="http://schemas.openxmlformats.org/officeDocument/2006/relationships/oleObject" Target="../embeddings/oleObject95.bin"/><Relationship Id="rId3" Type="http://schemas.openxmlformats.org/officeDocument/2006/relationships/oleObject" Target="../embeddings/oleObject90.bin"/><Relationship Id="rId7" Type="http://schemas.openxmlformats.org/officeDocument/2006/relationships/oleObject" Target="../embeddings/oleObject92.bin"/><Relationship Id="rId12" Type="http://schemas.openxmlformats.org/officeDocument/2006/relationships/image" Target="../media/image47.wmf"/><Relationship Id="rId2" Type="http://schemas.openxmlformats.org/officeDocument/2006/relationships/slideLayout" Target="../slideLayouts/slideLayout2.xml"/><Relationship Id="rId16" Type="http://schemas.openxmlformats.org/officeDocument/2006/relationships/image" Target="../media/image49.wmf"/><Relationship Id="rId1" Type="http://schemas.openxmlformats.org/officeDocument/2006/relationships/vmlDrawing" Target="../drawings/vmlDrawing9.vml"/><Relationship Id="rId6" Type="http://schemas.openxmlformats.org/officeDocument/2006/relationships/image" Target="../media/image40.wmf"/><Relationship Id="rId11" Type="http://schemas.openxmlformats.org/officeDocument/2006/relationships/oleObject" Target="../embeddings/oleObject94.bin"/><Relationship Id="rId5" Type="http://schemas.openxmlformats.org/officeDocument/2006/relationships/oleObject" Target="../embeddings/oleObject91.bin"/><Relationship Id="rId15" Type="http://schemas.openxmlformats.org/officeDocument/2006/relationships/oleObject" Target="../embeddings/oleObject96.bin"/><Relationship Id="rId10" Type="http://schemas.openxmlformats.org/officeDocument/2006/relationships/image" Target="../media/image42.wmf"/><Relationship Id="rId4" Type="http://schemas.openxmlformats.org/officeDocument/2006/relationships/image" Target="../media/image39.wmf"/><Relationship Id="rId9" Type="http://schemas.openxmlformats.org/officeDocument/2006/relationships/oleObject" Target="../embeddings/oleObject93.bin"/><Relationship Id="rId14" Type="http://schemas.openxmlformats.org/officeDocument/2006/relationships/image" Target="../media/image48.wmf"/></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6.xml"/><Relationship Id="rId5" Type="http://schemas.openxmlformats.org/officeDocument/2006/relationships/image" Target="../media/image53.png"/><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6.xml"/><Relationship Id="rId4" Type="http://schemas.openxmlformats.org/officeDocument/2006/relationships/image" Target="../media/image59.png"/></Relationships>
</file>

<file path=ppt/slides/_rels/slide2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6.xml"/><Relationship Id="rId4" Type="http://schemas.openxmlformats.org/officeDocument/2006/relationships/image" Target="../media/image62.png"/></Relationships>
</file>

<file path=ppt/slides/_rels/slide2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6.xml"/><Relationship Id="rId5" Type="http://schemas.openxmlformats.org/officeDocument/2006/relationships/image" Target="../media/image66.png"/><Relationship Id="rId4" Type="http://schemas.openxmlformats.org/officeDocument/2006/relationships/image" Target="../media/image65.png"/></Relationships>
</file>

<file path=ppt/slides/_rels/slide2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6.xml"/><Relationship Id="rId4" Type="http://schemas.openxmlformats.org/officeDocument/2006/relationships/image" Target="../media/image69.png"/></Relationships>
</file>

<file path=ppt/slides/_rels/slide3.xml.rels><?xml version="1.0" encoding="UTF-8" standalone="yes"?>
<Relationships xmlns="http://schemas.openxmlformats.org/package/2006/relationships"><Relationship Id="rId8" Type="http://schemas.openxmlformats.org/officeDocument/2006/relationships/image" Target="../media/image3.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wmf"/><Relationship Id="rId2" Type="http://schemas.openxmlformats.org/officeDocument/2006/relationships/slideLayout" Target="../slideLayouts/slideLayout2.xml"/><Relationship Id="rId16" Type="http://schemas.openxmlformats.org/officeDocument/2006/relationships/image" Target="../media/image7.wmf"/><Relationship Id="rId1" Type="http://schemas.openxmlformats.org/officeDocument/2006/relationships/vmlDrawing" Target="../drawings/vmlDrawing1.vml"/><Relationship Id="rId6" Type="http://schemas.openxmlformats.org/officeDocument/2006/relationships/image" Target="../media/image2.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 Id="rId14" Type="http://schemas.openxmlformats.org/officeDocument/2006/relationships/image" Target="../media/image6.wmf"/></Relationships>
</file>

<file path=ppt/slides/_rels/slide4.xml.rels><?xml version="1.0" encoding="UTF-8" standalone="yes"?>
<Relationships xmlns="http://schemas.openxmlformats.org/package/2006/relationships"><Relationship Id="rId8" Type="http://schemas.openxmlformats.org/officeDocument/2006/relationships/image" Target="../media/image10.wmf"/><Relationship Id="rId13" Type="http://schemas.openxmlformats.org/officeDocument/2006/relationships/oleObject" Target="../embeddings/oleObject13.bin"/><Relationship Id="rId18" Type="http://schemas.openxmlformats.org/officeDocument/2006/relationships/image" Target="../media/image2.wmf"/><Relationship Id="rId26" Type="http://schemas.openxmlformats.org/officeDocument/2006/relationships/image" Target="../media/image6.wmf"/><Relationship Id="rId3" Type="http://schemas.openxmlformats.org/officeDocument/2006/relationships/oleObject" Target="../embeddings/oleObject8.bin"/><Relationship Id="rId21" Type="http://schemas.openxmlformats.org/officeDocument/2006/relationships/oleObject" Target="../embeddings/oleObject17.bin"/><Relationship Id="rId7" Type="http://schemas.openxmlformats.org/officeDocument/2006/relationships/oleObject" Target="../embeddings/oleObject10.bin"/><Relationship Id="rId12" Type="http://schemas.openxmlformats.org/officeDocument/2006/relationships/image" Target="../media/image12.wmf"/><Relationship Id="rId17" Type="http://schemas.openxmlformats.org/officeDocument/2006/relationships/oleObject" Target="../embeddings/oleObject15.bin"/><Relationship Id="rId25" Type="http://schemas.openxmlformats.org/officeDocument/2006/relationships/oleObject" Target="../embeddings/oleObject19.bin"/><Relationship Id="rId2" Type="http://schemas.openxmlformats.org/officeDocument/2006/relationships/slideLayout" Target="../slideLayouts/slideLayout2.xml"/><Relationship Id="rId16" Type="http://schemas.openxmlformats.org/officeDocument/2006/relationships/image" Target="../media/image1.wmf"/><Relationship Id="rId20" Type="http://schemas.openxmlformats.org/officeDocument/2006/relationships/image" Target="../media/image3.wmf"/><Relationship Id="rId1" Type="http://schemas.openxmlformats.org/officeDocument/2006/relationships/vmlDrawing" Target="../drawings/vmlDrawing2.vml"/><Relationship Id="rId6" Type="http://schemas.openxmlformats.org/officeDocument/2006/relationships/image" Target="../media/image9.wmf"/><Relationship Id="rId11" Type="http://schemas.openxmlformats.org/officeDocument/2006/relationships/oleObject" Target="../embeddings/oleObject12.bin"/><Relationship Id="rId24" Type="http://schemas.openxmlformats.org/officeDocument/2006/relationships/image" Target="../media/image5.wmf"/><Relationship Id="rId5" Type="http://schemas.openxmlformats.org/officeDocument/2006/relationships/oleObject" Target="../embeddings/oleObject9.bin"/><Relationship Id="rId15" Type="http://schemas.openxmlformats.org/officeDocument/2006/relationships/oleObject" Target="../embeddings/oleObject14.bin"/><Relationship Id="rId23" Type="http://schemas.openxmlformats.org/officeDocument/2006/relationships/oleObject" Target="../embeddings/oleObject18.bin"/><Relationship Id="rId28" Type="http://schemas.openxmlformats.org/officeDocument/2006/relationships/image" Target="../media/image7.wmf"/><Relationship Id="rId10" Type="http://schemas.openxmlformats.org/officeDocument/2006/relationships/image" Target="../media/image11.wmf"/><Relationship Id="rId19" Type="http://schemas.openxmlformats.org/officeDocument/2006/relationships/oleObject" Target="../embeddings/oleObject16.bin"/><Relationship Id="rId4" Type="http://schemas.openxmlformats.org/officeDocument/2006/relationships/image" Target="../media/image8.wmf"/><Relationship Id="rId9" Type="http://schemas.openxmlformats.org/officeDocument/2006/relationships/oleObject" Target="../embeddings/oleObject11.bin"/><Relationship Id="rId14" Type="http://schemas.openxmlformats.org/officeDocument/2006/relationships/image" Target="../media/image13.wmf"/><Relationship Id="rId22" Type="http://schemas.openxmlformats.org/officeDocument/2006/relationships/image" Target="../media/image4.wmf"/><Relationship Id="rId27" Type="http://schemas.openxmlformats.org/officeDocument/2006/relationships/oleObject" Target="../embeddings/oleObject20.bin"/></Relationships>
</file>

<file path=ppt/slides/_rels/slide5.xml.rels><?xml version="1.0" encoding="UTF-8" standalone="yes"?>
<Relationships xmlns="http://schemas.openxmlformats.org/package/2006/relationships"><Relationship Id="rId8" Type="http://schemas.openxmlformats.org/officeDocument/2006/relationships/image" Target="../media/image3.wmf"/><Relationship Id="rId13" Type="http://schemas.openxmlformats.org/officeDocument/2006/relationships/oleObject" Target="../embeddings/oleObject26.bin"/><Relationship Id="rId18" Type="http://schemas.openxmlformats.org/officeDocument/2006/relationships/image" Target="../media/image16.wmf"/><Relationship Id="rId3" Type="http://schemas.openxmlformats.org/officeDocument/2006/relationships/oleObject" Target="../embeddings/oleObject21.bin"/><Relationship Id="rId7" Type="http://schemas.openxmlformats.org/officeDocument/2006/relationships/oleObject" Target="../embeddings/oleObject23.bin"/><Relationship Id="rId12" Type="http://schemas.openxmlformats.org/officeDocument/2006/relationships/image" Target="../media/image5.wmf"/><Relationship Id="rId17" Type="http://schemas.openxmlformats.org/officeDocument/2006/relationships/oleObject" Target="../embeddings/oleObject28.bin"/><Relationship Id="rId2" Type="http://schemas.openxmlformats.org/officeDocument/2006/relationships/slideLayout" Target="../slideLayouts/slideLayout2.xml"/><Relationship Id="rId16" Type="http://schemas.openxmlformats.org/officeDocument/2006/relationships/image" Target="../media/image15.wmf"/><Relationship Id="rId1" Type="http://schemas.openxmlformats.org/officeDocument/2006/relationships/vmlDrawing" Target="../drawings/vmlDrawing3.vml"/><Relationship Id="rId6" Type="http://schemas.openxmlformats.org/officeDocument/2006/relationships/image" Target="../media/image1.wmf"/><Relationship Id="rId11" Type="http://schemas.openxmlformats.org/officeDocument/2006/relationships/oleObject" Target="../embeddings/oleObject25.bin"/><Relationship Id="rId5" Type="http://schemas.openxmlformats.org/officeDocument/2006/relationships/oleObject" Target="../embeddings/oleObject22.bin"/><Relationship Id="rId15" Type="http://schemas.openxmlformats.org/officeDocument/2006/relationships/oleObject" Target="../embeddings/oleObject27.bin"/><Relationship Id="rId10" Type="http://schemas.openxmlformats.org/officeDocument/2006/relationships/image" Target="../media/image4.wmf"/><Relationship Id="rId19" Type="http://schemas.openxmlformats.org/officeDocument/2006/relationships/oleObject" Target="../embeddings/oleObject29.bin"/><Relationship Id="rId4" Type="http://schemas.openxmlformats.org/officeDocument/2006/relationships/image" Target="../media/image14.wmf"/><Relationship Id="rId9" Type="http://schemas.openxmlformats.org/officeDocument/2006/relationships/oleObject" Target="../embeddings/oleObject24.bin"/><Relationship Id="rId14" Type="http://schemas.openxmlformats.org/officeDocument/2006/relationships/image" Target="../media/image11.wmf"/></Relationships>
</file>

<file path=ppt/slides/_rels/slide6.xml.rels><?xml version="1.0" encoding="UTF-8" standalone="yes"?>
<Relationships xmlns="http://schemas.openxmlformats.org/package/2006/relationships"><Relationship Id="rId8" Type="http://schemas.openxmlformats.org/officeDocument/2006/relationships/image" Target="../media/image18.wmf"/><Relationship Id="rId13" Type="http://schemas.openxmlformats.org/officeDocument/2006/relationships/oleObject" Target="../embeddings/oleObject35.bin"/><Relationship Id="rId18" Type="http://schemas.openxmlformats.org/officeDocument/2006/relationships/image" Target="../media/image14.wmf"/><Relationship Id="rId26" Type="http://schemas.openxmlformats.org/officeDocument/2006/relationships/oleObject" Target="../embeddings/oleObject42.bin"/><Relationship Id="rId3" Type="http://schemas.openxmlformats.org/officeDocument/2006/relationships/oleObject" Target="../embeddings/oleObject30.bin"/><Relationship Id="rId21" Type="http://schemas.openxmlformats.org/officeDocument/2006/relationships/oleObject" Target="../embeddings/oleObject39.bin"/><Relationship Id="rId7" Type="http://schemas.openxmlformats.org/officeDocument/2006/relationships/oleObject" Target="../embeddings/oleObject32.bin"/><Relationship Id="rId12" Type="http://schemas.openxmlformats.org/officeDocument/2006/relationships/image" Target="../media/image20.wmf"/><Relationship Id="rId17" Type="http://schemas.openxmlformats.org/officeDocument/2006/relationships/oleObject" Target="../embeddings/oleObject37.bin"/><Relationship Id="rId25" Type="http://schemas.openxmlformats.org/officeDocument/2006/relationships/image" Target="../media/image5.wmf"/><Relationship Id="rId2" Type="http://schemas.openxmlformats.org/officeDocument/2006/relationships/slideLayout" Target="../slideLayouts/slideLayout2.xml"/><Relationship Id="rId16" Type="http://schemas.openxmlformats.org/officeDocument/2006/relationships/image" Target="../media/image22.wmf"/><Relationship Id="rId20" Type="http://schemas.openxmlformats.org/officeDocument/2006/relationships/image" Target="../media/image1.wmf"/><Relationship Id="rId29" Type="http://schemas.openxmlformats.org/officeDocument/2006/relationships/image" Target="../media/image15.wmf"/><Relationship Id="rId1" Type="http://schemas.openxmlformats.org/officeDocument/2006/relationships/vmlDrawing" Target="../drawings/vmlDrawing4.vml"/><Relationship Id="rId6" Type="http://schemas.openxmlformats.org/officeDocument/2006/relationships/image" Target="../media/image3.wmf"/><Relationship Id="rId11" Type="http://schemas.openxmlformats.org/officeDocument/2006/relationships/oleObject" Target="../embeddings/oleObject34.bin"/><Relationship Id="rId24" Type="http://schemas.openxmlformats.org/officeDocument/2006/relationships/oleObject" Target="../embeddings/oleObject41.bin"/><Relationship Id="rId32" Type="http://schemas.openxmlformats.org/officeDocument/2006/relationships/oleObject" Target="../embeddings/oleObject45.bin"/><Relationship Id="rId5" Type="http://schemas.openxmlformats.org/officeDocument/2006/relationships/oleObject" Target="../embeddings/oleObject31.bin"/><Relationship Id="rId15" Type="http://schemas.openxmlformats.org/officeDocument/2006/relationships/oleObject" Target="../embeddings/oleObject36.bin"/><Relationship Id="rId23" Type="http://schemas.openxmlformats.org/officeDocument/2006/relationships/image" Target="../media/image4.wmf"/><Relationship Id="rId28" Type="http://schemas.openxmlformats.org/officeDocument/2006/relationships/oleObject" Target="../embeddings/oleObject43.bin"/><Relationship Id="rId10" Type="http://schemas.openxmlformats.org/officeDocument/2006/relationships/image" Target="../media/image19.wmf"/><Relationship Id="rId19" Type="http://schemas.openxmlformats.org/officeDocument/2006/relationships/oleObject" Target="../embeddings/oleObject38.bin"/><Relationship Id="rId31" Type="http://schemas.openxmlformats.org/officeDocument/2006/relationships/image" Target="../media/image16.wmf"/><Relationship Id="rId4" Type="http://schemas.openxmlformats.org/officeDocument/2006/relationships/image" Target="../media/image17.wmf"/><Relationship Id="rId9" Type="http://schemas.openxmlformats.org/officeDocument/2006/relationships/oleObject" Target="../embeddings/oleObject33.bin"/><Relationship Id="rId14" Type="http://schemas.openxmlformats.org/officeDocument/2006/relationships/image" Target="../media/image21.wmf"/><Relationship Id="rId22" Type="http://schemas.openxmlformats.org/officeDocument/2006/relationships/oleObject" Target="../embeddings/oleObject40.bin"/><Relationship Id="rId27" Type="http://schemas.openxmlformats.org/officeDocument/2006/relationships/image" Target="../media/image11.wmf"/><Relationship Id="rId30" Type="http://schemas.openxmlformats.org/officeDocument/2006/relationships/oleObject" Target="../embeddings/oleObject44.bin"/></Relationships>
</file>

<file path=ppt/slides/_rels/slide7.xml.rels><?xml version="1.0" encoding="UTF-8" standalone="yes"?>
<Relationships xmlns="http://schemas.openxmlformats.org/package/2006/relationships"><Relationship Id="rId13" Type="http://schemas.openxmlformats.org/officeDocument/2006/relationships/oleObject" Target="../embeddings/oleObject51.bin"/><Relationship Id="rId18" Type="http://schemas.openxmlformats.org/officeDocument/2006/relationships/image" Target="../media/image27.wmf"/><Relationship Id="rId26" Type="http://schemas.openxmlformats.org/officeDocument/2006/relationships/image" Target="../media/image4.wmf"/><Relationship Id="rId3" Type="http://schemas.openxmlformats.org/officeDocument/2006/relationships/oleObject" Target="../embeddings/oleObject46.bin"/><Relationship Id="rId21" Type="http://schemas.openxmlformats.org/officeDocument/2006/relationships/oleObject" Target="../embeddings/oleObject55.bin"/><Relationship Id="rId34" Type="http://schemas.openxmlformats.org/officeDocument/2006/relationships/oleObject" Target="../embeddings/oleObject62.bin"/><Relationship Id="rId7" Type="http://schemas.openxmlformats.org/officeDocument/2006/relationships/oleObject" Target="../embeddings/oleObject48.bin"/><Relationship Id="rId12" Type="http://schemas.openxmlformats.org/officeDocument/2006/relationships/image" Target="../media/image11.wmf"/><Relationship Id="rId17" Type="http://schemas.openxmlformats.org/officeDocument/2006/relationships/oleObject" Target="../embeddings/oleObject53.bin"/><Relationship Id="rId25" Type="http://schemas.openxmlformats.org/officeDocument/2006/relationships/oleObject" Target="../embeddings/oleObject57.bin"/><Relationship Id="rId33" Type="http://schemas.openxmlformats.org/officeDocument/2006/relationships/image" Target="../media/image16.wmf"/><Relationship Id="rId2" Type="http://schemas.openxmlformats.org/officeDocument/2006/relationships/slideLayout" Target="../slideLayouts/slideLayout2.xml"/><Relationship Id="rId16" Type="http://schemas.openxmlformats.org/officeDocument/2006/relationships/image" Target="../media/image26.wmf"/><Relationship Id="rId20" Type="http://schemas.openxmlformats.org/officeDocument/2006/relationships/image" Target="../media/image14.wmf"/><Relationship Id="rId29" Type="http://schemas.openxmlformats.org/officeDocument/2006/relationships/oleObject" Target="../embeddings/oleObject59.bin"/><Relationship Id="rId1" Type="http://schemas.openxmlformats.org/officeDocument/2006/relationships/vmlDrawing" Target="../drawings/vmlDrawing5.vml"/><Relationship Id="rId6" Type="http://schemas.openxmlformats.org/officeDocument/2006/relationships/image" Target="../media/image23.wmf"/><Relationship Id="rId11" Type="http://schemas.openxmlformats.org/officeDocument/2006/relationships/oleObject" Target="../embeddings/oleObject50.bin"/><Relationship Id="rId24" Type="http://schemas.openxmlformats.org/officeDocument/2006/relationships/image" Target="../media/image3.wmf"/><Relationship Id="rId32" Type="http://schemas.openxmlformats.org/officeDocument/2006/relationships/oleObject" Target="../embeddings/oleObject61.bin"/><Relationship Id="rId5" Type="http://schemas.openxmlformats.org/officeDocument/2006/relationships/oleObject" Target="../embeddings/oleObject47.bin"/><Relationship Id="rId15" Type="http://schemas.openxmlformats.org/officeDocument/2006/relationships/oleObject" Target="../embeddings/oleObject52.bin"/><Relationship Id="rId23" Type="http://schemas.openxmlformats.org/officeDocument/2006/relationships/oleObject" Target="../embeddings/oleObject56.bin"/><Relationship Id="rId28" Type="http://schemas.openxmlformats.org/officeDocument/2006/relationships/image" Target="../media/image5.wmf"/><Relationship Id="rId10" Type="http://schemas.openxmlformats.org/officeDocument/2006/relationships/image" Target="../media/image24.wmf"/><Relationship Id="rId19" Type="http://schemas.openxmlformats.org/officeDocument/2006/relationships/oleObject" Target="../embeddings/oleObject54.bin"/><Relationship Id="rId31" Type="http://schemas.openxmlformats.org/officeDocument/2006/relationships/image" Target="../media/image15.wmf"/><Relationship Id="rId4" Type="http://schemas.openxmlformats.org/officeDocument/2006/relationships/image" Target="../media/image17.wmf"/><Relationship Id="rId9" Type="http://schemas.openxmlformats.org/officeDocument/2006/relationships/oleObject" Target="../embeddings/oleObject49.bin"/><Relationship Id="rId14" Type="http://schemas.openxmlformats.org/officeDocument/2006/relationships/image" Target="../media/image25.wmf"/><Relationship Id="rId22" Type="http://schemas.openxmlformats.org/officeDocument/2006/relationships/image" Target="../media/image1.wmf"/><Relationship Id="rId27" Type="http://schemas.openxmlformats.org/officeDocument/2006/relationships/oleObject" Target="../embeddings/oleObject58.bin"/><Relationship Id="rId30" Type="http://schemas.openxmlformats.org/officeDocument/2006/relationships/oleObject" Target="../embeddings/oleObject60.bin"/><Relationship Id="rId8" Type="http://schemas.openxmlformats.org/officeDocument/2006/relationships/image" Target="../media/image19.wmf"/></Relationships>
</file>

<file path=ppt/slides/_rels/slide8.x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oleObject" Target="../embeddings/oleObject68.bin"/><Relationship Id="rId18" Type="http://schemas.openxmlformats.org/officeDocument/2006/relationships/image" Target="../media/image1.wmf"/><Relationship Id="rId26" Type="http://schemas.openxmlformats.org/officeDocument/2006/relationships/image" Target="../media/image11.wmf"/><Relationship Id="rId3" Type="http://schemas.openxmlformats.org/officeDocument/2006/relationships/oleObject" Target="../embeddings/oleObject63.bin"/><Relationship Id="rId21" Type="http://schemas.openxmlformats.org/officeDocument/2006/relationships/oleObject" Target="../embeddings/oleObject72.bin"/><Relationship Id="rId7" Type="http://schemas.openxmlformats.org/officeDocument/2006/relationships/oleObject" Target="../embeddings/oleObject65.bin"/><Relationship Id="rId12" Type="http://schemas.openxmlformats.org/officeDocument/2006/relationships/image" Target="../media/image31.wmf"/><Relationship Id="rId17" Type="http://schemas.openxmlformats.org/officeDocument/2006/relationships/oleObject" Target="../embeddings/oleObject70.bin"/><Relationship Id="rId25" Type="http://schemas.openxmlformats.org/officeDocument/2006/relationships/oleObject" Target="../embeddings/oleObject74.bin"/><Relationship Id="rId2" Type="http://schemas.openxmlformats.org/officeDocument/2006/relationships/slideLayout" Target="../slideLayouts/slideLayout2.xml"/><Relationship Id="rId16" Type="http://schemas.openxmlformats.org/officeDocument/2006/relationships/image" Target="../media/image14.wmf"/><Relationship Id="rId20" Type="http://schemas.openxmlformats.org/officeDocument/2006/relationships/image" Target="../media/image3.wmf"/><Relationship Id="rId29" Type="http://schemas.openxmlformats.org/officeDocument/2006/relationships/oleObject" Target="../embeddings/oleObject76.bin"/><Relationship Id="rId1" Type="http://schemas.openxmlformats.org/officeDocument/2006/relationships/vmlDrawing" Target="../drawings/vmlDrawing6.vml"/><Relationship Id="rId6" Type="http://schemas.openxmlformats.org/officeDocument/2006/relationships/image" Target="../media/image28.wmf"/><Relationship Id="rId11" Type="http://schemas.openxmlformats.org/officeDocument/2006/relationships/oleObject" Target="../embeddings/oleObject67.bin"/><Relationship Id="rId24" Type="http://schemas.openxmlformats.org/officeDocument/2006/relationships/image" Target="../media/image5.wmf"/><Relationship Id="rId5" Type="http://schemas.openxmlformats.org/officeDocument/2006/relationships/oleObject" Target="../embeddings/oleObject64.bin"/><Relationship Id="rId15" Type="http://schemas.openxmlformats.org/officeDocument/2006/relationships/oleObject" Target="../embeddings/oleObject69.bin"/><Relationship Id="rId23" Type="http://schemas.openxmlformats.org/officeDocument/2006/relationships/oleObject" Target="../embeddings/oleObject73.bin"/><Relationship Id="rId28" Type="http://schemas.openxmlformats.org/officeDocument/2006/relationships/image" Target="../media/image15.wmf"/><Relationship Id="rId10" Type="http://schemas.openxmlformats.org/officeDocument/2006/relationships/image" Target="../media/image30.wmf"/><Relationship Id="rId19" Type="http://schemas.openxmlformats.org/officeDocument/2006/relationships/oleObject" Target="../embeddings/oleObject71.bin"/><Relationship Id="rId31" Type="http://schemas.openxmlformats.org/officeDocument/2006/relationships/oleObject" Target="../embeddings/oleObject77.bin"/><Relationship Id="rId4" Type="http://schemas.openxmlformats.org/officeDocument/2006/relationships/image" Target="../media/image17.wmf"/><Relationship Id="rId9" Type="http://schemas.openxmlformats.org/officeDocument/2006/relationships/oleObject" Target="../embeddings/oleObject66.bin"/><Relationship Id="rId14" Type="http://schemas.openxmlformats.org/officeDocument/2006/relationships/image" Target="../media/image32.wmf"/><Relationship Id="rId22" Type="http://schemas.openxmlformats.org/officeDocument/2006/relationships/image" Target="../media/image4.wmf"/><Relationship Id="rId27" Type="http://schemas.openxmlformats.org/officeDocument/2006/relationships/oleObject" Target="../embeddings/oleObject75.bin"/><Relationship Id="rId30" Type="http://schemas.openxmlformats.org/officeDocument/2006/relationships/image" Target="../media/image16.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cap="none" dirty="0" smtClean="0">
                <a:solidFill>
                  <a:schemeClr val="tx1"/>
                </a:solidFill>
                <a:latin typeface="Times New Roman" pitchFamily="18" charset="0"/>
                <a:cs typeface="Times New Roman" pitchFamily="18" charset="0"/>
              </a:rPr>
              <a:t>Analysis of truss-Method of Joint</a:t>
            </a:r>
            <a:r>
              <a:rPr lang="x-none" cap="none" dirty="0" smtClean="0">
                <a:solidFill>
                  <a:schemeClr val="tx1"/>
                </a:solidFill>
                <a:latin typeface="Agency FB" pitchFamily="34" charset="0"/>
                <a:ea typeface="+mj-ea"/>
                <a:cs typeface="+mj-cs"/>
              </a:rPr>
              <a:t/>
            </a:r>
            <a:br>
              <a:rPr lang="x-none" cap="none" dirty="0" smtClean="0">
                <a:solidFill>
                  <a:schemeClr val="tx1"/>
                </a:solidFill>
                <a:latin typeface="Agency FB" pitchFamily="34" charset="0"/>
                <a:ea typeface="+mj-ea"/>
                <a:cs typeface="+mj-cs"/>
              </a:rPr>
            </a:b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7292392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FDC280A2-73F4-4B45-AD29-A054B68E2B33}" type="slidenum">
              <a:rPr lang="x-none" altLang="en-US" sz="1200" smtClean="0">
                <a:solidFill>
                  <a:srgbClr val="FF9933"/>
                </a:solidFill>
                <a:latin typeface="Arial" charset="0"/>
                <a:cs typeface="Arial" charset="0"/>
              </a:rPr>
              <a:pPr/>
              <a:t>10</a:t>
            </a:fld>
            <a:endParaRPr lang="en-US" altLang="en-US" sz="1200" smtClean="0">
              <a:solidFill>
                <a:srgbClr val="FF9933"/>
              </a:solidFill>
              <a:latin typeface="Arial" charset="0"/>
            </a:endParaRPr>
          </a:p>
        </p:txBody>
      </p:sp>
      <p:sp>
        <p:nvSpPr>
          <p:cNvPr id="19459" name="Rectangle 2"/>
          <p:cNvSpPr>
            <a:spLocks noGrp="1" noChangeArrowheads="1"/>
          </p:cNvSpPr>
          <p:nvPr>
            <p:ph type="title"/>
          </p:nvPr>
        </p:nvSpPr>
        <p:spPr>
          <a:xfrm>
            <a:off x="457200" y="274638"/>
            <a:ext cx="8229600" cy="563562"/>
          </a:xfrm>
        </p:spPr>
        <p:txBody>
          <a:bodyPr>
            <a:noAutofit/>
          </a:bodyPr>
          <a:lstStyle/>
          <a:p>
            <a:pPr eaLnBrk="1" hangingPunct="1"/>
            <a:r>
              <a:rPr lang="en-US" altLang="en-US" sz="3600" dirty="0" smtClean="0"/>
              <a:t>Example</a:t>
            </a:r>
            <a:r>
              <a:rPr lang="tr-TR" altLang="en-US" sz="3600" dirty="0" smtClean="0"/>
              <a:t> 1</a:t>
            </a:r>
            <a:r>
              <a:rPr lang="en-US" altLang="en-US" sz="3600" dirty="0" smtClean="0"/>
              <a:t>:</a:t>
            </a:r>
            <a:r>
              <a:rPr lang="tr-TR" altLang="en-US" sz="3600" dirty="0" smtClean="0"/>
              <a:t> Method of Joints – Plane Truss</a:t>
            </a:r>
            <a:r>
              <a:rPr lang="en-US" altLang="en-US" sz="3600" dirty="0" smtClean="0"/>
              <a:t>  </a:t>
            </a:r>
          </a:p>
        </p:txBody>
      </p:sp>
      <p:sp>
        <p:nvSpPr>
          <p:cNvPr id="6"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19464"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38" y="1176338"/>
            <a:ext cx="8666162" cy="5200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465"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4663" y="1214438"/>
            <a:ext cx="647700" cy="24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96396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BC19BD1F-55E0-4B49-8729-B32144D7FC99}" type="slidenum">
              <a:rPr lang="x-none" altLang="en-US" sz="1200" smtClean="0">
                <a:solidFill>
                  <a:srgbClr val="FF9933"/>
                </a:solidFill>
                <a:latin typeface="Arial" charset="0"/>
                <a:cs typeface="Arial" charset="0"/>
              </a:rPr>
              <a:pPr/>
              <a:t>11</a:t>
            </a:fld>
            <a:endParaRPr lang="en-US" altLang="en-US" sz="1200" smtClean="0">
              <a:solidFill>
                <a:srgbClr val="FF9933"/>
              </a:solidFill>
              <a:latin typeface="Arial" charset="0"/>
            </a:endParaRPr>
          </a:p>
        </p:txBody>
      </p:sp>
      <p:sp>
        <p:nvSpPr>
          <p:cNvPr id="20483" name="Rectangle 2"/>
          <p:cNvSpPr>
            <a:spLocks noGrp="1" noChangeArrowheads="1"/>
          </p:cNvSpPr>
          <p:nvPr>
            <p:ph type="title"/>
          </p:nvPr>
        </p:nvSpPr>
        <p:spPr/>
        <p:txBody>
          <a:bodyPr/>
          <a:lstStyle/>
          <a:p>
            <a:pPr eaLnBrk="1" hangingPunct="1"/>
            <a:r>
              <a:rPr lang="en-US" altLang="en-US" smtClean="0"/>
              <a:t>Example</a:t>
            </a:r>
            <a:r>
              <a:rPr lang="tr-TR" altLang="en-US" smtClean="0"/>
              <a:t> 1</a:t>
            </a:r>
            <a:r>
              <a:rPr lang="en-US" altLang="en-US" smtClean="0"/>
              <a:t> (continued)</a:t>
            </a:r>
            <a:r>
              <a:rPr lang="tr-TR" altLang="en-US" smtClean="0"/>
              <a:t>:</a:t>
            </a:r>
            <a:endParaRPr lang="en-US" altLang="en-US" smtClean="0"/>
          </a:p>
        </p:txBody>
      </p:sp>
      <p:sp>
        <p:nvSpPr>
          <p:cNvPr id="4"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20487"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pPr>
              <a:spcBef>
                <a:spcPct val="50000"/>
              </a:spcBef>
            </a:pPr>
            <a:r>
              <a:rPr lang="tr-TR" altLang="en-US" sz="2400" b="1">
                <a:solidFill>
                  <a:srgbClr val="FFFFFF"/>
                </a:solidFill>
                <a:cs typeface="Times New Roman" pitchFamily="18" charset="0"/>
              </a:rPr>
              <a:t>ENGINEERING MECHANICS : STATICS</a:t>
            </a:r>
            <a:endParaRPr lang="en-US" altLang="en-US" sz="2400" b="1">
              <a:solidFill>
                <a:srgbClr val="FFFFFF"/>
              </a:solidFill>
              <a:cs typeface="Times New Roman" pitchFamily="18" charset="0"/>
            </a:endParaRPr>
          </a:p>
        </p:txBody>
      </p:sp>
      <p:sp>
        <p:nvSpPr>
          <p:cNvPr id="15" name="14 Dikdörtgen"/>
          <p:cNvSpPr/>
          <p:nvPr/>
        </p:nvSpPr>
        <p:spPr>
          <a:xfrm>
            <a:off x="2336800" y="1770063"/>
            <a:ext cx="1465263" cy="9001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pic>
        <p:nvPicPr>
          <p:cNvPr id="20489" name="Picture 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775" y="1249363"/>
            <a:ext cx="8656638" cy="4968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490" name="Picture 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6613" y="2684463"/>
            <a:ext cx="1998662" cy="1547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491" name="Line 22"/>
          <p:cNvSpPr>
            <a:spLocks noChangeShapeType="1"/>
          </p:cNvSpPr>
          <p:nvPr/>
        </p:nvSpPr>
        <p:spPr bwMode="auto">
          <a:xfrm>
            <a:off x="796925" y="1785938"/>
            <a:ext cx="45085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0492" name="Line 23"/>
          <p:cNvSpPr>
            <a:spLocks noChangeShapeType="1"/>
          </p:cNvSpPr>
          <p:nvPr/>
        </p:nvSpPr>
        <p:spPr bwMode="auto">
          <a:xfrm flipH="1" flipV="1">
            <a:off x="784225" y="1843088"/>
            <a:ext cx="361950" cy="46513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0493" name="Line 24"/>
          <p:cNvSpPr>
            <a:spLocks noChangeShapeType="1"/>
          </p:cNvSpPr>
          <p:nvPr/>
        </p:nvSpPr>
        <p:spPr bwMode="auto">
          <a:xfrm flipV="1">
            <a:off x="1277938" y="4614863"/>
            <a:ext cx="361950" cy="465137"/>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0494" name="Line 25"/>
          <p:cNvSpPr>
            <a:spLocks noChangeShapeType="1"/>
          </p:cNvSpPr>
          <p:nvPr/>
        </p:nvSpPr>
        <p:spPr bwMode="auto">
          <a:xfrm flipH="1">
            <a:off x="1306513" y="5124450"/>
            <a:ext cx="52228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0495" name="TextBox 1"/>
          <p:cNvSpPr txBox="1">
            <a:spLocks noChangeArrowheads="1"/>
          </p:cNvSpPr>
          <p:nvPr/>
        </p:nvSpPr>
        <p:spPr bwMode="auto">
          <a:xfrm>
            <a:off x="3419475" y="3684588"/>
            <a:ext cx="5114925"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600"/>
              <a:t>Alternatively, ∑F</a:t>
            </a:r>
            <a:r>
              <a:rPr lang="en-US" altLang="en-US" sz="1600" baseline="-25000"/>
              <a:t>x</a:t>
            </a:r>
            <a:r>
              <a:rPr lang="en-US" altLang="en-US" sz="1600"/>
              <a:t>=0 and ∑F</a:t>
            </a:r>
            <a:r>
              <a:rPr lang="en-US" altLang="en-US" sz="1600" baseline="-25000"/>
              <a:t>y</a:t>
            </a:r>
            <a:r>
              <a:rPr lang="en-US" altLang="en-US" sz="1600"/>
              <a:t>=0 will give the same results </a:t>
            </a:r>
          </a:p>
        </p:txBody>
      </p:sp>
      <p:sp>
        <p:nvSpPr>
          <p:cNvPr id="20496" name="TextBox 15"/>
          <p:cNvSpPr txBox="1">
            <a:spLocks noChangeArrowheads="1"/>
          </p:cNvSpPr>
          <p:nvPr/>
        </p:nvSpPr>
        <p:spPr bwMode="auto">
          <a:xfrm>
            <a:off x="384175" y="5873750"/>
            <a:ext cx="5114925"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600"/>
              <a:t>Alternatively, ∑F</a:t>
            </a:r>
            <a:r>
              <a:rPr lang="en-US" altLang="en-US" sz="1600" baseline="-25000"/>
              <a:t>x</a:t>
            </a:r>
            <a:r>
              <a:rPr lang="en-US" altLang="en-US" sz="1600"/>
              <a:t>=0 and ∑F</a:t>
            </a:r>
            <a:r>
              <a:rPr lang="en-US" altLang="en-US" sz="1600" baseline="-25000"/>
              <a:t>y</a:t>
            </a:r>
            <a:r>
              <a:rPr lang="en-US" altLang="en-US" sz="1600"/>
              <a:t>=0 will give the same results </a:t>
            </a:r>
          </a:p>
        </p:txBody>
      </p:sp>
    </p:spTree>
    <p:extLst>
      <p:ext uri="{BB962C8B-B14F-4D97-AF65-F5344CB8AC3E}">
        <p14:creationId xmlns:p14="http://schemas.microsoft.com/office/powerpoint/2010/main" val="2806707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53E55BEA-D000-4723-BA49-12E54303707B}" type="slidenum">
              <a:rPr lang="x-none" altLang="en-US" sz="1200" smtClean="0">
                <a:solidFill>
                  <a:srgbClr val="FF9933"/>
                </a:solidFill>
                <a:latin typeface="Arial" charset="0"/>
                <a:cs typeface="Arial" charset="0"/>
              </a:rPr>
              <a:pPr/>
              <a:t>12</a:t>
            </a:fld>
            <a:endParaRPr lang="en-US" altLang="en-US" sz="1200" smtClean="0">
              <a:solidFill>
                <a:srgbClr val="FF9933"/>
              </a:solidFill>
              <a:latin typeface="Arial" charset="0"/>
            </a:endParaRPr>
          </a:p>
        </p:txBody>
      </p:sp>
      <p:sp>
        <p:nvSpPr>
          <p:cNvPr id="21507" name="Rectangle 2"/>
          <p:cNvSpPr>
            <a:spLocks noGrp="1" noChangeArrowheads="1"/>
          </p:cNvSpPr>
          <p:nvPr>
            <p:ph type="title"/>
          </p:nvPr>
        </p:nvSpPr>
        <p:spPr>
          <a:xfrm>
            <a:off x="457200" y="274638"/>
            <a:ext cx="8229600" cy="755650"/>
          </a:xfrm>
        </p:spPr>
        <p:txBody>
          <a:bodyPr>
            <a:normAutofit fontScale="90000"/>
          </a:bodyPr>
          <a:lstStyle/>
          <a:p>
            <a:pPr eaLnBrk="1" hangingPunct="1"/>
            <a:r>
              <a:rPr lang="en-US" altLang="en-US" dirty="0" smtClean="0"/>
              <a:t>Example</a:t>
            </a:r>
            <a:r>
              <a:rPr lang="tr-TR" altLang="en-US" dirty="0" smtClean="0"/>
              <a:t> 1</a:t>
            </a:r>
            <a:r>
              <a:rPr lang="en-US" altLang="en-US" dirty="0" smtClean="0"/>
              <a:t> (continued)</a:t>
            </a:r>
            <a:r>
              <a:rPr lang="tr-TR" altLang="en-US" dirty="0" smtClean="0"/>
              <a:t>:</a:t>
            </a:r>
            <a:endParaRPr lang="en-US" altLang="en-US" dirty="0" smtClean="0"/>
          </a:p>
        </p:txBody>
      </p:sp>
      <p:sp>
        <p:nvSpPr>
          <p:cNvPr id="6"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21511"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pPr>
              <a:spcBef>
                <a:spcPct val="50000"/>
              </a:spcBef>
            </a:pPr>
            <a:r>
              <a:rPr lang="tr-TR" altLang="en-US" sz="2400" b="1">
                <a:solidFill>
                  <a:srgbClr val="FFFFFF"/>
                </a:solidFill>
                <a:cs typeface="Times New Roman" pitchFamily="18" charset="0"/>
              </a:rPr>
              <a:t>ENGINEERING MECHANICS : STATICS</a:t>
            </a:r>
            <a:endParaRPr lang="en-US" altLang="en-US" sz="2400" b="1">
              <a:solidFill>
                <a:srgbClr val="FFFFFF"/>
              </a:solidFill>
              <a:cs typeface="Times New Roman" pitchFamily="18" charset="0"/>
            </a:endParaRPr>
          </a:p>
        </p:txBody>
      </p:sp>
      <p:pic>
        <p:nvPicPr>
          <p:cNvPr id="21512"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50" y="3090863"/>
            <a:ext cx="8589963" cy="3362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1513"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92488" y="1030288"/>
            <a:ext cx="2447925" cy="1895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609427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6C1E2968-2C34-41CD-A8F2-CDD2CBEE0145}" type="slidenum">
              <a:rPr lang="x-none" altLang="en-US" sz="1200" smtClean="0">
                <a:solidFill>
                  <a:srgbClr val="FF9933"/>
                </a:solidFill>
                <a:latin typeface="Arial" charset="0"/>
                <a:cs typeface="Arial" charset="0"/>
              </a:rPr>
              <a:pPr/>
              <a:t>13</a:t>
            </a:fld>
            <a:endParaRPr lang="en-US" altLang="en-US" sz="1200" smtClean="0">
              <a:solidFill>
                <a:srgbClr val="FF9933"/>
              </a:solidFill>
              <a:latin typeface="Arial" charset="0"/>
            </a:endParaRPr>
          </a:p>
        </p:txBody>
      </p:sp>
      <p:sp>
        <p:nvSpPr>
          <p:cNvPr id="22531" name="Rectangle 2"/>
          <p:cNvSpPr>
            <a:spLocks noGrp="1" noChangeArrowheads="1"/>
          </p:cNvSpPr>
          <p:nvPr>
            <p:ph type="title"/>
          </p:nvPr>
        </p:nvSpPr>
        <p:spPr>
          <a:xfrm>
            <a:off x="433387" y="27789"/>
            <a:ext cx="8229600" cy="868362"/>
          </a:xfrm>
        </p:spPr>
        <p:txBody>
          <a:bodyPr/>
          <a:lstStyle/>
          <a:p>
            <a:pPr eaLnBrk="1" hangingPunct="1"/>
            <a:r>
              <a:rPr lang="en-US" altLang="en-US" dirty="0" smtClean="0"/>
              <a:t>Example</a:t>
            </a:r>
            <a:r>
              <a:rPr lang="tr-TR" altLang="en-US" dirty="0" smtClean="0"/>
              <a:t> 1 </a:t>
            </a:r>
            <a:r>
              <a:rPr lang="en-US" altLang="en-US" dirty="0" smtClean="0"/>
              <a:t>(continued)</a:t>
            </a:r>
            <a:r>
              <a:rPr lang="tr-TR" altLang="en-US" dirty="0" smtClean="0"/>
              <a:t>:</a:t>
            </a:r>
            <a:endParaRPr lang="en-US" altLang="en-US" dirty="0" smtClean="0"/>
          </a:p>
        </p:txBody>
      </p:sp>
      <p:sp>
        <p:nvSpPr>
          <p:cNvPr id="4"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22536"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387" y="2819400"/>
            <a:ext cx="8613775" cy="3516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2537"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8955" y="838200"/>
            <a:ext cx="2447925" cy="1895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1109432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b="1" dirty="0" smtClean="0"/>
              <a:t>Zero Force Members</a:t>
            </a:r>
            <a:endParaRPr lang="en-US" b="1" dirty="0"/>
          </a:p>
        </p:txBody>
      </p:sp>
      <p:sp>
        <p:nvSpPr>
          <p:cNvPr id="4" name="Date Placeholder 3"/>
          <p:cNvSpPr>
            <a:spLocks noGrp="1"/>
          </p:cNvSpPr>
          <p:nvPr>
            <p:ph type="dt" sz="half" idx="10"/>
          </p:nvPr>
        </p:nvSpPr>
        <p:spPr/>
        <p:txBody>
          <a:bodyPr/>
          <a:lstStyle/>
          <a:p>
            <a:fld id="{00A21586-CA46-4781-A626-1D369D3DA054}" type="datetime1">
              <a:rPr lang="en-US" smtClean="0"/>
              <a:pPr/>
              <a:t>7/18/2016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14</a:t>
            </a:fld>
            <a:endParaRPr lang="en-US" dirty="0"/>
          </a:p>
        </p:txBody>
      </p:sp>
      <p:sp>
        <p:nvSpPr>
          <p:cNvPr id="122" name="TextBox 121"/>
          <p:cNvSpPr txBox="1"/>
          <p:nvPr/>
        </p:nvSpPr>
        <p:spPr>
          <a:xfrm>
            <a:off x="304800" y="1447800"/>
            <a:ext cx="8382000" cy="1200329"/>
          </a:xfrm>
          <a:prstGeom prst="rect">
            <a:avLst/>
          </a:prstGeom>
          <a:noFill/>
        </p:spPr>
        <p:txBody>
          <a:bodyPr wrap="square" rtlCol="0">
            <a:spAutoFit/>
          </a:bodyPr>
          <a:lstStyle/>
          <a:p>
            <a:r>
              <a:rPr lang="en-US" b="1" dirty="0" smtClean="0">
                <a:solidFill>
                  <a:srgbClr val="FF0000"/>
                </a:solidFill>
              </a:rPr>
              <a:t>Case 1:</a:t>
            </a:r>
            <a:r>
              <a:rPr lang="en-US" dirty="0" smtClean="0"/>
              <a:t> </a:t>
            </a:r>
            <a:r>
              <a:rPr lang="en-US" sz="2400" i="1" dirty="0" smtClean="0">
                <a:solidFill>
                  <a:schemeClr val="tx2"/>
                </a:solidFill>
              </a:rPr>
              <a:t>If only two non-collinear members form a truss joint and no external load or support  reaction is acting at the joint, the members must be zero force members.</a:t>
            </a:r>
            <a:endParaRPr lang="en-US" sz="2400" i="1" dirty="0">
              <a:solidFill>
                <a:schemeClr val="tx2"/>
              </a:solidFill>
            </a:endParaRPr>
          </a:p>
        </p:txBody>
      </p:sp>
      <p:sp>
        <p:nvSpPr>
          <p:cNvPr id="148" name="TextBox 147"/>
          <p:cNvSpPr txBox="1"/>
          <p:nvPr/>
        </p:nvSpPr>
        <p:spPr>
          <a:xfrm>
            <a:off x="5638800" y="3810000"/>
            <a:ext cx="2514600" cy="646331"/>
          </a:xfrm>
          <a:prstGeom prst="rect">
            <a:avLst/>
          </a:prstGeom>
          <a:noFill/>
        </p:spPr>
        <p:txBody>
          <a:bodyPr wrap="square" rtlCol="0">
            <a:spAutoFit/>
          </a:bodyPr>
          <a:lstStyle/>
          <a:p>
            <a:r>
              <a:rPr lang="en-US" i="1" dirty="0" smtClean="0">
                <a:solidFill>
                  <a:srgbClr val="002060"/>
                </a:solidFill>
              </a:rPr>
              <a:t>BC</a:t>
            </a:r>
            <a:r>
              <a:rPr lang="en-US" dirty="0" smtClean="0">
                <a:solidFill>
                  <a:srgbClr val="002060"/>
                </a:solidFill>
              </a:rPr>
              <a:t> and </a:t>
            </a:r>
            <a:r>
              <a:rPr lang="en-US" i="1" dirty="0" smtClean="0">
                <a:solidFill>
                  <a:srgbClr val="002060"/>
                </a:solidFill>
              </a:rPr>
              <a:t>CD</a:t>
            </a:r>
            <a:r>
              <a:rPr lang="en-US" dirty="0" smtClean="0">
                <a:solidFill>
                  <a:srgbClr val="002060"/>
                </a:solidFill>
              </a:rPr>
              <a:t> are zero force members.</a:t>
            </a:r>
            <a:endParaRPr lang="en-US" dirty="0">
              <a:solidFill>
                <a:srgbClr val="002060"/>
              </a:solidFill>
            </a:endParaRPr>
          </a:p>
        </p:txBody>
      </p:sp>
      <p:sp>
        <p:nvSpPr>
          <p:cNvPr id="161" name="TextBox 160"/>
          <p:cNvSpPr txBox="1"/>
          <p:nvPr/>
        </p:nvSpPr>
        <p:spPr>
          <a:xfrm>
            <a:off x="6172200" y="4876800"/>
            <a:ext cx="2133600" cy="369332"/>
          </a:xfrm>
          <a:prstGeom prst="rect">
            <a:avLst/>
          </a:prstGeom>
          <a:noFill/>
        </p:spPr>
        <p:txBody>
          <a:bodyPr wrap="square" rtlCol="0">
            <a:spAutoFit/>
          </a:bodyPr>
          <a:lstStyle/>
          <a:p>
            <a:r>
              <a:rPr lang="en-US" b="1" dirty="0" smtClean="0">
                <a:solidFill>
                  <a:schemeClr val="tx2"/>
                </a:solidFill>
              </a:rPr>
              <a:t>WHY  ?????</a:t>
            </a:r>
            <a:endParaRPr lang="en-US" b="1" dirty="0">
              <a:solidFill>
                <a:schemeClr val="tx2"/>
              </a:solidFill>
            </a:endParaRPr>
          </a:p>
        </p:txBody>
      </p:sp>
      <p:grpSp>
        <p:nvGrpSpPr>
          <p:cNvPr id="2" name="Group 1"/>
          <p:cNvGrpSpPr/>
          <p:nvPr/>
        </p:nvGrpSpPr>
        <p:grpSpPr>
          <a:xfrm>
            <a:off x="2416386" y="3298363"/>
            <a:ext cx="2172182" cy="2240280"/>
            <a:chOff x="3048000" y="3505200"/>
            <a:chExt cx="2172182" cy="2240280"/>
          </a:xfrm>
        </p:grpSpPr>
        <p:graphicFrame>
          <p:nvGraphicFramePr>
            <p:cNvPr id="64" name="Object 30"/>
            <p:cNvGraphicFramePr>
              <a:graphicFrameLocks noChangeAspect="1"/>
            </p:cNvGraphicFramePr>
            <p:nvPr>
              <p:extLst/>
            </p:nvPr>
          </p:nvGraphicFramePr>
          <p:xfrm>
            <a:off x="5042382" y="3540878"/>
            <a:ext cx="177800" cy="234950"/>
          </p:xfrm>
          <a:graphic>
            <a:graphicData uri="http://schemas.openxmlformats.org/presentationml/2006/ole">
              <mc:AlternateContent xmlns:mc="http://schemas.openxmlformats.org/markup-compatibility/2006">
                <mc:Choice xmlns:v="urn:schemas-microsoft-com:vml" Requires="v">
                  <p:oleObj spid="_x0000_s7190" name="Equation" r:id="rId3" imgW="152202" imgH="177569" progId="Equation.3">
                    <p:embed/>
                  </p:oleObj>
                </mc:Choice>
                <mc:Fallback>
                  <p:oleObj name="Equation" r:id="rId3" imgW="152202" imgH="177569" progId="Equation.3">
                    <p:embed/>
                    <p:pic>
                      <p:nvPicPr>
                        <p:cNvPr id="64" name="Object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42382" y="3540878"/>
                          <a:ext cx="177800" cy="23495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cxnSp>
          <p:nvCxnSpPr>
            <p:cNvPr id="66" name="Straight Connector 65"/>
            <p:cNvCxnSpPr/>
            <p:nvPr/>
          </p:nvCxnSpPr>
          <p:spPr>
            <a:xfrm>
              <a:off x="3505198" y="3514489"/>
              <a:ext cx="1500607" cy="1222"/>
            </a:xfrm>
            <a:prstGeom prst="line">
              <a:avLst/>
            </a:prstGeom>
          </p:spPr>
          <p:style>
            <a:lnRef idx="3">
              <a:schemeClr val="dk1"/>
            </a:lnRef>
            <a:fillRef idx="0">
              <a:schemeClr val="dk1"/>
            </a:fillRef>
            <a:effectRef idx="2">
              <a:schemeClr val="dk1"/>
            </a:effectRef>
            <a:fontRef idx="minor">
              <a:schemeClr val="tx1"/>
            </a:fontRef>
          </p:style>
        </p:cxnSp>
        <p:cxnSp>
          <p:nvCxnSpPr>
            <p:cNvPr id="67" name="Straight Connector 66"/>
            <p:cNvCxnSpPr/>
            <p:nvPr/>
          </p:nvCxnSpPr>
          <p:spPr>
            <a:xfrm rot="5400000">
              <a:off x="2772949" y="4237451"/>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68" name="Straight Connector 67"/>
            <p:cNvCxnSpPr/>
            <p:nvPr/>
          </p:nvCxnSpPr>
          <p:spPr>
            <a:xfrm>
              <a:off x="3505198" y="4980069"/>
              <a:ext cx="1500607" cy="122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3124200" y="3505200"/>
              <a:ext cx="413961" cy="12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5400000">
              <a:off x="4273554" y="4246740"/>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72" name="Straight Connector 71"/>
            <p:cNvCxnSpPr/>
            <p:nvPr/>
          </p:nvCxnSpPr>
          <p:spPr>
            <a:xfrm>
              <a:off x="3505198" y="3514489"/>
              <a:ext cx="1500607" cy="146557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74" name="Object 27"/>
            <p:cNvGraphicFramePr>
              <a:graphicFrameLocks noChangeAspect="1"/>
            </p:cNvGraphicFramePr>
            <p:nvPr>
              <p:extLst/>
            </p:nvPr>
          </p:nvGraphicFramePr>
          <p:xfrm>
            <a:off x="3276600" y="4754880"/>
            <a:ext cx="177873" cy="217394"/>
          </p:xfrm>
          <a:graphic>
            <a:graphicData uri="http://schemas.openxmlformats.org/presentationml/2006/ole">
              <mc:AlternateContent xmlns:mc="http://schemas.openxmlformats.org/markup-compatibility/2006">
                <mc:Choice xmlns:v="urn:schemas-microsoft-com:vml" Requires="v">
                  <p:oleObj spid="_x0000_s7191" name="Equation" r:id="rId5" imgW="152268" imgH="164957" progId="Equation.3">
                    <p:embed/>
                  </p:oleObj>
                </mc:Choice>
                <mc:Fallback>
                  <p:oleObj name="Equation" r:id="rId5" imgW="152268" imgH="164957" progId="Equation.3">
                    <p:embed/>
                    <p:pic>
                      <p:nvPicPr>
                        <p:cNvPr id="74" name="Object 2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6600" y="4754880"/>
                          <a:ext cx="177873" cy="21739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75" name="Object 28"/>
            <p:cNvGraphicFramePr>
              <a:graphicFrameLocks noChangeAspect="1"/>
            </p:cNvGraphicFramePr>
            <p:nvPr>
              <p:extLst/>
            </p:nvPr>
          </p:nvGraphicFramePr>
          <p:xfrm>
            <a:off x="3276600" y="3581400"/>
            <a:ext cx="192087" cy="217488"/>
          </p:xfrm>
          <a:graphic>
            <a:graphicData uri="http://schemas.openxmlformats.org/presentationml/2006/ole">
              <mc:AlternateContent xmlns:mc="http://schemas.openxmlformats.org/markup-compatibility/2006">
                <mc:Choice xmlns:v="urn:schemas-microsoft-com:vml" Requires="v">
                  <p:oleObj spid="_x0000_s7192" name="Equation" r:id="rId7" imgW="164885" imgH="164885" progId="Equation.3">
                    <p:embed/>
                  </p:oleObj>
                </mc:Choice>
                <mc:Fallback>
                  <p:oleObj name="Equation" r:id="rId7" imgW="164885" imgH="164885" progId="Equation.3">
                    <p:embed/>
                    <p:pic>
                      <p:nvPicPr>
                        <p:cNvPr id="75" name="Object 2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76600" y="3581400"/>
                          <a:ext cx="192087" cy="21748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76" name="Object 29"/>
            <p:cNvGraphicFramePr>
              <a:graphicFrameLocks noChangeAspect="1"/>
            </p:cNvGraphicFramePr>
            <p:nvPr>
              <p:extLst/>
            </p:nvPr>
          </p:nvGraphicFramePr>
          <p:xfrm>
            <a:off x="5028132" y="4828277"/>
            <a:ext cx="177873" cy="218616"/>
          </p:xfrm>
          <a:graphic>
            <a:graphicData uri="http://schemas.openxmlformats.org/presentationml/2006/ole">
              <mc:AlternateContent xmlns:mc="http://schemas.openxmlformats.org/markup-compatibility/2006">
                <mc:Choice xmlns:v="urn:schemas-microsoft-com:vml" Requires="v">
                  <p:oleObj spid="_x0000_s7193" name="Equation" r:id="rId9" imgW="152268" imgH="164957" progId="Equation.3">
                    <p:embed/>
                  </p:oleObj>
                </mc:Choice>
                <mc:Fallback>
                  <p:oleObj name="Equation" r:id="rId9" imgW="152268" imgH="164957" progId="Equation.3">
                    <p:embed/>
                    <p:pic>
                      <p:nvPicPr>
                        <p:cNvPr id="76" name="Object 2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28132" y="4828277"/>
                          <a:ext cx="177873" cy="218616"/>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cxnSp>
          <p:nvCxnSpPr>
            <p:cNvPr id="77" name="Straight Arrow Connector 76"/>
            <p:cNvCxnSpPr/>
            <p:nvPr/>
          </p:nvCxnSpPr>
          <p:spPr>
            <a:xfrm rot="10800000">
              <a:off x="3048000" y="4983480"/>
              <a:ext cx="457200"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rot="5400000">
              <a:off x="3307600" y="5529406"/>
              <a:ext cx="413674" cy="18474"/>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4731335" y="4962721"/>
              <a:ext cx="449925" cy="460610"/>
              <a:chOff x="2205758" y="4079522"/>
              <a:chExt cx="449925" cy="460610"/>
            </a:xfrm>
          </p:grpSpPr>
          <p:cxnSp>
            <p:nvCxnSpPr>
              <p:cNvPr id="60" name="Straight Connector 59"/>
              <p:cNvCxnSpPr/>
              <p:nvPr/>
            </p:nvCxnSpPr>
            <p:spPr>
              <a:xfrm rot="5400000">
                <a:off x="2199862" y="4428781"/>
                <a:ext cx="100495" cy="88704"/>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61" name="Isosceles Triangle 60"/>
              <p:cNvSpPr/>
              <p:nvPr/>
            </p:nvSpPr>
            <p:spPr>
              <a:xfrm>
                <a:off x="2374781" y="4079522"/>
                <a:ext cx="206980" cy="224722"/>
              </a:xfrm>
              <a:prstGeom prst="triangle">
                <a:avLst/>
              </a:prstGeom>
              <a:solidFill>
                <a:schemeClr val="accent4"/>
              </a:solid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62" name="Straight Connector 61"/>
              <p:cNvCxnSpPr/>
              <p:nvPr/>
            </p:nvCxnSpPr>
            <p:spPr>
              <a:xfrm rot="10800000">
                <a:off x="2286077" y="4414509"/>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63" name="Oval 62"/>
              <p:cNvSpPr/>
              <p:nvPr/>
            </p:nvSpPr>
            <p:spPr>
              <a:xfrm>
                <a:off x="2359998" y="4290040"/>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2493057" y="4290037"/>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9" name="Straight Connector 68"/>
              <p:cNvCxnSpPr/>
              <p:nvPr/>
            </p:nvCxnSpPr>
            <p:spPr>
              <a:xfrm rot="10800000">
                <a:off x="2293468" y="4288890"/>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73" name="Straight Connector 72"/>
              <p:cNvCxnSpPr/>
              <p:nvPr/>
            </p:nvCxnSpPr>
            <p:spPr>
              <a:xfrm rot="5400000">
                <a:off x="230236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80" name="Straight Connector 79"/>
              <p:cNvCxnSpPr/>
              <p:nvPr/>
            </p:nvCxnSpPr>
            <p:spPr>
              <a:xfrm rot="5400000">
                <a:off x="242490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81" name="Straight Connector 80"/>
              <p:cNvCxnSpPr/>
              <p:nvPr/>
            </p:nvCxnSpPr>
            <p:spPr>
              <a:xfrm rot="5400000">
                <a:off x="2537924"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grpSp>
        <p:grpSp>
          <p:nvGrpSpPr>
            <p:cNvPr id="52" name="Group 138"/>
            <p:cNvGrpSpPr/>
            <p:nvPr/>
          </p:nvGrpSpPr>
          <p:grpSpPr>
            <a:xfrm>
              <a:off x="3262236" y="4989664"/>
              <a:ext cx="428742" cy="452235"/>
              <a:chOff x="740231" y="6030698"/>
              <a:chExt cx="631367" cy="587829"/>
            </a:xfrm>
            <a:solidFill>
              <a:schemeClr val="accent4"/>
            </a:solidFill>
          </p:grpSpPr>
          <p:cxnSp>
            <p:nvCxnSpPr>
              <p:cNvPr id="54" name="Straight Connector 53"/>
              <p:cNvCxnSpPr/>
              <p:nvPr/>
            </p:nvCxnSpPr>
            <p:spPr>
              <a:xfrm rot="5400000">
                <a:off x="740230" y="6466125"/>
                <a:ext cx="130627" cy="130626"/>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sp>
            <p:nvSpPr>
              <p:cNvPr id="55" name="Isosceles Triangle 54"/>
              <p:cNvSpPr/>
              <p:nvPr/>
            </p:nvSpPr>
            <p:spPr>
              <a:xfrm>
                <a:off x="881739" y="6030698"/>
                <a:ext cx="424543" cy="446315"/>
              </a:xfrm>
              <a:prstGeom prst="triangle">
                <a:avLst/>
              </a:prstGeom>
              <a:grp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56" name="Straight Connector 55"/>
              <p:cNvCxnSpPr/>
              <p:nvPr/>
            </p:nvCxnSpPr>
            <p:spPr>
              <a:xfrm rot="10800000">
                <a:off x="838199" y="6466127"/>
                <a:ext cx="533399" cy="1588"/>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57" name="Straight Connector 56"/>
              <p:cNvCxnSpPr/>
              <p:nvPr/>
            </p:nvCxnSpPr>
            <p:spPr>
              <a:xfrm rot="5400000">
                <a:off x="892629" y="6466127"/>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58" name="Straight Connector 57"/>
              <p:cNvCxnSpPr/>
              <p:nvPr/>
            </p:nvCxnSpPr>
            <p:spPr>
              <a:xfrm rot="5400000">
                <a:off x="1045030" y="6466127"/>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59" name="Straight Connector 58"/>
              <p:cNvCxnSpPr/>
              <p:nvPr/>
            </p:nvCxnSpPr>
            <p:spPr>
              <a:xfrm rot="5400000">
                <a:off x="1197431" y="6466114"/>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grpSp>
        <p:cxnSp>
          <p:nvCxnSpPr>
            <p:cNvPr id="101" name="Straight Arrow Connector 100"/>
            <p:cNvCxnSpPr/>
            <p:nvPr/>
          </p:nvCxnSpPr>
          <p:spPr>
            <a:xfrm rot="16200000" flipV="1">
              <a:off x="4824994" y="5503685"/>
              <a:ext cx="413674" cy="18474"/>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515657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228600" y="228600"/>
            <a:ext cx="8534400" cy="758952"/>
          </a:xfrm>
        </p:spPr>
        <p:txBody>
          <a:bodyPr>
            <a:normAutofit fontScale="90000"/>
          </a:bodyPr>
          <a:lstStyle/>
          <a:p>
            <a:r>
              <a:rPr lang="en-US" b="1" dirty="0" smtClean="0"/>
              <a:t>Zero Force Members (Contd.)</a:t>
            </a:r>
            <a:endParaRPr lang="en-US" b="1" dirty="0"/>
          </a:p>
        </p:txBody>
      </p:sp>
      <p:sp>
        <p:nvSpPr>
          <p:cNvPr id="4" name="Date Placeholder 3"/>
          <p:cNvSpPr>
            <a:spLocks noGrp="1"/>
          </p:cNvSpPr>
          <p:nvPr>
            <p:ph type="dt" sz="half" idx="10"/>
          </p:nvPr>
        </p:nvSpPr>
        <p:spPr/>
        <p:txBody>
          <a:bodyPr/>
          <a:lstStyle/>
          <a:p>
            <a:fld id="{00A21586-CA46-4781-A626-1D369D3DA054}" type="datetime1">
              <a:rPr lang="en-US" smtClean="0"/>
              <a:pPr/>
              <a:t>7/18/2016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15</a:t>
            </a:fld>
            <a:endParaRPr lang="en-US" dirty="0"/>
          </a:p>
        </p:txBody>
      </p:sp>
      <p:sp>
        <p:nvSpPr>
          <p:cNvPr id="122" name="TextBox 121"/>
          <p:cNvSpPr txBox="1"/>
          <p:nvPr/>
        </p:nvSpPr>
        <p:spPr>
          <a:xfrm>
            <a:off x="304800" y="1447800"/>
            <a:ext cx="8382000" cy="1200329"/>
          </a:xfrm>
          <a:prstGeom prst="rect">
            <a:avLst/>
          </a:prstGeom>
          <a:noFill/>
        </p:spPr>
        <p:txBody>
          <a:bodyPr wrap="square" rtlCol="0">
            <a:spAutoFit/>
          </a:bodyPr>
          <a:lstStyle/>
          <a:p>
            <a:r>
              <a:rPr lang="en-US" b="1" dirty="0" smtClean="0">
                <a:solidFill>
                  <a:srgbClr val="FF0000"/>
                </a:solidFill>
              </a:rPr>
              <a:t>Case </a:t>
            </a:r>
            <a:r>
              <a:rPr lang="en-US" b="1" dirty="0" smtClean="0">
                <a:solidFill>
                  <a:srgbClr val="FF0000"/>
                </a:solidFill>
              </a:rPr>
              <a:t>2:</a:t>
            </a:r>
            <a:r>
              <a:rPr lang="en-US" dirty="0" smtClean="0"/>
              <a:t> </a:t>
            </a:r>
            <a:r>
              <a:rPr lang="en-US" sz="2400" i="1" dirty="0" smtClean="0">
                <a:solidFill>
                  <a:schemeClr val="tx2"/>
                </a:solidFill>
              </a:rPr>
              <a:t>If there is an external load at the joint, where two members are meeting, and it is acting in the direction of one of the members, another member  will be a zero force member.</a:t>
            </a:r>
            <a:endParaRPr lang="en-US" sz="2400" i="1" dirty="0">
              <a:solidFill>
                <a:schemeClr val="tx2"/>
              </a:solidFill>
            </a:endParaRPr>
          </a:p>
        </p:txBody>
      </p:sp>
      <p:sp>
        <p:nvSpPr>
          <p:cNvPr id="148" name="TextBox 147"/>
          <p:cNvSpPr txBox="1"/>
          <p:nvPr/>
        </p:nvSpPr>
        <p:spPr>
          <a:xfrm>
            <a:off x="5943600" y="3886200"/>
            <a:ext cx="2514600" cy="646331"/>
          </a:xfrm>
          <a:prstGeom prst="rect">
            <a:avLst/>
          </a:prstGeom>
          <a:noFill/>
        </p:spPr>
        <p:txBody>
          <a:bodyPr wrap="square" rtlCol="0">
            <a:spAutoFit/>
          </a:bodyPr>
          <a:lstStyle/>
          <a:p>
            <a:r>
              <a:rPr lang="en-US" i="1" dirty="0" smtClean="0">
                <a:solidFill>
                  <a:srgbClr val="002060"/>
                </a:solidFill>
              </a:rPr>
              <a:t>BC</a:t>
            </a:r>
            <a:r>
              <a:rPr lang="en-US" dirty="0" smtClean="0">
                <a:solidFill>
                  <a:srgbClr val="002060"/>
                </a:solidFill>
              </a:rPr>
              <a:t> is a zero force members.</a:t>
            </a:r>
            <a:endParaRPr lang="en-US" dirty="0">
              <a:solidFill>
                <a:srgbClr val="002060"/>
              </a:solidFill>
            </a:endParaRPr>
          </a:p>
        </p:txBody>
      </p:sp>
      <p:sp>
        <p:nvSpPr>
          <p:cNvPr id="161" name="TextBox 160"/>
          <p:cNvSpPr txBox="1"/>
          <p:nvPr/>
        </p:nvSpPr>
        <p:spPr>
          <a:xfrm>
            <a:off x="5900208" y="5022746"/>
            <a:ext cx="1795992" cy="369332"/>
          </a:xfrm>
          <a:prstGeom prst="rect">
            <a:avLst/>
          </a:prstGeom>
          <a:noFill/>
        </p:spPr>
        <p:txBody>
          <a:bodyPr wrap="square" rtlCol="0">
            <a:spAutoFit/>
          </a:bodyPr>
          <a:lstStyle/>
          <a:p>
            <a:r>
              <a:rPr lang="en-US" b="1" dirty="0" smtClean="0">
                <a:solidFill>
                  <a:schemeClr val="tx2"/>
                </a:solidFill>
              </a:rPr>
              <a:t>WHY  ?????</a:t>
            </a:r>
            <a:endParaRPr lang="en-US" b="1" dirty="0">
              <a:solidFill>
                <a:schemeClr val="tx2"/>
              </a:solidFill>
            </a:endParaRPr>
          </a:p>
        </p:txBody>
      </p:sp>
      <p:grpSp>
        <p:nvGrpSpPr>
          <p:cNvPr id="41" name="Group 40"/>
          <p:cNvGrpSpPr/>
          <p:nvPr/>
        </p:nvGrpSpPr>
        <p:grpSpPr>
          <a:xfrm>
            <a:off x="2176208" y="3263618"/>
            <a:ext cx="3266196" cy="2842625"/>
            <a:chOff x="415079" y="2977830"/>
            <a:chExt cx="3266196" cy="2842625"/>
          </a:xfrm>
        </p:grpSpPr>
        <p:graphicFrame>
          <p:nvGraphicFramePr>
            <p:cNvPr id="42" name="Object 20"/>
            <p:cNvGraphicFramePr>
              <a:graphicFrameLocks noChangeAspect="1"/>
            </p:cNvGraphicFramePr>
            <p:nvPr>
              <p:extLst/>
            </p:nvPr>
          </p:nvGraphicFramePr>
          <p:xfrm>
            <a:off x="415079" y="4515179"/>
            <a:ext cx="352425" cy="423862"/>
          </p:xfrm>
          <a:graphic>
            <a:graphicData uri="http://schemas.openxmlformats.org/presentationml/2006/ole">
              <mc:AlternateContent xmlns:mc="http://schemas.openxmlformats.org/markup-compatibility/2006">
                <mc:Choice xmlns:v="urn:schemas-microsoft-com:vml" Requires="v">
                  <p:oleObj spid="_x0000_s9258" name="Equation" r:id="rId3" imgW="190500" imgH="228600" progId="Equation.3">
                    <p:embed/>
                  </p:oleObj>
                </mc:Choice>
                <mc:Fallback>
                  <p:oleObj name="Equation" r:id="rId3" imgW="190500" imgH="228600" progId="Equation.3">
                    <p:embed/>
                    <p:pic>
                      <p:nvPicPr>
                        <p:cNvPr id="42" name="Object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079" y="4515179"/>
                          <a:ext cx="352425" cy="423862"/>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cxnSp>
          <p:nvCxnSpPr>
            <p:cNvPr id="43" name="Straight Arrow Connector 42"/>
            <p:cNvCxnSpPr/>
            <p:nvPr/>
          </p:nvCxnSpPr>
          <p:spPr>
            <a:xfrm rot="10800000">
              <a:off x="737368" y="4666178"/>
              <a:ext cx="457200" cy="1194"/>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5" name="Object 23"/>
            <p:cNvGraphicFramePr>
              <a:graphicFrameLocks noChangeAspect="1"/>
            </p:cNvGraphicFramePr>
            <p:nvPr>
              <p:extLst/>
            </p:nvPr>
          </p:nvGraphicFramePr>
          <p:xfrm>
            <a:off x="1025525" y="5332866"/>
            <a:ext cx="352425" cy="449262"/>
          </p:xfrm>
          <a:graphic>
            <a:graphicData uri="http://schemas.openxmlformats.org/presentationml/2006/ole">
              <mc:AlternateContent xmlns:mc="http://schemas.openxmlformats.org/markup-compatibility/2006">
                <mc:Choice xmlns:v="urn:schemas-microsoft-com:vml" Requires="v">
                  <p:oleObj spid="_x0000_s9259" name="Equation" r:id="rId5" imgW="190417" imgH="241195" progId="Equation.3">
                    <p:embed/>
                  </p:oleObj>
                </mc:Choice>
                <mc:Fallback>
                  <p:oleObj name="Equation" r:id="rId5" imgW="190417" imgH="241195" progId="Equation.3">
                    <p:embed/>
                    <p:pic>
                      <p:nvPicPr>
                        <p:cNvPr id="45" name="Object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5525" y="5332866"/>
                          <a:ext cx="352425" cy="449262"/>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46" name="Object 19"/>
            <p:cNvGraphicFramePr>
              <a:graphicFrameLocks noChangeAspect="1"/>
            </p:cNvGraphicFramePr>
            <p:nvPr>
              <p:extLst/>
            </p:nvPr>
          </p:nvGraphicFramePr>
          <p:xfrm>
            <a:off x="2547256" y="5372780"/>
            <a:ext cx="352425" cy="447675"/>
          </p:xfrm>
          <a:graphic>
            <a:graphicData uri="http://schemas.openxmlformats.org/presentationml/2006/ole">
              <mc:AlternateContent xmlns:mc="http://schemas.openxmlformats.org/markup-compatibility/2006">
                <mc:Choice xmlns:v="urn:schemas-microsoft-com:vml" Requires="v">
                  <p:oleObj spid="_x0000_s9260" name="Equation" r:id="rId7" imgW="190417" imgH="241195" progId="Equation.3">
                    <p:embed/>
                  </p:oleObj>
                </mc:Choice>
                <mc:Fallback>
                  <p:oleObj name="Equation" r:id="rId7" imgW="190417" imgH="241195" progId="Equation.3">
                    <p:embed/>
                    <p:pic>
                      <p:nvPicPr>
                        <p:cNvPr id="46" name="Objec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47256" y="5372780"/>
                          <a:ext cx="352425" cy="44767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cxnSp>
          <p:nvCxnSpPr>
            <p:cNvPr id="47" name="Straight Arrow Connector 46"/>
            <p:cNvCxnSpPr/>
            <p:nvPr/>
          </p:nvCxnSpPr>
          <p:spPr>
            <a:xfrm flipV="1">
              <a:off x="1211609" y="5007518"/>
              <a:ext cx="0" cy="381000"/>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a:xfrm>
              <a:off x="807446" y="2977830"/>
              <a:ext cx="2873829" cy="1739813"/>
              <a:chOff x="762000" y="1752600"/>
              <a:chExt cx="2873829" cy="1739813"/>
            </a:xfrm>
          </p:grpSpPr>
          <p:graphicFrame>
            <p:nvGraphicFramePr>
              <p:cNvPr id="80" name="Object 30"/>
              <p:cNvGraphicFramePr>
                <a:graphicFrameLocks noChangeAspect="1"/>
              </p:cNvGraphicFramePr>
              <p:nvPr>
                <p:extLst/>
              </p:nvPr>
            </p:nvGraphicFramePr>
            <p:xfrm>
              <a:off x="2680182" y="1986398"/>
              <a:ext cx="177800" cy="234950"/>
            </p:xfrm>
            <a:graphic>
              <a:graphicData uri="http://schemas.openxmlformats.org/presentationml/2006/ole">
                <mc:AlternateContent xmlns:mc="http://schemas.openxmlformats.org/markup-compatibility/2006">
                  <mc:Choice xmlns:v="urn:schemas-microsoft-com:vml" Requires="v">
                    <p:oleObj spid="_x0000_s9261" name="Equation" r:id="rId9" imgW="152202" imgH="177569" progId="Equation.3">
                      <p:embed/>
                    </p:oleObj>
                  </mc:Choice>
                  <mc:Fallback>
                    <p:oleObj name="Equation" r:id="rId9" imgW="152202" imgH="177569" progId="Equation.3">
                      <p:embed/>
                      <p:pic>
                        <p:nvPicPr>
                          <p:cNvPr id="80" name="Object 3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80182" y="1986398"/>
                            <a:ext cx="177800" cy="23495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81" name="Object 26"/>
              <p:cNvGraphicFramePr>
                <a:graphicFrameLocks noGrp="1" noChangeAspect="1"/>
              </p:cNvGraphicFramePr>
              <p:nvPr>
                <p:ph idx="1"/>
                <p:extLst/>
              </p:nvPr>
            </p:nvGraphicFramePr>
            <p:xfrm>
              <a:off x="3048000" y="1752600"/>
              <a:ext cx="587829" cy="304800"/>
            </p:xfrm>
            <a:graphic>
              <a:graphicData uri="http://schemas.openxmlformats.org/presentationml/2006/ole">
                <mc:AlternateContent xmlns:mc="http://schemas.openxmlformats.org/markup-compatibility/2006">
                  <mc:Choice xmlns:v="urn:schemas-microsoft-com:vml" Requires="v">
                    <p:oleObj spid="_x0000_s9262" name="Equation" r:id="rId11" imgW="342603" imgH="177646" progId="Equation.3">
                      <p:embed/>
                    </p:oleObj>
                  </mc:Choice>
                  <mc:Fallback>
                    <p:oleObj name="Equation" r:id="rId11" imgW="342603" imgH="177646" progId="Equation.3">
                      <p:embed/>
                      <p:pic>
                        <p:nvPicPr>
                          <p:cNvPr id="81" name="Object 26"/>
                          <p:cNvPicPr>
                            <a:picLocks noGrp="1"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48000" y="1752600"/>
                            <a:ext cx="587829" cy="3048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cxnSp>
            <p:nvCxnSpPr>
              <p:cNvPr id="82" name="Straight Connector 81"/>
              <p:cNvCxnSpPr/>
              <p:nvPr/>
            </p:nvCxnSpPr>
            <p:spPr>
              <a:xfrm>
                <a:off x="1142998" y="1960009"/>
                <a:ext cx="1500607" cy="1222"/>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83" name="Straight Connector 82"/>
              <p:cNvCxnSpPr/>
              <p:nvPr/>
            </p:nvCxnSpPr>
            <p:spPr>
              <a:xfrm rot="5400000">
                <a:off x="410208" y="2692871"/>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84" name="Straight Connector 83"/>
              <p:cNvCxnSpPr/>
              <p:nvPr/>
            </p:nvCxnSpPr>
            <p:spPr>
              <a:xfrm>
                <a:off x="1142998" y="3425589"/>
                <a:ext cx="1500607" cy="122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a:off x="2643605" y="1960009"/>
                <a:ext cx="413961" cy="12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1911354" y="2692260"/>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87" name="Straight Connector 86"/>
              <p:cNvCxnSpPr/>
              <p:nvPr/>
            </p:nvCxnSpPr>
            <p:spPr>
              <a:xfrm>
                <a:off x="1142998" y="1960009"/>
                <a:ext cx="1500607" cy="146557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88" name="Object 27"/>
              <p:cNvGraphicFramePr>
                <a:graphicFrameLocks noChangeAspect="1"/>
              </p:cNvGraphicFramePr>
              <p:nvPr>
                <p:extLst/>
              </p:nvPr>
            </p:nvGraphicFramePr>
            <p:xfrm>
              <a:off x="914400" y="3127830"/>
              <a:ext cx="177873" cy="217394"/>
            </p:xfrm>
            <a:graphic>
              <a:graphicData uri="http://schemas.openxmlformats.org/presentationml/2006/ole">
                <mc:AlternateContent xmlns:mc="http://schemas.openxmlformats.org/markup-compatibility/2006">
                  <mc:Choice xmlns:v="urn:schemas-microsoft-com:vml" Requires="v">
                    <p:oleObj spid="_x0000_s9263" name="Equation" r:id="rId13" imgW="152268" imgH="164957" progId="Equation.3">
                      <p:embed/>
                    </p:oleObj>
                  </mc:Choice>
                  <mc:Fallback>
                    <p:oleObj name="Equation" r:id="rId13" imgW="152268" imgH="164957" progId="Equation.3">
                      <p:embed/>
                      <p:pic>
                        <p:nvPicPr>
                          <p:cNvPr id="88" name="Object 2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14400" y="3127830"/>
                            <a:ext cx="177873" cy="21739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89" name="Object 28"/>
              <p:cNvGraphicFramePr>
                <a:graphicFrameLocks noChangeAspect="1"/>
              </p:cNvGraphicFramePr>
              <p:nvPr>
                <p:extLst/>
              </p:nvPr>
            </p:nvGraphicFramePr>
            <p:xfrm>
              <a:off x="945045" y="1883210"/>
              <a:ext cx="192087" cy="217488"/>
            </p:xfrm>
            <a:graphic>
              <a:graphicData uri="http://schemas.openxmlformats.org/presentationml/2006/ole">
                <mc:AlternateContent xmlns:mc="http://schemas.openxmlformats.org/markup-compatibility/2006">
                  <mc:Choice xmlns:v="urn:schemas-microsoft-com:vml" Requires="v">
                    <p:oleObj spid="_x0000_s9264" name="Equation" r:id="rId15" imgW="164885" imgH="164885" progId="Equation.3">
                      <p:embed/>
                    </p:oleObj>
                  </mc:Choice>
                  <mc:Fallback>
                    <p:oleObj name="Equation" r:id="rId15" imgW="164885" imgH="164885" progId="Equation.3">
                      <p:embed/>
                      <p:pic>
                        <p:nvPicPr>
                          <p:cNvPr id="89" name="Object 2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45045" y="1883210"/>
                            <a:ext cx="192087" cy="21748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90" name="Object 29"/>
              <p:cNvGraphicFramePr>
                <a:graphicFrameLocks noChangeAspect="1"/>
              </p:cNvGraphicFramePr>
              <p:nvPr>
                <p:extLst/>
              </p:nvPr>
            </p:nvGraphicFramePr>
            <p:xfrm>
              <a:off x="2665932" y="3273797"/>
              <a:ext cx="177873" cy="218616"/>
            </p:xfrm>
            <a:graphic>
              <a:graphicData uri="http://schemas.openxmlformats.org/presentationml/2006/ole">
                <mc:AlternateContent xmlns:mc="http://schemas.openxmlformats.org/markup-compatibility/2006">
                  <mc:Choice xmlns:v="urn:schemas-microsoft-com:vml" Requires="v">
                    <p:oleObj spid="_x0000_s9265" name="Equation" r:id="rId17" imgW="152268" imgH="164957" progId="Equation.3">
                      <p:embed/>
                    </p:oleObj>
                  </mc:Choice>
                  <mc:Fallback>
                    <p:oleObj name="Equation" r:id="rId17" imgW="152268" imgH="164957" progId="Equation.3">
                      <p:embed/>
                      <p:pic>
                        <p:nvPicPr>
                          <p:cNvPr id="90" name="Object 2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665932" y="3273797"/>
                            <a:ext cx="177873" cy="218616"/>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cxnSp>
            <p:nvCxnSpPr>
              <p:cNvPr id="98" name="Straight Connector 97"/>
              <p:cNvCxnSpPr/>
              <p:nvPr/>
            </p:nvCxnSpPr>
            <p:spPr>
              <a:xfrm>
                <a:off x="762000" y="34290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9" name="Group 48"/>
            <p:cNvGrpSpPr/>
            <p:nvPr/>
          </p:nvGrpSpPr>
          <p:grpSpPr>
            <a:xfrm>
              <a:off x="2407991" y="4664154"/>
              <a:ext cx="449925" cy="460610"/>
              <a:chOff x="2205758" y="4079522"/>
              <a:chExt cx="449925" cy="460610"/>
            </a:xfrm>
          </p:grpSpPr>
          <p:cxnSp>
            <p:nvCxnSpPr>
              <p:cNvPr id="58" name="Straight Connector 57"/>
              <p:cNvCxnSpPr/>
              <p:nvPr/>
            </p:nvCxnSpPr>
            <p:spPr>
              <a:xfrm rot="5400000">
                <a:off x="2199862" y="4428781"/>
                <a:ext cx="100495" cy="88704"/>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59" name="Isosceles Triangle 58"/>
              <p:cNvSpPr/>
              <p:nvPr/>
            </p:nvSpPr>
            <p:spPr>
              <a:xfrm>
                <a:off x="2374781" y="4079522"/>
                <a:ext cx="206980" cy="224722"/>
              </a:xfrm>
              <a:prstGeom prst="triangle">
                <a:avLst/>
              </a:prstGeom>
              <a:solidFill>
                <a:schemeClr val="accent4"/>
              </a:solid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60" name="Straight Connector 59"/>
              <p:cNvCxnSpPr/>
              <p:nvPr/>
            </p:nvCxnSpPr>
            <p:spPr>
              <a:xfrm rot="10800000">
                <a:off x="2286077" y="4414509"/>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61" name="Oval 60"/>
              <p:cNvSpPr/>
              <p:nvPr/>
            </p:nvSpPr>
            <p:spPr>
              <a:xfrm>
                <a:off x="2359998" y="4290040"/>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2493057" y="4290037"/>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p:cNvCxnSpPr/>
              <p:nvPr/>
            </p:nvCxnSpPr>
            <p:spPr>
              <a:xfrm rot="10800000">
                <a:off x="2293468" y="4288890"/>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65" name="Straight Connector 64"/>
              <p:cNvCxnSpPr/>
              <p:nvPr/>
            </p:nvCxnSpPr>
            <p:spPr>
              <a:xfrm rot="5400000">
                <a:off x="230236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69" name="Straight Connector 68"/>
              <p:cNvCxnSpPr/>
              <p:nvPr/>
            </p:nvCxnSpPr>
            <p:spPr>
              <a:xfrm rot="5400000">
                <a:off x="242490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73" name="Straight Connector 72"/>
              <p:cNvCxnSpPr/>
              <p:nvPr/>
            </p:nvCxnSpPr>
            <p:spPr>
              <a:xfrm rot="5400000">
                <a:off x="2537924"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grpSp>
        <p:grpSp>
          <p:nvGrpSpPr>
            <p:cNvPr id="50" name="Group 138"/>
            <p:cNvGrpSpPr/>
            <p:nvPr/>
          </p:nvGrpSpPr>
          <p:grpSpPr>
            <a:xfrm>
              <a:off x="947072" y="4659192"/>
              <a:ext cx="428742" cy="452235"/>
              <a:chOff x="740231" y="6030698"/>
              <a:chExt cx="631367" cy="587829"/>
            </a:xfrm>
            <a:solidFill>
              <a:schemeClr val="accent4"/>
            </a:solidFill>
          </p:grpSpPr>
          <p:cxnSp>
            <p:nvCxnSpPr>
              <p:cNvPr id="52" name="Straight Connector 51"/>
              <p:cNvCxnSpPr/>
              <p:nvPr/>
            </p:nvCxnSpPr>
            <p:spPr>
              <a:xfrm rot="5400000">
                <a:off x="740230" y="6466125"/>
                <a:ext cx="130627" cy="130626"/>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sp>
            <p:nvSpPr>
              <p:cNvPr id="53" name="Isosceles Triangle 52"/>
              <p:cNvSpPr/>
              <p:nvPr/>
            </p:nvSpPr>
            <p:spPr>
              <a:xfrm>
                <a:off x="881739" y="6030698"/>
                <a:ext cx="424543" cy="446315"/>
              </a:xfrm>
              <a:prstGeom prst="triangle">
                <a:avLst/>
              </a:prstGeom>
              <a:grp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54" name="Straight Connector 53"/>
              <p:cNvCxnSpPr/>
              <p:nvPr/>
            </p:nvCxnSpPr>
            <p:spPr>
              <a:xfrm rot="10800000">
                <a:off x="838199" y="6466127"/>
                <a:ext cx="533399" cy="1588"/>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55" name="Straight Connector 54"/>
              <p:cNvCxnSpPr/>
              <p:nvPr/>
            </p:nvCxnSpPr>
            <p:spPr>
              <a:xfrm rot="5400000">
                <a:off x="892629" y="6466127"/>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56" name="Straight Connector 55"/>
              <p:cNvCxnSpPr/>
              <p:nvPr/>
            </p:nvCxnSpPr>
            <p:spPr>
              <a:xfrm rot="5400000">
                <a:off x="1045030" y="6466127"/>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57" name="Straight Connector 56"/>
              <p:cNvCxnSpPr/>
              <p:nvPr/>
            </p:nvCxnSpPr>
            <p:spPr>
              <a:xfrm rot="5400000">
                <a:off x="1197431" y="6466114"/>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grpSp>
        <p:cxnSp>
          <p:nvCxnSpPr>
            <p:cNvPr id="51" name="Straight Arrow Connector 50"/>
            <p:cNvCxnSpPr/>
            <p:nvPr/>
          </p:nvCxnSpPr>
          <p:spPr>
            <a:xfrm flipV="1">
              <a:off x="2699658" y="5029200"/>
              <a:ext cx="0" cy="381000"/>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566726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b="1" dirty="0" smtClean="0"/>
              <a:t>Zero Force Members (Contd.)</a:t>
            </a:r>
            <a:endParaRPr lang="en-US" b="1" dirty="0"/>
          </a:p>
        </p:txBody>
      </p:sp>
      <p:sp>
        <p:nvSpPr>
          <p:cNvPr id="4" name="Date Placeholder 3"/>
          <p:cNvSpPr>
            <a:spLocks noGrp="1"/>
          </p:cNvSpPr>
          <p:nvPr>
            <p:ph type="dt" sz="half" idx="10"/>
          </p:nvPr>
        </p:nvSpPr>
        <p:spPr/>
        <p:txBody>
          <a:bodyPr/>
          <a:lstStyle/>
          <a:p>
            <a:fld id="{00A21586-CA46-4781-A626-1D369D3DA054}" type="datetime1">
              <a:rPr lang="en-US" smtClean="0"/>
              <a:pPr/>
              <a:t>7/18/2016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16</a:t>
            </a:fld>
            <a:endParaRPr lang="en-US" dirty="0"/>
          </a:p>
        </p:txBody>
      </p:sp>
      <p:sp>
        <p:nvSpPr>
          <p:cNvPr id="122" name="TextBox 121"/>
          <p:cNvSpPr txBox="1"/>
          <p:nvPr/>
        </p:nvSpPr>
        <p:spPr>
          <a:xfrm>
            <a:off x="304800" y="1447800"/>
            <a:ext cx="8382000" cy="1569660"/>
          </a:xfrm>
          <a:prstGeom prst="rect">
            <a:avLst/>
          </a:prstGeom>
          <a:noFill/>
        </p:spPr>
        <p:txBody>
          <a:bodyPr wrap="square" rtlCol="0">
            <a:spAutoFit/>
          </a:bodyPr>
          <a:lstStyle/>
          <a:p>
            <a:r>
              <a:rPr lang="en-US" b="1" dirty="0" smtClean="0">
                <a:solidFill>
                  <a:srgbClr val="FF0000"/>
                </a:solidFill>
              </a:rPr>
              <a:t>Case </a:t>
            </a:r>
            <a:r>
              <a:rPr lang="en-US" b="1" dirty="0" smtClean="0">
                <a:solidFill>
                  <a:srgbClr val="FF0000"/>
                </a:solidFill>
              </a:rPr>
              <a:t>3:</a:t>
            </a:r>
            <a:r>
              <a:rPr lang="en-US" dirty="0" smtClean="0">
                <a:solidFill>
                  <a:schemeClr val="tx2"/>
                </a:solidFill>
              </a:rPr>
              <a:t> </a:t>
            </a:r>
            <a:r>
              <a:rPr lang="en-US" sz="2400" i="1" dirty="0" smtClean="0">
                <a:solidFill>
                  <a:schemeClr val="tx2"/>
                </a:solidFill>
              </a:rPr>
              <a:t>If three members form a truss joint for which two of the members are collinear, the third member is a zero force member provided no external force or support reaction is acting at the joint.</a:t>
            </a:r>
            <a:endParaRPr lang="en-US" sz="2400" i="1" dirty="0">
              <a:solidFill>
                <a:schemeClr val="tx2"/>
              </a:solidFill>
            </a:endParaRPr>
          </a:p>
        </p:txBody>
      </p:sp>
      <p:sp>
        <p:nvSpPr>
          <p:cNvPr id="148" name="TextBox 147"/>
          <p:cNvSpPr txBox="1"/>
          <p:nvPr/>
        </p:nvSpPr>
        <p:spPr>
          <a:xfrm>
            <a:off x="6172200" y="3733800"/>
            <a:ext cx="2514600" cy="646331"/>
          </a:xfrm>
          <a:prstGeom prst="rect">
            <a:avLst/>
          </a:prstGeom>
          <a:noFill/>
        </p:spPr>
        <p:txBody>
          <a:bodyPr wrap="square" rtlCol="0">
            <a:spAutoFit/>
          </a:bodyPr>
          <a:lstStyle/>
          <a:p>
            <a:r>
              <a:rPr lang="en-US" i="1" dirty="0" smtClean="0">
                <a:solidFill>
                  <a:srgbClr val="002060"/>
                </a:solidFill>
              </a:rPr>
              <a:t>EF</a:t>
            </a:r>
            <a:r>
              <a:rPr lang="en-US" dirty="0" smtClean="0">
                <a:solidFill>
                  <a:srgbClr val="002060"/>
                </a:solidFill>
              </a:rPr>
              <a:t> is a zero force member.</a:t>
            </a:r>
            <a:endParaRPr lang="en-US" dirty="0">
              <a:solidFill>
                <a:srgbClr val="002060"/>
              </a:solidFill>
            </a:endParaRPr>
          </a:p>
        </p:txBody>
      </p:sp>
      <p:sp>
        <p:nvSpPr>
          <p:cNvPr id="61" name="TextBox 60"/>
          <p:cNvSpPr txBox="1"/>
          <p:nvPr/>
        </p:nvSpPr>
        <p:spPr>
          <a:xfrm>
            <a:off x="6858000" y="4876800"/>
            <a:ext cx="1981200" cy="369332"/>
          </a:xfrm>
          <a:prstGeom prst="rect">
            <a:avLst/>
          </a:prstGeom>
          <a:noFill/>
        </p:spPr>
        <p:txBody>
          <a:bodyPr wrap="square" rtlCol="0">
            <a:spAutoFit/>
          </a:bodyPr>
          <a:lstStyle/>
          <a:p>
            <a:r>
              <a:rPr lang="en-US" b="1" dirty="0" smtClean="0">
                <a:solidFill>
                  <a:schemeClr val="tx2"/>
                </a:solidFill>
              </a:rPr>
              <a:t>WHY  ?????</a:t>
            </a:r>
            <a:endParaRPr lang="en-US" b="1" dirty="0">
              <a:solidFill>
                <a:schemeClr val="tx2"/>
              </a:solidFill>
            </a:endParaRPr>
          </a:p>
        </p:txBody>
      </p:sp>
      <p:grpSp>
        <p:nvGrpSpPr>
          <p:cNvPr id="2" name="Group 1"/>
          <p:cNvGrpSpPr/>
          <p:nvPr/>
        </p:nvGrpSpPr>
        <p:grpSpPr>
          <a:xfrm>
            <a:off x="1143000" y="3048000"/>
            <a:ext cx="5359473" cy="2596741"/>
            <a:chOff x="1143000" y="3048000"/>
            <a:chExt cx="5359473" cy="2596741"/>
          </a:xfrm>
        </p:grpSpPr>
        <p:graphicFrame>
          <p:nvGraphicFramePr>
            <p:cNvPr id="64" name="Object 30"/>
            <p:cNvGraphicFramePr>
              <a:graphicFrameLocks noChangeAspect="1"/>
            </p:cNvGraphicFramePr>
            <p:nvPr>
              <p:extLst/>
            </p:nvPr>
          </p:nvGraphicFramePr>
          <p:xfrm>
            <a:off x="3657600" y="3048000"/>
            <a:ext cx="177800" cy="234950"/>
          </p:xfrm>
          <a:graphic>
            <a:graphicData uri="http://schemas.openxmlformats.org/presentationml/2006/ole">
              <mc:AlternateContent xmlns:mc="http://schemas.openxmlformats.org/markup-compatibility/2006">
                <mc:Choice xmlns:v="urn:schemas-microsoft-com:vml" Requires="v">
                  <p:oleObj spid="_x0000_s8229" name="Equation" r:id="rId3" imgW="152202" imgH="177569" progId="Equation.3">
                    <p:embed/>
                  </p:oleObj>
                </mc:Choice>
                <mc:Fallback>
                  <p:oleObj name="Equation" r:id="rId3" imgW="152202" imgH="177569" progId="Equation.3">
                    <p:embed/>
                    <p:pic>
                      <p:nvPicPr>
                        <p:cNvPr id="64" name="Object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3048000"/>
                          <a:ext cx="177800" cy="23495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cxnSp>
          <p:nvCxnSpPr>
            <p:cNvPr id="66" name="Straight Connector 65"/>
            <p:cNvCxnSpPr/>
            <p:nvPr/>
          </p:nvCxnSpPr>
          <p:spPr>
            <a:xfrm rot="5400000">
              <a:off x="2362200" y="3657600"/>
              <a:ext cx="1676400" cy="762000"/>
            </a:xfrm>
            <a:prstGeom prst="line">
              <a:avLst/>
            </a:prstGeom>
          </p:spPr>
          <p:style>
            <a:lnRef idx="3">
              <a:schemeClr val="dk1"/>
            </a:lnRef>
            <a:fillRef idx="0">
              <a:schemeClr val="dk1"/>
            </a:fillRef>
            <a:effectRef idx="2">
              <a:schemeClr val="dk1"/>
            </a:effectRef>
            <a:fontRef idx="minor">
              <a:schemeClr val="tx1"/>
            </a:fontRef>
          </p:style>
        </p:cxnSp>
        <p:cxnSp>
          <p:nvCxnSpPr>
            <p:cNvPr id="67" name="Straight Connector 66"/>
            <p:cNvCxnSpPr/>
            <p:nvPr/>
          </p:nvCxnSpPr>
          <p:spPr>
            <a:xfrm rot="10800000" flipV="1">
              <a:off x="1600200" y="3200400"/>
              <a:ext cx="1982278" cy="1676402"/>
            </a:xfrm>
            <a:prstGeom prst="line">
              <a:avLst/>
            </a:prstGeom>
          </p:spPr>
          <p:style>
            <a:lnRef idx="3">
              <a:schemeClr val="dk1"/>
            </a:lnRef>
            <a:fillRef idx="0">
              <a:schemeClr val="dk1"/>
            </a:fillRef>
            <a:effectRef idx="2">
              <a:schemeClr val="dk1"/>
            </a:effectRef>
            <a:fontRef idx="minor">
              <a:schemeClr val="tx1"/>
            </a:fontRef>
          </p:style>
        </p:cxnSp>
        <p:cxnSp>
          <p:nvCxnSpPr>
            <p:cNvPr id="68" name="Straight Connector 67"/>
            <p:cNvCxnSpPr/>
            <p:nvPr/>
          </p:nvCxnSpPr>
          <p:spPr>
            <a:xfrm>
              <a:off x="2209800" y="4343400"/>
              <a:ext cx="609600" cy="533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1828800" y="4038600"/>
              <a:ext cx="381000" cy="3048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3352800" y="3429000"/>
              <a:ext cx="1676400" cy="1219200"/>
            </a:xfrm>
            <a:prstGeom prst="line">
              <a:avLst/>
            </a:prstGeom>
          </p:spPr>
          <p:style>
            <a:lnRef idx="3">
              <a:schemeClr val="dk1"/>
            </a:lnRef>
            <a:fillRef idx="0">
              <a:schemeClr val="dk1"/>
            </a:fillRef>
            <a:effectRef idx="2">
              <a:schemeClr val="dk1"/>
            </a:effectRef>
            <a:fontRef idx="minor">
              <a:schemeClr val="tx1"/>
            </a:fontRef>
          </p:style>
        </p:cxnSp>
        <p:cxnSp>
          <p:nvCxnSpPr>
            <p:cNvPr id="72" name="Straight Connector 71"/>
            <p:cNvCxnSpPr/>
            <p:nvPr/>
          </p:nvCxnSpPr>
          <p:spPr>
            <a:xfrm>
              <a:off x="3581398" y="3209689"/>
              <a:ext cx="2667002" cy="166711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74" name="Object 27"/>
            <p:cNvGraphicFramePr>
              <a:graphicFrameLocks noChangeAspect="1"/>
            </p:cNvGraphicFramePr>
            <p:nvPr>
              <p:extLst/>
            </p:nvPr>
          </p:nvGraphicFramePr>
          <p:xfrm>
            <a:off x="1447800" y="4648200"/>
            <a:ext cx="177873" cy="217394"/>
          </p:xfrm>
          <a:graphic>
            <a:graphicData uri="http://schemas.openxmlformats.org/presentationml/2006/ole">
              <mc:AlternateContent xmlns:mc="http://schemas.openxmlformats.org/markup-compatibility/2006">
                <mc:Choice xmlns:v="urn:schemas-microsoft-com:vml" Requires="v">
                  <p:oleObj spid="_x0000_s8230" name="Equation" r:id="rId5" imgW="152268" imgH="164957" progId="Equation.3">
                    <p:embed/>
                  </p:oleObj>
                </mc:Choice>
                <mc:Fallback>
                  <p:oleObj name="Equation" r:id="rId5" imgW="152268" imgH="164957" progId="Equation.3">
                    <p:embed/>
                    <p:pic>
                      <p:nvPicPr>
                        <p:cNvPr id="74" name="Object 2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4648200"/>
                          <a:ext cx="177873" cy="21739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75" name="Object 28"/>
            <p:cNvGraphicFramePr>
              <a:graphicFrameLocks noChangeAspect="1"/>
            </p:cNvGraphicFramePr>
            <p:nvPr>
              <p:extLst/>
            </p:nvPr>
          </p:nvGraphicFramePr>
          <p:xfrm>
            <a:off x="2743200" y="4953000"/>
            <a:ext cx="192087" cy="217488"/>
          </p:xfrm>
          <a:graphic>
            <a:graphicData uri="http://schemas.openxmlformats.org/presentationml/2006/ole">
              <mc:AlternateContent xmlns:mc="http://schemas.openxmlformats.org/markup-compatibility/2006">
                <mc:Choice xmlns:v="urn:schemas-microsoft-com:vml" Requires="v">
                  <p:oleObj spid="_x0000_s8231" name="Equation" r:id="rId7" imgW="164885" imgH="164885" progId="Equation.3">
                    <p:embed/>
                  </p:oleObj>
                </mc:Choice>
                <mc:Fallback>
                  <p:oleObj name="Equation" r:id="rId7" imgW="164885" imgH="164885" progId="Equation.3">
                    <p:embed/>
                    <p:pic>
                      <p:nvPicPr>
                        <p:cNvPr id="75" name="Object 2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43200" y="4953000"/>
                          <a:ext cx="192087" cy="21748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76" name="Object 29"/>
            <p:cNvGraphicFramePr>
              <a:graphicFrameLocks noChangeAspect="1"/>
            </p:cNvGraphicFramePr>
            <p:nvPr>
              <p:extLst/>
            </p:nvPr>
          </p:nvGraphicFramePr>
          <p:xfrm>
            <a:off x="6324600" y="4648200"/>
            <a:ext cx="177873" cy="218616"/>
          </p:xfrm>
          <a:graphic>
            <a:graphicData uri="http://schemas.openxmlformats.org/presentationml/2006/ole">
              <mc:AlternateContent xmlns:mc="http://schemas.openxmlformats.org/markup-compatibility/2006">
                <mc:Choice xmlns:v="urn:schemas-microsoft-com:vml" Requires="v">
                  <p:oleObj spid="_x0000_s8232" name="Equation" r:id="rId9" imgW="152268" imgH="164957" progId="Equation.3">
                    <p:embed/>
                  </p:oleObj>
                </mc:Choice>
                <mc:Fallback>
                  <p:oleObj name="Equation" r:id="rId9" imgW="152268" imgH="164957" progId="Equation.3">
                    <p:embed/>
                    <p:pic>
                      <p:nvPicPr>
                        <p:cNvPr id="76" name="Object 2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24600" y="4648200"/>
                          <a:ext cx="177873" cy="218616"/>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cxnSp>
          <p:nvCxnSpPr>
            <p:cNvPr id="77" name="Straight Arrow Connector 76"/>
            <p:cNvCxnSpPr/>
            <p:nvPr/>
          </p:nvCxnSpPr>
          <p:spPr>
            <a:xfrm rot="10800000">
              <a:off x="1143000" y="4876800"/>
              <a:ext cx="457200"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flipH="1" flipV="1">
              <a:off x="3930121" y="2558521"/>
              <a:ext cx="1588" cy="463655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0800000" flipV="1">
              <a:off x="4800600" y="4343400"/>
              <a:ext cx="609600" cy="533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30726" name="Object 6"/>
            <p:cNvGraphicFramePr>
              <a:graphicFrameLocks noChangeAspect="1"/>
            </p:cNvGraphicFramePr>
            <p:nvPr>
              <p:extLst/>
            </p:nvPr>
          </p:nvGraphicFramePr>
          <p:xfrm>
            <a:off x="4808540" y="4898570"/>
            <a:ext cx="176212" cy="217488"/>
          </p:xfrm>
          <a:graphic>
            <a:graphicData uri="http://schemas.openxmlformats.org/presentationml/2006/ole">
              <mc:AlternateContent xmlns:mc="http://schemas.openxmlformats.org/markup-compatibility/2006">
                <mc:Choice xmlns:v="urn:schemas-microsoft-com:vml" Requires="v">
                  <p:oleObj spid="_x0000_s8233" name="Equation" r:id="rId11" imgW="152268" imgH="164957" progId="Equation.3">
                    <p:embed/>
                  </p:oleObj>
                </mc:Choice>
                <mc:Fallback>
                  <p:oleObj name="Equation" r:id="rId11" imgW="152268" imgH="164957" progId="Equation.3">
                    <p:embed/>
                    <p:pic>
                      <p:nvPicPr>
                        <p:cNvPr id="30726" name="Object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08540" y="4898570"/>
                          <a:ext cx="176212" cy="21748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cxnSp>
          <p:nvCxnSpPr>
            <p:cNvPr id="57" name="Straight Arrow Connector 56"/>
            <p:cNvCxnSpPr/>
            <p:nvPr/>
          </p:nvCxnSpPr>
          <p:spPr>
            <a:xfrm rot="5400000">
              <a:off x="4533900" y="5143500"/>
              <a:ext cx="533400"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727" name="Object 7"/>
            <p:cNvGraphicFramePr>
              <a:graphicFrameLocks noChangeAspect="1"/>
            </p:cNvGraphicFramePr>
            <p:nvPr>
              <p:extLst/>
            </p:nvPr>
          </p:nvGraphicFramePr>
          <p:xfrm>
            <a:off x="5403850" y="4114800"/>
            <a:ext cx="190500" cy="217488"/>
          </p:xfrm>
          <a:graphic>
            <a:graphicData uri="http://schemas.openxmlformats.org/presentationml/2006/ole">
              <mc:AlternateContent xmlns:mc="http://schemas.openxmlformats.org/markup-compatibility/2006">
                <mc:Choice xmlns:v="urn:schemas-microsoft-com:vml" Requires="v">
                  <p:oleObj spid="_x0000_s8234" name="Equation" r:id="rId13" imgW="164885" imgH="164885" progId="Equation.3">
                    <p:embed/>
                  </p:oleObj>
                </mc:Choice>
                <mc:Fallback>
                  <p:oleObj name="Equation" r:id="rId13" imgW="164885" imgH="164885" progId="Equation.3">
                    <p:embed/>
                    <p:pic>
                      <p:nvPicPr>
                        <p:cNvPr id="30727" name="Object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03850" y="4114800"/>
                          <a:ext cx="190500" cy="21748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30728" name="Object 8"/>
            <p:cNvGraphicFramePr>
              <a:graphicFrameLocks noChangeAspect="1"/>
            </p:cNvGraphicFramePr>
            <p:nvPr>
              <p:extLst/>
            </p:nvPr>
          </p:nvGraphicFramePr>
          <p:xfrm>
            <a:off x="2133600" y="4030663"/>
            <a:ext cx="190500" cy="233362"/>
          </p:xfrm>
          <a:graphic>
            <a:graphicData uri="http://schemas.openxmlformats.org/presentationml/2006/ole">
              <mc:AlternateContent xmlns:mc="http://schemas.openxmlformats.org/markup-compatibility/2006">
                <mc:Choice xmlns:v="urn:schemas-microsoft-com:vml" Requires="v">
                  <p:oleObj spid="_x0000_s8235" name="Equation" r:id="rId15" imgW="164814" imgH="177492" progId="Equation.3">
                    <p:embed/>
                  </p:oleObj>
                </mc:Choice>
                <mc:Fallback>
                  <p:oleObj name="Equation" r:id="rId15" imgW="164814" imgH="177492" progId="Equation.3">
                    <p:embed/>
                    <p:pic>
                      <p:nvPicPr>
                        <p:cNvPr id="30728" name="Object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133600" y="4030663"/>
                          <a:ext cx="190500" cy="233362"/>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cxnSp>
          <p:nvCxnSpPr>
            <p:cNvPr id="95" name="Straight Arrow Connector 94"/>
            <p:cNvCxnSpPr/>
            <p:nvPr/>
          </p:nvCxnSpPr>
          <p:spPr>
            <a:xfrm rot="5400000">
              <a:off x="1409617" y="5428667"/>
              <a:ext cx="413674" cy="18474"/>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nvGrpSpPr>
            <p:cNvPr id="96" name="Group 138"/>
            <p:cNvGrpSpPr/>
            <p:nvPr/>
          </p:nvGrpSpPr>
          <p:grpSpPr>
            <a:xfrm>
              <a:off x="1364253" y="4888925"/>
              <a:ext cx="428742" cy="452235"/>
              <a:chOff x="740231" y="6030698"/>
              <a:chExt cx="631367" cy="587829"/>
            </a:xfrm>
            <a:solidFill>
              <a:schemeClr val="accent4"/>
            </a:solidFill>
          </p:grpSpPr>
          <p:cxnSp>
            <p:nvCxnSpPr>
              <p:cNvPr id="97" name="Straight Connector 96"/>
              <p:cNvCxnSpPr/>
              <p:nvPr/>
            </p:nvCxnSpPr>
            <p:spPr>
              <a:xfrm rot="5400000">
                <a:off x="740230" y="6466125"/>
                <a:ext cx="130627" cy="130626"/>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sp>
            <p:nvSpPr>
              <p:cNvPr id="98" name="Isosceles Triangle 97"/>
              <p:cNvSpPr/>
              <p:nvPr/>
            </p:nvSpPr>
            <p:spPr>
              <a:xfrm>
                <a:off x="881739" y="6030698"/>
                <a:ext cx="424543" cy="446315"/>
              </a:xfrm>
              <a:prstGeom prst="triangle">
                <a:avLst/>
              </a:prstGeom>
              <a:grp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99" name="Straight Connector 98"/>
              <p:cNvCxnSpPr/>
              <p:nvPr/>
            </p:nvCxnSpPr>
            <p:spPr>
              <a:xfrm rot="10800000">
                <a:off x="838199" y="6466127"/>
                <a:ext cx="533399" cy="1588"/>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00" name="Straight Connector 99"/>
              <p:cNvCxnSpPr/>
              <p:nvPr/>
            </p:nvCxnSpPr>
            <p:spPr>
              <a:xfrm rot="5400000">
                <a:off x="892629" y="6466127"/>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01" name="Straight Connector 100"/>
              <p:cNvCxnSpPr/>
              <p:nvPr/>
            </p:nvCxnSpPr>
            <p:spPr>
              <a:xfrm rot="5400000">
                <a:off x="1045030" y="6466127"/>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02" name="Straight Connector 101"/>
              <p:cNvCxnSpPr/>
              <p:nvPr/>
            </p:nvCxnSpPr>
            <p:spPr>
              <a:xfrm rot="5400000">
                <a:off x="1197431" y="6466114"/>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grpSp>
        <p:grpSp>
          <p:nvGrpSpPr>
            <p:cNvPr id="103" name="Group 102"/>
            <p:cNvGrpSpPr/>
            <p:nvPr/>
          </p:nvGrpSpPr>
          <p:grpSpPr>
            <a:xfrm>
              <a:off x="5947237" y="4879144"/>
              <a:ext cx="449925" cy="460610"/>
              <a:chOff x="2205758" y="4079522"/>
              <a:chExt cx="449925" cy="460610"/>
            </a:xfrm>
          </p:grpSpPr>
          <p:cxnSp>
            <p:nvCxnSpPr>
              <p:cNvPr id="104" name="Straight Connector 103"/>
              <p:cNvCxnSpPr/>
              <p:nvPr/>
            </p:nvCxnSpPr>
            <p:spPr>
              <a:xfrm rot="5400000">
                <a:off x="2199862" y="4428781"/>
                <a:ext cx="100495" cy="88704"/>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105" name="Isosceles Triangle 104"/>
              <p:cNvSpPr/>
              <p:nvPr/>
            </p:nvSpPr>
            <p:spPr>
              <a:xfrm>
                <a:off x="2374781" y="4079522"/>
                <a:ext cx="206980" cy="224722"/>
              </a:xfrm>
              <a:prstGeom prst="triangle">
                <a:avLst/>
              </a:prstGeom>
              <a:solidFill>
                <a:schemeClr val="accent4"/>
              </a:solid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06" name="Straight Connector 105"/>
              <p:cNvCxnSpPr/>
              <p:nvPr/>
            </p:nvCxnSpPr>
            <p:spPr>
              <a:xfrm rot="10800000">
                <a:off x="2286077" y="4414509"/>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107" name="Oval 106"/>
              <p:cNvSpPr/>
              <p:nvPr/>
            </p:nvSpPr>
            <p:spPr>
              <a:xfrm>
                <a:off x="2359998" y="4290040"/>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p:cNvSpPr/>
              <p:nvPr/>
            </p:nvSpPr>
            <p:spPr>
              <a:xfrm>
                <a:off x="2493057" y="4290037"/>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9" name="Straight Connector 108"/>
              <p:cNvCxnSpPr/>
              <p:nvPr/>
            </p:nvCxnSpPr>
            <p:spPr>
              <a:xfrm rot="10800000">
                <a:off x="2293468" y="4288890"/>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10" name="Straight Connector 109"/>
              <p:cNvCxnSpPr/>
              <p:nvPr/>
            </p:nvCxnSpPr>
            <p:spPr>
              <a:xfrm rot="5400000">
                <a:off x="230236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11" name="Straight Connector 110"/>
              <p:cNvCxnSpPr/>
              <p:nvPr/>
            </p:nvCxnSpPr>
            <p:spPr>
              <a:xfrm rot="5400000">
                <a:off x="242490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12" name="Straight Connector 111"/>
              <p:cNvCxnSpPr/>
              <p:nvPr/>
            </p:nvCxnSpPr>
            <p:spPr>
              <a:xfrm rot="5400000">
                <a:off x="2537924"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grpSp>
        <p:cxnSp>
          <p:nvCxnSpPr>
            <p:cNvPr id="113" name="Straight Arrow Connector 112"/>
            <p:cNvCxnSpPr/>
            <p:nvPr/>
          </p:nvCxnSpPr>
          <p:spPr>
            <a:xfrm rot="16200000" flipV="1">
              <a:off x="6040896" y="5420108"/>
              <a:ext cx="413674" cy="18474"/>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605043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Başlık"/>
          <p:cNvSpPr>
            <a:spLocks noGrp="1"/>
          </p:cNvSpPr>
          <p:nvPr>
            <p:ph type="title"/>
          </p:nvPr>
        </p:nvSpPr>
        <p:spPr>
          <a:xfrm>
            <a:off x="457200" y="274638"/>
            <a:ext cx="8229600" cy="730250"/>
          </a:xfrm>
        </p:spPr>
        <p:txBody>
          <a:bodyPr>
            <a:normAutofit fontScale="90000"/>
          </a:bodyPr>
          <a:lstStyle/>
          <a:p>
            <a:r>
              <a:rPr lang="tr-TR" altLang="en-US" dirty="0" smtClean="0"/>
              <a:t>Zero-Force Members</a:t>
            </a:r>
          </a:p>
        </p:txBody>
      </p:sp>
      <p:sp>
        <p:nvSpPr>
          <p:cNvPr id="23555"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76DD1153-EC72-4B76-99EC-A319B614F82A}" type="slidenum">
              <a:rPr lang="x-none" altLang="en-US" sz="1200" smtClean="0">
                <a:solidFill>
                  <a:srgbClr val="FF9933"/>
                </a:solidFill>
                <a:latin typeface="Arial" charset="0"/>
                <a:cs typeface="Arial" charset="0"/>
              </a:rPr>
              <a:pPr/>
              <a:t>17</a:t>
            </a:fld>
            <a:endParaRPr lang="en-US" altLang="en-US" sz="1200" smtClean="0">
              <a:solidFill>
                <a:srgbClr val="FF9933"/>
              </a:solidFill>
              <a:latin typeface="Arial" charset="0"/>
            </a:endParaRPr>
          </a:p>
        </p:txBody>
      </p:sp>
      <p:sp>
        <p:nvSpPr>
          <p:cNvPr id="4"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235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5200" y="1042988"/>
            <a:ext cx="2997200" cy="5386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3563" name="12 Metin kutusu"/>
          <p:cNvSpPr txBox="1">
            <a:spLocks noChangeArrowheads="1"/>
          </p:cNvSpPr>
          <p:nvPr/>
        </p:nvSpPr>
        <p:spPr bwMode="auto">
          <a:xfrm>
            <a:off x="268287" y="1241793"/>
            <a:ext cx="5675313" cy="1568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tr-TR" altLang="en-US" sz="3200" b="1" dirty="0">
                <a:solidFill>
                  <a:srgbClr val="FFC000"/>
                </a:solidFill>
              </a:rPr>
              <a:t>! </a:t>
            </a:r>
            <a:r>
              <a:rPr lang="tr-TR" altLang="en-US" sz="1600" b="1" dirty="0">
                <a:solidFill>
                  <a:srgbClr val="FFC000"/>
                </a:solidFill>
              </a:rPr>
              <a:t>Zero-force members are used to increase the stability and rigidity of the truss and to provide support for various loading conditions as well as to support the weight of the truss and to maintain the truss in the desired shape. Although they carry no load, they prevent structural collapse.</a:t>
            </a:r>
          </a:p>
        </p:txBody>
      </p:sp>
      <p:sp>
        <p:nvSpPr>
          <p:cNvPr id="23564"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pPr>
              <a:spcBef>
                <a:spcPct val="50000"/>
              </a:spcBef>
            </a:pPr>
            <a:r>
              <a:rPr lang="tr-TR" altLang="en-US" sz="2400" b="1">
                <a:solidFill>
                  <a:srgbClr val="FFFFFF"/>
                </a:solidFill>
                <a:cs typeface="Times New Roman" pitchFamily="18" charset="0"/>
              </a:rPr>
              <a:t>ENGINEERING MECHANICS : STATICS</a:t>
            </a:r>
            <a:endParaRPr lang="en-US" altLang="en-US" sz="2400" b="1">
              <a:solidFill>
                <a:srgbClr val="FFFFFF"/>
              </a:solidFill>
              <a:cs typeface="Times New Roman" pitchFamily="18" charset="0"/>
            </a:endParaRPr>
          </a:p>
        </p:txBody>
      </p:sp>
      <p:sp>
        <p:nvSpPr>
          <p:cNvPr id="13" name="12 Dikdörtgen"/>
          <p:cNvSpPr/>
          <p:nvPr/>
        </p:nvSpPr>
        <p:spPr>
          <a:xfrm>
            <a:off x="409575" y="1303338"/>
            <a:ext cx="3163888" cy="203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
        <p:nvSpPr>
          <p:cNvPr id="15" name="14 Dikdörtgen"/>
          <p:cNvSpPr/>
          <p:nvPr/>
        </p:nvSpPr>
        <p:spPr>
          <a:xfrm>
            <a:off x="7373938" y="6067425"/>
            <a:ext cx="1581150" cy="158750"/>
          </a:xfrm>
          <a:prstGeom prst="rect">
            <a:avLst/>
          </a:prstGeom>
          <a:solidFill>
            <a:srgbClr val="FF33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
        <p:nvSpPr>
          <p:cNvPr id="16" name="15 Dikdörtgen"/>
          <p:cNvSpPr/>
          <p:nvPr/>
        </p:nvSpPr>
        <p:spPr>
          <a:xfrm>
            <a:off x="6189663" y="6234113"/>
            <a:ext cx="2417762" cy="180975"/>
          </a:xfrm>
          <a:prstGeom prst="rect">
            <a:avLst/>
          </a:prstGeom>
          <a:solidFill>
            <a:srgbClr val="FF33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pic>
        <p:nvPicPr>
          <p:cNvPr id="23570"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88325" y="3313113"/>
            <a:ext cx="955675" cy="6492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3571"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77200" y="2312987"/>
            <a:ext cx="949325" cy="73501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3572"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78788" y="4221162"/>
            <a:ext cx="984250" cy="6556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32202938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b="1" dirty="0" smtClean="0"/>
              <a:t>Problem-2</a:t>
            </a:r>
            <a:endParaRPr lang="en-US" b="1" dirty="0"/>
          </a:p>
        </p:txBody>
      </p:sp>
      <p:sp>
        <p:nvSpPr>
          <p:cNvPr id="4" name="Date Placeholder 3"/>
          <p:cNvSpPr>
            <a:spLocks noGrp="1"/>
          </p:cNvSpPr>
          <p:nvPr>
            <p:ph type="dt" sz="half" idx="10"/>
          </p:nvPr>
        </p:nvSpPr>
        <p:spPr/>
        <p:txBody>
          <a:bodyPr/>
          <a:lstStyle/>
          <a:p>
            <a:fld id="{00A21586-CA46-4781-A626-1D369D3DA054}" type="datetime1">
              <a:rPr lang="en-US" smtClean="0"/>
              <a:pPr/>
              <a:t>7/18/2016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18</a:t>
            </a:fld>
            <a:endParaRPr lang="en-US" dirty="0"/>
          </a:p>
        </p:txBody>
      </p:sp>
      <p:sp>
        <p:nvSpPr>
          <p:cNvPr id="58" name="TextBox 57"/>
          <p:cNvSpPr txBox="1"/>
          <p:nvPr/>
        </p:nvSpPr>
        <p:spPr>
          <a:xfrm>
            <a:off x="5943600" y="2082435"/>
            <a:ext cx="2590800" cy="1200329"/>
          </a:xfrm>
          <a:prstGeom prst="rect">
            <a:avLst/>
          </a:prstGeom>
          <a:noFill/>
        </p:spPr>
        <p:txBody>
          <a:bodyPr wrap="square" rtlCol="0">
            <a:spAutoFit/>
          </a:bodyPr>
          <a:lstStyle/>
          <a:p>
            <a:r>
              <a:rPr lang="en-US" sz="2400" dirty="0" smtClean="0"/>
              <a:t>Identify zero force members in a truss shown.</a:t>
            </a:r>
            <a:endParaRPr lang="en-US" sz="2400" dirty="0"/>
          </a:p>
        </p:txBody>
      </p:sp>
      <p:pic>
        <p:nvPicPr>
          <p:cNvPr id="1041" name="Picture 5" descr="C:\Documents and Settings\Administrator\My Documents\N A SIDDIQUI\Teaching\1429-30(summer)\2009_08_11\IMG_0004.jpg"/>
          <p:cNvPicPr>
            <a:picLocks noChangeAspect="1" noChangeArrowheads="1"/>
          </p:cNvPicPr>
          <p:nvPr/>
        </p:nvPicPr>
        <p:blipFill>
          <a:blip r:embed="rId2" cstate="print"/>
          <a:srcRect l="17628" t="27917" r="45354" b="55981"/>
          <a:stretch>
            <a:fillRect/>
          </a:stretch>
        </p:blipFill>
        <p:spPr bwMode="auto">
          <a:xfrm rot="10800000">
            <a:off x="838200" y="1476100"/>
            <a:ext cx="4980180" cy="2362200"/>
          </a:xfrm>
          <a:prstGeom prst="rect">
            <a:avLst/>
          </a:prstGeom>
          <a:noFill/>
          <a:ln>
            <a:noFill/>
          </a:ln>
        </p:spPr>
      </p:pic>
      <p:sp>
        <p:nvSpPr>
          <p:cNvPr id="47" name="TextBox 46"/>
          <p:cNvSpPr txBox="1"/>
          <p:nvPr/>
        </p:nvSpPr>
        <p:spPr>
          <a:xfrm>
            <a:off x="1143000" y="4682698"/>
            <a:ext cx="6477000" cy="461665"/>
          </a:xfrm>
          <a:prstGeom prst="rect">
            <a:avLst/>
          </a:prstGeom>
          <a:noFill/>
        </p:spPr>
        <p:txBody>
          <a:bodyPr wrap="square" rtlCol="0">
            <a:spAutoFit/>
          </a:bodyPr>
          <a:lstStyle/>
          <a:p>
            <a:r>
              <a:rPr lang="en-US" sz="2400" dirty="0" smtClean="0">
                <a:solidFill>
                  <a:schemeClr val="tx2"/>
                </a:solidFill>
              </a:rPr>
              <a:t>Answer:</a:t>
            </a:r>
            <a:r>
              <a:rPr lang="en-US" sz="2400" dirty="0" smtClean="0">
                <a:solidFill>
                  <a:srgbClr val="FFFF00"/>
                </a:solidFill>
              </a:rPr>
              <a:t> </a:t>
            </a:r>
            <a:r>
              <a:rPr lang="en-US" sz="2400" dirty="0" smtClean="0">
                <a:solidFill>
                  <a:srgbClr val="002060"/>
                </a:solidFill>
              </a:rPr>
              <a:t>BH and DF are zero force members.</a:t>
            </a:r>
            <a:endParaRPr lang="en-US" sz="2400" dirty="0">
              <a:solidFill>
                <a:srgbClr val="002060"/>
              </a:solidFill>
            </a:endParaRPr>
          </a:p>
        </p:txBody>
      </p:sp>
    </p:spTree>
    <p:extLst>
      <p:ext uri="{BB962C8B-B14F-4D97-AF65-F5344CB8AC3E}">
        <p14:creationId xmlns:p14="http://schemas.microsoft.com/office/powerpoint/2010/main" val="2008894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4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t>Problem-3</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7/18/2016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19</a:t>
            </a:fld>
            <a:endParaRPr lang="en-US"/>
          </a:p>
        </p:txBody>
      </p:sp>
      <p:grpSp>
        <p:nvGrpSpPr>
          <p:cNvPr id="73" name="Group 72"/>
          <p:cNvGrpSpPr/>
          <p:nvPr/>
        </p:nvGrpSpPr>
        <p:grpSpPr>
          <a:xfrm>
            <a:off x="3132531" y="2439575"/>
            <a:ext cx="5187950" cy="3276600"/>
            <a:chOff x="3886200" y="1802931"/>
            <a:chExt cx="3359150" cy="2164231"/>
          </a:xfrm>
        </p:grpSpPr>
        <p:sp>
          <p:nvSpPr>
            <p:cNvPr id="33795" name="Rectangle 3"/>
            <p:cNvSpPr>
              <a:spLocks noChangeArrowheads="1"/>
            </p:cNvSpPr>
            <p:nvPr/>
          </p:nvSpPr>
          <p:spPr bwMode="auto">
            <a:xfrm>
              <a:off x="5869305" y="2218652"/>
              <a:ext cx="12827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G</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796" name="Rectangle 4"/>
            <p:cNvSpPr>
              <a:spLocks noChangeArrowheads="1"/>
            </p:cNvSpPr>
            <p:nvPr/>
          </p:nvSpPr>
          <p:spPr bwMode="auto">
            <a:xfrm>
              <a:off x="5236210" y="2209129"/>
              <a:ext cx="12827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H</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797" name="Rectangle 5"/>
            <p:cNvSpPr>
              <a:spLocks noChangeArrowheads="1"/>
            </p:cNvSpPr>
            <p:nvPr/>
          </p:nvSpPr>
          <p:spPr bwMode="auto">
            <a:xfrm>
              <a:off x="4533900" y="2209129"/>
              <a:ext cx="6477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I</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798" name="Line 6"/>
            <p:cNvSpPr>
              <a:spLocks noChangeShapeType="1"/>
            </p:cNvSpPr>
            <p:nvPr/>
          </p:nvSpPr>
          <p:spPr bwMode="auto">
            <a:xfrm flipH="1" flipV="1">
              <a:off x="6925945" y="2440866"/>
              <a:ext cx="5080" cy="606963"/>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799" name="Line 7"/>
            <p:cNvSpPr>
              <a:spLocks noChangeShapeType="1"/>
            </p:cNvSpPr>
            <p:nvPr/>
          </p:nvSpPr>
          <p:spPr bwMode="auto">
            <a:xfrm>
              <a:off x="6773545" y="2428803"/>
              <a:ext cx="219075" cy="635"/>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0" name="Line 8"/>
            <p:cNvSpPr>
              <a:spLocks noChangeShapeType="1"/>
            </p:cNvSpPr>
            <p:nvPr/>
          </p:nvSpPr>
          <p:spPr bwMode="auto">
            <a:xfrm flipV="1">
              <a:off x="6897370" y="2415470"/>
              <a:ext cx="69215" cy="25396"/>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1" name="Line 9"/>
            <p:cNvSpPr>
              <a:spLocks noChangeShapeType="1"/>
            </p:cNvSpPr>
            <p:nvPr/>
          </p:nvSpPr>
          <p:spPr bwMode="auto">
            <a:xfrm>
              <a:off x="6773545" y="3040210"/>
              <a:ext cx="233680" cy="635"/>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2" name="Line 10"/>
            <p:cNvSpPr>
              <a:spLocks noChangeShapeType="1"/>
            </p:cNvSpPr>
            <p:nvPr/>
          </p:nvSpPr>
          <p:spPr bwMode="auto">
            <a:xfrm flipV="1">
              <a:off x="6897370" y="3026243"/>
              <a:ext cx="69215" cy="26666"/>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3" name="Rectangle 11"/>
            <p:cNvSpPr>
              <a:spLocks noChangeArrowheads="1"/>
            </p:cNvSpPr>
            <p:nvPr/>
          </p:nvSpPr>
          <p:spPr bwMode="auto">
            <a:xfrm>
              <a:off x="6992620" y="2602131"/>
              <a:ext cx="252730" cy="2272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33804" name="Rectangle 12"/>
            <p:cNvSpPr>
              <a:spLocks noChangeArrowheads="1"/>
            </p:cNvSpPr>
            <p:nvPr/>
          </p:nvSpPr>
          <p:spPr bwMode="auto">
            <a:xfrm flipH="1">
              <a:off x="5309235" y="2409756"/>
              <a:ext cx="632460" cy="5929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5" name="Rectangle 13"/>
            <p:cNvSpPr>
              <a:spLocks noChangeArrowheads="1"/>
            </p:cNvSpPr>
            <p:nvPr/>
          </p:nvSpPr>
          <p:spPr bwMode="auto">
            <a:xfrm flipH="1">
              <a:off x="5307965" y="2409121"/>
              <a:ext cx="633095" cy="596170"/>
            </a:xfrm>
            <a:prstGeom prst="rect">
              <a:avLst/>
            </a:prstGeom>
            <a:noFill/>
            <a:ln w="2603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6" name="Line 14"/>
            <p:cNvSpPr>
              <a:spLocks noChangeShapeType="1"/>
            </p:cNvSpPr>
            <p:nvPr/>
          </p:nvSpPr>
          <p:spPr bwMode="auto">
            <a:xfrm>
              <a:off x="5309235" y="2409756"/>
              <a:ext cx="632460" cy="580932"/>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7" name="Line 15"/>
            <p:cNvSpPr>
              <a:spLocks noChangeShapeType="1"/>
            </p:cNvSpPr>
            <p:nvPr/>
          </p:nvSpPr>
          <p:spPr bwMode="auto">
            <a:xfrm flipH="1">
              <a:off x="4673600" y="2424359"/>
              <a:ext cx="620395" cy="580932"/>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8" name="Rectangle 16"/>
            <p:cNvSpPr>
              <a:spLocks noChangeArrowheads="1"/>
            </p:cNvSpPr>
            <p:nvPr/>
          </p:nvSpPr>
          <p:spPr bwMode="auto">
            <a:xfrm flipH="1">
              <a:off x="5941695" y="2409756"/>
              <a:ext cx="631190" cy="5929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9" name="Rectangle 17"/>
            <p:cNvSpPr>
              <a:spLocks noChangeArrowheads="1"/>
            </p:cNvSpPr>
            <p:nvPr/>
          </p:nvSpPr>
          <p:spPr bwMode="auto">
            <a:xfrm flipH="1">
              <a:off x="5939155" y="2409121"/>
              <a:ext cx="633095" cy="596170"/>
            </a:xfrm>
            <a:prstGeom prst="rect">
              <a:avLst/>
            </a:prstGeom>
            <a:noFill/>
            <a:ln w="2603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10" name="Line 18"/>
            <p:cNvSpPr>
              <a:spLocks noChangeShapeType="1"/>
            </p:cNvSpPr>
            <p:nvPr/>
          </p:nvSpPr>
          <p:spPr bwMode="auto">
            <a:xfrm flipH="1">
              <a:off x="5941695" y="2409756"/>
              <a:ext cx="631190" cy="580932"/>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11" name="Rectangle 19"/>
            <p:cNvSpPr>
              <a:spLocks noChangeArrowheads="1"/>
            </p:cNvSpPr>
            <p:nvPr/>
          </p:nvSpPr>
          <p:spPr bwMode="auto">
            <a:xfrm flipH="1">
              <a:off x="3886200" y="2927199"/>
              <a:ext cx="11811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A</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2" name="Rectangle 20"/>
            <p:cNvSpPr>
              <a:spLocks noChangeArrowheads="1"/>
            </p:cNvSpPr>
            <p:nvPr/>
          </p:nvSpPr>
          <p:spPr bwMode="auto">
            <a:xfrm flipH="1">
              <a:off x="4626282" y="3262529"/>
              <a:ext cx="11176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solidFill>
                      <a:schemeClr val="tx1"/>
                    </a:solidFill>
                  </a:ln>
                  <a:solidFill>
                    <a:srgbClr val="000000"/>
                  </a:solidFill>
                  <a:effectLst/>
                  <a:latin typeface="Times" pitchFamily="18" charset="0"/>
                  <a:ea typeface="Arial" pitchFamily="34" charset="0"/>
                  <a:cs typeface="Arial" pitchFamily="34" charset="0"/>
                </a:rPr>
                <a:t>B</a:t>
              </a:r>
              <a:endParaRPr kumimoji="0" lang="en-US" b="0" i="0" u="none" strike="noStrike" cap="none" normalizeH="0" baseline="0" dirty="0" smtClean="0">
                <a:ln>
                  <a:solidFill>
                    <a:schemeClr val="tx1"/>
                  </a:solidFill>
                </a:ln>
                <a:solidFill>
                  <a:schemeClr val="tx1"/>
                </a:solidFill>
                <a:effectLst/>
                <a:latin typeface="Arial" pitchFamily="34" charset="0"/>
                <a:cs typeface="Arial" pitchFamily="34" charset="0"/>
              </a:endParaRPr>
            </a:p>
          </p:txBody>
        </p:sp>
        <p:sp>
          <p:nvSpPr>
            <p:cNvPr id="33813" name="Rectangle 21"/>
            <p:cNvSpPr>
              <a:spLocks noChangeArrowheads="1"/>
            </p:cNvSpPr>
            <p:nvPr/>
          </p:nvSpPr>
          <p:spPr bwMode="auto">
            <a:xfrm flipH="1">
              <a:off x="5264785" y="3011005"/>
              <a:ext cx="11811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C</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4" name="Rectangle 22"/>
            <p:cNvSpPr>
              <a:spLocks noChangeArrowheads="1"/>
            </p:cNvSpPr>
            <p:nvPr/>
          </p:nvSpPr>
          <p:spPr bwMode="auto">
            <a:xfrm flipH="1">
              <a:off x="6004560" y="3016719"/>
              <a:ext cx="11938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D</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5" name="Rectangle 23"/>
            <p:cNvSpPr>
              <a:spLocks noChangeArrowheads="1"/>
            </p:cNvSpPr>
            <p:nvPr/>
          </p:nvSpPr>
          <p:spPr bwMode="auto">
            <a:xfrm flipH="1">
              <a:off x="3990340" y="2199605"/>
              <a:ext cx="8255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J</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6" name="Rectangle 24"/>
            <p:cNvSpPr>
              <a:spLocks noChangeArrowheads="1"/>
            </p:cNvSpPr>
            <p:nvPr/>
          </p:nvSpPr>
          <p:spPr bwMode="auto">
            <a:xfrm flipH="1">
              <a:off x="6543040" y="2226271"/>
              <a:ext cx="17907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F</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7" name="Rectangle 25"/>
            <p:cNvSpPr>
              <a:spLocks noChangeArrowheads="1"/>
            </p:cNvSpPr>
            <p:nvPr/>
          </p:nvSpPr>
          <p:spPr bwMode="auto">
            <a:xfrm flipH="1">
              <a:off x="6630035" y="2851011"/>
              <a:ext cx="11176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E</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8" name="Line 26"/>
            <p:cNvSpPr>
              <a:spLocks noChangeShapeType="1"/>
            </p:cNvSpPr>
            <p:nvPr/>
          </p:nvSpPr>
          <p:spPr bwMode="auto">
            <a:xfrm flipV="1">
              <a:off x="4051300" y="3854150"/>
              <a:ext cx="2534920" cy="4444"/>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19" name="Line 27"/>
            <p:cNvSpPr>
              <a:spLocks noChangeShapeType="1"/>
            </p:cNvSpPr>
            <p:nvPr/>
          </p:nvSpPr>
          <p:spPr bwMode="auto">
            <a:xfrm flipH="1" flipV="1">
              <a:off x="5308600" y="3789390"/>
              <a:ext cx="635" cy="177772"/>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0" name="Line 28"/>
            <p:cNvSpPr>
              <a:spLocks noChangeShapeType="1"/>
            </p:cNvSpPr>
            <p:nvPr/>
          </p:nvSpPr>
          <p:spPr bwMode="auto">
            <a:xfrm flipV="1">
              <a:off x="5296535" y="3815421"/>
              <a:ext cx="26035" cy="50157"/>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nvGrpSpPr>
            <p:cNvPr id="33821" name="Group 29"/>
            <p:cNvGrpSpPr>
              <a:grpSpLocks/>
            </p:cNvGrpSpPr>
            <p:nvPr/>
          </p:nvGrpSpPr>
          <p:grpSpPr bwMode="auto">
            <a:xfrm>
              <a:off x="4663440" y="3789390"/>
              <a:ext cx="27940" cy="151741"/>
              <a:chOff x="8764" y="10548"/>
              <a:chExt cx="41" cy="239"/>
            </a:xfrm>
          </p:grpSpPr>
          <p:sp>
            <p:nvSpPr>
              <p:cNvPr id="33822" name="Line 30"/>
              <p:cNvSpPr>
                <a:spLocks noChangeShapeType="1"/>
              </p:cNvSpPr>
              <p:nvPr/>
            </p:nvSpPr>
            <p:spPr bwMode="auto">
              <a:xfrm flipH="1">
                <a:off x="8785" y="10548"/>
                <a:ext cx="1" cy="239"/>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3" name="Line 31"/>
              <p:cNvSpPr>
                <a:spLocks noChangeShapeType="1"/>
              </p:cNvSpPr>
              <p:nvPr/>
            </p:nvSpPr>
            <p:spPr bwMode="auto">
              <a:xfrm flipV="1">
                <a:off x="8764" y="10608"/>
                <a:ext cx="41" cy="79"/>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sp>
          <p:nvSpPr>
            <p:cNvPr id="33824" name="Line 32"/>
            <p:cNvSpPr>
              <a:spLocks noChangeShapeType="1"/>
            </p:cNvSpPr>
            <p:nvPr/>
          </p:nvSpPr>
          <p:spPr bwMode="auto">
            <a:xfrm flipH="1" flipV="1">
              <a:off x="6585585" y="3789390"/>
              <a:ext cx="635" cy="177772"/>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5" name="Line 33"/>
            <p:cNvSpPr>
              <a:spLocks noChangeShapeType="1"/>
            </p:cNvSpPr>
            <p:nvPr/>
          </p:nvSpPr>
          <p:spPr bwMode="auto">
            <a:xfrm flipV="1">
              <a:off x="6572885" y="3815421"/>
              <a:ext cx="28575" cy="62220"/>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6" name="Line 34"/>
            <p:cNvSpPr>
              <a:spLocks noChangeShapeType="1"/>
            </p:cNvSpPr>
            <p:nvPr/>
          </p:nvSpPr>
          <p:spPr bwMode="auto">
            <a:xfrm flipH="1" flipV="1">
              <a:off x="5941060" y="3789390"/>
              <a:ext cx="635" cy="177772"/>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7" name="Line 35"/>
            <p:cNvSpPr>
              <a:spLocks noChangeShapeType="1"/>
            </p:cNvSpPr>
            <p:nvPr/>
          </p:nvSpPr>
          <p:spPr bwMode="auto">
            <a:xfrm flipV="1">
              <a:off x="5927725" y="3815421"/>
              <a:ext cx="27305" cy="50157"/>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8" name="Rectangle 36"/>
            <p:cNvSpPr>
              <a:spLocks noChangeArrowheads="1"/>
            </p:cNvSpPr>
            <p:nvPr/>
          </p:nvSpPr>
          <p:spPr bwMode="auto">
            <a:xfrm flipH="1">
              <a:off x="4885690" y="3655149"/>
              <a:ext cx="25273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33829" name="Rectangle 37"/>
            <p:cNvSpPr>
              <a:spLocks noChangeArrowheads="1"/>
            </p:cNvSpPr>
            <p:nvPr/>
          </p:nvSpPr>
          <p:spPr bwMode="auto">
            <a:xfrm flipH="1">
              <a:off x="5522595" y="3655149"/>
              <a:ext cx="25273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33830" name="Rectangle 38"/>
            <p:cNvSpPr>
              <a:spLocks noChangeArrowheads="1"/>
            </p:cNvSpPr>
            <p:nvPr/>
          </p:nvSpPr>
          <p:spPr bwMode="auto">
            <a:xfrm flipH="1">
              <a:off x="6123940" y="3655149"/>
              <a:ext cx="25146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33831" name="Oval 39"/>
            <p:cNvSpPr>
              <a:spLocks noChangeArrowheads="1"/>
            </p:cNvSpPr>
            <p:nvPr/>
          </p:nvSpPr>
          <p:spPr bwMode="auto">
            <a:xfrm flipH="1">
              <a:off x="4662170" y="2978625"/>
              <a:ext cx="29210" cy="25396"/>
            </a:xfrm>
            <a:prstGeom prst="ellipse">
              <a:avLst/>
            </a:prstGeom>
            <a:blipFill dpi="0" rotWithShape="0">
              <a:blip r:embed="rId2" cstate="print"/>
              <a:srcRect/>
              <a:tile tx="0" ty="0" sx="100000" sy="100000" flip="none" algn="tl"/>
            </a:blipFill>
            <a:ln w="9525">
              <a:no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2" name="Oval 40"/>
            <p:cNvSpPr>
              <a:spLocks noChangeArrowheads="1"/>
            </p:cNvSpPr>
            <p:nvPr/>
          </p:nvSpPr>
          <p:spPr bwMode="auto">
            <a:xfrm flipH="1">
              <a:off x="4662805" y="2977355"/>
              <a:ext cx="27940" cy="27936"/>
            </a:xfrm>
            <a:prstGeom prst="ellips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3" name="Line 41"/>
            <p:cNvSpPr>
              <a:spLocks noChangeShapeType="1"/>
            </p:cNvSpPr>
            <p:nvPr/>
          </p:nvSpPr>
          <p:spPr bwMode="auto">
            <a:xfrm flipH="1">
              <a:off x="4662805" y="1981200"/>
              <a:ext cx="635" cy="428556"/>
            </a:xfrm>
            <a:prstGeom prst="line">
              <a:avLst/>
            </a:prstGeom>
            <a:noFill/>
            <a:ln w="28575">
              <a:solidFill>
                <a:srgbClr val="C00000"/>
              </a:solidFill>
              <a:round/>
              <a:headEnd/>
              <a:tailEnd type="triangle" w="lg" len="lg"/>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nvGrpSpPr>
            <p:cNvPr id="33834" name="Group 42"/>
            <p:cNvGrpSpPr>
              <a:grpSpLocks/>
            </p:cNvGrpSpPr>
            <p:nvPr/>
          </p:nvGrpSpPr>
          <p:grpSpPr bwMode="auto">
            <a:xfrm>
              <a:off x="6383655" y="2973546"/>
              <a:ext cx="370840" cy="275546"/>
              <a:chOff x="10057" y="11184"/>
              <a:chExt cx="539" cy="434"/>
            </a:xfrm>
          </p:grpSpPr>
          <p:sp>
            <p:nvSpPr>
              <p:cNvPr id="33835" name="Freeform 43"/>
              <p:cNvSpPr>
                <a:spLocks/>
              </p:cNvSpPr>
              <p:nvPr/>
            </p:nvSpPr>
            <p:spPr bwMode="auto">
              <a:xfrm flipH="1">
                <a:off x="10177" y="11245"/>
                <a:ext cx="299" cy="158"/>
              </a:xfrm>
              <a:custGeom>
                <a:avLst/>
                <a:gdLst/>
                <a:ahLst/>
                <a:cxnLst>
                  <a:cxn ang="0">
                    <a:pos x="58" y="0"/>
                  </a:cxn>
                  <a:cxn ang="0">
                    <a:pos x="0" y="66"/>
                  </a:cxn>
                  <a:cxn ang="0">
                    <a:pos x="125" y="66"/>
                  </a:cxn>
                  <a:cxn ang="0">
                    <a:pos x="58" y="0"/>
                  </a:cxn>
                </a:cxnLst>
                <a:rect l="0" t="0" r="r" b="b"/>
                <a:pathLst>
                  <a:path w="125" h="66">
                    <a:moveTo>
                      <a:pt x="58" y="0"/>
                    </a:moveTo>
                    <a:lnTo>
                      <a:pt x="0" y="66"/>
                    </a:lnTo>
                    <a:lnTo>
                      <a:pt x="125" y="66"/>
                    </a:lnTo>
                    <a:lnTo>
                      <a:pt x="58" y="0"/>
                    </a:lnTo>
                  </a:path>
                </a:pathLst>
              </a:custGeom>
              <a:noFill/>
              <a:ln w="19050"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6" name="Line 44"/>
              <p:cNvSpPr>
                <a:spLocks noChangeShapeType="1"/>
              </p:cNvSpPr>
              <p:nvPr/>
            </p:nvSpPr>
            <p:spPr bwMode="auto">
              <a:xfrm>
                <a:off x="10057" y="11522"/>
                <a:ext cx="539" cy="1"/>
              </a:xfrm>
              <a:prstGeom prst="line">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7" name="Rectangle 45"/>
              <p:cNvSpPr>
                <a:spLocks noChangeArrowheads="1"/>
              </p:cNvSpPr>
              <p:nvPr/>
            </p:nvSpPr>
            <p:spPr bwMode="auto">
              <a:xfrm flipH="1">
                <a:off x="10098" y="11537"/>
                <a:ext cx="479" cy="81"/>
              </a:xfrm>
              <a:prstGeom prst="rect">
                <a:avLst/>
              </a:prstGeom>
              <a:blipFill dpi="0" rotWithShape="0">
                <a:blip r:embed="rId3" cstate="print"/>
                <a:srcRect/>
                <a:tile tx="0" ty="0" sx="100000" sy="100000" flip="none" algn="tl"/>
              </a:blipFill>
              <a:ln w="19050">
                <a:no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8" name="Oval 46"/>
              <p:cNvSpPr>
                <a:spLocks noChangeArrowheads="1"/>
              </p:cNvSpPr>
              <p:nvPr/>
            </p:nvSpPr>
            <p:spPr bwMode="auto">
              <a:xfrm flipH="1">
                <a:off x="10294" y="11185"/>
                <a:ext cx="62" cy="62"/>
              </a:xfrm>
              <a:prstGeom prst="ellipse">
                <a:avLst/>
              </a:prstGeom>
              <a:solidFill>
                <a:srgbClr val="FFFFFF"/>
              </a:solid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9" name="Oval 47"/>
              <p:cNvSpPr>
                <a:spLocks noChangeArrowheads="1"/>
              </p:cNvSpPr>
              <p:nvPr/>
            </p:nvSpPr>
            <p:spPr bwMode="auto">
              <a:xfrm flipH="1">
                <a:off x="10295" y="11184"/>
                <a:ext cx="60" cy="62"/>
              </a:xfrm>
              <a:prstGeom prst="ellipse">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0" name="Oval 48"/>
              <p:cNvSpPr>
                <a:spLocks noChangeAspect="1" noChangeArrowheads="1"/>
              </p:cNvSpPr>
              <p:nvPr/>
            </p:nvSpPr>
            <p:spPr bwMode="auto">
              <a:xfrm flipH="1">
                <a:off x="10201" y="11400"/>
                <a:ext cx="102" cy="109"/>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1" name="Oval 49"/>
              <p:cNvSpPr>
                <a:spLocks noChangeArrowheads="1"/>
              </p:cNvSpPr>
              <p:nvPr/>
            </p:nvSpPr>
            <p:spPr bwMode="auto">
              <a:xfrm flipH="1">
                <a:off x="10344" y="11408"/>
                <a:ext cx="102" cy="10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sp>
          <p:nvSpPr>
            <p:cNvPr id="33842" name="Rectangle 50"/>
            <p:cNvSpPr>
              <a:spLocks noChangeArrowheads="1"/>
            </p:cNvSpPr>
            <p:nvPr/>
          </p:nvSpPr>
          <p:spPr bwMode="auto">
            <a:xfrm flipH="1">
              <a:off x="4039870" y="2409121"/>
              <a:ext cx="633095" cy="596170"/>
            </a:xfrm>
            <a:prstGeom prst="rect">
              <a:avLst/>
            </a:prstGeom>
            <a:noFill/>
            <a:ln w="2603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3" name="Rectangle 51"/>
            <p:cNvSpPr>
              <a:spLocks noChangeArrowheads="1"/>
            </p:cNvSpPr>
            <p:nvPr/>
          </p:nvSpPr>
          <p:spPr bwMode="auto">
            <a:xfrm flipH="1">
              <a:off x="4669790" y="2409756"/>
              <a:ext cx="633095" cy="596170"/>
            </a:xfrm>
            <a:prstGeom prst="rect">
              <a:avLst/>
            </a:prstGeom>
            <a:noFill/>
            <a:ln w="2603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4" name="Line 52"/>
            <p:cNvSpPr>
              <a:spLocks noChangeShapeType="1"/>
            </p:cNvSpPr>
            <p:nvPr/>
          </p:nvSpPr>
          <p:spPr bwMode="auto">
            <a:xfrm>
              <a:off x="4039235" y="2419280"/>
              <a:ext cx="631190" cy="580932"/>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nvGrpSpPr>
            <p:cNvPr id="33845" name="Group 53"/>
            <p:cNvGrpSpPr>
              <a:grpSpLocks/>
            </p:cNvGrpSpPr>
            <p:nvPr/>
          </p:nvGrpSpPr>
          <p:grpSpPr bwMode="auto">
            <a:xfrm>
              <a:off x="4467225" y="2982435"/>
              <a:ext cx="411480" cy="234912"/>
              <a:chOff x="10955" y="11204"/>
              <a:chExt cx="598" cy="370"/>
            </a:xfrm>
          </p:grpSpPr>
          <p:sp>
            <p:nvSpPr>
              <p:cNvPr id="33846" name="Line 54"/>
              <p:cNvSpPr>
                <a:spLocks noChangeShapeType="1"/>
              </p:cNvSpPr>
              <p:nvPr/>
            </p:nvSpPr>
            <p:spPr bwMode="auto">
              <a:xfrm>
                <a:off x="11254" y="11245"/>
                <a:ext cx="160" cy="198"/>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7" name="Line 55"/>
              <p:cNvSpPr>
                <a:spLocks noChangeShapeType="1"/>
              </p:cNvSpPr>
              <p:nvPr/>
            </p:nvSpPr>
            <p:spPr bwMode="auto">
              <a:xfrm flipH="1">
                <a:off x="10955" y="11443"/>
                <a:ext cx="598" cy="1"/>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8" name="Line 56"/>
              <p:cNvSpPr>
                <a:spLocks noChangeShapeType="1"/>
              </p:cNvSpPr>
              <p:nvPr/>
            </p:nvSpPr>
            <p:spPr bwMode="auto">
              <a:xfrm flipV="1">
                <a:off x="11115" y="11245"/>
                <a:ext cx="139" cy="198"/>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9" name="Rectangle 57"/>
              <p:cNvSpPr>
                <a:spLocks noChangeArrowheads="1"/>
              </p:cNvSpPr>
              <p:nvPr/>
            </p:nvSpPr>
            <p:spPr bwMode="auto">
              <a:xfrm flipH="1">
                <a:off x="11042" y="11473"/>
                <a:ext cx="460" cy="101"/>
              </a:xfrm>
              <a:prstGeom prst="rect">
                <a:avLst/>
              </a:prstGeom>
              <a:blipFill dpi="0" rotWithShape="0">
                <a:blip r:embed="rId3" cstate="print"/>
                <a:srcRect/>
                <a:tile tx="0" ty="0" sx="100000" sy="100000" flip="none" algn="tl"/>
              </a:blipFill>
              <a:ln w="9525">
                <a:no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50" name="Oval 58"/>
              <p:cNvSpPr>
                <a:spLocks noChangeArrowheads="1"/>
              </p:cNvSpPr>
              <p:nvPr/>
            </p:nvSpPr>
            <p:spPr bwMode="auto">
              <a:xfrm flipH="1">
                <a:off x="11233" y="11204"/>
                <a:ext cx="40" cy="62"/>
              </a:xfrm>
              <a:prstGeom prst="ellipse">
                <a:avLst/>
              </a:pr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51" name="Oval 59"/>
              <p:cNvSpPr>
                <a:spLocks noChangeArrowheads="1"/>
              </p:cNvSpPr>
              <p:nvPr/>
            </p:nvSpPr>
            <p:spPr bwMode="auto">
              <a:xfrm flipH="1">
                <a:off x="11209" y="11205"/>
                <a:ext cx="78" cy="71"/>
              </a:xfrm>
              <a:prstGeom prst="ellipse">
                <a:avLst/>
              </a:prstGeom>
              <a:solidFill>
                <a:srgbClr val="FFFFFF"/>
              </a:solid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sp>
          <p:nvSpPr>
            <p:cNvPr id="33852" name="Rectangle 60"/>
            <p:cNvSpPr>
              <a:spLocks noChangeArrowheads="1"/>
            </p:cNvSpPr>
            <p:nvPr/>
          </p:nvSpPr>
          <p:spPr bwMode="auto">
            <a:xfrm flipH="1">
              <a:off x="5753100" y="3453529"/>
              <a:ext cx="417830" cy="2412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solidFill>
                      <a:schemeClr val="tx1"/>
                    </a:solidFill>
                  </a:ln>
                  <a:solidFill>
                    <a:srgbClr val="000000"/>
                  </a:solidFill>
                  <a:effectLst/>
                  <a:latin typeface="Times" pitchFamily="18" charset="0"/>
                  <a:ea typeface="Arial" pitchFamily="34" charset="0"/>
                  <a:cs typeface="Arial" pitchFamily="34" charset="0"/>
                </a:rPr>
                <a:t>40 kN</a:t>
              </a:r>
              <a:endParaRPr kumimoji="0" lang="en-US" b="0" i="0" u="none" strike="noStrike" cap="none" normalizeH="0" baseline="0" dirty="0" smtClean="0">
                <a:ln>
                  <a:solidFill>
                    <a:schemeClr val="tx1"/>
                  </a:solidFill>
                </a:ln>
                <a:solidFill>
                  <a:schemeClr val="tx1"/>
                </a:solidFill>
                <a:effectLst/>
                <a:latin typeface="Arial" pitchFamily="34" charset="0"/>
                <a:cs typeface="Arial" pitchFamily="34" charset="0"/>
              </a:endParaRPr>
            </a:p>
          </p:txBody>
        </p:sp>
        <p:sp>
          <p:nvSpPr>
            <p:cNvPr id="33853" name="Line 61"/>
            <p:cNvSpPr>
              <a:spLocks noChangeShapeType="1"/>
            </p:cNvSpPr>
            <p:nvPr/>
          </p:nvSpPr>
          <p:spPr bwMode="auto">
            <a:xfrm flipH="1">
              <a:off x="5944870" y="3007196"/>
              <a:ext cx="635" cy="428556"/>
            </a:xfrm>
            <a:prstGeom prst="line">
              <a:avLst/>
            </a:prstGeom>
            <a:noFill/>
            <a:ln w="28575">
              <a:solidFill>
                <a:srgbClr val="FF0000"/>
              </a:solidFill>
              <a:round/>
              <a:headEnd/>
              <a:tailEnd type="triangle" w="lg" len="lg"/>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nvGrpSpPr>
            <p:cNvPr id="33854" name="Group 62"/>
            <p:cNvGrpSpPr>
              <a:grpSpLocks/>
            </p:cNvGrpSpPr>
            <p:nvPr/>
          </p:nvGrpSpPr>
          <p:grpSpPr bwMode="auto">
            <a:xfrm>
              <a:off x="4043680" y="3784946"/>
              <a:ext cx="28575" cy="151741"/>
              <a:chOff x="8764" y="10548"/>
              <a:chExt cx="41" cy="239"/>
            </a:xfrm>
          </p:grpSpPr>
          <p:sp>
            <p:nvSpPr>
              <p:cNvPr id="33855" name="Line 63"/>
              <p:cNvSpPr>
                <a:spLocks noChangeShapeType="1"/>
              </p:cNvSpPr>
              <p:nvPr/>
            </p:nvSpPr>
            <p:spPr bwMode="auto">
              <a:xfrm flipH="1">
                <a:off x="8785" y="10548"/>
                <a:ext cx="1" cy="239"/>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56" name="Line 64"/>
              <p:cNvSpPr>
                <a:spLocks noChangeShapeType="1"/>
              </p:cNvSpPr>
              <p:nvPr/>
            </p:nvSpPr>
            <p:spPr bwMode="auto">
              <a:xfrm flipV="1">
                <a:off x="8764" y="10608"/>
                <a:ext cx="41" cy="79"/>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sp>
          <p:nvSpPr>
            <p:cNvPr id="33857" name="Rectangle 65"/>
            <p:cNvSpPr>
              <a:spLocks noChangeArrowheads="1"/>
            </p:cNvSpPr>
            <p:nvPr/>
          </p:nvSpPr>
          <p:spPr bwMode="auto">
            <a:xfrm flipH="1">
              <a:off x="4306570" y="3655784"/>
              <a:ext cx="25273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72" name="Rectangle 60"/>
            <p:cNvSpPr>
              <a:spLocks noChangeArrowheads="1"/>
            </p:cNvSpPr>
            <p:nvPr/>
          </p:nvSpPr>
          <p:spPr bwMode="auto">
            <a:xfrm flipH="1">
              <a:off x="4428927" y="1802931"/>
              <a:ext cx="417830" cy="2412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solidFill>
                      <a:schemeClr val="tx1"/>
                    </a:solidFill>
                  </a:ln>
                  <a:solidFill>
                    <a:srgbClr val="000000"/>
                  </a:solidFill>
                  <a:effectLst/>
                  <a:latin typeface="Times" pitchFamily="18" charset="0"/>
                  <a:ea typeface="Arial" pitchFamily="34" charset="0"/>
                  <a:cs typeface="Arial" pitchFamily="34" charset="0"/>
                </a:rPr>
                <a:t>60 kN</a:t>
              </a:r>
              <a:endParaRPr kumimoji="0" lang="en-US" b="0" i="0" u="none" strike="noStrike" cap="none" normalizeH="0" baseline="0" dirty="0" smtClean="0">
                <a:ln>
                  <a:solidFill>
                    <a:schemeClr val="tx1"/>
                  </a:solidFill>
                </a:ln>
                <a:solidFill>
                  <a:schemeClr val="tx1"/>
                </a:solidFill>
                <a:effectLst/>
                <a:latin typeface="Arial" pitchFamily="34" charset="0"/>
                <a:cs typeface="Arial" pitchFamily="34" charset="0"/>
              </a:endParaRPr>
            </a:p>
          </p:txBody>
        </p:sp>
      </p:grpSp>
      <p:sp>
        <p:nvSpPr>
          <p:cNvPr id="75" name="TextBox 74"/>
          <p:cNvSpPr txBox="1"/>
          <p:nvPr/>
        </p:nvSpPr>
        <p:spPr>
          <a:xfrm>
            <a:off x="152400" y="2251031"/>
            <a:ext cx="3352800" cy="923330"/>
          </a:xfrm>
          <a:prstGeom prst="rect">
            <a:avLst/>
          </a:prstGeom>
          <a:noFill/>
        </p:spPr>
        <p:txBody>
          <a:bodyPr wrap="square" rtlCol="0">
            <a:spAutoFit/>
          </a:bodyPr>
          <a:lstStyle/>
          <a:p>
            <a:pPr lvl="0"/>
            <a:r>
              <a:rPr lang="en-GB" dirty="0" smtClean="0">
                <a:solidFill>
                  <a:schemeClr val="tx2"/>
                </a:solidFill>
              </a:rPr>
              <a:t>For the truss shown in the Figure, identify all correct zero-force members. </a:t>
            </a:r>
            <a:endParaRPr lang="en-US" dirty="0" smtClean="0">
              <a:solidFill>
                <a:schemeClr val="tx2"/>
              </a:solidFill>
            </a:endParaRPr>
          </a:p>
        </p:txBody>
      </p:sp>
    </p:spTree>
    <p:extLst>
      <p:ext uri="{BB962C8B-B14F-4D97-AF65-F5344CB8AC3E}">
        <p14:creationId xmlns:p14="http://schemas.microsoft.com/office/powerpoint/2010/main" val="1201008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Methods of Analysis</a:t>
            </a:r>
            <a:endParaRPr lang="en-US" b="1"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2</a:t>
            </a:fld>
            <a:endParaRPr lang="en-US"/>
          </a:p>
        </p:txBody>
      </p:sp>
      <p:sp>
        <p:nvSpPr>
          <p:cNvPr id="22" name="Down Arrow 21"/>
          <p:cNvSpPr/>
          <p:nvPr/>
        </p:nvSpPr>
        <p:spPr>
          <a:xfrm rot="2422201">
            <a:off x="3386632" y="1257828"/>
            <a:ext cx="569655" cy="13772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own Arrow 22"/>
          <p:cNvSpPr/>
          <p:nvPr/>
        </p:nvSpPr>
        <p:spPr>
          <a:xfrm rot="18928161">
            <a:off x="5268069" y="1217860"/>
            <a:ext cx="546798" cy="14710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2514600" y="2514600"/>
            <a:ext cx="2057400" cy="369332"/>
          </a:xfrm>
          <a:prstGeom prst="rect">
            <a:avLst/>
          </a:prstGeom>
          <a:noFill/>
        </p:spPr>
        <p:txBody>
          <a:bodyPr wrap="square" rtlCol="0">
            <a:spAutoFit/>
          </a:bodyPr>
          <a:lstStyle/>
          <a:p>
            <a:r>
              <a:rPr lang="en-US" dirty="0" smtClean="0"/>
              <a:t>Method of Joints</a:t>
            </a:r>
            <a:endParaRPr lang="en-US" dirty="0"/>
          </a:p>
        </p:txBody>
      </p:sp>
      <p:sp>
        <p:nvSpPr>
          <p:cNvPr id="26" name="TextBox 25"/>
          <p:cNvSpPr txBox="1"/>
          <p:nvPr/>
        </p:nvSpPr>
        <p:spPr>
          <a:xfrm>
            <a:off x="5638800" y="2514600"/>
            <a:ext cx="2438400" cy="369332"/>
          </a:xfrm>
          <a:prstGeom prst="rect">
            <a:avLst/>
          </a:prstGeom>
          <a:noFill/>
        </p:spPr>
        <p:txBody>
          <a:bodyPr wrap="square" rtlCol="0">
            <a:spAutoFit/>
          </a:bodyPr>
          <a:lstStyle/>
          <a:p>
            <a:r>
              <a:rPr lang="en-US" dirty="0" smtClean="0"/>
              <a:t>Method of Sections</a:t>
            </a:r>
            <a:endParaRPr lang="en-US" dirty="0"/>
          </a:p>
        </p:txBody>
      </p:sp>
      <p:sp>
        <p:nvSpPr>
          <p:cNvPr id="27" name="TextBox 26"/>
          <p:cNvSpPr txBox="1"/>
          <p:nvPr/>
        </p:nvSpPr>
        <p:spPr>
          <a:xfrm>
            <a:off x="381000" y="3200400"/>
            <a:ext cx="4191000" cy="2031325"/>
          </a:xfrm>
          <a:prstGeom prst="rect">
            <a:avLst/>
          </a:prstGeom>
          <a:noFill/>
        </p:spPr>
        <p:txBody>
          <a:bodyPr wrap="square" rtlCol="0">
            <a:spAutoFit/>
          </a:bodyPr>
          <a:lstStyle/>
          <a:p>
            <a:r>
              <a:rPr lang="en-US" dirty="0" smtClean="0">
                <a:solidFill>
                  <a:srgbClr val="984807"/>
                </a:solidFill>
              </a:rPr>
              <a:t>The method of joints utilizes the force equations of equilibrium for each joint. </a:t>
            </a:r>
          </a:p>
          <a:p>
            <a:r>
              <a:rPr lang="en-US" dirty="0" smtClean="0">
                <a:solidFill>
                  <a:srgbClr val="002060"/>
                </a:solidFill>
              </a:rPr>
              <a:t>Analysis normally begins at a joint where at least one force is known and not more than two forces are unknown for plane trusses (or not more than three forces are unknown for space trusses)</a:t>
            </a:r>
            <a:endParaRPr lang="en-US" dirty="0">
              <a:solidFill>
                <a:srgbClr val="002060"/>
              </a:solidFill>
            </a:endParaRPr>
          </a:p>
        </p:txBody>
      </p:sp>
      <p:sp>
        <p:nvSpPr>
          <p:cNvPr id="11" name="TextBox 10"/>
          <p:cNvSpPr txBox="1"/>
          <p:nvPr/>
        </p:nvSpPr>
        <p:spPr>
          <a:xfrm>
            <a:off x="4800600" y="3048000"/>
            <a:ext cx="4191000" cy="3139321"/>
          </a:xfrm>
          <a:prstGeom prst="rect">
            <a:avLst/>
          </a:prstGeom>
          <a:noFill/>
        </p:spPr>
        <p:txBody>
          <a:bodyPr wrap="square" rtlCol="0">
            <a:spAutoFit/>
          </a:bodyPr>
          <a:lstStyle/>
          <a:p>
            <a:r>
              <a:rPr lang="en-US" dirty="0" smtClean="0">
                <a:solidFill>
                  <a:srgbClr val="984807"/>
                </a:solidFill>
              </a:rPr>
              <a:t>The method of section has the basic advantage that the force in almost any desired member may be found directly from an analysis of a section which has cut the member. </a:t>
            </a:r>
          </a:p>
          <a:p>
            <a:r>
              <a:rPr lang="en-US" dirty="0" smtClean="0">
                <a:solidFill>
                  <a:srgbClr val="002060"/>
                </a:solidFill>
              </a:rPr>
              <a:t>In choosing a section of the truss, in general, not more than three members whose forces are unknown may be cut, since there are only three available equilibrium equations which are independent. </a:t>
            </a:r>
            <a:endParaRPr lang="en-US" dirty="0">
              <a:solidFill>
                <a:srgbClr val="002060"/>
              </a:solidFill>
            </a:endParaRPr>
          </a:p>
        </p:txBody>
      </p:sp>
    </p:spTree>
    <p:extLst>
      <p:ext uri="{BB962C8B-B14F-4D97-AF65-F5344CB8AC3E}">
        <p14:creationId xmlns:p14="http://schemas.microsoft.com/office/powerpoint/2010/main" val="35021208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t>Solution</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7/18/2016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20</a:t>
            </a:fld>
            <a:endParaRPr lang="en-US"/>
          </a:p>
        </p:txBody>
      </p:sp>
      <p:grpSp>
        <p:nvGrpSpPr>
          <p:cNvPr id="73" name="Group 72"/>
          <p:cNvGrpSpPr/>
          <p:nvPr/>
        </p:nvGrpSpPr>
        <p:grpSpPr>
          <a:xfrm>
            <a:off x="2299417" y="1402449"/>
            <a:ext cx="5187950" cy="3276600"/>
            <a:chOff x="3886200" y="1802931"/>
            <a:chExt cx="3359150" cy="2164231"/>
          </a:xfrm>
        </p:grpSpPr>
        <p:sp>
          <p:nvSpPr>
            <p:cNvPr id="33795" name="Rectangle 3"/>
            <p:cNvSpPr>
              <a:spLocks noChangeArrowheads="1"/>
            </p:cNvSpPr>
            <p:nvPr/>
          </p:nvSpPr>
          <p:spPr bwMode="auto">
            <a:xfrm>
              <a:off x="5869305" y="2218652"/>
              <a:ext cx="12827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G</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796" name="Rectangle 4"/>
            <p:cNvSpPr>
              <a:spLocks noChangeArrowheads="1"/>
            </p:cNvSpPr>
            <p:nvPr/>
          </p:nvSpPr>
          <p:spPr bwMode="auto">
            <a:xfrm>
              <a:off x="5236210" y="2209129"/>
              <a:ext cx="12827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H</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797" name="Rectangle 5"/>
            <p:cNvSpPr>
              <a:spLocks noChangeArrowheads="1"/>
            </p:cNvSpPr>
            <p:nvPr/>
          </p:nvSpPr>
          <p:spPr bwMode="auto">
            <a:xfrm>
              <a:off x="4533900" y="2209129"/>
              <a:ext cx="6477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I</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798" name="Line 6"/>
            <p:cNvSpPr>
              <a:spLocks noChangeShapeType="1"/>
            </p:cNvSpPr>
            <p:nvPr/>
          </p:nvSpPr>
          <p:spPr bwMode="auto">
            <a:xfrm flipH="1" flipV="1">
              <a:off x="6925945" y="2440866"/>
              <a:ext cx="5080" cy="606963"/>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799" name="Line 7"/>
            <p:cNvSpPr>
              <a:spLocks noChangeShapeType="1"/>
            </p:cNvSpPr>
            <p:nvPr/>
          </p:nvSpPr>
          <p:spPr bwMode="auto">
            <a:xfrm>
              <a:off x="6773545" y="2428803"/>
              <a:ext cx="219075" cy="635"/>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0" name="Line 8"/>
            <p:cNvSpPr>
              <a:spLocks noChangeShapeType="1"/>
            </p:cNvSpPr>
            <p:nvPr/>
          </p:nvSpPr>
          <p:spPr bwMode="auto">
            <a:xfrm flipV="1">
              <a:off x="6897370" y="2415470"/>
              <a:ext cx="69215" cy="25396"/>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1" name="Line 9"/>
            <p:cNvSpPr>
              <a:spLocks noChangeShapeType="1"/>
            </p:cNvSpPr>
            <p:nvPr/>
          </p:nvSpPr>
          <p:spPr bwMode="auto">
            <a:xfrm>
              <a:off x="6773545" y="3040210"/>
              <a:ext cx="233680" cy="635"/>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2" name="Line 10"/>
            <p:cNvSpPr>
              <a:spLocks noChangeShapeType="1"/>
            </p:cNvSpPr>
            <p:nvPr/>
          </p:nvSpPr>
          <p:spPr bwMode="auto">
            <a:xfrm flipV="1">
              <a:off x="6897370" y="3026243"/>
              <a:ext cx="69215" cy="26666"/>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3" name="Rectangle 11"/>
            <p:cNvSpPr>
              <a:spLocks noChangeArrowheads="1"/>
            </p:cNvSpPr>
            <p:nvPr/>
          </p:nvSpPr>
          <p:spPr bwMode="auto">
            <a:xfrm>
              <a:off x="6992620" y="2602131"/>
              <a:ext cx="252730" cy="2272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33804" name="Rectangle 12"/>
            <p:cNvSpPr>
              <a:spLocks noChangeArrowheads="1"/>
            </p:cNvSpPr>
            <p:nvPr/>
          </p:nvSpPr>
          <p:spPr bwMode="auto">
            <a:xfrm flipH="1">
              <a:off x="5309235" y="2409756"/>
              <a:ext cx="632460" cy="5929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5" name="Rectangle 13"/>
            <p:cNvSpPr>
              <a:spLocks noChangeArrowheads="1"/>
            </p:cNvSpPr>
            <p:nvPr/>
          </p:nvSpPr>
          <p:spPr bwMode="auto">
            <a:xfrm flipH="1">
              <a:off x="5307965" y="2409121"/>
              <a:ext cx="633095" cy="596170"/>
            </a:xfrm>
            <a:prstGeom prst="rect">
              <a:avLst/>
            </a:prstGeom>
            <a:noFill/>
            <a:ln w="2603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6" name="Line 14"/>
            <p:cNvSpPr>
              <a:spLocks noChangeShapeType="1"/>
            </p:cNvSpPr>
            <p:nvPr/>
          </p:nvSpPr>
          <p:spPr bwMode="auto">
            <a:xfrm>
              <a:off x="5309235" y="2409756"/>
              <a:ext cx="632460" cy="580932"/>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7" name="Line 15"/>
            <p:cNvSpPr>
              <a:spLocks noChangeShapeType="1"/>
            </p:cNvSpPr>
            <p:nvPr/>
          </p:nvSpPr>
          <p:spPr bwMode="auto">
            <a:xfrm flipH="1">
              <a:off x="4673600" y="2424359"/>
              <a:ext cx="620395" cy="580932"/>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8" name="Rectangle 16"/>
            <p:cNvSpPr>
              <a:spLocks noChangeArrowheads="1"/>
            </p:cNvSpPr>
            <p:nvPr/>
          </p:nvSpPr>
          <p:spPr bwMode="auto">
            <a:xfrm flipH="1">
              <a:off x="5941695" y="2409756"/>
              <a:ext cx="631190" cy="5929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09" name="Rectangle 17"/>
            <p:cNvSpPr>
              <a:spLocks noChangeArrowheads="1"/>
            </p:cNvSpPr>
            <p:nvPr/>
          </p:nvSpPr>
          <p:spPr bwMode="auto">
            <a:xfrm flipH="1">
              <a:off x="5939155" y="2409121"/>
              <a:ext cx="633095" cy="596170"/>
            </a:xfrm>
            <a:prstGeom prst="rect">
              <a:avLst/>
            </a:prstGeom>
            <a:noFill/>
            <a:ln w="2603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10" name="Line 18"/>
            <p:cNvSpPr>
              <a:spLocks noChangeShapeType="1"/>
            </p:cNvSpPr>
            <p:nvPr/>
          </p:nvSpPr>
          <p:spPr bwMode="auto">
            <a:xfrm flipH="1">
              <a:off x="5941695" y="2409756"/>
              <a:ext cx="631190" cy="580932"/>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11" name="Rectangle 19"/>
            <p:cNvSpPr>
              <a:spLocks noChangeArrowheads="1"/>
            </p:cNvSpPr>
            <p:nvPr/>
          </p:nvSpPr>
          <p:spPr bwMode="auto">
            <a:xfrm flipH="1">
              <a:off x="3886200" y="2927199"/>
              <a:ext cx="11811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A</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2" name="Rectangle 20"/>
            <p:cNvSpPr>
              <a:spLocks noChangeArrowheads="1"/>
            </p:cNvSpPr>
            <p:nvPr/>
          </p:nvSpPr>
          <p:spPr bwMode="auto">
            <a:xfrm flipH="1">
              <a:off x="4626282" y="3262529"/>
              <a:ext cx="11176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solidFill>
                      <a:schemeClr val="tx1"/>
                    </a:solidFill>
                  </a:ln>
                  <a:solidFill>
                    <a:srgbClr val="000000"/>
                  </a:solidFill>
                  <a:effectLst/>
                  <a:latin typeface="Times" pitchFamily="18" charset="0"/>
                  <a:ea typeface="Arial" pitchFamily="34" charset="0"/>
                  <a:cs typeface="Arial" pitchFamily="34" charset="0"/>
                </a:rPr>
                <a:t>B</a:t>
              </a:r>
              <a:endParaRPr kumimoji="0" lang="en-US" b="0" i="0" u="none" strike="noStrike" cap="none" normalizeH="0" baseline="0" dirty="0" smtClean="0">
                <a:ln>
                  <a:solidFill>
                    <a:schemeClr val="tx1"/>
                  </a:solidFill>
                </a:ln>
                <a:solidFill>
                  <a:schemeClr val="tx1"/>
                </a:solidFill>
                <a:effectLst/>
                <a:latin typeface="Arial" pitchFamily="34" charset="0"/>
                <a:cs typeface="Arial" pitchFamily="34" charset="0"/>
              </a:endParaRPr>
            </a:p>
          </p:txBody>
        </p:sp>
        <p:sp>
          <p:nvSpPr>
            <p:cNvPr id="33813" name="Rectangle 21"/>
            <p:cNvSpPr>
              <a:spLocks noChangeArrowheads="1"/>
            </p:cNvSpPr>
            <p:nvPr/>
          </p:nvSpPr>
          <p:spPr bwMode="auto">
            <a:xfrm flipH="1">
              <a:off x="5264785" y="3011005"/>
              <a:ext cx="11811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C</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4" name="Rectangle 22"/>
            <p:cNvSpPr>
              <a:spLocks noChangeArrowheads="1"/>
            </p:cNvSpPr>
            <p:nvPr/>
          </p:nvSpPr>
          <p:spPr bwMode="auto">
            <a:xfrm flipH="1">
              <a:off x="6004560" y="3016719"/>
              <a:ext cx="11938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D</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5" name="Rectangle 23"/>
            <p:cNvSpPr>
              <a:spLocks noChangeArrowheads="1"/>
            </p:cNvSpPr>
            <p:nvPr/>
          </p:nvSpPr>
          <p:spPr bwMode="auto">
            <a:xfrm flipH="1">
              <a:off x="3990340" y="2199605"/>
              <a:ext cx="8255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J</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6" name="Rectangle 24"/>
            <p:cNvSpPr>
              <a:spLocks noChangeArrowheads="1"/>
            </p:cNvSpPr>
            <p:nvPr/>
          </p:nvSpPr>
          <p:spPr bwMode="auto">
            <a:xfrm flipH="1">
              <a:off x="6543040" y="2226271"/>
              <a:ext cx="17907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F</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7" name="Rectangle 25"/>
            <p:cNvSpPr>
              <a:spLocks noChangeArrowheads="1"/>
            </p:cNvSpPr>
            <p:nvPr/>
          </p:nvSpPr>
          <p:spPr bwMode="auto">
            <a:xfrm flipH="1">
              <a:off x="6630035" y="2851011"/>
              <a:ext cx="11176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smtClean="0">
                  <a:ln>
                    <a:solidFill>
                      <a:schemeClr val="tx1"/>
                    </a:solidFill>
                  </a:ln>
                  <a:solidFill>
                    <a:srgbClr val="000000"/>
                  </a:solidFill>
                  <a:effectLst/>
                  <a:latin typeface="Times" pitchFamily="18" charset="0"/>
                  <a:ea typeface="Arial" pitchFamily="34" charset="0"/>
                  <a:cs typeface="Arial" pitchFamily="34" charset="0"/>
                </a:rPr>
                <a:t>E</a:t>
              </a:r>
              <a:endParaRPr kumimoji="0" lang="en-US" b="0" i="0" u="none" strike="noStrike" cap="none" normalizeH="0" baseline="0" smtClean="0">
                <a:ln>
                  <a:solidFill>
                    <a:schemeClr val="tx1"/>
                  </a:solidFill>
                </a:ln>
                <a:solidFill>
                  <a:schemeClr val="tx1"/>
                </a:solidFill>
                <a:effectLst/>
                <a:latin typeface="Arial" pitchFamily="34" charset="0"/>
                <a:cs typeface="Arial" pitchFamily="34" charset="0"/>
              </a:endParaRPr>
            </a:p>
          </p:txBody>
        </p:sp>
        <p:sp>
          <p:nvSpPr>
            <p:cNvPr id="33818" name="Line 26"/>
            <p:cNvSpPr>
              <a:spLocks noChangeShapeType="1"/>
            </p:cNvSpPr>
            <p:nvPr/>
          </p:nvSpPr>
          <p:spPr bwMode="auto">
            <a:xfrm flipV="1">
              <a:off x="4051300" y="3854150"/>
              <a:ext cx="2534920" cy="4444"/>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19" name="Line 27"/>
            <p:cNvSpPr>
              <a:spLocks noChangeShapeType="1"/>
            </p:cNvSpPr>
            <p:nvPr/>
          </p:nvSpPr>
          <p:spPr bwMode="auto">
            <a:xfrm flipH="1" flipV="1">
              <a:off x="5308600" y="3789390"/>
              <a:ext cx="635" cy="177772"/>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0" name="Line 28"/>
            <p:cNvSpPr>
              <a:spLocks noChangeShapeType="1"/>
            </p:cNvSpPr>
            <p:nvPr/>
          </p:nvSpPr>
          <p:spPr bwMode="auto">
            <a:xfrm flipV="1">
              <a:off x="5296535" y="3815421"/>
              <a:ext cx="26035" cy="50157"/>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nvGrpSpPr>
            <p:cNvPr id="33821" name="Group 29"/>
            <p:cNvGrpSpPr>
              <a:grpSpLocks/>
            </p:cNvGrpSpPr>
            <p:nvPr/>
          </p:nvGrpSpPr>
          <p:grpSpPr bwMode="auto">
            <a:xfrm>
              <a:off x="4663440" y="3789390"/>
              <a:ext cx="27940" cy="151741"/>
              <a:chOff x="8764" y="10548"/>
              <a:chExt cx="41" cy="239"/>
            </a:xfrm>
          </p:grpSpPr>
          <p:sp>
            <p:nvSpPr>
              <p:cNvPr id="33822" name="Line 30"/>
              <p:cNvSpPr>
                <a:spLocks noChangeShapeType="1"/>
              </p:cNvSpPr>
              <p:nvPr/>
            </p:nvSpPr>
            <p:spPr bwMode="auto">
              <a:xfrm flipH="1">
                <a:off x="8785" y="10548"/>
                <a:ext cx="1" cy="239"/>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3" name="Line 31"/>
              <p:cNvSpPr>
                <a:spLocks noChangeShapeType="1"/>
              </p:cNvSpPr>
              <p:nvPr/>
            </p:nvSpPr>
            <p:spPr bwMode="auto">
              <a:xfrm flipV="1">
                <a:off x="8764" y="10608"/>
                <a:ext cx="41" cy="79"/>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sp>
          <p:nvSpPr>
            <p:cNvPr id="33824" name="Line 32"/>
            <p:cNvSpPr>
              <a:spLocks noChangeShapeType="1"/>
            </p:cNvSpPr>
            <p:nvPr/>
          </p:nvSpPr>
          <p:spPr bwMode="auto">
            <a:xfrm flipH="1" flipV="1">
              <a:off x="6585585" y="3789390"/>
              <a:ext cx="635" cy="177772"/>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5" name="Line 33"/>
            <p:cNvSpPr>
              <a:spLocks noChangeShapeType="1"/>
            </p:cNvSpPr>
            <p:nvPr/>
          </p:nvSpPr>
          <p:spPr bwMode="auto">
            <a:xfrm flipV="1">
              <a:off x="6572885" y="3815421"/>
              <a:ext cx="28575" cy="62220"/>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6" name="Line 34"/>
            <p:cNvSpPr>
              <a:spLocks noChangeShapeType="1"/>
            </p:cNvSpPr>
            <p:nvPr/>
          </p:nvSpPr>
          <p:spPr bwMode="auto">
            <a:xfrm flipH="1" flipV="1">
              <a:off x="5941060" y="3789390"/>
              <a:ext cx="635" cy="177772"/>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7" name="Line 35"/>
            <p:cNvSpPr>
              <a:spLocks noChangeShapeType="1"/>
            </p:cNvSpPr>
            <p:nvPr/>
          </p:nvSpPr>
          <p:spPr bwMode="auto">
            <a:xfrm flipV="1">
              <a:off x="5927725" y="3815421"/>
              <a:ext cx="27305" cy="50157"/>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28" name="Rectangle 36"/>
            <p:cNvSpPr>
              <a:spLocks noChangeArrowheads="1"/>
            </p:cNvSpPr>
            <p:nvPr/>
          </p:nvSpPr>
          <p:spPr bwMode="auto">
            <a:xfrm flipH="1">
              <a:off x="4885690" y="3655149"/>
              <a:ext cx="25273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33829" name="Rectangle 37"/>
            <p:cNvSpPr>
              <a:spLocks noChangeArrowheads="1"/>
            </p:cNvSpPr>
            <p:nvPr/>
          </p:nvSpPr>
          <p:spPr bwMode="auto">
            <a:xfrm flipH="1">
              <a:off x="5522595" y="3655149"/>
              <a:ext cx="25273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33830" name="Rectangle 38"/>
            <p:cNvSpPr>
              <a:spLocks noChangeArrowheads="1"/>
            </p:cNvSpPr>
            <p:nvPr/>
          </p:nvSpPr>
          <p:spPr bwMode="auto">
            <a:xfrm flipH="1">
              <a:off x="6123940" y="3655149"/>
              <a:ext cx="25146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33831" name="Oval 39"/>
            <p:cNvSpPr>
              <a:spLocks noChangeArrowheads="1"/>
            </p:cNvSpPr>
            <p:nvPr/>
          </p:nvSpPr>
          <p:spPr bwMode="auto">
            <a:xfrm flipH="1">
              <a:off x="4662170" y="2978625"/>
              <a:ext cx="29210" cy="25396"/>
            </a:xfrm>
            <a:prstGeom prst="ellipse">
              <a:avLst/>
            </a:prstGeom>
            <a:blipFill dpi="0" rotWithShape="0">
              <a:blip r:embed="rId2" cstate="print"/>
              <a:srcRect/>
              <a:tile tx="0" ty="0" sx="100000" sy="100000" flip="none" algn="tl"/>
            </a:blipFill>
            <a:ln w="9525">
              <a:no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2" name="Oval 40"/>
            <p:cNvSpPr>
              <a:spLocks noChangeArrowheads="1"/>
            </p:cNvSpPr>
            <p:nvPr/>
          </p:nvSpPr>
          <p:spPr bwMode="auto">
            <a:xfrm flipH="1">
              <a:off x="4662805" y="2977355"/>
              <a:ext cx="27940" cy="27936"/>
            </a:xfrm>
            <a:prstGeom prst="ellips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3" name="Line 41"/>
            <p:cNvSpPr>
              <a:spLocks noChangeShapeType="1"/>
            </p:cNvSpPr>
            <p:nvPr/>
          </p:nvSpPr>
          <p:spPr bwMode="auto">
            <a:xfrm flipH="1">
              <a:off x="4662805" y="1981200"/>
              <a:ext cx="635" cy="428556"/>
            </a:xfrm>
            <a:prstGeom prst="line">
              <a:avLst/>
            </a:prstGeom>
            <a:noFill/>
            <a:ln w="28575">
              <a:solidFill>
                <a:srgbClr val="C00000"/>
              </a:solidFill>
              <a:round/>
              <a:headEnd/>
              <a:tailEnd type="triangle" w="lg" len="lg"/>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nvGrpSpPr>
            <p:cNvPr id="33834" name="Group 42"/>
            <p:cNvGrpSpPr>
              <a:grpSpLocks/>
            </p:cNvGrpSpPr>
            <p:nvPr/>
          </p:nvGrpSpPr>
          <p:grpSpPr bwMode="auto">
            <a:xfrm>
              <a:off x="6383655" y="2973546"/>
              <a:ext cx="370840" cy="275546"/>
              <a:chOff x="10057" y="11184"/>
              <a:chExt cx="539" cy="434"/>
            </a:xfrm>
          </p:grpSpPr>
          <p:sp>
            <p:nvSpPr>
              <p:cNvPr id="33835" name="Freeform 43"/>
              <p:cNvSpPr>
                <a:spLocks/>
              </p:cNvSpPr>
              <p:nvPr/>
            </p:nvSpPr>
            <p:spPr bwMode="auto">
              <a:xfrm flipH="1">
                <a:off x="10177" y="11245"/>
                <a:ext cx="299" cy="158"/>
              </a:xfrm>
              <a:custGeom>
                <a:avLst/>
                <a:gdLst/>
                <a:ahLst/>
                <a:cxnLst>
                  <a:cxn ang="0">
                    <a:pos x="58" y="0"/>
                  </a:cxn>
                  <a:cxn ang="0">
                    <a:pos x="0" y="66"/>
                  </a:cxn>
                  <a:cxn ang="0">
                    <a:pos x="125" y="66"/>
                  </a:cxn>
                  <a:cxn ang="0">
                    <a:pos x="58" y="0"/>
                  </a:cxn>
                </a:cxnLst>
                <a:rect l="0" t="0" r="r" b="b"/>
                <a:pathLst>
                  <a:path w="125" h="66">
                    <a:moveTo>
                      <a:pt x="58" y="0"/>
                    </a:moveTo>
                    <a:lnTo>
                      <a:pt x="0" y="66"/>
                    </a:lnTo>
                    <a:lnTo>
                      <a:pt x="125" y="66"/>
                    </a:lnTo>
                    <a:lnTo>
                      <a:pt x="58" y="0"/>
                    </a:lnTo>
                  </a:path>
                </a:pathLst>
              </a:custGeom>
              <a:noFill/>
              <a:ln w="19050" cmpd="sng">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6" name="Line 44"/>
              <p:cNvSpPr>
                <a:spLocks noChangeShapeType="1"/>
              </p:cNvSpPr>
              <p:nvPr/>
            </p:nvSpPr>
            <p:spPr bwMode="auto">
              <a:xfrm>
                <a:off x="10057" y="11522"/>
                <a:ext cx="539" cy="1"/>
              </a:xfrm>
              <a:prstGeom prst="line">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7" name="Rectangle 45"/>
              <p:cNvSpPr>
                <a:spLocks noChangeArrowheads="1"/>
              </p:cNvSpPr>
              <p:nvPr/>
            </p:nvSpPr>
            <p:spPr bwMode="auto">
              <a:xfrm flipH="1">
                <a:off x="10098" y="11537"/>
                <a:ext cx="479" cy="81"/>
              </a:xfrm>
              <a:prstGeom prst="rect">
                <a:avLst/>
              </a:prstGeom>
              <a:blipFill dpi="0" rotWithShape="0">
                <a:blip r:embed="rId3" cstate="print"/>
                <a:srcRect/>
                <a:tile tx="0" ty="0" sx="100000" sy="100000" flip="none" algn="tl"/>
              </a:blipFill>
              <a:ln w="19050">
                <a:no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8" name="Oval 46"/>
              <p:cNvSpPr>
                <a:spLocks noChangeArrowheads="1"/>
              </p:cNvSpPr>
              <p:nvPr/>
            </p:nvSpPr>
            <p:spPr bwMode="auto">
              <a:xfrm flipH="1">
                <a:off x="10294" y="11185"/>
                <a:ext cx="62" cy="62"/>
              </a:xfrm>
              <a:prstGeom prst="ellipse">
                <a:avLst/>
              </a:prstGeom>
              <a:solidFill>
                <a:srgbClr val="FFFFFF"/>
              </a:solid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39" name="Oval 47"/>
              <p:cNvSpPr>
                <a:spLocks noChangeArrowheads="1"/>
              </p:cNvSpPr>
              <p:nvPr/>
            </p:nvSpPr>
            <p:spPr bwMode="auto">
              <a:xfrm flipH="1">
                <a:off x="10295" y="11184"/>
                <a:ext cx="60" cy="62"/>
              </a:xfrm>
              <a:prstGeom prst="ellipse">
                <a:avLst/>
              </a:pr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0" name="Oval 48"/>
              <p:cNvSpPr>
                <a:spLocks noChangeAspect="1" noChangeArrowheads="1"/>
              </p:cNvSpPr>
              <p:nvPr/>
            </p:nvSpPr>
            <p:spPr bwMode="auto">
              <a:xfrm flipH="1">
                <a:off x="10201" y="11400"/>
                <a:ext cx="102" cy="109"/>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1" name="Oval 49"/>
              <p:cNvSpPr>
                <a:spLocks noChangeArrowheads="1"/>
              </p:cNvSpPr>
              <p:nvPr/>
            </p:nvSpPr>
            <p:spPr bwMode="auto">
              <a:xfrm flipH="1">
                <a:off x="10344" y="11408"/>
                <a:ext cx="102" cy="10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sp>
          <p:nvSpPr>
            <p:cNvPr id="33842" name="Rectangle 50"/>
            <p:cNvSpPr>
              <a:spLocks noChangeArrowheads="1"/>
            </p:cNvSpPr>
            <p:nvPr/>
          </p:nvSpPr>
          <p:spPr bwMode="auto">
            <a:xfrm flipH="1">
              <a:off x="4039870" y="2409121"/>
              <a:ext cx="633095" cy="596170"/>
            </a:xfrm>
            <a:prstGeom prst="rect">
              <a:avLst/>
            </a:prstGeom>
            <a:noFill/>
            <a:ln w="2603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3" name="Rectangle 51"/>
            <p:cNvSpPr>
              <a:spLocks noChangeArrowheads="1"/>
            </p:cNvSpPr>
            <p:nvPr/>
          </p:nvSpPr>
          <p:spPr bwMode="auto">
            <a:xfrm flipH="1">
              <a:off x="4669790" y="2409756"/>
              <a:ext cx="633095" cy="596170"/>
            </a:xfrm>
            <a:prstGeom prst="rect">
              <a:avLst/>
            </a:prstGeom>
            <a:noFill/>
            <a:ln w="2603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4" name="Line 52"/>
            <p:cNvSpPr>
              <a:spLocks noChangeShapeType="1"/>
            </p:cNvSpPr>
            <p:nvPr/>
          </p:nvSpPr>
          <p:spPr bwMode="auto">
            <a:xfrm>
              <a:off x="4039235" y="2419280"/>
              <a:ext cx="631190" cy="580932"/>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nvGrpSpPr>
            <p:cNvPr id="33845" name="Group 53"/>
            <p:cNvGrpSpPr>
              <a:grpSpLocks/>
            </p:cNvGrpSpPr>
            <p:nvPr/>
          </p:nvGrpSpPr>
          <p:grpSpPr bwMode="auto">
            <a:xfrm>
              <a:off x="4467225" y="2982435"/>
              <a:ext cx="411480" cy="234912"/>
              <a:chOff x="10955" y="11204"/>
              <a:chExt cx="598" cy="370"/>
            </a:xfrm>
          </p:grpSpPr>
          <p:sp>
            <p:nvSpPr>
              <p:cNvPr id="33846" name="Line 54"/>
              <p:cNvSpPr>
                <a:spLocks noChangeShapeType="1"/>
              </p:cNvSpPr>
              <p:nvPr/>
            </p:nvSpPr>
            <p:spPr bwMode="auto">
              <a:xfrm>
                <a:off x="11254" y="11245"/>
                <a:ext cx="160" cy="198"/>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7" name="Line 55"/>
              <p:cNvSpPr>
                <a:spLocks noChangeShapeType="1"/>
              </p:cNvSpPr>
              <p:nvPr/>
            </p:nvSpPr>
            <p:spPr bwMode="auto">
              <a:xfrm flipH="1">
                <a:off x="10955" y="11443"/>
                <a:ext cx="598" cy="1"/>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8" name="Line 56"/>
              <p:cNvSpPr>
                <a:spLocks noChangeShapeType="1"/>
              </p:cNvSpPr>
              <p:nvPr/>
            </p:nvSpPr>
            <p:spPr bwMode="auto">
              <a:xfrm flipV="1">
                <a:off x="11115" y="11245"/>
                <a:ext cx="139" cy="198"/>
              </a:xfrm>
              <a:prstGeom prst="line">
                <a:avLst/>
              </a:prstGeom>
              <a:noFill/>
              <a:ln w="260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49" name="Rectangle 57"/>
              <p:cNvSpPr>
                <a:spLocks noChangeArrowheads="1"/>
              </p:cNvSpPr>
              <p:nvPr/>
            </p:nvSpPr>
            <p:spPr bwMode="auto">
              <a:xfrm flipH="1">
                <a:off x="11042" y="11473"/>
                <a:ext cx="460" cy="101"/>
              </a:xfrm>
              <a:prstGeom prst="rect">
                <a:avLst/>
              </a:prstGeom>
              <a:blipFill dpi="0" rotWithShape="0">
                <a:blip r:embed="rId3" cstate="print"/>
                <a:srcRect/>
                <a:tile tx="0" ty="0" sx="100000" sy="100000" flip="none" algn="tl"/>
              </a:blipFill>
              <a:ln w="9525">
                <a:noFill/>
                <a:miter lim="800000"/>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50" name="Oval 58"/>
              <p:cNvSpPr>
                <a:spLocks noChangeArrowheads="1"/>
              </p:cNvSpPr>
              <p:nvPr/>
            </p:nvSpPr>
            <p:spPr bwMode="auto">
              <a:xfrm flipH="1">
                <a:off x="11233" y="11204"/>
                <a:ext cx="40" cy="62"/>
              </a:xfrm>
              <a:prstGeom prst="ellipse">
                <a:avLst/>
              </a:pr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51" name="Oval 59"/>
              <p:cNvSpPr>
                <a:spLocks noChangeArrowheads="1"/>
              </p:cNvSpPr>
              <p:nvPr/>
            </p:nvSpPr>
            <p:spPr bwMode="auto">
              <a:xfrm flipH="1">
                <a:off x="11209" y="11205"/>
                <a:ext cx="78" cy="71"/>
              </a:xfrm>
              <a:prstGeom prst="ellipse">
                <a:avLst/>
              </a:prstGeom>
              <a:solidFill>
                <a:srgbClr val="FFFFFF"/>
              </a:solid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sp>
          <p:nvSpPr>
            <p:cNvPr id="33852" name="Rectangle 60"/>
            <p:cNvSpPr>
              <a:spLocks noChangeArrowheads="1"/>
            </p:cNvSpPr>
            <p:nvPr/>
          </p:nvSpPr>
          <p:spPr bwMode="auto">
            <a:xfrm flipH="1">
              <a:off x="5753100" y="3453529"/>
              <a:ext cx="417830" cy="2412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solidFill>
                      <a:schemeClr val="tx1"/>
                    </a:solidFill>
                  </a:ln>
                  <a:solidFill>
                    <a:srgbClr val="000000"/>
                  </a:solidFill>
                  <a:effectLst/>
                  <a:latin typeface="Times" pitchFamily="18" charset="0"/>
                  <a:ea typeface="Arial" pitchFamily="34" charset="0"/>
                  <a:cs typeface="Arial" pitchFamily="34" charset="0"/>
                </a:rPr>
                <a:t>40 kN</a:t>
              </a:r>
              <a:endParaRPr kumimoji="0" lang="en-US" b="0" i="0" u="none" strike="noStrike" cap="none" normalizeH="0" baseline="0" dirty="0" smtClean="0">
                <a:ln>
                  <a:solidFill>
                    <a:schemeClr val="tx1"/>
                  </a:solidFill>
                </a:ln>
                <a:solidFill>
                  <a:schemeClr val="tx1"/>
                </a:solidFill>
                <a:effectLst/>
                <a:latin typeface="Arial" pitchFamily="34" charset="0"/>
                <a:cs typeface="Arial" pitchFamily="34" charset="0"/>
              </a:endParaRPr>
            </a:p>
          </p:txBody>
        </p:sp>
        <p:sp>
          <p:nvSpPr>
            <p:cNvPr id="33853" name="Line 61"/>
            <p:cNvSpPr>
              <a:spLocks noChangeShapeType="1"/>
            </p:cNvSpPr>
            <p:nvPr/>
          </p:nvSpPr>
          <p:spPr bwMode="auto">
            <a:xfrm flipH="1">
              <a:off x="5944870" y="3007196"/>
              <a:ext cx="635" cy="428556"/>
            </a:xfrm>
            <a:prstGeom prst="line">
              <a:avLst/>
            </a:prstGeom>
            <a:noFill/>
            <a:ln w="28575">
              <a:solidFill>
                <a:srgbClr val="FF0000"/>
              </a:solidFill>
              <a:round/>
              <a:headEnd/>
              <a:tailEnd type="triangle" w="lg" len="lg"/>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nvGrpSpPr>
            <p:cNvPr id="33854" name="Group 62"/>
            <p:cNvGrpSpPr>
              <a:grpSpLocks/>
            </p:cNvGrpSpPr>
            <p:nvPr/>
          </p:nvGrpSpPr>
          <p:grpSpPr bwMode="auto">
            <a:xfrm>
              <a:off x="4043680" y="3784946"/>
              <a:ext cx="28575" cy="151741"/>
              <a:chOff x="8764" y="10548"/>
              <a:chExt cx="41" cy="239"/>
            </a:xfrm>
          </p:grpSpPr>
          <p:sp>
            <p:nvSpPr>
              <p:cNvPr id="33855" name="Line 63"/>
              <p:cNvSpPr>
                <a:spLocks noChangeShapeType="1"/>
              </p:cNvSpPr>
              <p:nvPr/>
            </p:nvSpPr>
            <p:spPr bwMode="auto">
              <a:xfrm flipH="1">
                <a:off x="8785" y="10548"/>
                <a:ext cx="1" cy="239"/>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sp>
            <p:nvSpPr>
              <p:cNvPr id="33856" name="Line 64"/>
              <p:cNvSpPr>
                <a:spLocks noChangeShapeType="1"/>
              </p:cNvSpPr>
              <p:nvPr/>
            </p:nvSpPr>
            <p:spPr bwMode="auto">
              <a:xfrm flipV="1">
                <a:off x="8764" y="10608"/>
                <a:ext cx="41" cy="79"/>
              </a:xfrm>
              <a:prstGeom prst="line">
                <a:avLst/>
              </a:prstGeom>
              <a:noFill/>
              <a:ln w="12065">
                <a:solidFill>
                  <a:schemeClr val="tx1"/>
                </a:solidFill>
                <a:round/>
                <a:headEnd/>
                <a:tailEnd/>
              </a:ln>
            </p:spPr>
            <p:txBody>
              <a:bodyPr vert="horz" wrap="square" lIns="91440" tIns="45720" rIns="91440" bIns="45720" numCol="1" anchor="t" anchorCtr="0" compatLnSpc="1">
                <a:prstTxWarp prst="textNoShape">
                  <a:avLst/>
                </a:prstTxWarp>
              </a:bodyPr>
              <a:lstStyle/>
              <a:p>
                <a:endParaRPr lang="en-US">
                  <a:ln>
                    <a:solidFill>
                      <a:schemeClr val="tx1"/>
                    </a:solidFill>
                  </a:ln>
                </a:endParaRPr>
              </a:p>
            </p:txBody>
          </p:sp>
        </p:grpSp>
        <p:sp>
          <p:nvSpPr>
            <p:cNvPr id="33857" name="Rectangle 65"/>
            <p:cNvSpPr>
              <a:spLocks noChangeArrowheads="1"/>
            </p:cNvSpPr>
            <p:nvPr/>
          </p:nvSpPr>
          <p:spPr bwMode="auto">
            <a:xfrm flipH="1">
              <a:off x="4306570" y="3655784"/>
              <a:ext cx="252730" cy="18466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dirty="0" smtClean="0">
                  <a:ln>
                    <a:solidFill>
                      <a:schemeClr val="tx1"/>
                    </a:solidFill>
                  </a:ln>
                  <a:solidFill>
                    <a:srgbClr val="FFFF00"/>
                  </a:solidFill>
                  <a:effectLst/>
                  <a:latin typeface="Times" pitchFamily="18" charset="0"/>
                  <a:ea typeface="Arial" pitchFamily="34" charset="0"/>
                  <a:cs typeface="Arial" pitchFamily="34" charset="0"/>
                </a:rPr>
                <a:t>5 m</a:t>
              </a:r>
              <a:endParaRPr kumimoji="0" lang="en-US" b="0" i="0" u="none" strike="noStrike" cap="none" normalizeH="0" baseline="0" dirty="0" smtClean="0">
                <a:ln>
                  <a:solidFill>
                    <a:schemeClr val="tx1"/>
                  </a:solidFill>
                </a:ln>
                <a:solidFill>
                  <a:srgbClr val="FFFF00"/>
                </a:solidFill>
                <a:effectLst/>
                <a:latin typeface="Arial" pitchFamily="34" charset="0"/>
                <a:cs typeface="Arial" pitchFamily="34" charset="0"/>
              </a:endParaRPr>
            </a:p>
          </p:txBody>
        </p:sp>
        <p:sp>
          <p:nvSpPr>
            <p:cNvPr id="72" name="Rectangle 60"/>
            <p:cNvSpPr>
              <a:spLocks noChangeArrowheads="1"/>
            </p:cNvSpPr>
            <p:nvPr/>
          </p:nvSpPr>
          <p:spPr bwMode="auto">
            <a:xfrm flipH="1">
              <a:off x="4428927" y="1802931"/>
              <a:ext cx="417830" cy="2412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b="1" i="0" u="none" strike="noStrike" cap="none" normalizeH="0" baseline="0" dirty="0" smtClean="0">
                  <a:ln>
                    <a:solidFill>
                      <a:schemeClr val="tx1"/>
                    </a:solidFill>
                  </a:ln>
                  <a:solidFill>
                    <a:srgbClr val="000000"/>
                  </a:solidFill>
                  <a:effectLst/>
                  <a:latin typeface="Times" pitchFamily="18" charset="0"/>
                  <a:ea typeface="Arial" pitchFamily="34" charset="0"/>
                  <a:cs typeface="Arial" pitchFamily="34" charset="0"/>
                </a:rPr>
                <a:t>60 kN</a:t>
              </a:r>
              <a:endParaRPr kumimoji="0" lang="en-US" b="0" i="0" u="none" strike="noStrike" cap="none" normalizeH="0" baseline="0" dirty="0" smtClean="0">
                <a:ln>
                  <a:solidFill>
                    <a:schemeClr val="tx1"/>
                  </a:solidFill>
                </a:ln>
                <a:solidFill>
                  <a:schemeClr val="tx1"/>
                </a:solidFill>
                <a:effectLst/>
                <a:latin typeface="Arial" pitchFamily="34" charset="0"/>
                <a:cs typeface="Arial" pitchFamily="34" charset="0"/>
              </a:endParaRPr>
            </a:p>
          </p:txBody>
        </p:sp>
      </p:grpSp>
      <p:sp>
        <p:nvSpPr>
          <p:cNvPr id="74" name="Rectangle 73"/>
          <p:cNvSpPr/>
          <p:nvPr/>
        </p:nvSpPr>
        <p:spPr>
          <a:xfrm>
            <a:off x="383908" y="4724400"/>
            <a:ext cx="8357971" cy="1477328"/>
          </a:xfrm>
          <a:prstGeom prst="rect">
            <a:avLst/>
          </a:prstGeom>
        </p:spPr>
        <p:txBody>
          <a:bodyPr wrap="square">
            <a:spAutoFit/>
          </a:bodyPr>
          <a:lstStyle/>
          <a:p>
            <a:r>
              <a:rPr lang="en-GB" b="1" dirty="0" smtClean="0">
                <a:solidFill>
                  <a:srgbClr val="002060"/>
                </a:solidFill>
              </a:rPr>
              <a:t>AB and AJ are zero-force members.</a:t>
            </a:r>
          </a:p>
          <a:p>
            <a:r>
              <a:rPr lang="en-GB" b="1" dirty="0" smtClean="0">
                <a:solidFill>
                  <a:srgbClr val="002060"/>
                </a:solidFill>
              </a:rPr>
              <a:t>JB, JI and IH are also zero-force members.</a:t>
            </a:r>
            <a:endParaRPr lang="en-US" b="1" dirty="0" smtClean="0">
              <a:solidFill>
                <a:srgbClr val="002060"/>
              </a:solidFill>
            </a:endParaRPr>
          </a:p>
          <a:p>
            <a:r>
              <a:rPr lang="en-GB" b="1" dirty="0" smtClean="0">
                <a:solidFill>
                  <a:srgbClr val="002060"/>
                </a:solidFill>
              </a:rPr>
              <a:t>CH is a zero-force member</a:t>
            </a:r>
            <a:endParaRPr lang="en-US" b="1" dirty="0" smtClean="0">
              <a:solidFill>
                <a:srgbClr val="002060"/>
              </a:solidFill>
            </a:endParaRPr>
          </a:p>
          <a:p>
            <a:r>
              <a:rPr lang="en-GB" b="1" dirty="0" smtClean="0">
                <a:solidFill>
                  <a:srgbClr val="002060"/>
                </a:solidFill>
              </a:rPr>
              <a:t>GD is a zero-force member</a:t>
            </a:r>
            <a:endParaRPr lang="en-US" b="1" dirty="0" smtClean="0">
              <a:solidFill>
                <a:srgbClr val="002060"/>
              </a:solidFill>
            </a:endParaRPr>
          </a:p>
          <a:p>
            <a:r>
              <a:rPr lang="en-GB" b="1" dirty="0" smtClean="0">
                <a:solidFill>
                  <a:srgbClr val="002060"/>
                </a:solidFill>
              </a:rPr>
              <a:t>ED is a zero-force member</a:t>
            </a:r>
            <a:endParaRPr lang="en-US" b="1" dirty="0">
              <a:solidFill>
                <a:srgbClr val="002060"/>
              </a:solidFill>
            </a:endParaRPr>
          </a:p>
        </p:txBody>
      </p:sp>
    </p:spTree>
    <p:extLst>
      <p:ext uri="{BB962C8B-B14F-4D97-AF65-F5344CB8AC3E}">
        <p14:creationId xmlns:p14="http://schemas.microsoft.com/office/powerpoint/2010/main" val="3377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D6F692A0-861B-4F58-8CC1-25B414355482}" type="slidenum">
              <a:rPr lang="x-none" altLang="en-US" sz="1200" smtClean="0">
                <a:solidFill>
                  <a:srgbClr val="FF9933"/>
                </a:solidFill>
                <a:latin typeface="Arial" charset="0"/>
                <a:cs typeface="Arial" charset="0"/>
              </a:rPr>
              <a:pPr/>
              <a:t>21</a:t>
            </a:fld>
            <a:endParaRPr lang="en-US" altLang="en-US" sz="1200" smtClean="0">
              <a:solidFill>
                <a:srgbClr val="FF9933"/>
              </a:solidFill>
              <a:latin typeface="Arial" charset="0"/>
            </a:endParaRPr>
          </a:p>
        </p:txBody>
      </p:sp>
      <p:sp>
        <p:nvSpPr>
          <p:cNvPr id="26627" name="Rectangle 2"/>
          <p:cNvSpPr>
            <a:spLocks noGrp="1" noChangeArrowheads="1"/>
          </p:cNvSpPr>
          <p:nvPr>
            <p:ph type="title"/>
          </p:nvPr>
        </p:nvSpPr>
        <p:spPr>
          <a:xfrm>
            <a:off x="401638" y="0"/>
            <a:ext cx="8229600" cy="762000"/>
          </a:xfrm>
        </p:spPr>
        <p:txBody>
          <a:bodyPr/>
          <a:lstStyle/>
          <a:p>
            <a:pPr eaLnBrk="1" hangingPunct="1"/>
            <a:r>
              <a:rPr lang="en-US" altLang="en-US" dirty="0" smtClean="0"/>
              <a:t>Example</a:t>
            </a:r>
            <a:r>
              <a:rPr lang="tr-TR" altLang="en-US" dirty="0" smtClean="0"/>
              <a:t> 2</a:t>
            </a:r>
            <a:r>
              <a:rPr lang="en-US" altLang="en-US" dirty="0" smtClean="0"/>
              <a:t>:</a:t>
            </a:r>
            <a:r>
              <a:rPr lang="tr-TR" altLang="en-US" dirty="0" smtClean="0"/>
              <a:t> Zero-Force Members</a:t>
            </a:r>
            <a:r>
              <a:rPr lang="en-US" altLang="en-US" dirty="0" smtClean="0"/>
              <a:t>  </a:t>
            </a:r>
          </a:p>
        </p:txBody>
      </p:sp>
      <p:sp>
        <p:nvSpPr>
          <p:cNvPr id="26628" name="Text Box 3"/>
          <p:cNvSpPr txBox="1">
            <a:spLocks noChangeArrowheads="1"/>
          </p:cNvSpPr>
          <p:nvPr/>
        </p:nvSpPr>
        <p:spPr bwMode="auto">
          <a:xfrm>
            <a:off x="4775200" y="1271588"/>
            <a:ext cx="4368800"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pPr>
              <a:spcBef>
                <a:spcPct val="50000"/>
              </a:spcBef>
            </a:pPr>
            <a:r>
              <a:rPr lang="en-US" altLang="en-US"/>
              <a:t>For the given loading, determine the  </a:t>
            </a:r>
            <a:r>
              <a:rPr lang="en-US" altLang="en-US" b="1" i="1"/>
              <a:t>zero-force members</a:t>
            </a:r>
            <a:r>
              <a:rPr lang="en-US" altLang="en-US"/>
              <a:t> in the truss shown.</a:t>
            </a:r>
          </a:p>
        </p:txBody>
      </p:sp>
      <p:sp>
        <p:nvSpPr>
          <p:cNvPr id="7"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26632"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813" y="1016000"/>
            <a:ext cx="4438650" cy="2562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663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638" y="3824288"/>
            <a:ext cx="3028950" cy="1676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6634"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2513" y="3275013"/>
            <a:ext cx="5295900" cy="323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929146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Başlık"/>
          <p:cNvSpPr>
            <a:spLocks noGrp="1"/>
          </p:cNvSpPr>
          <p:nvPr>
            <p:ph type="title"/>
          </p:nvPr>
        </p:nvSpPr>
        <p:spPr>
          <a:xfrm>
            <a:off x="412661" y="22789"/>
            <a:ext cx="8229600" cy="891611"/>
          </a:xfrm>
        </p:spPr>
        <p:txBody>
          <a:bodyPr/>
          <a:lstStyle/>
          <a:p>
            <a:r>
              <a:rPr lang="en-US" altLang="en-US" dirty="0" smtClean="0"/>
              <a:t>Example</a:t>
            </a:r>
            <a:r>
              <a:rPr lang="tr-TR" altLang="en-US" dirty="0" smtClean="0"/>
              <a:t> 3</a:t>
            </a:r>
            <a:r>
              <a:rPr lang="en-US" altLang="en-US" dirty="0" smtClean="0"/>
              <a:t>:</a:t>
            </a:r>
            <a:r>
              <a:rPr lang="tr-TR" altLang="en-US" dirty="0" smtClean="0"/>
              <a:t> Zero-Force Members</a:t>
            </a:r>
            <a:r>
              <a:rPr lang="en-US" altLang="en-US" dirty="0" smtClean="0"/>
              <a:t> </a:t>
            </a:r>
            <a:endParaRPr lang="tr-TR" altLang="en-US" dirty="0" smtClean="0"/>
          </a:p>
        </p:txBody>
      </p:sp>
      <p:sp>
        <p:nvSpPr>
          <p:cNvPr id="27651"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202BADDA-C1A8-4337-B0DD-5083990B70CD}" type="slidenum">
              <a:rPr lang="x-none" altLang="en-US" sz="1200" smtClean="0">
                <a:solidFill>
                  <a:srgbClr val="FF9933"/>
                </a:solidFill>
                <a:latin typeface="Arial" charset="0"/>
                <a:cs typeface="Arial" charset="0"/>
              </a:rPr>
              <a:pPr/>
              <a:t>22</a:t>
            </a:fld>
            <a:endParaRPr lang="en-US" altLang="en-US" sz="1200" smtClean="0">
              <a:solidFill>
                <a:srgbClr val="FF9933"/>
              </a:solidFill>
              <a:latin typeface="Arial" charset="0"/>
            </a:endParaRPr>
          </a:p>
        </p:txBody>
      </p:sp>
      <p:pic>
        <p:nvPicPr>
          <p:cNvPr id="2765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488" y="1030288"/>
            <a:ext cx="4448175" cy="2647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653" name="Text Box 3"/>
          <p:cNvSpPr txBox="1">
            <a:spLocks noChangeArrowheads="1"/>
          </p:cNvSpPr>
          <p:nvPr/>
        </p:nvSpPr>
        <p:spPr bwMode="auto">
          <a:xfrm>
            <a:off x="4775200" y="1271588"/>
            <a:ext cx="4368800"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pPr>
              <a:spcBef>
                <a:spcPct val="50000"/>
              </a:spcBef>
            </a:pPr>
            <a:r>
              <a:rPr lang="en-US" altLang="en-US"/>
              <a:t>For the given loading, determine the  </a:t>
            </a:r>
            <a:r>
              <a:rPr lang="en-US" altLang="en-US" b="1" i="1"/>
              <a:t>zero-force members</a:t>
            </a:r>
            <a:r>
              <a:rPr lang="en-US" altLang="en-US"/>
              <a:t> in the truss shown.</a:t>
            </a:r>
          </a:p>
        </p:txBody>
      </p:sp>
      <p:pic>
        <p:nvPicPr>
          <p:cNvPr id="2765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950" y="4229100"/>
            <a:ext cx="3544888" cy="1677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765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7638" y="4095750"/>
            <a:ext cx="5143500" cy="2266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Tree>
    <p:extLst>
      <p:ext uri="{BB962C8B-B14F-4D97-AF65-F5344CB8AC3E}">
        <p14:creationId xmlns:p14="http://schemas.microsoft.com/office/powerpoint/2010/main" val="1988705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Başlık"/>
          <p:cNvSpPr>
            <a:spLocks noGrp="1"/>
          </p:cNvSpPr>
          <p:nvPr>
            <p:ph type="title"/>
          </p:nvPr>
        </p:nvSpPr>
        <p:spPr>
          <a:xfrm>
            <a:off x="457200" y="274638"/>
            <a:ext cx="8229600" cy="563562"/>
          </a:xfrm>
        </p:spPr>
        <p:txBody>
          <a:bodyPr>
            <a:normAutofit fontScale="90000"/>
          </a:bodyPr>
          <a:lstStyle/>
          <a:p>
            <a:r>
              <a:rPr lang="en-US" altLang="en-US" dirty="0" smtClean="0"/>
              <a:t>Example</a:t>
            </a:r>
            <a:r>
              <a:rPr lang="tr-TR" altLang="en-US" dirty="0" smtClean="0"/>
              <a:t> 4</a:t>
            </a:r>
            <a:r>
              <a:rPr lang="en-US" altLang="en-US" dirty="0" smtClean="0"/>
              <a:t>:</a:t>
            </a:r>
            <a:r>
              <a:rPr lang="tr-TR" altLang="en-US" dirty="0" smtClean="0"/>
              <a:t> Zero-Force Members</a:t>
            </a:r>
            <a:r>
              <a:rPr lang="en-US" altLang="en-US" dirty="0" smtClean="0"/>
              <a:t> </a:t>
            </a:r>
            <a:endParaRPr lang="tr-TR" altLang="en-US" dirty="0" smtClean="0"/>
          </a:p>
        </p:txBody>
      </p:sp>
      <p:sp>
        <p:nvSpPr>
          <p:cNvPr id="28675"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8E374C58-F258-4D18-AC85-DD244F54F152}" type="slidenum">
              <a:rPr lang="x-none" altLang="en-US" sz="1200" smtClean="0">
                <a:solidFill>
                  <a:srgbClr val="FF9933"/>
                </a:solidFill>
                <a:latin typeface="Arial" charset="0"/>
                <a:cs typeface="Arial" charset="0"/>
              </a:rPr>
              <a:pPr/>
              <a:t>23</a:t>
            </a:fld>
            <a:endParaRPr lang="en-US" altLang="en-US" sz="1200" smtClean="0">
              <a:solidFill>
                <a:srgbClr val="FF9933"/>
              </a:solidFill>
              <a:latin typeface="Arial" charset="0"/>
            </a:endParaRPr>
          </a:p>
        </p:txBody>
      </p:sp>
      <p:pic>
        <p:nvPicPr>
          <p:cNvPr id="2867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963" y="1003299"/>
            <a:ext cx="4743450" cy="212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8677" name="Text Box 3"/>
          <p:cNvSpPr txBox="1">
            <a:spLocks noChangeArrowheads="1"/>
          </p:cNvSpPr>
          <p:nvPr/>
        </p:nvSpPr>
        <p:spPr bwMode="auto">
          <a:xfrm>
            <a:off x="5240338" y="1271588"/>
            <a:ext cx="3714750" cy="101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pPr>
              <a:spcBef>
                <a:spcPct val="50000"/>
              </a:spcBef>
            </a:pPr>
            <a:r>
              <a:rPr lang="en-US" altLang="en-US" dirty="0"/>
              <a:t>For the given loading, determine the  </a:t>
            </a:r>
            <a:r>
              <a:rPr lang="en-US" altLang="en-US" b="1" i="1" dirty="0"/>
              <a:t>zero-force members</a:t>
            </a:r>
            <a:r>
              <a:rPr lang="en-US" altLang="en-US" dirty="0"/>
              <a:t> in the truss shown.</a:t>
            </a:r>
          </a:p>
        </p:txBody>
      </p:sp>
      <p:pic>
        <p:nvPicPr>
          <p:cNvPr id="2867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4122738"/>
            <a:ext cx="4086225" cy="151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867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8413" y="2743200"/>
            <a:ext cx="3981450" cy="3781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28684"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2925" y="6227763"/>
            <a:ext cx="639763" cy="296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7186535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Başlık"/>
          <p:cNvSpPr>
            <a:spLocks noGrp="1"/>
          </p:cNvSpPr>
          <p:nvPr>
            <p:ph type="title"/>
          </p:nvPr>
        </p:nvSpPr>
        <p:spPr>
          <a:xfrm>
            <a:off x="414338" y="152400"/>
            <a:ext cx="8229600" cy="639762"/>
          </a:xfrm>
        </p:spPr>
        <p:txBody>
          <a:bodyPr>
            <a:normAutofit fontScale="90000"/>
          </a:bodyPr>
          <a:lstStyle/>
          <a:p>
            <a:r>
              <a:rPr lang="en-US" altLang="en-US" dirty="0" smtClean="0"/>
              <a:t>Example</a:t>
            </a:r>
            <a:r>
              <a:rPr lang="tr-TR" altLang="en-US" dirty="0" smtClean="0"/>
              <a:t> 5</a:t>
            </a:r>
            <a:r>
              <a:rPr lang="en-US" altLang="en-US" dirty="0" smtClean="0"/>
              <a:t>:</a:t>
            </a:r>
            <a:r>
              <a:rPr lang="tr-TR" altLang="en-US" dirty="0" smtClean="0"/>
              <a:t> Zero-Force Members</a:t>
            </a:r>
            <a:r>
              <a:rPr lang="en-US" altLang="en-US" dirty="0" smtClean="0"/>
              <a:t> </a:t>
            </a:r>
            <a:endParaRPr lang="tr-TR" altLang="en-US" dirty="0" smtClean="0"/>
          </a:p>
        </p:txBody>
      </p:sp>
      <p:sp>
        <p:nvSpPr>
          <p:cNvPr id="29699"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r>
              <a:rPr lang="en-US" altLang="en-US" sz="1200" smtClean="0">
                <a:solidFill>
                  <a:srgbClr val="FF9933"/>
                </a:solidFill>
                <a:latin typeface="Arial" charset="0"/>
              </a:rPr>
              <a:t>6 - </a:t>
            </a:r>
            <a:fld id="{E51C012B-F9C5-4D67-98CF-6D1C25CEA4F9}" type="slidenum">
              <a:rPr lang="x-none" altLang="en-US" sz="1200" smtClean="0">
                <a:solidFill>
                  <a:srgbClr val="FF9933"/>
                </a:solidFill>
                <a:latin typeface="Arial" charset="0"/>
                <a:cs typeface="Arial" charset="0"/>
              </a:rPr>
              <a:pPr/>
              <a:t>24</a:t>
            </a:fld>
            <a:endParaRPr lang="en-US" altLang="en-US" sz="1200" smtClean="0">
              <a:solidFill>
                <a:srgbClr val="FF9933"/>
              </a:solidFill>
              <a:latin typeface="Arial" charset="0"/>
            </a:endParaRPr>
          </a:p>
        </p:txBody>
      </p:sp>
      <p:pic>
        <p:nvPicPr>
          <p:cNvPr id="2970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054100"/>
            <a:ext cx="4086225" cy="2514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9701" name="Text Box 3"/>
          <p:cNvSpPr txBox="1">
            <a:spLocks noChangeArrowheads="1"/>
          </p:cNvSpPr>
          <p:nvPr/>
        </p:nvSpPr>
        <p:spPr bwMode="auto">
          <a:xfrm>
            <a:off x="4529138" y="1344613"/>
            <a:ext cx="4368800"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hangingPunct="0">
              <a:defRPr>
                <a:solidFill>
                  <a:schemeClr val="tx1"/>
                </a:solidFill>
                <a:latin typeface="Times New Roman" pitchFamily="18" charset="0"/>
              </a:defRPr>
            </a:lvl6pPr>
            <a:lvl7pPr marL="2971800" indent="-228600" eaLnBrk="0" hangingPunct="0">
              <a:defRPr>
                <a:solidFill>
                  <a:schemeClr val="tx1"/>
                </a:solidFill>
                <a:latin typeface="Times New Roman" pitchFamily="18" charset="0"/>
              </a:defRPr>
            </a:lvl7pPr>
            <a:lvl8pPr marL="3429000" indent="-228600" eaLnBrk="0" hangingPunct="0">
              <a:defRPr>
                <a:solidFill>
                  <a:schemeClr val="tx1"/>
                </a:solidFill>
                <a:latin typeface="Times New Roman" pitchFamily="18" charset="0"/>
              </a:defRPr>
            </a:lvl8pPr>
            <a:lvl9pPr marL="3886200" indent="-228600" eaLnBrk="0" hangingPunct="0">
              <a:defRPr>
                <a:solidFill>
                  <a:schemeClr val="tx1"/>
                </a:solidFill>
                <a:latin typeface="Times New Roman" pitchFamily="18" charset="0"/>
              </a:defRPr>
            </a:lvl9pPr>
          </a:lstStyle>
          <a:p>
            <a:pPr>
              <a:spcBef>
                <a:spcPct val="50000"/>
              </a:spcBef>
            </a:pPr>
            <a:r>
              <a:rPr lang="en-US" altLang="en-US"/>
              <a:t>For the given loading, determine the  </a:t>
            </a:r>
            <a:r>
              <a:rPr lang="en-US" altLang="en-US" b="1" i="1"/>
              <a:t>zero-force members</a:t>
            </a:r>
            <a:r>
              <a:rPr lang="en-US" altLang="en-US"/>
              <a:t> in the truss shown.</a:t>
            </a:r>
          </a:p>
        </p:txBody>
      </p:sp>
      <p:pic>
        <p:nvPicPr>
          <p:cNvPr id="2970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7688" y="4027488"/>
            <a:ext cx="3867150" cy="2228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970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02175" y="3692525"/>
            <a:ext cx="4181475" cy="2752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Tree>
    <p:extLst>
      <p:ext uri="{BB962C8B-B14F-4D97-AF65-F5344CB8AC3E}">
        <p14:creationId xmlns:p14="http://schemas.microsoft.com/office/powerpoint/2010/main" val="10111884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b="1" dirty="0" smtClean="0"/>
              <a:t>Problem -1</a:t>
            </a:r>
            <a:endParaRPr lang="en-US" b="1" dirty="0"/>
          </a:p>
        </p:txBody>
      </p:sp>
      <p:sp>
        <p:nvSpPr>
          <p:cNvPr id="6" name="Slide Number Placeholder 5"/>
          <p:cNvSpPr>
            <a:spLocks noGrp="1"/>
          </p:cNvSpPr>
          <p:nvPr>
            <p:ph type="sldNum" sz="quarter" idx="12"/>
          </p:nvPr>
        </p:nvSpPr>
        <p:spPr/>
        <p:txBody>
          <a:bodyPr/>
          <a:lstStyle/>
          <a:p>
            <a:fld id="{E964050B-6237-4A51-8D91-3999973097DF}" type="slidenum">
              <a:rPr lang="en-US" smtClean="0"/>
              <a:pPr/>
              <a:t>3</a:t>
            </a:fld>
            <a:endParaRPr lang="en-US" dirty="0"/>
          </a:p>
        </p:txBody>
      </p:sp>
      <p:sp>
        <p:nvSpPr>
          <p:cNvPr id="58" name="TextBox 57"/>
          <p:cNvSpPr txBox="1"/>
          <p:nvPr/>
        </p:nvSpPr>
        <p:spPr>
          <a:xfrm>
            <a:off x="457200" y="1676400"/>
            <a:ext cx="8001000" cy="830997"/>
          </a:xfrm>
          <a:prstGeom prst="rect">
            <a:avLst/>
          </a:prstGeom>
          <a:noFill/>
        </p:spPr>
        <p:txBody>
          <a:bodyPr wrap="square" rtlCol="0">
            <a:spAutoFit/>
          </a:bodyPr>
          <a:lstStyle/>
          <a:p>
            <a:r>
              <a:rPr lang="en-US" sz="2400" dirty="0" smtClean="0"/>
              <a:t>Compute the forces in all the members of the truss, shown here, using the method of joints.</a:t>
            </a:r>
            <a:endParaRPr lang="en-US" sz="2400" dirty="0"/>
          </a:p>
        </p:txBody>
      </p:sp>
      <p:grpSp>
        <p:nvGrpSpPr>
          <p:cNvPr id="17" name="Group 16"/>
          <p:cNvGrpSpPr/>
          <p:nvPr/>
        </p:nvGrpSpPr>
        <p:grpSpPr>
          <a:xfrm>
            <a:off x="2744217" y="2888305"/>
            <a:ext cx="3385004" cy="2451734"/>
            <a:chOff x="250825" y="1447800"/>
            <a:chExt cx="3385004" cy="2451734"/>
          </a:xfrm>
        </p:grpSpPr>
        <p:grpSp>
          <p:nvGrpSpPr>
            <p:cNvPr id="13" name="Group 12"/>
            <p:cNvGrpSpPr/>
            <p:nvPr/>
          </p:nvGrpSpPr>
          <p:grpSpPr>
            <a:xfrm>
              <a:off x="250825" y="1447800"/>
              <a:ext cx="3385004" cy="2044613"/>
              <a:chOff x="250825" y="1447800"/>
              <a:chExt cx="3385004" cy="2044613"/>
            </a:xfrm>
          </p:grpSpPr>
          <p:graphicFrame>
            <p:nvGraphicFramePr>
              <p:cNvPr id="11" name="Object 30"/>
              <p:cNvGraphicFramePr>
                <a:graphicFrameLocks noChangeAspect="1"/>
              </p:cNvGraphicFramePr>
              <p:nvPr>
                <p:extLst>
                  <p:ext uri="{D42A27DB-BD31-4B8C-83A1-F6EECF244321}">
                    <p14:modId xmlns:p14="http://schemas.microsoft.com/office/powerpoint/2010/main" val="1411094601"/>
                  </p:ext>
                </p:extLst>
              </p:nvPr>
            </p:nvGraphicFramePr>
            <p:xfrm>
              <a:off x="2680182" y="1986398"/>
              <a:ext cx="177800" cy="234950"/>
            </p:xfrm>
            <a:graphic>
              <a:graphicData uri="http://schemas.openxmlformats.org/presentationml/2006/ole">
                <mc:AlternateContent xmlns:mc="http://schemas.openxmlformats.org/markup-compatibility/2006">
                  <mc:Choice xmlns:v="urn:schemas-microsoft-com:vml" Requires="v">
                    <p:oleObj spid="_x0000_s1088" name="Equation" r:id="rId3" imgW="152202" imgH="177569" progId="Equation.3">
                      <p:embed/>
                    </p:oleObj>
                  </mc:Choice>
                  <mc:Fallback>
                    <p:oleObj name="Equation" r:id="rId3" imgW="152202" imgH="17756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0182" y="1986398"/>
                            <a:ext cx="177800" cy="23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26"/>
              <p:cNvGraphicFramePr>
                <a:graphicFrameLocks noGrp="1" noChangeAspect="1"/>
              </p:cNvGraphicFramePr>
              <p:nvPr>
                <p:ph idx="1"/>
                <p:extLst>
                  <p:ext uri="{D42A27DB-BD31-4B8C-83A1-F6EECF244321}">
                    <p14:modId xmlns:p14="http://schemas.microsoft.com/office/powerpoint/2010/main" val="248828248"/>
                  </p:ext>
                </p:extLst>
              </p:nvPr>
            </p:nvGraphicFramePr>
            <p:xfrm>
              <a:off x="3048000" y="1752600"/>
              <a:ext cx="587829" cy="304800"/>
            </p:xfrm>
            <a:graphic>
              <a:graphicData uri="http://schemas.openxmlformats.org/presentationml/2006/ole">
                <mc:AlternateContent xmlns:mc="http://schemas.openxmlformats.org/markup-compatibility/2006">
                  <mc:Choice xmlns:v="urn:schemas-microsoft-com:vml" Requires="v">
                    <p:oleObj spid="_x0000_s1089" name="Equation" r:id="rId5" imgW="342603" imgH="177646" progId="Equation.3">
                      <p:embed/>
                    </p:oleObj>
                  </mc:Choice>
                  <mc:Fallback>
                    <p:oleObj name="Equation" r:id="rId5" imgW="342603" imgH="177646" progId="Equation.3">
                      <p:embed/>
                      <p:pic>
                        <p:nvPicPr>
                          <p:cNvPr id="0" name=""/>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0" y="1752600"/>
                            <a:ext cx="587829"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4" name="Straight Connector 13"/>
              <p:cNvCxnSpPr/>
              <p:nvPr/>
            </p:nvCxnSpPr>
            <p:spPr>
              <a:xfrm>
                <a:off x="1142998" y="1960009"/>
                <a:ext cx="1500607" cy="1222"/>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15" name="Straight Connector 14"/>
              <p:cNvCxnSpPr/>
              <p:nvPr/>
            </p:nvCxnSpPr>
            <p:spPr>
              <a:xfrm rot="5400000">
                <a:off x="410208" y="2692871"/>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16" name="Straight Connector 15"/>
              <p:cNvCxnSpPr/>
              <p:nvPr/>
            </p:nvCxnSpPr>
            <p:spPr>
              <a:xfrm>
                <a:off x="1142998" y="3425589"/>
                <a:ext cx="1500607" cy="122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643605" y="1960009"/>
                <a:ext cx="413961" cy="12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1911354" y="2692260"/>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20" name="Straight Connector 19"/>
              <p:cNvCxnSpPr/>
              <p:nvPr/>
            </p:nvCxnSpPr>
            <p:spPr>
              <a:xfrm>
                <a:off x="1142998" y="1960009"/>
                <a:ext cx="1500607" cy="146557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3" name="Object 27"/>
              <p:cNvGraphicFramePr>
                <a:graphicFrameLocks noChangeAspect="1"/>
              </p:cNvGraphicFramePr>
              <p:nvPr>
                <p:extLst>
                  <p:ext uri="{D42A27DB-BD31-4B8C-83A1-F6EECF244321}">
                    <p14:modId xmlns:p14="http://schemas.microsoft.com/office/powerpoint/2010/main" val="3135269489"/>
                  </p:ext>
                </p:extLst>
              </p:nvPr>
            </p:nvGraphicFramePr>
            <p:xfrm>
              <a:off x="914400" y="3200400"/>
              <a:ext cx="177873" cy="217394"/>
            </p:xfrm>
            <a:graphic>
              <a:graphicData uri="http://schemas.openxmlformats.org/presentationml/2006/ole">
                <mc:AlternateContent xmlns:mc="http://schemas.openxmlformats.org/markup-compatibility/2006">
                  <mc:Choice xmlns:v="urn:schemas-microsoft-com:vml" Requires="v">
                    <p:oleObj spid="_x0000_s1090" name="Equation" r:id="rId7" imgW="152268" imgH="164957" progId="Equation.3">
                      <p:embed/>
                    </p:oleObj>
                  </mc:Choice>
                  <mc:Fallback>
                    <p:oleObj name="Equation" r:id="rId7" imgW="152268" imgH="164957"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4400" y="3200400"/>
                            <a:ext cx="177873" cy="2173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Object 28"/>
              <p:cNvGraphicFramePr>
                <a:graphicFrameLocks noChangeAspect="1"/>
              </p:cNvGraphicFramePr>
              <p:nvPr>
                <p:extLst>
                  <p:ext uri="{D42A27DB-BD31-4B8C-83A1-F6EECF244321}">
                    <p14:modId xmlns:p14="http://schemas.microsoft.com/office/powerpoint/2010/main" val="431753935"/>
                  </p:ext>
                </p:extLst>
              </p:nvPr>
            </p:nvGraphicFramePr>
            <p:xfrm>
              <a:off x="945045" y="1883210"/>
              <a:ext cx="192087" cy="217488"/>
            </p:xfrm>
            <a:graphic>
              <a:graphicData uri="http://schemas.openxmlformats.org/presentationml/2006/ole">
                <mc:AlternateContent xmlns:mc="http://schemas.openxmlformats.org/markup-compatibility/2006">
                  <mc:Choice xmlns:v="urn:schemas-microsoft-com:vml" Requires="v">
                    <p:oleObj spid="_x0000_s1091" name="Equation" r:id="rId9" imgW="164885" imgH="164885" progId="Equation.3">
                      <p:embed/>
                    </p:oleObj>
                  </mc:Choice>
                  <mc:Fallback>
                    <p:oleObj name="Equation" r:id="rId9" imgW="164885" imgH="164885"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45045" y="1883210"/>
                            <a:ext cx="192087" cy="217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 name="Object 29"/>
              <p:cNvGraphicFramePr>
                <a:graphicFrameLocks noChangeAspect="1"/>
              </p:cNvGraphicFramePr>
              <p:nvPr>
                <p:extLst>
                  <p:ext uri="{D42A27DB-BD31-4B8C-83A1-F6EECF244321}">
                    <p14:modId xmlns:p14="http://schemas.microsoft.com/office/powerpoint/2010/main" val="3976177242"/>
                  </p:ext>
                </p:extLst>
              </p:nvPr>
            </p:nvGraphicFramePr>
            <p:xfrm>
              <a:off x="2665932" y="3273797"/>
              <a:ext cx="177873" cy="218616"/>
            </p:xfrm>
            <a:graphic>
              <a:graphicData uri="http://schemas.openxmlformats.org/presentationml/2006/ole">
                <mc:AlternateContent xmlns:mc="http://schemas.openxmlformats.org/markup-compatibility/2006">
                  <mc:Choice xmlns:v="urn:schemas-microsoft-com:vml" Requires="v">
                    <p:oleObj spid="_x0000_s1092" name="Equation" r:id="rId11" imgW="152268" imgH="164957" progId="Equation.3">
                      <p:embed/>
                    </p:oleObj>
                  </mc:Choice>
                  <mc:Fallback>
                    <p:oleObj name="Equation" r:id="rId11" imgW="152268" imgH="164957"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665932" y="3273797"/>
                            <a:ext cx="177873" cy="2186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50" name="Straight Arrow Connector 49"/>
              <p:cNvCxnSpPr/>
              <p:nvPr/>
            </p:nvCxnSpPr>
            <p:spPr>
              <a:xfrm>
                <a:off x="1143000" y="1752600"/>
                <a:ext cx="1501683"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rot="5400000">
                <a:off x="114300" y="2705100"/>
                <a:ext cx="1447800"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1042555" y="1756065"/>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2539639" y="1767542"/>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738052" y="1981200"/>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81946" name="Object 26"/>
              <p:cNvGraphicFramePr>
                <a:graphicFrameLocks noChangeAspect="1"/>
              </p:cNvGraphicFramePr>
              <p:nvPr>
                <p:extLst>
                  <p:ext uri="{D42A27DB-BD31-4B8C-83A1-F6EECF244321}">
                    <p14:modId xmlns:p14="http://schemas.microsoft.com/office/powerpoint/2010/main" val="2182540346"/>
                  </p:ext>
                </p:extLst>
              </p:nvPr>
            </p:nvGraphicFramePr>
            <p:xfrm>
              <a:off x="1557338" y="1447800"/>
              <a:ext cx="674687" cy="304800"/>
            </p:xfrm>
            <a:graphic>
              <a:graphicData uri="http://schemas.openxmlformats.org/presentationml/2006/ole">
                <mc:AlternateContent xmlns:mc="http://schemas.openxmlformats.org/markup-compatibility/2006">
                  <mc:Choice xmlns:v="urn:schemas-microsoft-com:vml" Requires="v">
                    <p:oleObj spid="_x0000_s1093" name="Equation" r:id="rId13" imgW="393359" imgH="177646" progId="Equation.3">
                      <p:embed/>
                    </p:oleObj>
                  </mc:Choice>
                  <mc:Fallback>
                    <p:oleObj name="Equation" r:id="rId13" imgW="393359" imgH="177646"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57338" y="1447800"/>
                            <a:ext cx="674687"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47" name="Object 27"/>
              <p:cNvGraphicFramePr>
                <a:graphicFrameLocks noChangeAspect="1"/>
              </p:cNvGraphicFramePr>
              <p:nvPr>
                <p:extLst>
                  <p:ext uri="{D42A27DB-BD31-4B8C-83A1-F6EECF244321}">
                    <p14:modId xmlns:p14="http://schemas.microsoft.com/office/powerpoint/2010/main" val="1754401317"/>
                  </p:ext>
                </p:extLst>
              </p:nvPr>
            </p:nvGraphicFramePr>
            <p:xfrm>
              <a:off x="250825" y="2466704"/>
              <a:ext cx="630238" cy="304800"/>
            </p:xfrm>
            <a:graphic>
              <a:graphicData uri="http://schemas.openxmlformats.org/presentationml/2006/ole">
                <mc:AlternateContent xmlns:mc="http://schemas.openxmlformats.org/markup-compatibility/2006">
                  <mc:Choice xmlns:v="urn:schemas-microsoft-com:vml" Requires="v">
                    <p:oleObj spid="_x0000_s1094" name="Equation" r:id="rId15" imgW="368140" imgH="177723" progId="Equation.3">
                      <p:embed/>
                    </p:oleObj>
                  </mc:Choice>
                  <mc:Fallback>
                    <p:oleObj name="Equation" r:id="rId15" imgW="368140" imgH="177723"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50825" y="2466704"/>
                            <a:ext cx="630238"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1" name="Straight Connector 60"/>
              <p:cNvCxnSpPr/>
              <p:nvPr/>
            </p:nvCxnSpPr>
            <p:spPr>
              <a:xfrm>
                <a:off x="762000" y="34290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a:off x="2362545" y="3438924"/>
              <a:ext cx="449925" cy="460610"/>
              <a:chOff x="2205758" y="4079522"/>
              <a:chExt cx="449925" cy="460610"/>
            </a:xfrm>
          </p:grpSpPr>
          <p:cxnSp>
            <p:nvCxnSpPr>
              <p:cNvPr id="56" name="Straight Connector 55"/>
              <p:cNvCxnSpPr/>
              <p:nvPr/>
            </p:nvCxnSpPr>
            <p:spPr>
              <a:xfrm rot="5400000">
                <a:off x="2199862" y="4428781"/>
                <a:ext cx="100495" cy="88704"/>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59" name="Isosceles Triangle 58"/>
              <p:cNvSpPr/>
              <p:nvPr/>
            </p:nvSpPr>
            <p:spPr>
              <a:xfrm>
                <a:off x="2374781" y="4079522"/>
                <a:ext cx="206980" cy="224722"/>
              </a:xfrm>
              <a:prstGeom prst="triangle">
                <a:avLst/>
              </a:prstGeom>
              <a:solidFill>
                <a:schemeClr val="accent4"/>
              </a:solid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60" name="Straight Connector 59"/>
              <p:cNvCxnSpPr/>
              <p:nvPr/>
            </p:nvCxnSpPr>
            <p:spPr>
              <a:xfrm rot="10800000">
                <a:off x="2286077" y="4414509"/>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62" name="Oval 61"/>
              <p:cNvSpPr/>
              <p:nvPr/>
            </p:nvSpPr>
            <p:spPr>
              <a:xfrm>
                <a:off x="2359998" y="4290040"/>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2493057" y="4290037"/>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Connector 63"/>
              <p:cNvCxnSpPr/>
              <p:nvPr/>
            </p:nvCxnSpPr>
            <p:spPr>
              <a:xfrm rot="10800000">
                <a:off x="2293468" y="4288890"/>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65" name="Straight Connector 64"/>
              <p:cNvCxnSpPr/>
              <p:nvPr/>
            </p:nvCxnSpPr>
            <p:spPr>
              <a:xfrm rot="5400000">
                <a:off x="230236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66" name="Straight Connector 65"/>
              <p:cNvCxnSpPr/>
              <p:nvPr/>
            </p:nvCxnSpPr>
            <p:spPr>
              <a:xfrm rot="5400000">
                <a:off x="242490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67" name="Straight Connector 66"/>
              <p:cNvCxnSpPr/>
              <p:nvPr/>
            </p:nvCxnSpPr>
            <p:spPr>
              <a:xfrm rot="5400000">
                <a:off x="2537924"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grpSp>
        <p:grpSp>
          <p:nvGrpSpPr>
            <p:cNvPr id="71" name="Group 138"/>
            <p:cNvGrpSpPr/>
            <p:nvPr/>
          </p:nvGrpSpPr>
          <p:grpSpPr>
            <a:xfrm>
              <a:off x="901626" y="3433962"/>
              <a:ext cx="428742" cy="452235"/>
              <a:chOff x="740231" y="6030698"/>
              <a:chExt cx="631367" cy="587829"/>
            </a:xfrm>
            <a:solidFill>
              <a:schemeClr val="accent4"/>
            </a:solidFill>
          </p:grpSpPr>
          <p:cxnSp>
            <p:nvCxnSpPr>
              <p:cNvPr id="72" name="Straight Connector 71"/>
              <p:cNvCxnSpPr/>
              <p:nvPr/>
            </p:nvCxnSpPr>
            <p:spPr>
              <a:xfrm rot="5400000">
                <a:off x="740230" y="6466125"/>
                <a:ext cx="130627" cy="130626"/>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sp>
            <p:nvSpPr>
              <p:cNvPr id="73" name="Isosceles Triangle 72"/>
              <p:cNvSpPr/>
              <p:nvPr/>
            </p:nvSpPr>
            <p:spPr>
              <a:xfrm>
                <a:off x="881739" y="6030698"/>
                <a:ext cx="424543" cy="446315"/>
              </a:xfrm>
              <a:prstGeom prst="triangle">
                <a:avLst/>
              </a:prstGeom>
              <a:grp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74" name="Straight Connector 73"/>
              <p:cNvCxnSpPr/>
              <p:nvPr/>
            </p:nvCxnSpPr>
            <p:spPr>
              <a:xfrm rot="10800000">
                <a:off x="838199" y="6466127"/>
                <a:ext cx="533399" cy="1588"/>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75" name="Straight Connector 74"/>
              <p:cNvCxnSpPr/>
              <p:nvPr/>
            </p:nvCxnSpPr>
            <p:spPr>
              <a:xfrm rot="5400000">
                <a:off x="892629" y="6466127"/>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76" name="Straight Connector 75"/>
              <p:cNvCxnSpPr/>
              <p:nvPr/>
            </p:nvCxnSpPr>
            <p:spPr>
              <a:xfrm rot="5400000">
                <a:off x="1045030" y="6466127"/>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77" name="Straight Connector 76"/>
              <p:cNvCxnSpPr/>
              <p:nvPr/>
            </p:nvCxnSpPr>
            <p:spPr>
              <a:xfrm rot="5400000">
                <a:off x="1197431" y="6466114"/>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grpSp>
      </p:grpSp>
    </p:spTree>
    <p:extLst>
      <p:ext uri="{BB962C8B-B14F-4D97-AF65-F5344CB8AC3E}">
        <p14:creationId xmlns:p14="http://schemas.microsoft.com/office/powerpoint/2010/main" val="42509484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b="1" dirty="0" smtClean="0"/>
              <a:t>Support Reactions</a:t>
            </a:r>
            <a:endParaRPr lang="en-US" b="1" dirty="0"/>
          </a:p>
        </p:txBody>
      </p:sp>
      <p:sp>
        <p:nvSpPr>
          <p:cNvPr id="6" name="Slide Number Placeholder 5"/>
          <p:cNvSpPr>
            <a:spLocks noGrp="1"/>
          </p:cNvSpPr>
          <p:nvPr>
            <p:ph type="sldNum" sz="quarter" idx="12"/>
          </p:nvPr>
        </p:nvSpPr>
        <p:spPr/>
        <p:txBody>
          <a:bodyPr/>
          <a:lstStyle/>
          <a:p>
            <a:fld id="{E964050B-6237-4A51-8D91-3999973097DF}" type="slidenum">
              <a:rPr lang="en-US" smtClean="0"/>
              <a:pPr/>
              <a:t>4</a:t>
            </a:fld>
            <a:endParaRPr lang="en-US" dirty="0"/>
          </a:p>
        </p:txBody>
      </p:sp>
      <p:sp>
        <p:nvSpPr>
          <p:cNvPr id="81" name="Rectangle 80"/>
          <p:cNvSpPr/>
          <p:nvPr/>
        </p:nvSpPr>
        <p:spPr>
          <a:xfrm>
            <a:off x="5181600" y="1752600"/>
            <a:ext cx="2057400" cy="304800"/>
          </a:xfrm>
          <a:prstGeom prst="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accent3"/>
                </a:solidFill>
              </a:rPr>
              <a:t>Support Reactions</a:t>
            </a:r>
            <a:endParaRPr lang="en-US" dirty="0">
              <a:solidFill>
                <a:schemeClr val="accent3"/>
              </a:solidFill>
            </a:endParaRPr>
          </a:p>
        </p:txBody>
      </p:sp>
      <p:graphicFrame>
        <p:nvGraphicFramePr>
          <p:cNvPr id="81941" name="Object 21"/>
          <p:cNvGraphicFramePr>
            <a:graphicFrameLocks noChangeAspect="1"/>
          </p:cNvGraphicFramePr>
          <p:nvPr/>
        </p:nvGraphicFramePr>
        <p:xfrm>
          <a:off x="381000" y="4724400"/>
          <a:ext cx="2941637" cy="1343153"/>
        </p:xfrm>
        <a:graphic>
          <a:graphicData uri="http://schemas.openxmlformats.org/presentationml/2006/ole">
            <mc:AlternateContent xmlns:mc="http://schemas.openxmlformats.org/markup-compatibility/2006">
              <mc:Choice xmlns:v="urn:schemas-microsoft-com:vml" Requires="v">
                <p:oleObj spid="_x0000_s2166" name="Equation" r:id="rId3" imgW="1524000" imgH="698500" progId="Equation.3">
                  <p:embed/>
                </p:oleObj>
              </mc:Choice>
              <mc:Fallback>
                <p:oleObj name="Equation" r:id="rId3" imgW="1524000" imgH="6985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4724400"/>
                        <a:ext cx="2941637" cy="134315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45" name="Object 25"/>
          <p:cNvGraphicFramePr>
            <a:graphicFrameLocks noChangeAspect="1"/>
          </p:cNvGraphicFramePr>
          <p:nvPr/>
        </p:nvGraphicFramePr>
        <p:xfrm>
          <a:off x="4343400" y="2514600"/>
          <a:ext cx="4475162" cy="1649412"/>
        </p:xfrm>
        <a:graphic>
          <a:graphicData uri="http://schemas.openxmlformats.org/presentationml/2006/ole">
            <mc:AlternateContent xmlns:mc="http://schemas.openxmlformats.org/markup-compatibility/2006">
              <mc:Choice xmlns:v="urn:schemas-microsoft-com:vml" Requires="v">
                <p:oleObj spid="_x0000_s2167" name="Equation" r:id="rId5" imgW="2679700" imgH="990600" progId="Equation.3">
                  <p:embed/>
                </p:oleObj>
              </mc:Choice>
              <mc:Fallback>
                <p:oleObj name="Equation" r:id="rId5" imgW="2679700" imgH="990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3400" y="2514600"/>
                        <a:ext cx="4475162" cy="1649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56" name="Group 55"/>
          <p:cNvGrpSpPr/>
          <p:nvPr/>
        </p:nvGrpSpPr>
        <p:grpSpPr>
          <a:xfrm>
            <a:off x="246785" y="1305553"/>
            <a:ext cx="3385004" cy="3147425"/>
            <a:chOff x="296271" y="2673030"/>
            <a:chExt cx="3385004" cy="3147425"/>
          </a:xfrm>
        </p:grpSpPr>
        <p:graphicFrame>
          <p:nvGraphicFramePr>
            <p:cNvPr id="58" name="Object 20"/>
            <p:cNvGraphicFramePr>
              <a:graphicFrameLocks noChangeAspect="1"/>
            </p:cNvGraphicFramePr>
            <p:nvPr>
              <p:extLst>
                <p:ext uri="{D42A27DB-BD31-4B8C-83A1-F6EECF244321}">
                  <p14:modId xmlns:p14="http://schemas.microsoft.com/office/powerpoint/2010/main" val="1972172530"/>
                </p:ext>
              </p:extLst>
            </p:nvPr>
          </p:nvGraphicFramePr>
          <p:xfrm>
            <a:off x="415079" y="4515179"/>
            <a:ext cx="352425" cy="423862"/>
          </p:xfrm>
          <a:graphic>
            <a:graphicData uri="http://schemas.openxmlformats.org/presentationml/2006/ole">
              <mc:AlternateContent xmlns:mc="http://schemas.openxmlformats.org/markup-compatibility/2006">
                <mc:Choice xmlns:v="urn:schemas-microsoft-com:vml" Requires="v">
                  <p:oleObj spid="_x0000_s2168" name="Equation" r:id="rId7" imgW="190440" imgH="228600" progId="Equation.3">
                    <p:embed/>
                  </p:oleObj>
                </mc:Choice>
                <mc:Fallback>
                  <p:oleObj name="Equation" r:id="rId7" imgW="190440" imgH="228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5079" y="4515179"/>
                          <a:ext cx="352425" cy="423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59" name="Straight Arrow Connector 58"/>
            <p:cNvCxnSpPr/>
            <p:nvPr/>
          </p:nvCxnSpPr>
          <p:spPr>
            <a:xfrm rot="10800000">
              <a:off x="737368" y="4666178"/>
              <a:ext cx="457200" cy="1194"/>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60" name="Object 20"/>
            <p:cNvGraphicFramePr>
              <a:graphicFrameLocks noChangeAspect="1"/>
            </p:cNvGraphicFramePr>
            <p:nvPr>
              <p:extLst>
                <p:ext uri="{D42A27DB-BD31-4B8C-83A1-F6EECF244321}">
                  <p14:modId xmlns:p14="http://schemas.microsoft.com/office/powerpoint/2010/main" val="193654358"/>
                </p:ext>
              </p:extLst>
            </p:nvPr>
          </p:nvGraphicFramePr>
          <p:xfrm>
            <a:off x="2207748" y="4329469"/>
            <a:ext cx="228600" cy="319596"/>
          </p:xfrm>
          <a:graphic>
            <a:graphicData uri="http://schemas.openxmlformats.org/presentationml/2006/ole">
              <mc:AlternateContent xmlns:mc="http://schemas.openxmlformats.org/markup-compatibility/2006">
                <mc:Choice xmlns:v="urn:schemas-microsoft-com:vml" Requires="v">
                  <p:oleObj spid="_x0000_s2169" name="Equation" r:id="rId9" imgW="126725" imgH="177415" progId="Equation.3">
                    <p:embed/>
                  </p:oleObj>
                </mc:Choice>
                <mc:Fallback>
                  <p:oleObj name="Equation" r:id="rId9" imgW="126725" imgH="177415"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07748" y="4329469"/>
                          <a:ext cx="228600" cy="3195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1" name="Object 23"/>
            <p:cNvGraphicFramePr>
              <a:graphicFrameLocks noChangeAspect="1"/>
            </p:cNvGraphicFramePr>
            <p:nvPr>
              <p:extLst>
                <p:ext uri="{D42A27DB-BD31-4B8C-83A1-F6EECF244321}">
                  <p14:modId xmlns:p14="http://schemas.microsoft.com/office/powerpoint/2010/main" val="2047638721"/>
                </p:ext>
              </p:extLst>
            </p:nvPr>
          </p:nvGraphicFramePr>
          <p:xfrm>
            <a:off x="1025525" y="5332866"/>
            <a:ext cx="352425" cy="449262"/>
          </p:xfrm>
          <a:graphic>
            <a:graphicData uri="http://schemas.openxmlformats.org/presentationml/2006/ole">
              <mc:AlternateContent xmlns:mc="http://schemas.openxmlformats.org/markup-compatibility/2006">
                <mc:Choice xmlns:v="urn:schemas-microsoft-com:vml" Requires="v">
                  <p:oleObj spid="_x0000_s2170" name="Equation" r:id="rId11" imgW="190440" imgH="241200" progId="Equation.3">
                    <p:embed/>
                  </p:oleObj>
                </mc:Choice>
                <mc:Fallback>
                  <p:oleObj name="Equation" r:id="rId11" imgW="190440" imgH="2412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25525" y="5332866"/>
                          <a:ext cx="352425" cy="449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2" name="Object 19"/>
            <p:cNvGraphicFramePr>
              <a:graphicFrameLocks noChangeAspect="1"/>
            </p:cNvGraphicFramePr>
            <p:nvPr>
              <p:extLst>
                <p:ext uri="{D42A27DB-BD31-4B8C-83A1-F6EECF244321}">
                  <p14:modId xmlns:p14="http://schemas.microsoft.com/office/powerpoint/2010/main" val="3513053617"/>
                </p:ext>
              </p:extLst>
            </p:nvPr>
          </p:nvGraphicFramePr>
          <p:xfrm>
            <a:off x="2547256" y="5372780"/>
            <a:ext cx="352425" cy="447675"/>
          </p:xfrm>
          <a:graphic>
            <a:graphicData uri="http://schemas.openxmlformats.org/presentationml/2006/ole">
              <mc:AlternateContent xmlns:mc="http://schemas.openxmlformats.org/markup-compatibility/2006">
                <mc:Choice xmlns:v="urn:schemas-microsoft-com:vml" Requires="v">
                  <p:oleObj spid="_x0000_s2171" name="Equation" r:id="rId13" imgW="190440" imgH="241200" progId="Equation.3">
                    <p:embed/>
                  </p:oleObj>
                </mc:Choice>
                <mc:Fallback>
                  <p:oleObj name="Equation" r:id="rId13" imgW="190440" imgH="2412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547256" y="5372780"/>
                          <a:ext cx="352425" cy="447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3" name="Straight Arrow Connector 62"/>
            <p:cNvCxnSpPr/>
            <p:nvPr/>
          </p:nvCxnSpPr>
          <p:spPr>
            <a:xfrm flipV="1">
              <a:off x="1211609" y="5007518"/>
              <a:ext cx="0" cy="381000"/>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nvGrpSpPr>
            <p:cNvPr id="64" name="Group 63"/>
            <p:cNvGrpSpPr/>
            <p:nvPr/>
          </p:nvGrpSpPr>
          <p:grpSpPr>
            <a:xfrm>
              <a:off x="296271" y="2673030"/>
              <a:ext cx="3385004" cy="2044613"/>
              <a:chOff x="250825" y="1447800"/>
              <a:chExt cx="3385004" cy="2044613"/>
            </a:xfrm>
          </p:grpSpPr>
          <p:graphicFrame>
            <p:nvGraphicFramePr>
              <p:cNvPr id="85" name="Object 30"/>
              <p:cNvGraphicFramePr>
                <a:graphicFrameLocks noChangeAspect="1"/>
              </p:cNvGraphicFramePr>
              <p:nvPr>
                <p:extLst>
                  <p:ext uri="{D42A27DB-BD31-4B8C-83A1-F6EECF244321}">
                    <p14:modId xmlns:p14="http://schemas.microsoft.com/office/powerpoint/2010/main" val="1203756058"/>
                  </p:ext>
                </p:extLst>
              </p:nvPr>
            </p:nvGraphicFramePr>
            <p:xfrm>
              <a:off x="2680182" y="1986398"/>
              <a:ext cx="177800" cy="234950"/>
            </p:xfrm>
            <a:graphic>
              <a:graphicData uri="http://schemas.openxmlformats.org/presentationml/2006/ole">
                <mc:AlternateContent xmlns:mc="http://schemas.openxmlformats.org/markup-compatibility/2006">
                  <mc:Choice xmlns:v="urn:schemas-microsoft-com:vml" Requires="v">
                    <p:oleObj spid="_x0000_s2172" name="Equation" r:id="rId15" imgW="152202" imgH="177569" progId="Equation.3">
                      <p:embed/>
                    </p:oleObj>
                  </mc:Choice>
                  <mc:Fallback>
                    <p:oleObj name="Equation" r:id="rId15" imgW="152202" imgH="177569"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680182" y="1986398"/>
                            <a:ext cx="177800" cy="23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6" name="Object 26"/>
              <p:cNvGraphicFramePr>
                <a:graphicFrameLocks noGrp="1" noChangeAspect="1"/>
              </p:cNvGraphicFramePr>
              <p:nvPr>
                <p:ph idx="1"/>
                <p:extLst>
                  <p:ext uri="{D42A27DB-BD31-4B8C-83A1-F6EECF244321}">
                    <p14:modId xmlns:p14="http://schemas.microsoft.com/office/powerpoint/2010/main" val="3015100519"/>
                  </p:ext>
                </p:extLst>
              </p:nvPr>
            </p:nvGraphicFramePr>
            <p:xfrm>
              <a:off x="3048000" y="1752600"/>
              <a:ext cx="587829" cy="304800"/>
            </p:xfrm>
            <a:graphic>
              <a:graphicData uri="http://schemas.openxmlformats.org/presentationml/2006/ole">
                <mc:AlternateContent xmlns:mc="http://schemas.openxmlformats.org/markup-compatibility/2006">
                  <mc:Choice xmlns:v="urn:schemas-microsoft-com:vml" Requires="v">
                    <p:oleObj spid="_x0000_s2173" name="Equation" r:id="rId17" imgW="342603" imgH="177646" progId="Equation.3">
                      <p:embed/>
                    </p:oleObj>
                  </mc:Choice>
                  <mc:Fallback>
                    <p:oleObj name="Equation" r:id="rId17" imgW="342603" imgH="177646" progId="Equation.3">
                      <p:embed/>
                      <p:pic>
                        <p:nvPicPr>
                          <p:cNvPr id="0" name=""/>
                          <p:cNvPicPr>
                            <a:picLocks noGrp="1"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048000" y="1752600"/>
                            <a:ext cx="587829"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88" name="Straight Connector 87"/>
              <p:cNvCxnSpPr/>
              <p:nvPr/>
            </p:nvCxnSpPr>
            <p:spPr>
              <a:xfrm>
                <a:off x="1142998" y="1960009"/>
                <a:ext cx="1500607" cy="1222"/>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89" name="Straight Connector 88"/>
              <p:cNvCxnSpPr/>
              <p:nvPr/>
            </p:nvCxnSpPr>
            <p:spPr>
              <a:xfrm rot="5400000">
                <a:off x="410208" y="2692871"/>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90" name="Straight Connector 89"/>
              <p:cNvCxnSpPr/>
              <p:nvPr/>
            </p:nvCxnSpPr>
            <p:spPr>
              <a:xfrm>
                <a:off x="1142998" y="3425589"/>
                <a:ext cx="1500607" cy="122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a:off x="2643605" y="1960009"/>
                <a:ext cx="413961" cy="12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rot="5400000">
                <a:off x="1911354" y="2692260"/>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93" name="Straight Connector 92"/>
              <p:cNvCxnSpPr/>
              <p:nvPr/>
            </p:nvCxnSpPr>
            <p:spPr>
              <a:xfrm>
                <a:off x="1142998" y="1960009"/>
                <a:ext cx="1500607" cy="146557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95" name="Object 27"/>
              <p:cNvGraphicFramePr>
                <a:graphicFrameLocks noChangeAspect="1"/>
              </p:cNvGraphicFramePr>
              <p:nvPr>
                <p:extLst>
                  <p:ext uri="{D42A27DB-BD31-4B8C-83A1-F6EECF244321}">
                    <p14:modId xmlns:p14="http://schemas.microsoft.com/office/powerpoint/2010/main" val="3021581879"/>
                  </p:ext>
                </p:extLst>
              </p:nvPr>
            </p:nvGraphicFramePr>
            <p:xfrm>
              <a:off x="914400" y="3127830"/>
              <a:ext cx="177873" cy="217394"/>
            </p:xfrm>
            <a:graphic>
              <a:graphicData uri="http://schemas.openxmlformats.org/presentationml/2006/ole">
                <mc:AlternateContent xmlns:mc="http://schemas.openxmlformats.org/markup-compatibility/2006">
                  <mc:Choice xmlns:v="urn:schemas-microsoft-com:vml" Requires="v">
                    <p:oleObj spid="_x0000_s2174" name="Equation" r:id="rId19" imgW="152268" imgH="164957" progId="Equation.3">
                      <p:embed/>
                    </p:oleObj>
                  </mc:Choice>
                  <mc:Fallback>
                    <p:oleObj name="Equation" r:id="rId19" imgW="152268" imgH="164957"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14400" y="3127830"/>
                            <a:ext cx="177873" cy="2173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6" name="Object 28"/>
              <p:cNvGraphicFramePr>
                <a:graphicFrameLocks noChangeAspect="1"/>
              </p:cNvGraphicFramePr>
              <p:nvPr>
                <p:extLst>
                  <p:ext uri="{D42A27DB-BD31-4B8C-83A1-F6EECF244321}">
                    <p14:modId xmlns:p14="http://schemas.microsoft.com/office/powerpoint/2010/main" val="3956652844"/>
                  </p:ext>
                </p:extLst>
              </p:nvPr>
            </p:nvGraphicFramePr>
            <p:xfrm>
              <a:off x="945045" y="1883210"/>
              <a:ext cx="192087" cy="217488"/>
            </p:xfrm>
            <a:graphic>
              <a:graphicData uri="http://schemas.openxmlformats.org/presentationml/2006/ole">
                <mc:AlternateContent xmlns:mc="http://schemas.openxmlformats.org/markup-compatibility/2006">
                  <mc:Choice xmlns:v="urn:schemas-microsoft-com:vml" Requires="v">
                    <p:oleObj spid="_x0000_s2175" name="Equation" r:id="rId21" imgW="164885" imgH="164885" progId="Equation.3">
                      <p:embed/>
                    </p:oleObj>
                  </mc:Choice>
                  <mc:Fallback>
                    <p:oleObj name="Equation" r:id="rId21" imgW="164885" imgH="164885"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945045" y="1883210"/>
                            <a:ext cx="192087" cy="217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7" name="Object 29"/>
              <p:cNvGraphicFramePr>
                <a:graphicFrameLocks noChangeAspect="1"/>
              </p:cNvGraphicFramePr>
              <p:nvPr>
                <p:extLst>
                  <p:ext uri="{D42A27DB-BD31-4B8C-83A1-F6EECF244321}">
                    <p14:modId xmlns:p14="http://schemas.microsoft.com/office/powerpoint/2010/main" val="2729547563"/>
                  </p:ext>
                </p:extLst>
              </p:nvPr>
            </p:nvGraphicFramePr>
            <p:xfrm>
              <a:off x="2665932" y="3273797"/>
              <a:ext cx="177873" cy="218616"/>
            </p:xfrm>
            <a:graphic>
              <a:graphicData uri="http://schemas.openxmlformats.org/presentationml/2006/ole">
                <mc:AlternateContent xmlns:mc="http://schemas.openxmlformats.org/markup-compatibility/2006">
                  <mc:Choice xmlns:v="urn:schemas-microsoft-com:vml" Requires="v">
                    <p:oleObj spid="_x0000_s2176" name="Equation" r:id="rId23" imgW="152268" imgH="164957" progId="Equation.3">
                      <p:embed/>
                    </p:oleObj>
                  </mc:Choice>
                  <mc:Fallback>
                    <p:oleObj name="Equation" r:id="rId23" imgW="152268" imgH="164957"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665932" y="3273797"/>
                            <a:ext cx="177873" cy="2186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8" name="Straight Arrow Connector 97"/>
              <p:cNvCxnSpPr/>
              <p:nvPr/>
            </p:nvCxnSpPr>
            <p:spPr>
              <a:xfrm>
                <a:off x="1143000" y="1752600"/>
                <a:ext cx="1501683"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rot="5400000">
                <a:off x="114300" y="2705100"/>
                <a:ext cx="1447800"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a:off x="1042555" y="1756065"/>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5400000">
                <a:off x="2539639" y="1767542"/>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738052" y="1981200"/>
                <a:ext cx="2286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03" name="Object 26"/>
              <p:cNvGraphicFramePr>
                <a:graphicFrameLocks noChangeAspect="1"/>
              </p:cNvGraphicFramePr>
              <p:nvPr>
                <p:extLst>
                  <p:ext uri="{D42A27DB-BD31-4B8C-83A1-F6EECF244321}">
                    <p14:modId xmlns:p14="http://schemas.microsoft.com/office/powerpoint/2010/main" val="279038775"/>
                  </p:ext>
                </p:extLst>
              </p:nvPr>
            </p:nvGraphicFramePr>
            <p:xfrm>
              <a:off x="1557338" y="1447800"/>
              <a:ext cx="674687" cy="304800"/>
            </p:xfrm>
            <a:graphic>
              <a:graphicData uri="http://schemas.openxmlformats.org/presentationml/2006/ole">
                <mc:AlternateContent xmlns:mc="http://schemas.openxmlformats.org/markup-compatibility/2006">
                  <mc:Choice xmlns:v="urn:schemas-microsoft-com:vml" Requires="v">
                    <p:oleObj spid="_x0000_s2177" name="Equation" r:id="rId25" imgW="393359" imgH="177646" progId="Equation.3">
                      <p:embed/>
                    </p:oleObj>
                  </mc:Choice>
                  <mc:Fallback>
                    <p:oleObj name="Equation" r:id="rId25" imgW="393359" imgH="177646" progId="Equation.3">
                      <p:embed/>
                      <p:pic>
                        <p:nvPicPr>
                          <p:cNvPr id="0" name=""/>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557338" y="1447800"/>
                            <a:ext cx="674687"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4" name="Object 27"/>
              <p:cNvGraphicFramePr>
                <a:graphicFrameLocks noChangeAspect="1"/>
              </p:cNvGraphicFramePr>
              <p:nvPr>
                <p:extLst>
                  <p:ext uri="{D42A27DB-BD31-4B8C-83A1-F6EECF244321}">
                    <p14:modId xmlns:p14="http://schemas.microsoft.com/office/powerpoint/2010/main" val="2547818281"/>
                  </p:ext>
                </p:extLst>
              </p:nvPr>
            </p:nvGraphicFramePr>
            <p:xfrm>
              <a:off x="250825" y="2466704"/>
              <a:ext cx="630238" cy="304800"/>
            </p:xfrm>
            <a:graphic>
              <a:graphicData uri="http://schemas.openxmlformats.org/presentationml/2006/ole">
                <mc:AlternateContent xmlns:mc="http://schemas.openxmlformats.org/markup-compatibility/2006">
                  <mc:Choice xmlns:v="urn:schemas-microsoft-com:vml" Requires="v">
                    <p:oleObj spid="_x0000_s2178" name="Equation" r:id="rId27" imgW="368140" imgH="177723" progId="Equation.3">
                      <p:embed/>
                    </p:oleObj>
                  </mc:Choice>
                  <mc:Fallback>
                    <p:oleObj name="Equation" r:id="rId27" imgW="368140" imgH="177723" progId="Equation.3">
                      <p:embed/>
                      <p:pic>
                        <p:nvPicPr>
                          <p:cNvPr id="0" name=""/>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250825" y="2466704"/>
                            <a:ext cx="630238"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05" name="Straight Connector 104"/>
              <p:cNvCxnSpPr/>
              <p:nvPr/>
            </p:nvCxnSpPr>
            <p:spPr>
              <a:xfrm>
                <a:off x="762000" y="34290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5" name="Group 64"/>
            <p:cNvGrpSpPr/>
            <p:nvPr/>
          </p:nvGrpSpPr>
          <p:grpSpPr>
            <a:xfrm>
              <a:off x="2407991" y="4664154"/>
              <a:ext cx="449925" cy="460610"/>
              <a:chOff x="2205758" y="4079522"/>
              <a:chExt cx="449925" cy="460610"/>
            </a:xfrm>
          </p:grpSpPr>
          <p:cxnSp>
            <p:nvCxnSpPr>
              <p:cNvPr id="74" name="Straight Connector 73"/>
              <p:cNvCxnSpPr/>
              <p:nvPr/>
            </p:nvCxnSpPr>
            <p:spPr>
              <a:xfrm rot="5400000">
                <a:off x="2199862" y="4428781"/>
                <a:ext cx="100495" cy="88704"/>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75" name="Isosceles Triangle 74"/>
              <p:cNvSpPr/>
              <p:nvPr/>
            </p:nvSpPr>
            <p:spPr>
              <a:xfrm>
                <a:off x="2374781" y="4079522"/>
                <a:ext cx="206980" cy="224722"/>
              </a:xfrm>
              <a:prstGeom prst="triangle">
                <a:avLst/>
              </a:prstGeom>
              <a:solidFill>
                <a:schemeClr val="accent4"/>
              </a:solid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76" name="Straight Connector 75"/>
              <p:cNvCxnSpPr/>
              <p:nvPr/>
            </p:nvCxnSpPr>
            <p:spPr>
              <a:xfrm rot="10800000">
                <a:off x="2286077" y="4414509"/>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77" name="Oval 76"/>
              <p:cNvSpPr/>
              <p:nvPr/>
            </p:nvSpPr>
            <p:spPr>
              <a:xfrm>
                <a:off x="2359998" y="4290040"/>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2493057" y="4290037"/>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9" name="Straight Connector 78"/>
              <p:cNvCxnSpPr/>
              <p:nvPr/>
            </p:nvCxnSpPr>
            <p:spPr>
              <a:xfrm rot="10800000">
                <a:off x="2293468" y="4288890"/>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80" name="Straight Connector 79"/>
              <p:cNvCxnSpPr/>
              <p:nvPr/>
            </p:nvCxnSpPr>
            <p:spPr>
              <a:xfrm rot="5400000">
                <a:off x="230236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82" name="Straight Connector 81"/>
              <p:cNvCxnSpPr/>
              <p:nvPr/>
            </p:nvCxnSpPr>
            <p:spPr>
              <a:xfrm rot="5400000">
                <a:off x="242490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84" name="Straight Connector 83"/>
              <p:cNvCxnSpPr/>
              <p:nvPr/>
            </p:nvCxnSpPr>
            <p:spPr>
              <a:xfrm rot="5400000">
                <a:off x="2537924"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grpSp>
        <p:grpSp>
          <p:nvGrpSpPr>
            <p:cNvPr id="66" name="Group 138"/>
            <p:cNvGrpSpPr/>
            <p:nvPr/>
          </p:nvGrpSpPr>
          <p:grpSpPr>
            <a:xfrm>
              <a:off x="947072" y="4659192"/>
              <a:ext cx="428742" cy="452235"/>
              <a:chOff x="740231" y="6030698"/>
              <a:chExt cx="631367" cy="587829"/>
            </a:xfrm>
            <a:solidFill>
              <a:schemeClr val="accent4"/>
            </a:solidFill>
          </p:grpSpPr>
          <p:cxnSp>
            <p:nvCxnSpPr>
              <p:cNvPr id="68" name="Straight Connector 67"/>
              <p:cNvCxnSpPr/>
              <p:nvPr/>
            </p:nvCxnSpPr>
            <p:spPr>
              <a:xfrm rot="5400000">
                <a:off x="740230" y="6466125"/>
                <a:ext cx="130627" cy="130626"/>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sp>
            <p:nvSpPr>
              <p:cNvPr id="69" name="Isosceles Triangle 68"/>
              <p:cNvSpPr/>
              <p:nvPr/>
            </p:nvSpPr>
            <p:spPr>
              <a:xfrm>
                <a:off x="881739" y="6030698"/>
                <a:ext cx="424543" cy="446315"/>
              </a:xfrm>
              <a:prstGeom prst="triangle">
                <a:avLst/>
              </a:prstGeom>
              <a:grp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70" name="Straight Connector 69"/>
              <p:cNvCxnSpPr/>
              <p:nvPr/>
            </p:nvCxnSpPr>
            <p:spPr>
              <a:xfrm rot="10800000">
                <a:off x="838199" y="6466127"/>
                <a:ext cx="533399" cy="1588"/>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71" name="Straight Connector 70"/>
              <p:cNvCxnSpPr/>
              <p:nvPr/>
            </p:nvCxnSpPr>
            <p:spPr>
              <a:xfrm rot="5400000">
                <a:off x="892629" y="6466127"/>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72" name="Straight Connector 71"/>
              <p:cNvCxnSpPr/>
              <p:nvPr/>
            </p:nvCxnSpPr>
            <p:spPr>
              <a:xfrm rot="5400000">
                <a:off x="1045030" y="6466127"/>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73" name="Straight Connector 72"/>
              <p:cNvCxnSpPr/>
              <p:nvPr/>
            </p:nvCxnSpPr>
            <p:spPr>
              <a:xfrm rot="5400000">
                <a:off x="1197431" y="6466114"/>
                <a:ext cx="152400" cy="152400"/>
              </a:xfrm>
              <a:prstGeom prst="line">
                <a:avLst/>
              </a:prstGeom>
              <a:grpFill/>
              <a:ln>
                <a:solidFill>
                  <a:schemeClr val="tx1"/>
                </a:solidFill>
                <a:prstDash val="solid"/>
              </a:ln>
            </p:spPr>
            <p:style>
              <a:lnRef idx="2">
                <a:schemeClr val="dk1"/>
              </a:lnRef>
              <a:fillRef idx="0">
                <a:schemeClr val="dk1"/>
              </a:fillRef>
              <a:effectRef idx="1">
                <a:schemeClr val="dk1"/>
              </a:effectRef>
              <a:fontRef idx="minor">
                <a:schemeClr val="tx1"/>
              </a:fontRef>
            </p:style>
          </p:cxnSp>
        </p:grpSp>
        <p:cxnSp>
          <p:nvCxnSpPr>
            <p:cNvPr id="67" name="Straight Arrow Connector 66"/>
            <p:cNvCxnSpPr/>
            <p:nvPr/>
          </p:nvCxnSpPr>
          <p:spPr>
            <a:xfrm flipV="1">
              <a:off x="2699658" y="5029200"/>
              <a:ext cx="0" cy="381000"/>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82484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b="1" dirty="0" smtClean="0"/>
              <a:t>Calculation of the Member forces</a:t>
            </a:r>
            <a:endParaRPr lang="en-US" b="1" dirty="0"/>
          </a:p>
        </p:txBody>
      </p:sp>
      <p:sp>
        <p:nvSpPr>
          <p:cNvPr id="6" name="Slide Number Placeholder 5"/>
          <p:cNvSpPr>
            <a:spLocks noGrp="1"/>
          </p:cNvSpPr>
          <p:nvPr>
            <p:ph type="sldNum" sz="quarter" idx="12"/>
          </p:nvPr>
        </p:nvSpPr>
        <p:spPr/>
        <p:txBody>
          <a:bodyPr/>
          <a:lstStyle/>
          <a:p>
            <a:fld id="{E964050B-6237-4A51-8D91-3999973097DF}" type="slidenum">
              <a:rPr lang="en-US" smtClean="0"/>
              <a:pPr/>
              <a:t>5</a:t>
            </a:fld>
            <a:endParaRPr lang="en-US" dirty="0"/>
          </a:p>
        </p:txBody>
      </p:sp>
      <p:sp>
        <p:nvSpPr>
          <p:cNvPr id="62" name="Rectangle 61"/>
          <p:cNvSpPr/>
          <p:nvPr/>
        </p:nvSpPr>
        <p:spPr>
          <a:xfrm>
            <a:off x="4495800" y="2447925"/>
            <a:ext cx="3657600" cy="2362200"/>
          </a:xfrm>
          <a:prstGeom prst="rect">
            <a:avLst/>
          </a:prstGeom>
          <a:no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chemeClr val="tx1"/>
                </a:solidFill>
              </a:rPr>
              <a:t>Note: For convenience, assume tension in all the members.</a:t>
            </a:r>
          </a:p>
          <a:p>
            <a:r>
              <a:rPr lang="en-US" b="1" dirty="0" smtClean="0">
                <a:solidFill>
                  <a:srgbClr val="800000"/>
                </a:solidFill>
              </a:rPr>
              <a:t>Remember! </a:t>
            </a:r>
            <a:r>
              <a:rPr lang="en-US" b="1" dirty="0" smtClean="0">
                <a:solidFill>
                  <a:srgbClr val="4338D4"/>
                </a:solidFill>
              </a:rPr>
              <a:t>A member in compression “pushes” on the joint and a member in tension “pulls” on the joint.</a:t>
            </a:r>
          </a:p>
          <a:p>
            <a:pPr algn="ctr"/>
            <a:endParaRPr lang="en-US" b="1" dirty="0">
              <a:solidFill>
                <a:schemeClr val="tx1"/>
              </a:solidFill>
            </a:endParaRPr>
          </a:p>
        </p:txBody>
      </p:sp>
      <p:grpSp>
        <p:nvGrpSpPr>
          <p:cNvPr id="68" name="Group 67"/>
          <p:cNvGrpSpPr/>
          <p:nvPr/>
        </p:nvGrpSpPr>
        <p:grpSpPr>
          <a:xfrm>
            <a:off x="524277" y="2011045"/>
            <a:ext cx="3362960" cy="2799080"/>
            <a:chOff x="152400" y="2438400"/>
            <a:chExt cx="3362960" cy="2799080"/>
          </a:xfrm>
        </p:grpSpPr>
        <p:graphicFrame>
          <p:nvGraphicFramePr>
            <p:cNvPr id="72" name="Object 20"/>
            <p:cNvGraphicFramePr>
              <a:graphicFrameLocks noChangeAspect="1"/>
            </p:cNvGraphicFramePr>
            <p:nvPr>
              <p:extLst>
                <p:ext uri="{D42A27DB-BD31-4B8C-83A1-F6EECF244321}">
                  <p14:modId xmlns:p14="http://schemas.microsoft.com/office/powerpoint/2010/main" val="357215855"/>
                </p:ext>
              </p:extLst>
            </p:nvPr>
          </p:nvGraphicFramePr>
          <p:xfrm>
            <a:off x="152400" y="3733800"/>
            <a:ext cx="635000" cy="330200"/>
          </p:xfrm>
          <a:graphic>
            <a:graphicData uri="http://schemas.openxmlformats.org/presentationml/2006/ole">
              <mc:AlternateContent xmlns:mc="http://schemas.openxmlformats.org/markup-compatibility/2006">
                <mc:Choice xmlns:v="urn:schemas-microsoft-com:vml" Requires="v">
                  <p:oleObj spid="_x0000_s3154" name="Equation" r:id="rId3" imgW="342603" imgH="177646" progId="Equation.3">
                    <p:embed/>
                  </p:oleObj>
                </mc:Choice>
                <mc:Fallback>
                  <p:oleObj name="Equation" r:id="rId3" imgW="342603" imgH="177646"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733800"/>
                          <a:ext cx="6350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4" name="Object 30"/>
            <p:cNvGraphicFramePr>
              <a:graphicFrameLocks noChangeAspect="1"/>
            </p:cNvGraphicFramePr>
            <p:nvPr>
              <p:extLst>
                <p:ext uri="{D42A27DB-BD31-4B8C-83A1-F6EECF244321}">
                  <p14:modId xmlns:p14="http://schemas.microsoft.com/office/powerpoint/2010/main" val="4285915417"/>
                </p:ext>
              </p:extLst>
            </p:nvPr>
          </p:nvGraphicFramePr>
          <p:xfrm>
            <a:off x="2527782" y="2626478"/>
            <a:ext cx="177800" cy="234950"/>
          </p:xfrm>
          <a:graphic>
            <a:graphicData uri="http://schemas.openxmlformats.org/presentationml/2006/ole">
              <mc:AlternateContent xmlns:mc="http://schemas.openxmlformats.org/markup-compatibility/2006">
                <mc:Choice xmlns:v="urn:schemas-microsoft-com:vml" Requires="v">
                  <p:oleObj spid="_x0000_s3155" name="Equation" r:id="rId5" imgW="152202" imgH="177569" progId="Equation.3">
                    <p:embed/>
                  </p:oleObj>
                </mc:Choice>
                <mc:Fallback>
                  <p:oleObj name="Equation" r:id="rId5" imgW="152202" imgH="177569"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27782" y="2626478"/>
                          <a:ext cx="177800" cy="23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6" name="Straight Connector 75"/>
            <p:cNvCxnSpPr/>
            <p:nvPr/>
          </p:nvCxnSpPr>
          <p:spPr>
            <a:xfrm>
              <a:off x="990598" y="2600089"/>
              <a:ext cx="1500607" cy="1222"/>
            </a:xfrm>
            <a:prstGeom prst="line">
              <a:avLst/>
            </a:prstGeom>
          </p:spPr>
          <p:style>
            <a:lnRef idx="3">
              <a:schemeClr val="dk1"/>
            </a:lnRef>
            <a:fillRef idx="0">
              <a:schemeClr val="dk1"/>
            </a:fillRef>
            <a:effectRef idx="2">
              <a:schemeClr val="dk1"/>
            </a:effectRef>
            <a:fontRef idx="minor">
              <a:schemeClr val="tx1"/>
            </a:fontRef>
          </p:style>
        </p:cxnSp>
        <p:cxnSp>
          <p:nvCxnSpPr>
            <p:cNvPr id="78" name="Straight Connector 77"/>
            <p:cNvCxnSpPr/>
            <p:nvPr/>
          </p:nvCxnSpPr>
          <p:spPr>
            <a:xfrm rot="5400000">
              <a:off x="258349" y="3323051"/>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80" name="Straight Connector 79"/>
            <p:cNvCxnSpPr/>
            <p:nvPr/>
          </p:nvCxnSpPr>
          <p:spPr>
            <a:xfrm>
              <a:off x="990598" y="4065669"/>
              <a:ext cx="1500607" cy="122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1" name="Group 80"/>
            <p:cNvGrpSpPr/>
            <p:nvPr/>
          </p:nvGrpSpPr>
          <p:grpSpPr>
            <a:xfrm>
              <a:off x="2205758" y="4079522"/>
              <a:ext cx="449925" cy="460610"/>
              <a:chOff x="2205758" y="4079522"/>
              <a:chExt cx="449925" cy="460610"/>
            </a:xfrm>
          </p:grpSpPr>
          <p:cxnSp>
            <p:nvCxnSpPr>
              <p:cNvPr id="134" name="Straight Connector 133"/>
              <p:cNvCxnSpPr/>
              <p:nvPr/>
            </p:nvCxnSpPr>
            <p:spPr>
              <a:xfrm rot="5400000">
                <a:off x="2199862" y="4428781"/>
                <a:ext cx="100495" cy="88704"/>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135" name="Isosceles Triangle 134"/>
              <p:cNvSpPr/>
              <p:nvPr/>
            </p:nvSpPr>
            <p:spPr>
              <a:xfrm>
                <a:off x="2374781" y="4079522"/>
                <a:ext cx="206980" cy="224722"/>
              </a:xfrm>
              <a:prstGeom prst="triangle">
                <a:avLst/>
              </a:prstGeom>
              <a:solidFill>
                <a:schemeClr val="accent4"/>
              </a:solid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36" name="Straight Connector 135"/>
              <p:cNvCxnSpPr/>
              <p:nvPr/>
            </p:nvCxnSpPr>
            <p:spPr>
              <a:xfrm rot="10800000">
                <a:off x="2286077" y="4414509"/>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137" name="Oval 136"/>
              <p:cNvSpPr/>
              <p:nvPr/>
            </p:nvSpPr>
            <p:spPr>
              <a:xfrm>
                <a:off x="2359998" y="4290040"/>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p:cNvSpPr/>
              <p:nvPr/>
            </p:nvSpPr>
            <p:spPr>
              <a:xfrm>
                <a:off x="2493057" y="4290037"/>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9" name="Straight Connector 138"/>
              <p:cNvCxnSpPr/>
              <p:nvPr/>
            </p:nvCxnSpPr>
            <p:spPr>
              <a:xfrm rot="10800000">
                <a:off x="2293468" y="4288890"/>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40" name="Straight Connector 139"/>
              <p:cNvCxnSpPr/>
              <p:nvPr/>
            </p:nvCxnSpPr>
            <p:spPr>
              <a:xfrm rot="5400000">
                <a:off x="230236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41" name="Straight Connector 140"/>
              <p:cNvCxnSpPr/>
              <p:nvPr/>
            </p:nvCxnSpPr>
            <p:spPr>
              <a:xfrm rot="5400000">
                <a:off x="242490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42" name="Straight Connector 141"/>
              <p:cNvCxnSpPr/>
              <p:nvPr/>
            </p:nvCxnSpPr>
            <p:spPr>
              <a:xfrm rot="5400000">
                <a:off x="2537924"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grpSp>
        <p:cxnSp>
          <p:nvCxnSpPr>
            <p:cNvPr id="84" name="Straight Arrow Connector 83"/>
            <p:cNvCxnSpPr/>
            <p:nvPr/>
          </p:nvCxnSpPr>
          <p:spPr>
            <a:xfrm>
              <a:off x="2491205" y="2600089"/>
              <a:ext cx="413961" cy="12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5400000">
              <a:off x="1758954" y="3332340"/>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87" name="Straight Connector 86"/>
            <p:cNvCxnSpPr/>
            <p:nvPr/>
          </p:nvCxnSpPr>
          <p:spPr>
            <a:xfrm>
              <a:off x="990598" y="2600089"/>
              <a:ext cx="1500607" cy="146557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8" name="Group 87"/>
            <p:cNvGrpSpPr/>
            <p:nvPr/>
          </p:nvGrpSpPr>
          <p:grpSpPr>
            <a:xfrm>
              <a:off x="768833" y="4074043"/>
              <a:ext cx="428742" cy="452235"/>
              <a:chOff x="768833" y="4074043"/>
              <a:chExt cx="428742" cy="452235"/>
            </a:xfrm>
          </p:grpSpPr>
          <p:cxnSp>
            <p:nvCxnSpPr>
              <p:cNvPr id="128" name="Straight Connector 127"/>
              <p:cNvCxnSpPr/>
              <p:nvPr/>
            </p:nvCxnSpPr>
            <p:spPr>
              <a:xfrm rot="5400000">
                <a:off x="762937" y="4414926"/>
                <a:ext cx="100495" cy="88704"/>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sp>
            <p:nvSpPr>
              <p:cNvPr id="129" name="Isosceles Triangle 128"/>
              <p:cNvSpPr/>
              <p:nvPr/>
            </p:nvSpPr>
            <p:spPr>
              <a:xfrm>
                <a:off x="864927" y="4074043"/>
                <a:ext cx="288294" cy="343364"/>
              </a:xfrm>
              <a:prstGeom prst="triangle">
                <a:avLst/>
              </a:prstGeom>
              <a:solidFill>
                <a:schemeClr val="accent4"/>
              </a:solid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30" name="Straight Connector 129"/>
              <p:cNvCxnSpPr/>
              <p:nvPr/>
            </p:nvCxnSpPr>
            <p:spPr>
              <a:xfrm rot="10800000">
                <a:off x="835360" y="4409032"/>
                <a:ext cx="362215" cy="1222"/>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31" name="Straight Connector 130"/>
              <p:cNvCxnSpPr/>
              <p:nvPr/>
            </p:nvCxnSpPr>
            <p:spPr>
              <a:xfrm rot="5400000">
                <a:off x="865444" y="4415910"/>
                <a:ext cx="117246" cy="103490"/>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32" name="Straight Connector 131"/>
              <p:cNvCxnSpPr/>
              <p:nvPr/>
            </p:nvCxnSpPr>
            <p:spPr>
              <a:xfrm rot="5400000">
                <a:off x="968935" y="4415910"/>
                <a:ext cx="117246" cy="103490"/>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33" name="Straight Connector 132"/>
              <p:cNvCxnSpPr/>
              <p:nvPr/>
            </p:nvCxnSpPr>
            <p:spPr>
              <a:xfrm rot="5400000">
                <a:off x="1072426" y="4415900"/>
                <a:ext cx="117246" cy="103490"/>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grpSp>
        <p:graphicFrame>
          <p:nvGraphicFramePr>
            <p:cNvPr id="90" name="Object 27"/>
            <p:cNvGraphicFramePr>
              <a:graphicFrameLocks noChangeAspect="1"/>
            </p:cNvGraphicFramePr>
            <p:nvPr>
              <p:extLst>
                <p:ext uri="{D42A27DB-BD31-4B8C-83A1-F6EECF244321}">
                  <p14:modId xmlns:p14="http://schemas.microsoft.com/office/powerpoint/2010/main" val="1499716641"/>
                </p:ext>
              </p:extLst>
            </p:nvPr>
          </p:nvGraphicFramePr>
          <p:xfrm>
            <a:off x="762000" y="3840480"/>
            <a:ext cx="177873" cy="217394"/>
          </p:xfrm>
          <a:graphic>
            <a:graphicData uri="http://schemas.openxmlformats.org/presentationml/2006/ole">
              <mc:AlternateContent xmlns:mc="http://schemas.openxmlformats.org/markup-compatibility/2006">
                <mc:Choice xmlns:v="urn:schemas-microsoft-com:vml" Requires="v">
                  <p:oleObj spid="_x0000_s3156" name="Equation" r:id="rId7" imgW="152268" imgH="164957" progId="Equation.3">
                    <p:embed/>
                  </p:oleObj>
                </mc:Choice>
                <mc:Fallback>
                  <p:oleObj name="Equation" r:id="rId7" imgW="152268" imgH="164957"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2000" y="3840480"/>
                          <a:ext cx="177873" cy="2173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 name="Object 28"/>
            <p:cNvGraphicFramePr>
              <a:graphicFrameLocks noChangeAspect="1"/>
            </p:cNvGraphicFramePr>
            <p:nvPr>
              <p:extLst>
                <p:ext uri="{D42A27DB-BD31-4B8C-83A1-F6EECF244321}">
                  <p14:modId xmlns:p14="http://schemas.microsoft.com/office/powerpoint/2010/main" val="3925322593"/>
                </p:ext>
              </p:extLst>
            </p:nvPr>
          </p:nvGraphicFramePr>
          <p:xfrm>
            <a:off x="792645" y="2523290"/>
            <a:ext cx="192087" cy="217488"/>
          </p:xfrm>
          <a:graphic>
            <a:graphicData uri="http://schemas.openxmlformats.org/presentationml/2006/ole">
              <mc:AlternateContent xmlns:mc="http://schemas.openxmlformats.org/markup-compatibility/2006">
                <mc:Choice xmlns:v="urn:schemas-microsoft-com:vml" Requires="v">
                  <p:oleObj spid="_x0000_s3157" name="Equation" r:id="rId9" imgW="164885" imgH="164885" progId="Equation.3">
                    <p:embed/>
                  </p:oleObj>
                </mc:Choice>
                <mc:Fallback>
                  <p:oleObj name="Equation" r:id="rId9" imgW="164885" imgH="164885"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92645" y="2523290"/>
                          <a:ext cx="192087" cy="217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3" name="Object 29"/>
            <p:cNvGraphicFramePr>
              <a:graphicFrameLocks noChangeAspect="1"/>
            </p:cNvGraphicFramePr>
            <p:nvPr>
              <p:extLst>
                <p:ext uri="{D42A27DB-BD31-4B8C-83A1-F6EECF244321}">
                  <p14:modId xmlns:p14="http://schemas.microsoft.com/office/powerpoint/2010/main" val="1806557273"/>
                </p:ext>
              </p:extLst>
            </p:nvPr>
          </p:nvGraphicFramePr>
          <p:xfrm>
            <a:off x="2513532" y="3913877"/>
            <a:ext cx="177873" cy="218616"/>
          </p:xfrm>
          <a:graphic>
            <a:graphicData uri="http://schemas.openxmlformats.org/presentationml/2006/ole">
              <mc:AlternateContent xmlns:mc="http://schemas.openxmlformats.org/markup-compatibility/2006">
                <mc:Choice xmlns:v="urn:schemas-microsoft-com:vml" Requires="v">
                  <p:oleObj spid="_x0000_s3158" name="Equation" r:id="rId11" imgW="152268" imgH="164957" progId="Equation.3">
                    <p:embed/>
                  </p:oleObj>
                </mc:Choice>
                <mc:Fallback>
                  <p:oleObj name="Equation" r:id="rId11" imgW="152268" imgH="164957"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13532" y="3913877"/>
                          <a:ext cx="177873" cy="2186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4" name="Straight Arrow Connector 93"/>
            <p:cNvCxnSpPr/>
            <p:nvPr/>
          </p:nvCxnSpPr>
          <p:spPr>
            <a:xfrm rot="10800000">
              <a:off x="533400" y="4069080"/>
              <a:ext cx="457200"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95" name="Object 20"/>
            <p:cNvGraphicFramePr>
              <a:graphicFrameLocks noChangeAspect="1"/>
            </p:cNvGraphicFramePr>
            <p:nvPr>
              <p:extLst>
                <p:ext uri="{D42A27DB-BD31-4B8C-83A1-F6EECF244321}">
                  <p14:modId xmlns:p14="http://schemas.microsoft.com/office/powerpoint/2010/main" val="3595278386"/>
                </p:ext>
              </p:extLst>
            </p:nvPr>
          </p:nvGraphicFramePr>
          <p:xfrm>
            <a:off x="1905001" y="3688080"/>
            <a:ext cx="228600" cy="319596"/>
          </p:xfrm>
          <a:graphic>
            <a:graphicData uri="http://schemas.openxmlformats.org/presentationml/2006/ole">
              <mc:AlternateContent xmlns:mc="http://schemas.openxmlformats.org/markup-compatibility/2006">
                <mc:Choice xmlns:v="urn:schemas-microsoft-com:vml" Requires="v">
                  <p:oleObj spid="_x0000_s3159" name="Equation" r:id="rId13" imgW="126725" imgH="177415" progId="Equation.3">
                    <p:embed/>
                  </p:oleObj>
                </mc:Choice>
                <mc:Fallback>
                  <p:oleObj name="Equation" r:id="rId13" imgW="126725" imgH="177415"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905001" y="3688080"/>
                          <a:ext cx="228600" cy="3195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6" name="Object 23"/>
            <p:cNvGraphicFramePr>
              <a:graphicFrameLocks noChangeAspect="1"/>
            </p:cNvGraphicFramePr>
            <p:nvPr>
              <p:extLst>
                <p:ext uri="{D42A27DB-BD31-4B8C-83A1-F6EECF244321}">
                  <p14:modId xmlns:p14="http://schemas.microsoft.com/office/powerpoint/2010/main" val="3555545948"/>
                </p:ext>
              </p:extLst>
            </p:nvPr>
          </p:nvGraphicFramePr>
          <p:xfrm>
            <a:off x="685800" y="4907280"/>
            <a:ext cx="800099" cy="330200"/>
          </p:xfrm>
          <a:graphic>
            <a:graphicData uri="http://schemas.openxmlformats.org/presentationml/2006/ole">
              <mc:AlternateContent xmlns:mc="http://schemas.openxmlformats.org/markup-compatibility/2006">
                <mc:Choice xmlns:v="urn:schemas-microsoft-com:vml" Requires="v">
                  <p:oleObj spid="_x0000_s3160" name="Equation" r:id="rId15" imgW="431425" imgH="177646" progId="Equation.3">
                    <p:embed/>
                  </p:oleObj>
                </mc:Choice>
                <mc:Fallback>
                  <p:oleObj name="Equation" r:id="rId15" imgW="431425" imgH="177646"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85800" y="4907280"/>
                          <a:ext cx="800099"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8" name="Object 19"/>
            <p:cNvGraphicFramePr>
              <a:graphicFrameLocks noChangeAspect="1"/>
            </p:cNvGraphicFramePr>
            <p:nvPr>
              <p:extLst>
                <p:ext uri="{D42A27DB-BD31-4B8C-83A1-F6EECF244321}">
                  <p14:modId xmlns:p14="http://schemas.microsoft.com/office/powerpoint/2010/main" val="2282743938"/>
                </p:ext>
              </p:extLst>
            </p:nvPr>
          </p:nvGraphicFramePr>
          <p:xfrm>
            <a:off x="2057400" y="4907280"/>
            <a:ext cx="800100" cy="330200"/>
          </p:xfrm>
          <a:graphic>
            <a:graphicData uri="http://schemas.openxmlformats.org/presentationml/2006/ole">
              <mc:AlternateContent xmlns:mc="http://schemas.openxmlformats.org/markup-compatibility/2006">
                <mc:Choice xmlns:v="urn:schemas-microsoft-com:vml" Requires="v">
                  <p:oleObj spid="_x0000_s3161" name="Equation" r:id="rId17" imgW="431425" imgH="177646" progId="Equation.3">
                    <p:embed/>
                  </p:oleObj>
                </mc:Choice>
                <mc:Fallback>
                  <p:oleObj name="Equation" r:id="rId17" imgW="431425" imgH="177646"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057400" y="4907280"/>
                          <a:ext cx="800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9" name="Object 34"/>
            <p:cNvGraphicFramePr>
              <a:graphicFrameLocks noChangeAspect="1"/>
            </p:cNvGraphicFramePr>
            <p:nvPr>
              <p:extLst>
                <p:ext uri="{D42A27DB-BD31-4B8C-83A1-F6EECF244321}">
                  <p14:modId xmlns:p14="http://schemas.microsoft.com/office/powerpoint/2010/main" val="3691231365"/>
                </p:ext>
              </p:extLst>
            </p:nvPr>
          </p:nvGraphicFramePr>
          <p:xfrm>
            <a:off x="2880360" y="2438400"/>
            <a:ext cx="635000" cy="330200"/>
          </p:xfrm>
          <a:graphic>
            <a:graphicData uri="http://schemas.openxmlformats.org/presentationml/2006/ole">
              <mc:AlternateContent xmlns:mc="http://schemas.openxmlformats.org/markup-compatibility/2006">
                <mc:Choice xmlns:v="urn:schemas-microsoft-com:vml" Requires="v">
                  <p:oleObj spid="_x0000_s3162" name="Equation" r:id="rId19" imgW="342603" imgH="177646" progId="Equation.3">
                    <p:embed/>
                  </p:oleObj>
                </mc:Choice>
                <mc:Fallback>
                  <p:oleObj name="Equation" r:id="rId19" imgW="342603" imgH="177646"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0360" y="2438400"/>
                          <a:ext cx="6350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00" name="Straight Connector 99"/>
            <p:cNvCxnSpPr/>
            <p:nvPr/>
          </p:nvCxnSpPr>
          <p:spPr>
            <a:xfrm rot="10800000" flipV="1">
              <a:off x="2133600" y="25146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2133600" y="25908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1371600" y="25146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rot="10800000" flipV="1">
              <a:off x="1371600" y="25908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rot="5400000">
              <a:off x="1295400" y="28956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rot="10800000">
              <a:off x="1219200" y="29718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5400000">
              <a:off x="1905000" y="36576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1981200" y="35814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rot="16200000" flipH="1">
              <a:off x="914400" y="28956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rot="5400000" flipH="1" flipV="1">
              <a:off x="990600" y="28956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5400000">
              <a:off x="914400" y="35814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rot="16200000" flipH="1">
              <a:off x="990600" y="35814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295400" y="39624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rot="10800000" flipV="1">
              <a:off x="1295400" y="40386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V="1">
              <a:off x="1904206" y="3962400"/>
              <a:ext cx="153194" cy="769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1905000" y="40386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16200000" flipH="1">
              <a:off x="2416630" y="28956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5400000" flipH="1" flipV="1">
              <a:off x="2503714" y="28956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rot="5400000">
              <a:off x="2416630" y="3668486"/>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rot="16200000" flipH="1">
              <a:off x="2503714" y="3668486"/>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p:nvPr/>
          </p:nvCxnSpPr>
          <p:spPr>
            <a:xfrm>
              <a:off x="1009074" y="4410253"/>
              <a:ext cx="0" cy="381000"/>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cxnSp>
          <p:nvCxnSpPr>
            <p:cNvPr id="127" name="Straight Arrow Connector 126"/>
            <p:cNvCxnSpPr/>
            <p:nvPr/>
          </p:nvCxnSpPr>
          <p:spPr>
            <a:xfrm flipV="1">
              <a:off x="2489032" y="4429125"/>
              <a:ext cx="0" cy="381000"/>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497753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b="1" dirty="0" smtClean="0"/>
              <a:t>Calculation of the Member forces</a:t>
            </a:r>
            <a:endParaRPr lang="en-US" b="1" dirty="0"/>
          </a:p>
        </p:txBody>
      </p:sp>
      <p:sp>
        <p:nvSpPr>
          <p:cNvPr id="6" name="Slide Number Placeholder 5"/>
          <p:cNvSpPr>
            <a:spLocks noGrp="1"/>
          </p:cNvSpPr>
          <p:nvPr>
            <p:ph type="sldNum" sz="quarter" idx="12"/>
          </p:nvPr>
        </p:nvSpPr>
        <p:spPr/>
        <p:txBody>
          <a:bodyPr/>
          <a:lstStyle/>
          <a:p>
            <a:fld id="{E964050B-6237-4A51-8D91-3999973097DF}" type="slidenum">
              <a:rPr lang="en-US" smtClean="0"/>
              <a:pPr/>
              <a:t>6</a:t>
            </a:fld>
            <a:endParaRPr lang="en-US" dirty="0"/>
          </a:p>
        </p:txBody>
      </p:sp>
      <p:sp>
        <p:nvSpPr>
          <p:cNvPr id="81" name="Rectangle 80"/>
          <p:cNvSpPr/>
          <p:nvPr/>
        </p:nvSpPr>
        <p:spPr>
          <a:xfrm>
            <a:off x="3810000" y="1828800"/>
            <a:ext cx="2057400" cy="304800"/>
          </a:xfrm>
          <a:prstGeom prst="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800000"/>
                </a:solidFill>
              </a:rPr>
              <a:t>Member Forces</a:t>
            </a:r>
            <a:endParaRPr lang="en-US" dirty="0">
              <a:solidFill>
                <a:srgbClr val="800000"/>
              </a:solidFill>
            </a:endParaRPr>
          </a:p>
        </p:txBody>
      </p:sp>
      <p:graphicFrame>
        <p:nvGraphicFramePr>
          <p:cNvPr id="81941" name="Object 21"/>
          <p:cNvGraphicFramePr>
            <a:graphicFrameLocks noChangeAspect="1"/>
          </p:cNvGraphicFramePr>
          <p:nvPr/>
        </p:nvGraphicFramePr>
        <p:xfrm>
          <a:off x="6553200" y="1752600"/>
          <a:ext cx="2408237" cy="1099602"/>
        </p:xfrm>
        <a:graphic>
          <a:graphicData uri="http://schemas.openxmlformats.org/presentationml/2006/ole">
            <mc:AlternateContent xmlns:mc="http://schemas.openxmlformats.org/markup-compatibility/2006">
              <mc:Choice xmlns:v="urn:schemas-microsoft-com:vml" Requires="v">
                <p:oleObj spid="_x0000_s4241" name="Equation" r:id="rId3" imgW="1524000" imgH="698500" progId="Equation.3">
                  <p:embed/>
                </p:oleObj>
              </mc:Choice>
              <mc:Fallback>
                <p:oleObj name="Equation" r:id="rId3" imgW="1524000" imgH="6985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1752600"/>
                        <a:ext cx="2408237" cy="10996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6" name="Rectangle 55"/>
          <p:cNvSpPr/>
          <p:nvPr/>
        </p:nvSpPr>
        <p:spPr>
          <a:xfrm>
            <a:off x="3733800" y="3352800"/>
            <a:ext cx="2057400" cy="304800"/>
          </a:xfrm>
          <a:prstGeom prst="rect">
            <a:avLst/>
          </a:prstGeom>
          <a:noFill/>
          <a:ln>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800000"/>
                </a:solidFill>
              </a:rPr>
              <a:t>Joint A</a:t>
            </a:r>
            <a:endParaRPr lang="en-US" dirty="0">
              <a:solidFill>
                <a:srgbClr val="800000"/>
              </a:solidFill>
            </a:endParaRPr>
          </a:p>
        </p:txBody>
      </p:sp>
      <p:grpSp>
        <p:nvGrpSpPr>
          <p:cNvPr id="3" name="Group 2"/>
          <p:cNvGrpSpPr/>
          <p:nvPr/>
        </p:nvGrpSpPr>
        <p:grpSpPr>
          <a:xfrm>
            <a:off x="5994400" y="2971800"/>
            <a:ext cx="2476500" cy="2006600"/>
            <a:chOff x="5994400" y="2971800"/>
            <a:chExt cx="2476500" cy="2006600"/>
          </a:xfrm>
        </p:grpSpPr>
        <p:graphicFrame>
          <p:nvGraphicFramePr>
            <p:cNvPr id="85" name="Object 27"/>
            <p:cNvGraphicFramePr>
              <a:graphicFrameLocks noChangeAspect="1"/>
            </p:cNvGraphicFramePr>
            <p:nvPr>
              <p:extLst>
                <p:ext uri="{D42A27DB-BD31-4B8C-83A1-F6EECF244321}">
                  <p14:modId xmlns:p14="http://schemas.microsoft.com/office/powerpoint/2010/main" val="3698671119"/>
                </p:ext>
              </p:extLst>
            </p:nvPr>
          </p:nvGraphicFramePr>
          <p:xfrm>
            <a:off x="6853686" y="4015171"/>
            <a:ext cx="177873" cy="217394"/>
          </p:xfrm>
          <a:graphic>
            <a:graphicData uri="http://schemas.openxmlformats.org/presentationml/2006/ole">
              <mc:AlternateContent xmlns:mc="http://schemas.openxmlformats.org/markup-compatibility/2006">
                <mc:Choice xmlns:v="urn:schemas-microsoft-com:vml" Requires="v">
                  <p:oleObj spid="_x0000_s4242" name="Equation" r:id="rId5" imgW="152268" imgH="164957" progId="Equation.3">
                    <p:embed/>
                  </p:oleObj>
                </mc:Choice>
                <mc:Fallback>
                  <p:oleObj name="Equation" r:id="rId5" imgW="152268" imgH="164957"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3686" y="4015171"/>
                          <a:ext cx="177873" cy="2173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2" name="Straight Arrow Connector 91"/>
            <p:cNvCxnSpPr/>
            <p:nvPr/>
          </p:nvCxnSpPr>
          <p:spPr>
            <a:xfrm rot="10800000">
              <a:off x="6629401" y="4265612"/>
              <a:ext cx="457200"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rot="5400000">
              <a:off x="6905149" y="4471698"/>
              <a:ext cx="413674" cy="18474"/>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rot="5400000" flipH="1" flipV="1">
              <a:off x="6657769" y="3810000"/>
              <a:ext cx="914400"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7086600" y="4267200"/>
              <a:ext cx="914400" cy="1588"/>
            </a:xfrm>
            <a:prstGeom prst="straightConnector1">
              <a:avLst/>
            </a:prstGeom>
            <a:ln w="28575">
              <a:solidFill>
                <a:srgbClr val="4338D4"/>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83996" name="Object 28"/>
            <p:cNvGraphicFramePr>
              <a:graphicFrameLocks noChangeAspect="1"/>
            </p:cNvGraphicFramePr>
            <p:nvPr>
              <p:extLst>
                <p:ext uri="{D42A27DB-BD31-4B8C-83A1-F6EECF244321}">
                  <p14:modId xmlns:p14="http://schemas.microsoft.com/office/powerpoint/2010/main" val="1384136687"/>
                </p:ext>
              </p:extLst>
            </p:nvPr>
          </p:nvGraphicFramePr>
          <p:xfrm>
            <a:off x="5994400" y="4114800"/>
            <a:ext cx="635000" cy="330200"/>
          </p:xfrm>
          <a:graphic>
            <a:graphicData uri="http://schemas.openxmlformats.org/presentationml/2006/ole">
              <mc:AlternateContent xmlns:mc="http://schemas.openxmlformats.org/markup-compatibility/2006">
                <mc:Choice xmlns:v="urn:schemas-microsoft-com:vml" Requires="v">
                  <p:oleObj spid="_x0000_s4243" name="Equation" r:id="rId7" imgW="342603" imgH="177646" progId="Equation.3">
                    <p:embed/>
                  </p:oleObj>
                </mc:Choice>
                <mc:Fallback>
                  <p:oleObj name="Equation" r:id="rId7" imgW="342603" imgH="177646"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94400" y="4114800"/>
                          <a:ext cx="6350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3997" name="Object 29"/>
            <p:cNvGraphicFramePr>
              <a:graphicFrameLocks noChangeAspect="1"/>
            </p:cNvGraphicFramePr>
            <p:nvPr>
              <p:extLst>
                <p:ext uri="{D42A27DB-BD31-4B8C-83A1-F6EECF244321}">
                  <p14:modId xmlns:p14="http://schemas.microsoft.com/office/powerpoint/2010/main" val="1835135064"/>
                </p:ext>
              </p:extLst>
            </p:nvPr>
          </p:nvGraphicFramePr>
          <p:xfrm>
            <a:off x="6553200" y="4648200"/>
            <a:ext cx="800100" cy="330200"/>
          </p:xfrm>
          <a:graphic>
            <a:graphicData uri="http://schemas.openxmlformats.org/presentationml/2006/ole">
              <mc:AlternateContent xmlns:mc="http://schemas.openxmlformats.org/markup-compatibility/2006">
                <mc:Choice xmlns:v="urn:schemas-microsoft-com:vml" Requires="v">
                  <p:oleObj spid="_x0000_s4244" name="Equation" r:id="rId9" imgW="431425" imgH="177646" progId="Equation.3">
                    <p:embed/>
                  </p:oleObj>
                </mc:Choice>
                <mc:Fallback>
                  <p:oleObj name="Equation" r:id="rId9" imgW="431425" imgH="177646"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53200" y="4648200"/>
                          <a:ext cx="800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3998" name="Object 30"/>
            <p:cNvGraphicFramePr>
              <a:graphicFrameLocks noChangeAspect="1"/>
            </p:cNvGraphicFramePr>
            <p:nvPr>
              <p:extLst>
                <p:ext uri="{D42A27DB-BD31-4B8C-83A1-F6EECF244321}">
                  <p14:modId xmlns:p14="http://schemas.microsoft.com/office/powerpoint/2010/main" val="3177092231"/>
                </p:ext>
              </p:extLst>
            </p:nvPr>
          </p:nvGraphicFramePr>
          <p:xfrm>
            <a:off x="6934200" y="2971800"/>
            <a:ext cx="493713" cy="401638"/>
          </p:xfrm>
          <a:graphic>
            <a:graphicData uri="http://schemas.openxmlformats.org/presentationml/2006/ole">
              <mc:AlternateContent xmlns:mc="http://schemas.openxmlformats.org/markup-compatibility/2006">
                <mc:Choice xmlns:v="urn:schemas-microsoft-com:vml" Requires="v">
                  <p:oleObj spid="_x0000_s4245" name="Equation" r:id="rId11" imgW="266353" imgH="215619" progId="Equation.3">
                    <p:embed/>
                  </p:oleObj>
                </mc:Choice>
                <mc:Fallback>
                  <p:oleObj name="Equation" r:id="rId11" imgW="266353" imgH="215619"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934200" y="2971800"/>
                          <a:ext cx="493713" cy="401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3999" name="Object 31"/>
            <p:cNvGraphicFramePr>
              <a:graphicFrameLocks noChangeAspect="1"/>
            </p:cNvGraphicFramePr>
            <p:nvPr>
              <p:extLst>
                <p:ext uri="{D42A27DB-BD31-4B8C-83A1-F6EECF244321}">
                  <p14:modId xmlns:p14="http://schemas.microsoft.com/office/powerpoint/2010/main" val="108280258"/>
                </p:ext>
              </p:extLst>
            </p:nvPr>
          </p:nvGraphicFramePr>
          <p:xfrm>
            <a:off x="8001000" y="4038600"/>
            <a:ext cx="469900" cy="400050"/>
          </p:xfrm>
          <a:graphic>
            <a:graphicData uri="http://schemas.openxmlformats.org/presentationml/2006/ole">
              <mc:AlternateContent xmlns:mc="http://schemas.openxmlformats.org/markup-compatibility/2006">
                <mc:Choice xmlns:v="urn:schemas-microsoft-com:vml" Requires="v">
                  <p:oleObj spid="_x0000_s4246" name="Equation" r:id="rId13" imgW="253780" imgH="215713" progId="Equation.3">
                    <p:embed/>
                  </p:oleObj>
                </mc:Choice>
                <mc:Fallback>
                  <p:oleObj name="Equation" r:id="rId13" imgW="253780" imgH="215713"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001000" y="4038600"/>
                          <a:ext cx="469900" cy="400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aphicFrame>
        <p:nvGraphicFramePr>
          <p:cNvPr id="84001" name="Object 33"/>
          <p:cNvGraphicFramePr>
            <a:graphicFrameLocks noChangeAspect="1"/>
          </p:cNvGraphicFramePr>
          <p:nvPr/>
        </p:nvGraphicFramePr>
        <p:xfrm>
          <a:off x="3657600" y="5105400"/>
          <a:ext cx="5046663" cy="803275"/>
        </p:xfrm>
        <a:graphic>
          <a:graphicData uri="http://schemas.openxmlformats.org/presentationml/2006/ole">
            <mc:AlternateContent xmlns:mc="http://schemas.openxmlformats.org/markup-compatibility/2006">
              <mc:Choice xmlns:v="urn:schemas-microsoft-com:vml" Requires="v">
                <p:oleObj spid="_x0000_s4247" name="Equation" r:id="rId15" imgW="3022600" imgH="482600" progId="Equation.3">
                  <p:embed/>
                </p:oleObj>
              </mc:Choice>
              <mc:Fallback>
                <p:oleObj name="Equation" r:id="rId15" imgW="3022600" imgH="48260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657600" y="5105400"/>
                        <a:ext cx="5046663" cy="803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1"/>
          <p:cNvGrpSpPr/>
          <p:nvPr/>
        </p:nvGrpSpPr>
        <p:grpSpPr>
          <a:xfrm>
            <a:off x="152400" y="2438400"/>
            <a:ext cx="3362960" cy="2799080"/>
            <a:chOff x="152400" y="2438400"/>
            <a:chExt cx="3362960" cy="2799080"/>
          </a:xfrm>
        </p:grpSpPr>
        <p:graphicFrame>
          <p:nvGraphicFramePr>
            <p:cNvPr id="83" name="Object 20"/>
            <p:cNvGraphicFramePr>
              <a:graphicFrameLocks noChangeAspect="1"/>
            </p:cNvGraphicFramePr>
            <p:nvPr>
              <p:extLst>
                <p:ext uri="{D42A27DB-BD31-4B8C-83A1-F6EECF244321}">
                  <p14:modId xmlns:p14="http://schemas.microsoft.com/office/powerpoint/2010/main" val="3229543578"/>
                </p:ext>
              </p:extLst>
            </p:nvPr>
          </p:nvGraphicFramePr>
          <p:xfrm>
            <a:off x="152400" y="3733800"/>
            <a:ext cx="635000" cy="330200"/>
          </p:xfrm>
          <a:graphic>
            <a:graphicData uri="http://schemas.openxmlformats.org/presentationml/2006/ole">
              <mc:AlternateContent xmlns:mc="http://schemas.openxmlformats.org/markup-compatibility/2006">
                <mc:Choice xmlns:v="urn:schemas-microsoft-com:vml" Requires="v">
                  <p:oleObj spid="_x0000_s4248" name="Equation" r:id="rId17" imgW="342603" imgH="177646" progId="Equation.3">
                    <p:embed/>
                  </p:oleObj>
                </mc:Choice>
                <mc:Fallback>
                  <p:oleObj name="Equation" r:id="rId17" imgW="342603" imgH="177646"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52400" y="3733800"/>
                          <a:ext cx="6350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7" name="Object 30"/>
            <p:cNvGraphicFramePr>
              <a:graphicFrameLocks noChangeAspect="1"/>
            </p:cNvGraphicFramePr>
            <p:nvPr>
              <p:extLst>
                <p:ext uri="{D42A27DB-BD31-4B8C-83A1-F6EECF244321}">
                  <p14:modId xmlns:p14="http://schemas.microsoft.com/office/powerpoint/2010/main" val="2483880988"/>
                </p:ext>
              </p:extLst>
            </p:nvPr>
          </p:nvGraphicFramePr>
          <p:xfrm>
            <a:off x="2527782" y="2626478"/>
            <a:ext cx="177800" cy="234950"/>
          </p:xfrm>
          <a:graphic>
            <a:graphicData uri="http://schemas.openxmlformats.org/presentationml/2006/ole">
              <mc:AlternateContent xmlns:mc="http://schemas.openxmlformats.org/markup-compatibility/2006">
                <mc:Choice xmlns:v="urn:schemas-microsoft-com:vml" Requires="v">
                  <p:oleObj spid="_x0000_s4249" name="Equation" r:id="rId19" imgW="152202" imgH="177569" progId="Equation.3">
                    <p:embed/>
                  </p:oleObj>
                </mc:Choice>
                <mc:Fallback>
                  <p:oleObj name="Equation" r:id="rId19" imgW="152202" imgH="177569"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527782" y="2626478"/>
                          <a:ext cx="177800" cy="23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4" name="Straight Connector 93"/>
            <p:cNvCxnSpPr/>
            <p:nvPr/>
          </p:nvCxnSpPr>
          <p:spPr>
            <a:xfrm>
              <a:off x="990598" y="2600089"/>
              <a:ext cx="1500607" cy="1222"/>
            </a:xfrm>
            <a:prstGeom prst="line">
              <a:avLst/>
            </a:prstGeom>
          </p:spPr>
          <p:style>
            <a:lnRef idx="3">
              <a:schemeClr val="dk1"/>
            </a:lnRef>
            <a:fillRef idx="0">
              <a:schemeClr val="dk1"/>
            </a:fillRef>
            <a:effectRef idx="2">
              <a:schemeClr val="dk1"/>
            </a:effectRef>
            <a:fontRef idx="minor">
              <a:schemeClr val="tx1"/>
            </a:fontRef>
          </p:style>
        </p:cxnSp>
        <p:cxnSp>
          <p:nvCxnSpPr>
            <p:cNvPr id="96" name="Straight Connector 95"/>
            <p:cNvCxnSpPr/>
            <p:nvPr/>
          </p:nvCxnSpPr>
          <p:spPr>
            <a:xfrm rot="5400000">
              <a:off x="258349" y="3323051"/>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102" name="Straight Connector 101"/>
            <p:cNvCxnSpPr/>
            <p:nvPr/>
          </p:nvCxnSpPr>
          <p:spPr>
            <a:xfrm>
              <a:off x="990598" y="4065669"/>
              <a:ext cx="1500607" cy="122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1" name="Group 130"/>
            <p:cNvGrpSpPr/>
            <p:nvPr/>
          </p:nvGrpSpPr>
          <p:grpSpPr>
            <a:xfrm>
              <a:off x="2205758" y="4079522"/>
              <a:ext cx="449925" cy="460610"/>
              <a:chOff x="2205758" y="4079522"/>
              <a:chExt cx="449925" cy="460610"/>
            </a:xfrm>
          </p:grpSpPr>
          <p:cxnSp>
            <p:nvCxnSpPr>
              <p:cNvPr id="132" name="Straight Connector 131"/>
              <p:cNvCxnSpPr/>
              <p:nvPr/>
            </p:nvCxnSpPr>
            <p:spPr>
              <a:xfrm rot="5400000">
                <a:off x="2199862" y="4428781"/>
                <a:ext cx="100495" cy="88704"/>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133" name="Isosceles Triangle 132"/>
              <p:cNvSpPr/>
              <p:nvPr/>
            </p:nvSpPr>
            <p:spPr>
              <a:xfrm>
                <a:off x="2374781" y="4079522"/>
                <a:ext cx="206980" cy="224722"/>
              </a:xfrm>
              <a:prstGeom prst="triangle">
                <a:avLst/>
              </a:prstGeom>
              <a:solidFill>
                <a:schemeClr val="accent4"/>
              </a:solid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34" name="Straight Connector 133"/>
              <p:cNvCxnSpPr/>
              <p:nvPr/>
            </p:nvCxnSpPr>
            <p:spPr>
              <a:xfrm rot="10800000">
                <a:off x="2286077" y="4414509"/>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135" name="Oval 134"/>
              <p:cNvSpPr/>
              <p:nvPr/>
            </p:nvSpPr>
            <p:spPr>
              <a:xfrm>
                <a:off x="2359998" y="4290040"/>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p:cNvSpPr/>
              <p:nvPr/>
            </p:nvSpPr>
            <p:spPr>
              <a:xfrm>
                <a:off x="2493057" y="4290037"/>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7" name="Straight Connector 136"/>
              <p:cNvCxnSpPr/>
              <p:nvPr/>
            </p:nvCxnSpPr>
            <p:spPr>
              <a:xfrm rot="10800000">
                <a:off x="2293468" y="4288890"/>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38" name="Straight Connector 137"/>
              <p:cNvCxnSpPr/>
              <p:nvPr/>
            </p:nvCxnSpPr>
            <p:spPr>
              <a:xfrm rot="5400000">
                <a:off x="230236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39" name="Straight Connector 138"/>
              <p:cNvCxnSpPr/>
              <p:nvPr/>
            </p:nvCxnSpPr>
            <p:spPr>
              <a:xfrm rot="5400000">
                <a:off x="242490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40" name="Straight Connector 139"/>
              <p:cNvCxnSpPr/>
              <p:nvPr/>
            </p:nvCxnSpPr>
            <p:spPr>
              <a:xfrm rot="5400000">
                <a:off x="2537924"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grpSp>
        <p:cxnSp>
          <p:nvCxnSpPr>
            <p:cNvPr id="141" name="Straight Arrow Connector 140"/>
            <p:cNvCxnSpPr/>
            <p:nvPr/>
          </p:nvCxnSpPr>
          <p:spPr>
            <a:xfrm>
              <a:off x="2491205" y="2600089"/>
              <a:ext cx="413961" cy="12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rot="5400000">
              <a:off x="1758954" y="3332340"/>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143" name="Straight Connector 142"/>
            <p:cNvCxnSpPr/>
            <p:nvPr/>
          </p:nvCxnSpPr>
          <p:spPr>
            <a:xfrm>
              <a:off x="990598" y="2600089"/>
              <a:ext cx="1500607" cy="146557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4" name="Group 143"/>
            <p:cNvGrpSpPr/>
            <p:nvPr/>
          </p:nvGrpSpPr>
          <p:grpSpPr>
            <a:xfrm>
              <a:off x="768833" y="4074043"/>
              <a:ext cx="428742" cy="452235"/>
              <a:chOff x="768833" y="4074043"/>
              <a:chExt cx="428742" cy="452235"/>
            </a:xfrm>
          </p:grpSpPr>
          <p:cxnSp>
            <p:nvCxnSpPr>
              <p:cNvPr id="145" name="Straight Connector 144"/>
              <p:cNvCxnSpPr/>
              <p:nvPr/>
            </p:nvCxnSpPr>
            <p:spPr>
              <a:xfrm rot="5400000">
                <a:off x="762937" y="4414926"/>
                <a:ext cx="100495" cy="88704"/>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sp>
            <p:nvSpPr>
              <p:cNvPr id="146" name="Isosceles Triangle 145"/>
              <p:cNvSpPr/>
              <p:nvPr/>
            </p:nvSpPr>
            <p:spPr>
              <a:xfrm>
                <a:off x="864927" y="4074043"/>
                <a:ext cx="288294" cy="343364"/>
              </a:xfrm>
              <a:prstGeom prst="triangle">
                <a:avLst/>
              </a:prstGeom>
              <a:solidFill>
                <a:schemeClr val="accent4"/>
              </a:solid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47" name="Straight Connector 146"/>
              <p:cNvCxnSpPr/>
              <p:nvPr/>
            </p:nvCxnSpPr>
            <p:spPr>
              <a:xfrm rot="10800000">
                <a:off x="835360" y="4409032"/>
                <a:ext cx="362215" cy="1222"/>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48" name="Straight Connector 147"/>
              <p:cNvCxnSpPr/>
              <p:nvPr/>
            </p:nvCxnSpPr>
            <p:spPr>
              <a:xfrm rot="5400000">
                <a:off x="865444" y="4415910"/>
                <a:ext cx="117246" cy="103490"/>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49" name="Straight Connector 148"/>
              <p:cNvCxnSpPr/>
              <p:nvPr/>
            </p:nvCxnSpPr>
            <p:spPr>
              <a:xfrm rot="5400000">
                <a:off x="968935" y="4415910"/>
                <a:ext cx="117246" cy="103490"/>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50" name="Straight Connector 149"/>
              <p:cNvCxnSpPr/>
              <p:nvPr/>
            </p:nvCxnSpPr>
            <p:spPr>
              <a:xfrm rot="5400000">
                <a:off x="1072426" y="4415900"/>
                <a:ext cx="117246" cy="103490"/>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grpSp>
        <p:graphicFrame>
          <p:nvGraphicFramePr>
            <p:cNvPr id="151" name="Object 27"/>
            <p:cNvGraphicFramePr>
              <a:graphicFrameLocks noChangeAspect="1"/>
            </p:cNvGraphicFramePr>
            <p:nvPr>
              <p:extLst>
                <p:ext uri="{D42A27DB-BD31-4B8C-83A1-F6EECF244321}">
                  <p14:modId xmlns:p14="http://schemas.microsoft.com/office/powerpoint/2010/main" val="3916147050"/>
                </p:ext>
              </p:extLst>
            </p:nvPr>
          </p:nvGraphicFramePr>
          <p:xfrm>
            <a:off x="762000" y="3840480"/>
            <a:ext cx="177873" cy="217394"/>
          </p:xfrm>
          <a:graphic>
            <a:graphicData uri="http://schemas.openxmlformats.org/presentationml/2006/ole">
              <mc:AlternateContent xmlns:mc="http://schemas.openxmlformats.org/markup-compatibility/2006">
                <mc:Choice xmlns:v="urn:schemas-microsoft-com:vml" Requires="v">
                  <p:oleObj spid="_x0000_s4250" name="Equation" r:id="rId21" imgW="152268" imgH="164957" progId="Equation.3">
                    <p:embed/>
                  </p:oleObj>
                </mc:Choice>
                <mc:Fallback>
                  <p:oleObj name="Equation" r:id="rId21" imgW="152268" imgH="164957"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3840480"/>
                          <a:ext cx="177873" cy="2173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2" name="Object 28"/>
            <p:cNvGraphicFramePr>
              <a:graphicFrameLocks noChangeAspect="1"/>
            </p:cNvGraphicFramePr>
            <p:nvPr>
              <p:extLst>
                <p:ext uri="{D42A27DB-BD31-4B8C-83A1-F6EECF244321}">
                  <p14:modId xmlns:p14="http://schemas.microsoft.com/office/powerpoint/2010/main" val="1448790978"/>
                </p:ext>
              </p:extLst>
            </p:nvPr>
          </p:nvGraphicFramePr>
          <p:xfrm>
            <a:off x="792645" y="2523290"/>
            <a:ext cx="192087" cy="217488"/>
          </p:xfrm>
          <a:graphic>
            <a:graphicData uri="http://schemas.openxmlformats.org/presentationml/2006/ole">
              <mc:AlternateContent xmlns:mc="http://schemas.openxmlformats.org/markup-compatibility/2006">
                <mc:Choice xmlns:v="urn:schemas-microsoft-com:vml" Requires="v">
                  <p:oleObj spid="_x0000_s4251" name="Equation" r:id="rId22" imgW="164885" imgH="164885" progId="Equation.3">
                    <p:embed/>
                  </p:oleObj>
                </mc:Choice>
                <mc:Fallback>
                  <p:oleObj name="Equation" r:id="rId22" imgW="164885" imgH="164885"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792645" y="2523290"/>
                          <a:ext cx="192087" cy="217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3" name="Object 29"/>
            <p:cNvGraphicFramePr>
              <a:graphicFrameLocks noChangeAspect="1"/>
            </p:cNvGraphicFramePr>
            <p:nvPr>
              <p:extLst>
                <p:ext uri="{D42A27DB-BD31-4B8C-83A1-F6EECF244321}">
                  <p14:modId xmlns:p14="http://schemas.microsoft.com/office/powerpoint/2010/main" val="4073531784"/>
                </p:ext>
              </p:extLst>
            </p:nvPr>
          </p:nvGraphicFramePr>
          <p:xfrm>
            <a:off x="2513532" y="3913877"/>
            <a:ext cx="177873" cy="218616"/>
          </p:xfrm>
          <a:graphic>
            <a:graphicData uri="http://schemas.openxmlformats.org/presentationml/2006/ole">
              <mc:AlternateContent xmlns:mc="http://schemas.openxmlformats.org/markup-compatibility/2006">
                <mc:Choice xmlns:v="urn:schemas-microsoft-com:vml" Requires="v">
                  <p:oleObj spid="_x0000_s4252" name="Equation" r:id="rId24" imgW="152268" imgH="164957" progId="Equation.3">
                    <p:embed/>
                  </p:oleObj>
                </mc:Choice>
                <mc:Fallback>
                  <p:oleObj name="Equation" r:id="rId24" imgW="152268" imgH="164957" progId="Equation.3">
                    <p:embed/>
                    <p:pic>
                      <p:nvPicPr>
                        <p:cNvPr id="0" name=""/>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513532" y="3913877"/>
                          <a:ext cx="177873" cy="2186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54" name="Straight Arrow Connector 153"/>
            <p:cNvCxnSpPr/>
            <p:nvPr/>
          </p:nvCxnSpPr>
          <p:spPr>
            <a:xfrm rot="10800000">
              <a:off x="533400" y="4069080"/>
              <a:ext cx="457200"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55" name="Object 20"/>
            <p:cNvGraphicFramePr>
              <a:graphicFrameLocks noChangeAspect="1"/>
            </p:cNvGraphicFramePr>
            <p:nvPr>
              <p:extLst>
                <p:ext uri="{D42A27DB-BD31-4B8C-83A1-F6EECF244321}">
                  <p14:modId xmlns:p14="http://schemas.microsoft.com/office/powerpoint/2010/main" val="2224518731"/>
                </p:ext>
              </p:extLst>
            </p:nvPr>
          </p:nvGraphicFramePr>
          <p:xfrm>
            <a:off x="1905001" y="3688080"/>
            <a:ext cx="228600" cy="319596"/>
          </p:xfrm>
          <a:graphic>
            <a:graphicData uri="http://schemas.openxmlformats.org/presentationml/2006/ole">
              <mc:AlternateContent xmlns:mc="http://schemas.openxmlformats.org/markup-compatibility/2006">
                <mc:Choice xmlns:v="urn:schemas-microsoft-com:vml" Requires="v">
                  <p:oleObj spid="_x0000_s4253" name="Equation" r:id="rId26" imgW="126725" imgH="177415" progId="Equation.3">
                    <p:embed/>
                  </p:oleObj>
                </mc:Choice>
                <mc:Fallback>
                  <p:oleObj name="Equation" r:id="rId26" imgW="126725" imgH="177415" progId="Equation.3">
                    <p:embed/>
                    <p:pic>
                      <p:nvPicPr>
                        <p:cNvPr id="0" name=""/>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1905001" y="3688080"/>
                          <a:ext cx="228600" cy="3195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6" name="Object 23"/>
            <p:cNvGraphicFramePr>
              <a:graphicFrameLocks noChangeAspect="1"/>
            </p:cNvGraphicFramePr>
            <p:nvPr>
              <p:extLst>
                <p:ext uri="{D42A27DB-BD31-4B8C-83A1-F6EECF244321}">
                  <p14:modId xmlns:p14="http://schemas.microsoft.com/office/powerpoint/2010/main" val="2164165702"/>
                </p:ext>
              </p:extLst>
            </p:nvPr>
          </p:nvGraphicFramePr>
          <p:xfrm>
            <a:off x="685800" y="4907280"/>
            <a:ext cx="800099" cy="330200"/>
          </p:xfrm>
          <a:graphic>
            <a:graphicData uri="http://schemas.openxmlformats.org/presentationml/2006/ole">
              <mc:AlternateContent xmlns:mc="http://schemas.openxmlformats.org/markup-compatibility/2006">
                <mc:Choice xmlns:v="urn:schemas-microsoft-com:vml" Requires="v">
                  <p:oleObj spid="_x0000_s4254" name="Equation" r:id="rId28" imgW="431425" imgH="177646" progId="Equation.3">
                    <p:embed/>
                  </p:oleObj>
                </mc:Choice>
                <mc:Fallback>
                  <p:oleObj name="Equation" r:id="rId28" imgW="431425" imgH="177646" progId="Equation.3">
                    <p:embed/>
                    <p:pic>
                      <p:nvPicPr>
                        <p:cNvPr id="0" name=""/>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685800" y="4907280"/>
                          <a:ext cx="800099"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7" name="Object 19"/>
            <p:cNvGraphicFramePr>
              <a:graphicFrameLocks noChangeAspect="1"/>
            </p:cNvGraphicFramePr>
            <p:nvPr>
              <p:extLst>
                <p:ext uri="{D42A27DB-BD31-4B8C-83A1-F6EECF244321}">
                  <p14:modId xmlns:p14="http://schemas.microsoft.com/office/powerpoint/2010/main" val="1610136961"/>
                </p:ext>
              </p:extLst>
            </p:nvPr>
          </p:nvGraphicFramePr>
          <p:xfrm>
            <a:off x="2057400" y="4907280"/>
            <a:ext cx="800100" cy="330200"/>
          </p:xfrm>
          <a:graphic>
            <a:graphicData uri="http://schemas.openxmlformats.org/presentationml/2006/ole">
              <mc:AlternateContent xmlns:mc="http://schemas.openxmlformats.org/markup-compatibility/2006">
                <mc:Choice xmlns:v="urn:schemas-microsoft-com:vml" Requires="v">
                  <p:oleObj spid="_x0000_s4255" name="Equation" r:id="rId30" imgW="431425" imgH="177646" progId="Equation.3">
                    <p:embed/>
                  </p:oleObj>
                </mc:Choice>
                <mc:Fallback>
                  <p:oleObj name="Equation" r:id="rId30" imgW="431425" imgH="177646" progId="Equation.3">
                    <p:embed/>
                    <p:pic>
                      <p:nvPicPr>
                        <p:cNvPr id="0" name=""/>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2057400" y="4907280"/>
                          <a:ext cx="800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8" name="Object 34"/>
            <p:cNvGraphicFramePr>
              <a:graphicFrameLocks noChangeAspect="1"/>
            </p:cNvGraphicFramePr>
            <p:nvPr>
              <p:extLst>
                <p:ext uri="{D42A27DB-BD31-4B8C-83A1-F6EECF244321}">
                  <p14:modId xmlns:p14="http://schemas.microsoft.com/office/powerpoint/2010/main" val="674864015"/>
                </p:ext>
              </p:extLst>
            </p:nvPr>
          </p:nvGraphicFramePr>
          <p:xfrm>
            <a:off x="2880360" y="2438400"/>
            <a:ext cx="635000" cy="330200"/>
          </p:xfrm>
          <a:graphic>
            <a:graphicData uri="http://schemas.openxmlformats.org/presentationml/2006/ole">
              <mc:AlternateContent xmlns:mc="http://schemas.openxmlformats.org/markup-compatibility/2006">
                <mc:Choice xmlns:v="urn:schemas-microsoft-com:vml" Requires="v">
                  <p:oleObj spid="_x0000_s4256" name="Equation" r:id="rId32" imgW="342603" imgH="177646" progId="Equation.3">
                    <p:embed/>
                  </p:oleObj>
                </mc:Choice>
                <mc:Fallback>
                  <p:oleObj name="Equation" r:id="rId32" imgW="342603" imgH="177646"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880360" y="2438400"/>
                          <a:ext cx="6350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59" name="Straight Connector 158"/>
            <p:cNvCxnSpPr/>
            <p:nvPr/>
          </p:nvCxnSpPr>
          <p:spPr>
            <a:xfrm rot="10800000" flipV="1">
              <a:off x="2133600" y="25146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2133600" y="25908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a:off x="1371600" y="25146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rot="10800000" flipV="1">
              <a:off x="1371600" y="25908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rot="5400000">
              <a:off x="1295400" y="28956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rot="10800000">
              <a:off x="1219200" y="29718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905000" y="36576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a:off x="1981200" y="35814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rot="16200000" flipH="1">
              <a:off x="914400" y="28956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a:xfrm rot="5400000" flipH="1" flipV="1">
              <a:off x="990600" y="28956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5814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rot="16200000" flipH="1">
              <a:off x="990600" y="35814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1295400" y="39624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rot="10800000" flipV="1">
              <a:off x="1295400" y="40386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flipV="1">
              <a:off x="1904206" y="3962400"/>
              <a:ext cx="153194" cy="769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1905000" y="40386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rot="16200000" flipH="1">
              <a:off x="2416630" y="28956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rot="5400000" flipH="1" flipV="1">
              <a:off x="2503714" y="28956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5400000">
              <a:off x="2416630" y="3668486"/>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16200000" flipH="1">
              <a:off x="2503714" y="3668486"/>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Straight Arrow Connector 178"/>
            <p:cNvCxnSpPr/>
            <p:nvPr/>
          </p:nvCxnSpPr>
          <p:spPr>
            <a:xfrm>
              <a:off x="1009074" y="4410253"/>
              <a:ext cx="0" cy="381000"/>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cxnSp>
          <p:nvCxnSpPr>
            <p:cNvPr id="180" name="Straight Arrow Connector 179"/>
            <p:cNvCxnSpPr/>
            <p:nvPr/>
          </p:nvCxnSpPr>
          <p:spPr>
            <a:xfrm flipV="1">
              <a:off x="2489032" y="4429125"/>
              <a:ext cx="0" cy="381000"/>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618998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b="1" dirty="0" smtClean="0"/>
              <a:t>Calculation of the Member forces</a:t>
            </a:r>
            <a:endParaRPr lang="en-US" b="1" dirty="0"/>
          </a:p>
        </p:txBody>
      </p:sp>
      <p:sp>
        <p:nvSpPr>
          <p:cNvPr id="6" name="Slide Number Placeholder 5"/>
          <p:cNvSpPr>
            <a:spLocks noGrp="1"/>
          </p:cNvSpPr>
          <p:nvPr>
            <p:ph type="sldNum" sz="quarter" idx="12"/>
          </p:nvPr>
        </p:nvSpPr>
        <p:spPr/>
        <p:txBody>
          <a:bodyPr/>
          <a:lstStyle/>
          <a:p>
            <a:fld id="{E964050B-6237-4A51-8D91-3999973097DF}" type="slidenum">
              <a:rPr lang="en-US" smtClean="0"/>
              <a:pPr/>
              <a:t>7</a:t>
            </a:fld>
            <a:endParaRPr lang="en-US" dirty="0"/>
          </a:p>
        </p:txBody>
      </p:sp>
      <p:sp>
        <p:nvSpPr>
          <p:cNvPr id="81" name="Rectangle 80"/>
          <p:cNvSpPr/>
          <p:nvPr/>
        </p:nvSpPr>
        <p:spPr>
          <a:xfrm>
            <a:off x="3733800" y="1676400"/>
            <a:ext cx="2057400" cy="304800"/>
          </a:xfrm>
          <a:prstGeom prst="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800000"/>
                </a:solidFill>
              </a:rPr>
              <a:t>Member Forces</a:t>
            </a:r>
            <a:endParaRPr lang="en-US" dirty="0">
              <a:solidFill>
                <a:srgbClr val="800000"/>
              </a:solidFill>
            </a:endParaRPr>
          </a:p>
        </p:txBody>
      </p:sp>
      <p:graphicFrame>
        <p:nvGraphicFramePr>
          <p:cNvPr id="81941" name="Object 21"/>
          <p:cNvGraphicFramePr>
            <a:graphicFrameLocks noChangeAspect="1"/>
          </p:cNvGraphicFramePr>
          <p:nvPr/>
        </p:nvGraphicFramePr>
        <p:xfrm>
          <a:off x="6553200" y="1752600"/>
          <a:ext cx="2408237" cy="1099602"/>
        </p:xfrm>
        <a:graphic>
          <a:graphicData uri="http://schemas.openxmlformats.org/presentationml/2006/ole">
            <mc:AlternateContent xmlns:mc="http://schemas.openxmlformats.org/markup-compatibility/2006">
              <mc:Choice xmlns:v="urn:schemas-microsoft-com:vml" Requires="v">
                <p:oleObj spid="_x0000_s5274" name="Equation" r:id="rId3" imgW="1524000" imgH="698500" progId="Equation.3">
                  <p:embed/>
                </p:oleObj>
              </mc:Choice>
              <mc:Fallback>
                <p:oleObj name="Equation" r:id="rId3" imgW="1524000" imgH="6985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1752600"/>
                        <a:ext cx="2408237" cy="10996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6" name="Rectangle 55"/>
          <p:cNvSpPr/>
          <p:nvPr/>
        </p:nvSpPr>
        <p:spPr>
          <a:xfrm>
            <a:off x="3733800" y="2895600"/>
            <a:ext cx="2057400" cy="304800"/>
          </a:xfrm>
          <a:prstGeom prst="rect">
            <a:avLst/>
          </a:prstGeom>
          <a:noFill/>
          <a:ln>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800000"/>
                </a:solidFill>
              </a:rPr>
              <a:t>Joint B</a:t>
            </a:r>
            <a:endParaRPr lang="en-US" dirty="0">
              <a:solidFill>
                <a:srgbClr val="C00000"/>
              </a:solidFill>
            </a:endParaRPr>
          </a:p>
        </p:txBody>
      </p:sp>
      <p:graphicFrame>
        <p:nvGraphicFramePr>
          <p:cNvPr id="84001" name="Object 33"/>
          <p:cNvGraphicFramePr>
            <a:graphicFrameLocks noChangeAspect="1"/>
          </p:cNvGraphicFramePr>
          <p:nvPr>
            <p:extLst>
              <p:ext uri="{D42A27DB-BD31-4B8C-83A1-F6EECF244321}">
                <p14:modId xmlns:p14="http://schemas.microsoft.com/office/powerpoint/2010/main" val="818560500"/>
              </p:ext>
            </p:extLst>
          </p:nvPr>
        </p:nvGraphicFramePr>
        <p:xfrm>
          <a:off x="872322" y="4605435"/>
          <a:ext cx="6848475" cy="1563688"/>
        </p:xfrm>
        <a:graphic>
          <a:graphicData uri="http://schemas.openxmlformats.org/presentationml/2006/ole">
            <mc:AlternateContent xmlns:mc="http://schemas.openxmlformats.org/markup-compatibility/2006">
              <mc:Choice xmlns:v="urn:schemas-microsoft-com:vml" Requires="v">
                <p:oleObj spid="_x0000_s5275" name="Equation" r:id="rId5" imgW="4102100" imgH="939800" progId="Equation.3">
                  <p:embed/>
                </p:oleObj>
              </mc:Choice>
              <mc:Fallback>
                <p:oleObj name="Equation" r:id="rId5" imgW="4102100" imgH="939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2322" y="4605435"/>
                        <a:ext cx="6848475" cy="1563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67"/>
          <p:cNvGrpSpPr/>
          <p:nvPr/>
        </p:nvGrpSpPr>
        <p:grpSpPr>
          <a:xfrm>
            <a:off x="6096000" y="3048000"/>
            <a:ext cx="2538413" cy="1843087"/>
            <a:chOff x="4876800" y="3135313"/>
            <a:chExt cx="2538413" cy="1843087"/>
          </a:xfrm>
        </p:grpSpPr>
        <p:graphicFrame>
          <p:nvGraphicFramePr>
            <p:cNvPr id="83997" name="Object 29"/>
            <p:cNvGraphicFramePr>
              <a:graphicFrameLocks noChangeAspect="1"/>
            </p:cNvGraphicFramePr>
            <p:nvPr/>
          </p:nvGraphicFramePr>
          <p:xfrm>
            <a:off x="6553200" y="4648200"/>
            <a:ext cx="800100" cy="330200"/>
          </p:xfrm>
          <a:graphic>
            <a:graphicData uri="http://schemas.openxmlformats.org/presentationml/2006/ole">
              <mc:AlternateContent xmlns:mc="http://schemas.openxmlformats.org/markup-compatibility/2006">
                <mc:Choice xmlns:v="urn:schemas-microsoft-com:vml" Requires="v">
                  <p:oleObj spid="_x0000_s5276" name="Equation" r:id="rId7" imgW="431425" imgH="177646" progId="Equation.3">
                    <p:embed/>
                  </p:oleObj>
                </mc:Choice>
                <mc:Fallback>
                  <p:oleObj name="Equation" r:id="rId7" imgW="431425" imgH="177646"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53200" y="4648200"/>
                          <a:ext cx="800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 name="Group 66"/>
            <p:cNvGrpSpPr/>
            <p:nvPr/>
          </p:nvGrpSpPr>
          <p:grpSpPr>
            <a:xfrm>
              <a:off x="4876800" y="3135313"/>
              <a:ext cx="2538413" cy="1578217"/>
              <a:chOff x="4876800" y="3135313"/>
              <a:chExt cx="2538413" cy="1578217"/>
            </a:xfrm>
          </p:grpSpPr>
          <p:graphicFrame>
            <p:nvGraphicFramePr>
              <p:cNvPr id="85" name="Object 27"/>
              <p:cNvGraphicFramePr>
                <a:graphicFrameLocks noChangeAspect="1"/>
              </p:cNvGraphicFramePr>
              <p:nvPr/>
            </p:nvGraphicFramePr>
            <p:xfrm>
              <a:off x="7097484" y="4136572"/>
              <a:ext cx="177873" cy="217394"/>
            </p:xfrm>
            <a:graphic>
              <a:graphicData uri="http://schemas.openxmlformats.org/presentationml/2006/ole">
                <mc:AlternateContent xmlns:mc="http://schemas.openxmlformats.org/markup-compatibility/2006">
                  <mc:Choice xmlns:v="urn:schemas-microsoft-com:vml" Requires="v">
                    <p:oleObj spid="_x0000_s5277" name="Equation" r:id="rId9" imgW="152268" imgH="164957" progId="Equation.3">
                      <p:embed/>
                    </p:oleObj>
                  </mc:Choice>
                  <mc:Fallback>
                    <p:oleObj name="Equation" r:id="rId9" imgW="152268" imgH="164957"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97484" y="4136572"/>
                            <a:ext cx="177873" cy="2173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3" name="Straight Arrow Connector 92"/>
              <p:cNvCxnSpPr/>
              <p:nvPr/>
            </p:nvCxnSpPr>
            <p:spPr>
              <a:xfrm rot="16200000" flipV="1">
                <a:off x="6889000" y="4497456"/>
                <a:ext cx="413674" cy="18474"/>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96" name="Object 20"/>
              <p:cNvGraphicFramePr>
                <a:graphicFrameLocks noChangeAspect="1"/>
              </p:cNvGraphicFramePr>
              <p:nvPr/>
            </p:nvGraphicFramePr>
            <p:xfrm>
              <a:off x="6672946" y="4005946"/>
              <a:ext cx="218017" cy="304800"/>
            </p:xfrm>
            <a:graphic>
              <a:graphicData uri="http://schemas.openxmlformats.org/presentationml/2006/ole">
                <mc:AlternateContent xmlns:mc="http://schemas.openxmlformats.org/markup-compatibility/2006">
                  <mc:Choice xmlns:v="urn:schemas-microsoft-com:vml" Requires="v">
                    <p:oleObj spid="_x0000_s5278" name="Equation" r:id="rId11" imgW="126725" imgH="177415" progId="Equation.3">
                      <p:embed/>
                    </p:oleObj>
                  </mc:Choice>
                  <mc:Fallback>
                    <p:oleObj name="Equation" r:id="rId11" imgW="126725" imgH="177415"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672946" y="4005946"/>
                            <a:ext cx="218017"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00" name="Straight Arrow Connector 99"/>
              <p:cNvCxnSpPr/>
              <p:nvPr/>
            </p:nvCxnSpPr>
            <p:spPr>
              <a:xfrm flipH="1">
                <a:off x="6172200" y="4267200"/>
                <a:ext cx="9144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flipH="1" flipV="1">
                <a:off x="6324600" y="3581400"/>
                <a:ext cx="762000" cy="6858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83998" name="Object 30"/>
              <p:cNvGraphicFramePr>
                <a:graphicFrameLocks noChangeAspect="1"/>
              </p:cNvGraphicFramePr>
              <p:nvPr/>
            </p:nvGraphicFramePr>
            <p:xfrm>
              <a:off x="6945313" y="3135313"/>
              <a:ext cx="469900" cy="423862"/>
            </p:xfrm>
            <a:graphic>
              <a:graphicData uri="http://schemas.openxmlformats.org/presentationml/2006/ole">
                <mc:AlternateContent xmlns:mc="http://schemas.openxmlformats.org/markup-compatibility/2006">
                  <mc:Choice xmlns:v="urn:schemas-microsoft-com:vml" Requires="v">
                    <p:oleObj spid="_x0000_s5279" name="Equation" r:id="rId13" imgW="253890" imgH="228501" progId="Equation.3">
                      <p:embed/>
                    </p:oleObj>
                  </mc:Choice>
                  <mc:Fallback>
                    <p:oleObj name="Equation" r:id="rId13" imgW="253890" imgH="228501"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945313" y="3135313"/>
                            <a:ext cx="469900" cy="423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3999" name="Object 31"/>
              <p:cNvGraphicFramePr>
                <a:graphicFrameLocks noChangeAspect="1"/>
              </p:cNvGraphicFramePr>
              <p:nvPr/>
            </p:nvGraphicFramePr>
            <p:xfrm>
              <a:off x="4876800" y="4114800"/>
              <a:ext cx="1316038" cy="400050"/>
            </p:xfrm>
            <a:graphic>
              <a:graphicData uri="http://schemas.openxmlformats.org/presentationml/2006/ole">
                <mc:AlternateContent xmlns:mc="http://schemas.openxmlformats.org/markup-compatibility/2006">
                  <mc:Choice xmlns:v="urn:schemas-microsoft-com:vml" Requires="v">
                    <p:oleObj spid="_x0000_s5280" name="Equation" r:id="rId15" imgW="710891" imgH="215806" progId="Equation.3">
                      <p:embed/>
                    </p:oleObj>
                  </mc:Choice>
                  <mc:Fallback>
                    <p:oleObj name="Equation" r:id="rId15" imgW="710891" imgH="215806"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876800" y="4114800"/>
                            <a:ext cx="1316038" cy="400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4000" name="Object 32"/>
              <p:cNvGraphicFramePr>
                <a:graphicFrameLocks noChangeAspect="1"/>
              </p:cNvGraphicFramePr>
              <p:nvPr/>
            </p:nvGraphicFramePr>
            <p:xfrm>
              <a:off x="5943600" y="3200400"/>
              <a:ext cx="492125" cy="401637"/>
            </p:xfrm>
            <a:graphic>
              <a:graphicData uri="http://schemas.openxmlformats.org/presentationml/2006/ole">
                <mc:AlternateContent xmlns:mc="http://schemas.openxmlformats.org/markup-compatibility/2006">
                  <mc:Choice xmlns:v="urn:schemas-microsoft-com:vml" Requires="v">
                    <p:oleObj spid="_x0000_s5281" name="Equation" r:id="rId17" imgW="266353" imgH="215619" progId="Equation.3">
                      <p:embed/>
                    </p:oleObj>
                  </mc:Choice>
                  <mc:Fallback>
                    <p:oleObj name="Equation" r:id="rId17" imgW="266353" imgH="215619"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943600" y="3200400"/>
                            <a:ext cx="492125" cy="401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5" name="Straight Arrow Connector 64"/>
              <p:cNvCxnSpPr/>
              <p:nvPr/>
            </p:nvCxnSpPr>
            <p:spPr>
              <a:xfrm rot="5400000" flipH="1" flipV="1">
                <a:off x="6705600" y="3886200"/>
                <a:ext cx="762000" cy="1588"/>
              </a:xfrm>
              <a:prstGeom prst="straightConnector1">
                <a:avLst/>
              </a:prstGeom>
              <a:ln w="28575">
                <a:solidFill>
                  <a:srgbClr val="0033CC"/>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79" name="Group 78"/>
          <p:cNvGrpSpPr/>
          <p:nvPr/>
        </p:nvGrpSpPr>
        <p:grpSpPr>
          <a:xfrm>
            <a:off x="222726" y="1586432"/>
            <a:ext cx="3362960" cy="2799080"/>
            <a:chOff x="152400" y="2438400"/>
            <a:chExt cx="3362960" cy="2799080"/>
          </a:xfrm>
        </p:grpSpPr>
        <p:graphicFrame>
          <p:nvGraphicFramePr>
            <p:cNvPr id="80" name="Object 20"/>
            <p:cNvGraphicFramePr>
              <a:graphicFrameLocks noChangeAspect="1"/>
            </p:cNvGraphicFramePr>
            <p:nvPr>
              <p:extLst>
                <p:ext uri="{D42A27DB-BD31-4B8C-83A1-F6EECF244321}">
                  <p14:modId xmlns:p14="http://schemas.microsoft.com/office/powerpoint/2010/main" val="3784380337"/>
                </p:ext>
              </p:extLst>
            </p:nvPr>
          </p:nvGraphicFramePr>
          <p:xfrm>
            <a:off x="152400" y="3733800"/>
            <a:ext cx="635000" cy="330200"/>
          </p:xfrm>
          <a:graphic>
            <a:graphicData uri="http://schemas.openxmlformats.org/presentationml/2006/ole">
              <mc:AlternateContent xmlns:mc="http://schemas.openxmlformats.org/markup-compatibility/2006">
                <mc:Choice xmlns:v="urn:schemas-microsoft-com:vml" Requires="v">
                  <p:oleObj spid="_x0000_s5282" name="Equation" r:id="rId19" imgW="342603" imgH="177646" progId="Equation.3">
                    <p:embed/>
                  </p:oleObj>
                </mc:Choice>
                <mc:Fallback>
                  <p:oleObj name="Equation" r:id="rId19" imgW="342603" imgH="177646"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52400" y="3733800"/>
                          <a:ext cx="6350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2" name="Object 30"/>
            <p:cNvGraphicFramePr>
              <a:graphicFrameLocks noChangeAspect="1"/>
            </p:cNvGraphicFramePr>
            <p:nvPr>
              <p:extLst>
                <p:ext uri="{D42A27DB-BD31-4B8C-83A1-F6EECF244321}">
                  <p14:modId xmlns:p14="http://schemas.microsoft.com/office/powerpoint/2010/main" val="3305288399"/>
                </p:ext>
              </p:extLst>
            </p:nvPr>
          </p:nvGraphicFramePr>
          <p:xfrm>
            <a:off x="2527782" y="2626478"/>
            <a:ext cx="177800" cy="234950"/>
          </p:xfrm>
          <a:graphic>
            <a:graphicData uri="http://schemas.openxmlformats.org/presentationml/2006/ole">
              <mc:AlternateContent xmlns:mc="http://schemas.openxmlformats.org/markup-compatibility/2006">
                <mc:Choice xmlns:v="urn:schemas-microsoft-com:vml" Requires="v">
                  <p:oleObj spid="_x0000_s5283" name="Equation" r:id="rId21" imgW="152202" imgH="177569" progId="Equation.3">
                    <p:embed/>
                  </p:oleObj>
                </mc:Choice>
                <mc:Fallback>
                  <p:oleObj name="Equation" r:id="rId21" imgW="152202" imgH="177569"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527782" y="2626478"/>
                          <a:ext cx="177800" cy="23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84" name="Straight Connector 83"/>
            <p:cNvCxnSpPr/>
            <p:nvPr/>
          </p:nvCxnSpPr>
          <p:spPr>
            <a:xfrm>
              <a:off x="990598" y="2600089"/>
              <a:ext cx="1500607" cy="1222"/>
            </a:xfrm>
            <a:prstGeom prst="line">
              <a:avLst/>
            </a:prstGeom>
          </p:spPr>
          <p:style>
            <a:lnRef idx="3">
              <a:schemeClr val="dk1"/>
            </a:lnRef>
            <a:fillRef idx="0">
              <a:schemeClr val="dk1"/>
            </a:fillRef>
            <a:effectRef idx="2">
              <a:schemeClr val="dk1"/>
            </a:effectRef>
            <a:fontRef idx="minor">
              <a:schemeClr val="tx1"/>
            </a:fontRef>
          </p:style>
        </p:cxnSp>
        <p:cxnSp>
          <p:nvCxnSpPr>
            <p:cNvPr id="86" name="Straight Connector 85"/>
            <p:cNvCxnSpPr/>
            <p:nvPr/>
          </p:nvCxnSpPr>
          <p:spPr>
            <a:xfrm rot="5400000">
              <a:off x="258349" y="3323051"/>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88" name="Straight Connector 87"/>
            <p:cNvCxnSpPr/>
            <p:nvPr/>
          </p:nvCxnSpPr>
          <p:spPr>
            <a:xfrm>
              <a:off x="990598" y="4065669"/>
              <a:ext cx="1500607" cy="122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9" name="Group 88"/>
            <p:cNvGrpSpPr/>
            <p:nvPr/>
          </p:nvGrpSpPr>
          <p:grpSpPr>
            <a:xfrm>
              <a:off x="2205758" y="4079522"/>
              <a:ext cx="449925" cy="460610"/>
              <a:chOff x="2205758" y="4079522"/>
              <a:chExt cx="449925" cy="460610"/>
            </a:xfrm>
          </p:grpSpPr>
          <p:cxnSp>
            <p:nvCxnSpPr>
              <p:cNvPr id="176" name="Straight Connector 175"/>
              <p:cNvCxnSpPr/>
              <p:nvPr/>
            </p:nvCxnSpPr>
            <p:spPr>
              <a:xfrm rot="5400000">
                <a:off x="2199862" y="4428781"/>
                <a:ext cx="100495" cy="88704"/>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177" name="Isosceles Triangle 176"/>
              <p:cNvSpPr/>
              <p:nvPr/>
            </p:nvSpPr>
            <p:spPr>
              <a:xfrm>
                <a:off x="2374781" y="4079522"/>
                <a:ext cx="206980" cy="224722"/>
              </a:xfrm>
              <a:prstGeom prst="triangle">
                <a:avLst/>
              </a:prstGeom>
              <a:solidFill>
                <a:schemeClr val="accent4"/>
              </a:solid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78" name="Straight Connector 177"/>
              <p:cNvCxnSpPr/>
              <p:nvPr/>
            </p:nvCxnSpPr>
            <p:spPr>
              <a:xfrm rot="10800000">
                <a:off x="2286077" y="4414509"/>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179" name="Oval 178"/>
              <p:cNvSpPr/>
              <p:nvPr/>
            </p:nvSpPr>
            <p:spPr>
              <a:xfrm>
                <a:off x="2359998" y="4290040"/>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Oval 179"/>
              <p:cNvSpPr/>
              <p:nvPr/>
            </p:nvSpPr>
            <p:spPr>
              <a:xfrm>
                <a:off x="2493057" y="4290037"/>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1" name="Straight Connector 180"/>
              <p:cNvCxnSpPr/>
              <p:nvPr/>
            </p:nvCxnSpPr>
            <p:spPr>
              <a:xfrm rot="10800000">
                <a:off x="2293468" y="4288890"/>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82" name="Straight Connector 181"/>
              <p:cNvCxnSpPr/>
              <p:nvPr/>
            </p:nvCxnSpPr>
            <p:spPr>
              <a:xfrm rot="5400000">
                <a:off x="230236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83" name="Straight Connector 182"/>
              <p:cNvCxnSpPr/>
              <p:nvPr/>
            </p:nvCxnSpPr>
            <p:spPr>
              <a:xfrm rot="5400000">
                <a:off x="242490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84" name="Straight Connector 183"/>
              <p:cNvCxnSpPr/>
              <p:nvPr/>
            </p:nvCxnSpPr>
            <p:spPr>
              <a:xfrm rot="5400000">
                <a:off x="2537924"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grpSp>
        <p:cxnSp>
          <p:nvCxnSpPr>
            <p:cNvPr id="90" name="Straight Arrow Connector 89"/>
            <p:cNvCxnSpPr/>
            <p:nvPr/>
          </p:nvCxnSpPr>
          <p:spPr>
            <a:xfrm>
              <a:off x="2491205" y="2614603"/>
              <a:ext cx="413961" cy="12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rot="5400000">
              <a:off x="1758954" y="3332340"/>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92" name="Straight Connector 91"/>
            <p:cNvCxnSpPr/>
            <p:nvPr/>
          </p:nvCxnSpPr>
          <p:spPr>
            <a:xfrm>
              <a:off x="990598" y="2600089"/>
              <a:ext cx="1500607" cy="146557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5" name="Group 94"/>
            <p:cNvGrpSpPr/>
            <p:nvPr/>
          </p:nvGrpSpPr>
          <p:grpSpPr>
            <a:xfrm>
              <a:off x="768833" y="4074043"/>
              <a:ext cx="428742" cy="452235"/>
              <a:chOff x="768833" y="4074043"/>
              <a:chExt cx="428742" cy="452235"/>
            </a:xfrm>
          </p:grpSpPr>
          <p:cxnSp>
            <p:nvCxnSpPr>
              <p:cNvPr id="170" name="Straight Connector 169"/>
              <p:cNvCxnSpPr/>
              <p:nvPr/>
            </p:nvCxnSpPr>
            <p:spPr>
              <a:xfrm rot="5400000">
                <a:off x="762937" y="4414926"/>
                <a:ext cx="100495" cy="88704"/>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sp>
            <p:nvSpPr>
              <p:cNvPr id="171" name="Isosceles Triangle 170"/>
              <p:cNvSpPr/>
              <p:nvPr/>
            </p:nvSpPr>
            <p:spPr>
              <a:xfrm>
                <a:off x="864927" y="4074043"/>
                <a:ext cx="288294" cy="343364"/>
              </a:xfrm>
              <a:prstGeom prst="triangle">
                <a:avLst/>
              </a:prstGeom>
              <a:solidFill>
                <a:schemeClr val="accent4"/>
              </a:solid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72" name="Straight Connector 171"/>
              <p:cNvCxnSpPr/>
              <p:nvPr/>
            </p:nvCxnSpPr>
            <p:spPr>
              <a:xfrm rot="10800000">
                <a:off x="835360" y="4409032"/>
                <a:ext cx="362215" cy="1222"/>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rot="5400000">
                <a:off x="865444" y="4415910"/>
                <a:ext cx="117246" cy="103490"/>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74" name="Straight Connector 173"/>
              <p:cNvCxnSpPr/>
              <p:nvPr/>
            </p:nvCxnSpPr>
            <p:spPr>
              <a:xfrm rot="5400000">
                <a:off x="968935" y="4415910"/>
                <a:ext cx="117246" cy="103490"/>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75" name="Straight Connector 174"/>
              <p:cNvCxnSpPr/>
              <p:nvPr/>
            </p:nvCxnSpPr>
            <p:spPr>
              <a:xfrm rot="5400000">
                <a:off x="1072426" y="4415900"/>
                <a:ext cx="117246" cy="103490"/>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grpSp>
        <p:graphicFrame>
          <p:nvGraphicFramePr>
            <p:cNvPr id="97" name="Object 27"/>
            <p:cNvGraphicFramePr>
              <a:graphicFrameLocks noChangeAspect="1"/>
            </p:cNvGraphicFramePr>
            <p:nvPr>
              <p:extLst>
                <p:ext uri="{D42A27DB-BD31-4B8C-83A1-F6EECF244321}">
                  <p14:modId xmlns:p14="http://schemas.microsoft.com/office/powerpoint/2010/main" val="2498345067"/>
                </p:ext>
              </p:extLst>
            </p:nvPr>
          </p:nvGraphicFramePr>
          <p:xfrm>
            <a:off x="762000" y="3840480"/>
            <a:ext cx="177873" cy="217394"/>
          </p:xfrm>
          <a:graphic>
            <a:graphicData uri="http://schemas.openxmlformats.org/presentationml/2006/ole">
              <mc:AlternateContent xmlns:mc="http://schemas.openxmlformats.org/markup-compatibility/2006">
                <mc:Choice xmlns:v="urn:schemas-microsoft-com:vml" Requires="v">
                  <p:oleObj spid="_x0000_s5284" name="Equation" r:id="rId23" imgW="152268" imgH="164957" progId="Equation.3">
                    <p:embed/>
                  </p:oleObj>
                </mc:Choice>
                <mc:Fallback>
                  <p:oleObj name="Equation" r:id="rId23" imgW="152268" imgH="164957"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762000" y="3840480"/>
                          <a:ext cx="177873" cy="2173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8" name="Object 28"/>
            <p:cNvGraphicFramePr>
              <a:graphicFrameLocks noChangeAspect="1"/>
            </p:cNvGraphicFramePr>
            <p:nvPr>
              <p:extLst>
                <p:ext uri="{D42A27DB-BD31-4B8C-83A1-F6EECF244321}">
                  <p14:modId xmlns:p14="http://schemas.microsoft.com/office/powerpoint/2010/main" val="1140227728"/>
                </p:ext>
              </p:extLst>
            </p:nvPr>
          </p:nvGraphicFramePr>
          <p:xfrm>
            <a:off x="792645" y="2523290"/>
            <a:ext cx="192087" cy="217488"/>
          </p:xfrm>
          <a:graphic>
            <a:graphicData uri="http://schemas.openxmlformats.org/presentationml/2006/ole">
              <mc:AlternateContent xmlns:mc="http://schemas.openxmlformats.org/markup-compatibility/2006">
                <mc:Choice xmlns:v="urn:schemas-microsoft-com:vml" Requires="v">
                  <p:oleObj spid="_x0000_s5285" name="Equation" r:id="rId25" imgW="164885" imgH="164885" progId="Equation.3">
                    <p:embed/>
                  </p:oleObj>
                </mc:Choice>
                <mc:Fallback>
                  <p:oleObj name="Equation" r:id="rId25" imgW="164885" imgH="164885" progId="Equation.3">
                    <p:embed/>
                    <p:pic>
                      <p:nvPicPr>
                        <p:cNvPr id="0" name=""/>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92645" y="2523290"/>
                          <a:ext cx="192087" cy="217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9" name="Object 29"/>
            <p:cNvGraphicFramePr>
              <a:graphicFrameLocks noChangeAspect="1"/>
            </p:cNvGraphicFramePr>
            <p:nvPr>
              <p:extLst>
                <p:ext uri="{D42A27DB-BD31-4B8C-83A1-F6EECF244321}">
                  <p14:modId xmlns:p14="http://schemas.microsoft.com/office/powerpoint/2010/main" val="3882630346"/>
                </p:ext>
              </p:extLst>
            </p:nvPr>
          </p:nvGraphicFramePr>
          <p:xfrm>
            <a:off x="2513532" y="3913877"/>
            <a:ext cx="177873" cy="218616"/>
          </p:xfrm>
          <a:graphic>
            <a:graphicData uri="http://schemas.openxmlformats.org/presentationml/2006/ole">
              <mc:AlternateContent xmlns:mc="http://schemas.openxmlformats.org/markup-compatibility/2006">
                <mc:Choice xmlns:v="urn:schemas-microsoft-com:vml" Requires="v">
                  <p:oleObj spid="_x0000_s5286" name="Equation" r:id="rId27" imgW="152268" imgH="164957" progId="Equation.3">
                    <p:embed/>
                  </p:oleObj>
                </mc:Choice>
                <mc:Fallback>
                  <p:oleObj name="Equation" r:id="rId27" imgW="152268" imgH="164957" progId="Equation.3">
                    <p:embed/>
                    <p:pic>
                      <p:nvPicPr>
                        <p:cNvPr id="0" name=""/>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2513532" y="3913877"/>
                          <a:ext cx="177873" cy="2186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01" name="Straight Arrow Connector 100"/>
            <p:cNvCxnSpPr/>
            <p:nvPr/>
          </p:nvCxnSpPr>
          <p:spPr>
            <a:xfrm rot="10800000">
              <a:off x="533400" y="4069080"/>
              <a:ext cx="457200"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03" name="Object 20"/>
            <p:cNvGraphicFramePr>
              <a:graphicFrameLocks noChangeAspect="1"/>
            </p:cNvGraphicFramePr>
            <p:nvPr>
              <p:extLst>
                <p:ext uri="{D42A27DB-BD31-4B8C-83A1-F6EECF244321}">
                  <p14:modId xmlns:p14="http://schemas.microsoft.com/office/powerpoint/2010/main" val="3672594717"/>
                </p:ext>
              </p:extLst>
            </p:nvPr>
          </p:nvGraphicFramePr>
          <p:xfrm>
            <a:off x="1905001" y="3688080"/>
            <a:ext cx="228600" cy="319596"/>
          </p:xfrm>
          <a:graphic>
            <a:graphicData uri="http://schemas.openxmlformats.org/presentationml/2006/ole">
              <mc:AlternateContent xmlns:mc="http://schemas.openxmlformats.org/markup-compatibility/2006">
                <mc:Choice xmlns:v="urn:schemas-microsoft-com:vml" Requires="v">
                  <p:oleObj spid="_x0000_s5287" name="Equation" r:id="rId29" imgW="126725" imgH="177415" progId="Equation.3">
                    <p:embed/>
                  </p:oleObj>
                </mc:Choice>
                <mc:Fallback>
                  <p:oleObj name="Equation" r:id="rId29" imgW="126725" imgH="177415"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05001" y="3688080"/>
                          <a:ext cx="228600" cy="3195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4" name="Object 23"/>
            <p:cNvGraphicFramePr>
              <a:graphicFrameLocks noChangeAspect="1"/>
            </p:cNvGraphicFramePr>
            <p:nvPr>
              <p:extLst>
                <p:ext uri="{D42A27DB-BD31-4B8C-83A1-F6EECF244321}">
                  <p14:modId xmlns:p14="http://schemas.microsoft.com/office/powerpoint/2010/main" val="1997620132"/>
                </p:ext>
              </p:extLst>
            </p:nvPr>
          </p:nvGraphicFramePr>
          <p:xfrm>
            <a:off x="685800" y="4907280"/>
            <a:ext cx="800099" cy="330200"/>
          </p:xfrm>
          <a:graphic>
            <a:graphicData uri="http://schemas.openxmlformats.org/presentationml/2006/ole">
              <mc:AlternateContent xmlns:mc="http://schemas.openxmlformats.org/markup-compatibility/2006">
                <mc:Choice xmlns:v="urn:schemas-microsoft-com:vml" Requires="v">
                  <p:oleObj spid="_x0000_s5288" name="Equation" r:id="rId30" imgW="431425" imgH="177646" progId="Equation.3">
                    <p:embed/>
                  </p:oleObj>
                </mc:Choice>
                <mc:Fallback>
                  <p:oleObj name="Equation" r:id="rId30" imgW="431425" imgH="177646" progId="Equation.3">
                    <p:embed/>
                    <p:pic>
                      <p:nvPicPr>
                        <p:cNvPr id="0" name=""/>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685800" y="4907280"/>
                          <a:ext cx="800099"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5" name="Object 19"/>
            <p:cNvGraphicFramePr>
              <a:graphicFrameLocks noChangeAspect="1"/>
            </p:cNvGraphicFramePr>
            <p:nvPr>
              <p:extLst>
                <p:ext uri="{D42A27DB-BD31-4B8C-83A1-F6EECF244321}">
                  <p14:modId xmlns:p14="http://schemas.microsoft.com/office/powerpoint/2010/main" val="2504388600"/>
                </p:ext>
              </p:extLst>
            </p:nvPr>
          </p:nvGraphicFramePr>
          <p:xfrm>
            <a:off x="2057400" y="4907280"/>
            <a:ext cx="800100" cy="330200"/>
          </p:xfrm>
          <a:graphic>
            <a:graphicData uri="http://schemas.openxmlformats.org/presentationml/2006/ole">
              <mc:AlternateContent xmlns:mc="http://schemas.openxmlformats.org/markup-compatibility/2006">
                <mc:Choice xmlns:v="urn:schemas-microsoft-com:vml" Requires="v">
                  <p:oleObj spid="_x0000_s5289" name="Equation" r:id="rId32" imgW="431425" imgH="177646" progId="Equation.3">
                    <p:embed/>
                  </p:oleObj>
                </mc:Choice>
                <mc:Fallback>
                  <p:oleObj name="Equation" r:id="rId32" imgW="431425" imgH="177646" progId="Equation.3">
                    <p:embed/>
                    <p:pic>
                      <p:nvPicPr>
                        <p:cNvPr id="0" name=""/>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2057400" y="4907280"/>
                          <a:ext cx="800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6" name="Object 34"/>
            <p:cNvGraphicFramePr>
              <a:graphicFrameLocks noChangeAspect="1"/>
            </p:cNvGraphicFramePr>
            <p:nvPr>
              <p:extLst>
                <p:ext uri="{D42A27DB-BD31-4B8C-83A1-F6EECF244321}">
                  <p14:modId xmlns:p14="http://schemas.microsoft.com/office/powerpoint/2010/main" val="859406499"/>
                </p:ext>
              </p:extLst>
            </p:nvPr>
          </p:nvGraphicFramePr>
          <p:xfrm>
            <a:off x="2880360" y="2438400"/>
            <a:ext cx="635000" cy="330200"/>
          </p:xfrm>
          <a:graphic>
            <a:graphicData uri="http://schemas.openxmlformats.org/presentationml/2006/ole">
              <mc:AlternateContent xmlns:mc="http://schemas.openxmlformats.org/markup-compatibility/2006">
                <mc:Choice xmlns:v="urn:schemas-microsoft-com:vml" Requires="v">
                  <p:oleObj spid="_x0000_s5290" name="Equation" r:id="rId34" imgW="342603" imgH="177646" progId="Equation.3">
                    <p:embed/>
                  </p:oleObj>
                </mc:Choice>
                <mc:Fallback>
                  <p:oleObj name="Equation" r:id="rId34" imgW="342603" imgH="177646"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880360" y="2438400"/>
                          <a:ext cx="6350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07" name="Straight Connector 106"/>
            <p:cNvCxnSpPr/>
            <p:nvPr/>
          </p:nvCxnSpPr>
          <p:spPr>
            <a:xfrm rot="10800000" flipV="1">
              <a:off x="2133600" y="25146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2133600" y="25908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1371600" y="25146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rot="10800000" flipV="1">
              <a:off x="1371600" y="25908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rot="5400000">
              <a:off x="1295400" y="28956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10800000">
              <a:off x="1219200" y="29718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rot="5400000">
              <a:off x="1905000" y="36576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1981200" y="35814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rot="16200000" flipH="1">
              <a:off x="914400" y="28956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rot="5400000" flipH="1" flipV="1">
              <a:off x="990600" y="28956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rot="5400000">
              <a:off x="914400" y="35814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rot="16200000" flipH="1">
              <a:off x="990600" y="35814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1295400" y="39624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rot="10800000" flipV="1">
              <a:off x="1295400" y="40386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flipV="1">
              <a:off x="1904206" y="3962400"/>
              <a:ext cx="153194" cy="769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1905000" y="40386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rot="16200000" flipH="1">
              <a:off x="2416630" y="28956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flipH="1" flipV="1">
              <a:off x="2503714" y="28956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2416630" y="3668486"/>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rot="16200000" flipH="1">
              <a:off x="2503714" y="3668486"/>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p:nvPr/>
          </p:nvCxnSpPr>
          <p:spPr>
            <a:xfrm>
              <a:off x="1009074" y="4410253"/>
              <a:ext cx="0" cy="381000"/>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cxnSp>
          <p:nvCxnSpPr>
            <p:cNvPr id="169" name="Straight Arrow Connector 168"/>
            <p:cNvCxnSpPr/>
            <p:nvPr/>
          </p:nvCxnSpPr>
          <p:spPr>
            <a:xfrm flipV="1">
              <a:off x="2489032" y="4429125"/>
              <a:ext cx="0" cy="381000"/>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77384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b="1" dirty="0" smtClean="0"/>
              <a:t>Calculation of the Member forces</a:t>
            </a:r>
            <a:endParaRPr lang="en-US" b="1" dirty="0"/>
          </a:p>
        </p:txBody>
      </p:sp>
      <p:sp>
        <p:nvSpPr>
          <p:cNvPr id="6" name="Slide Number Placeholder 5"/>
          <p:cNvSpPr>
            <a:spLocks noGrp="1"/>
          </p:cNvSpPr>
          <p:nvPr>
            <p:ph type="sldNum" sz="quarter" idx="12"/>
          </p:nvPr>
        </p:nvSpPr>
        <p:spPr/>
        <p:txBody>
          <a:bodyPr/>
          <a:lstStyle/>
          <a:p>
            <a:fld id="{E964050B-6237-4A51-8D91-3999973097DF}" type="slidenum">
              <a:rPr lang="en-US" smtClean="0"/>
              <a:pPr/>
              <a:t>8</a:t>
            </a:fld>
            <a:endParaRPr lang="en-US" dirty="0"/>
          </a:p>
        </p:txBody>
      </p:sp>
      <p:sp>
        <p:nvSpPr>
          <p:cNvPr id="81" name="Rectangle 80"/>
          <p:cNvSpPr/>
          <p:nvPr/>
        </p:nvSpPr>
        <p:spPr>
          <a:xfrm>
            <a:off x="3733800" y="1676400"/>
            <a:ext cx="2057400" cy="304800"/>
          </a:xfrm>
          <a:prstGeom prst="rect">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800000"/>
                </a:solidFill>
              </a:rPr>
              <a:t>Member Forces</a:t>
            </a:r>
            <a:endParaRPr lang="en-US" dirty="0">
              <a:solidFill>
                <a:srgbClr val="800000"/>
              </a:solidFill>
            </a:endParaRPr>
          </a:p>
        </p:txBody>
      </p:sp>
      <p:graphicFrame>
        <p:nvGraphicFramePr>
          <p:cNvPr id="81941" name="Object 21"/>
          <p:cNvGraphicFramePr>
            <a:graphicFrameLocks noChangeAspect="1"/>
          </p:cNvGraphicFramePr>
          <p:nvPr/>
        </p:nvGraphicFramePr>
        <p:xfrm>
          <a:off x="6553200" y="1752600"/>
          <a:ext cx="2408237" cy="1099602"/>
        </p:xfrm>
        <a:graphic>
          <a:graphicData uri="http://schemas.openxmlformats.org/presentationml/2006/ole">
            <mc:AlternateContent xmlns:mc="http://schemas.openxmlformats.org/markup-compatibility/2006">
              <mc:Choice xmlns:v="urn:schemas-microsoft-com:vml" Requires="v">
                <p:oleObj spid="_x0000_s6280" name="Equation" r:id="rId3" imgW="1524000" imgH="698500" progId="Equation.3">
                  <p:embed/>
                </p:oleObj>
              </mc:Choice>
              <mc:Fallback>
                <p:oleObj name="Equation" r:id="rId3" imgW="1524000" imgH="6985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1752600"/>
                        <a:ext cx="2408237" cy="10996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6" name="Rectangle 55"/>
          <p:cNvSpPr/>
          <p:nvPr/>
        </p:nvSpPr>
        <p:spPr>
          <a:xfrm>
            <a:off x="3733800" y="2895600"/>
            <a:ext cx="2057400" cy="304800"/>
          </a:xfrm>
          <a:prstGeom prst="rect">
            <a:avLst/>
          </a:prstGeom>
          <a:noFill/>
          <a:ln>
            <a:solidFill>
              <a:srgbClr val="7030A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800000"/>
                </a:solidFill>
              </a:rPr>
              <a:t>Joint C</a:t>
            </a:r>
            <a:endParaRPr lang="en-US" dirty="0">
              <a:solidFill>
                <a:srgbClr val="800000"/>
              </a:solidFill>
            </a:endParaRPr>
          </a:p>
        </p:txBody>
      </p:sp>
      <p:graphicFrame>
        <p:nvGraphicFramePr>
          <p:cNvPr id="84001" name="Object 33"/>
          <p:cNvGraphicFramePr>
            <a:graphicFrameLocks noChangeAspect="1"/>
          </p:cNvGraphicFramePr>
          <p:nvPr/>
        </p:nvGraphicFramePr>
        <p:xfrm>
          <a:off x="3806825" y="4648200"/>
          <a:ext cx="5005388" cy="381000"/>
        </p:xfrm>
        <a:graphic>
          <a:graphicData uri="http://schemas.openxmlformats.org/presentationml/2006/ole">
            <mc:AlternateContent xmlns:mc="http://schemas.openxmlformats.org/markup-compatibility/2006">
              <mc:Choice xmlns:v="urn:schemas-microsoft-com:vml" Requires="v">
                <p:oleObj spid="_x0000_s6281" name="Equation" r:id="rId5" imgW="2997200" imgH="228600" progId="Equation.3">
                  <p:embed/>
                </p:oleObj>
              </mc:Choice>
              <mc:Fallback>
                <p:oleObj name="Equation" r:id="rId5" imgW="29972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06825" y="4648200"/>
                        <a:ext cx="5005388"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73" name="Group 72"/>
          <p:cNvGrpSpPr/>
          <p:nvPr/>
        </p:nvGrpSpPr>
        <p:grpSpPr>
          <a:xfrm>
            <a:off x="6400800" y="3124200"/>
            <a:ext cx="2393950" cy="1349375"/>
            <a:chOff x="6400800" y="3124200"/>
            <a:chExt cx="2393950" cy="1349375"/>
          </a:xfrm>
        </p:grpSpPr>
        <p:graphicFrame>
          <p:nvGraphicFramePr>
            <p:cNvPr id="85" name="Object 27"/>
            <p:cNvGraphicFramePr>
              <a:graphicFrameLocks noChangeAspect="1"/>
            </p:cNvGraphicFramePr>
            <p:nvPr/>
          </p:nvGraphicFramePr>
          <p:xfrm>
            <a:off x="7696200" y="3127375"/>
            <a:ext cx="177800" cy="233362"/>
          </p:xfrm>
          <a:graphic>
            <a:graphicData uri="http://schemas.openxmlformats.org/presentationml/2006/ole">
              <mc:AlternateContent xmlns:mc="http://schemas.openxmlformats.org/markup-compatibility/2006">
                <mc:Choice xmlns:v="urn:schemas-microsoft-com:vml" Requires="v">
                  <p:oleObj spid="_x0000_s6282" name="Equation" r:id="rId7" imgW="152202" imgH="177569" progId="Equation.3">
                    <p:embed/>
                  </p:oleObj>
                </mc:Choice>
                <mc:Fallback>
                  <p:oleObj name="Equation" r:id="rId7" imgW="152202" imgH="177569"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96200" y="3127375"/>
                          <a:ext cx="177800" cy="233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00" name="Straight Arrow Connector 99"/>
            <p:cNvCxnSpPr/>
            <p:nvPr/>
          </p:nvCxnSpPr>
          <p:spPr>
            <a:xfrm flipH="1">
              <a:off x="6858000" y="3363912"/>
              <a:ext cx="914400" cy="1588"/>
            </a:xfrm>
            <a:prstGeom prst="straightConnector1">
              <a:avLst/>
            </a:prstGeom>
            <a:ln w="28575">
              <a:solidFill>
                <a:srgbClr val="0033CC"/>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83997" name="Object 29"/>
            <p:cNvGraphicFramePr>
              <a:graphicFrameLocks noChangeAspect="1"/>
            </p:cNvGraphicFramePr>
            <p:nvPr/>
          </p:nvGraphicFramePr>
          <p:xfrm>
            <a:off x="8158163" y="3211512"/>
            <a:ext cx="636587" cy="330200"/>
          </p:xfrm>
          <a:graphic>
            <a:graphicData uri="http://schemas.openxmlformats.org/presentationml/2006/ole">
              <mc:AlternateContent xmlns:mc="http://schemas.openxmlformats.org/markup-compatibility/2006">
                <mc:Choice xmlns:v="urn:schemas-microsoft-com:vml" Requires="v">
                  <p:oleObj spid="_x0000_s6283" name="Equation" r:id="rId9" imgW="342603" imgH="177646" progId="Equation.3">
                    <p:embed/>
                  </p:oleObj>
                </mc:Choice>
                <mc:Fallback>
                  <p:oleObj name="Equation" r:id="rId9" imgW="342603" imgH="177646"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158163" y="3211512"/>
                          <a:ext cx="636587"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3998" name="Object 30"/>
            <p:cNvGraphicFramePr>
              <a:graphicFrameLocks noChangeAspect="1"/>
            </p:cNvGraphicFramePr>
            <p:nvPr/>
          </p:nvGraphicFramePr>
          <p:xfrm>
            <a:off x="7386638" y="4049712"/>
            <a:ext cx="939800" cy="423863"/>
          </p:xfrm>
          <a:graphic>
            <a:graphicData uri="http://schemas.openxmlformats.org/presentationml/2006/ole">
              <mc:AlternateContent xmlns:mc="http://schemas.openxmlformats.org/markup-compatibility/2006">
                <mc:Choice xmlns:v="urn:schemas-microsoft-com:vml" Requires="v">
                  <p:oleObj spid="_x0000_s6284" name="Equation" r:id="rId11" imgW="508000" imgH="228600" progId="Equation.3">
                    <p:embed/>
                  </p:oleObj>
                </mc:Choice>
                <mc:Fallback>
                  <p:oleObj name="Equation" r:id="rId11" imgW="508000" imgH="2286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386638" y="4049712"/>
                          <a:ext cx="939800" cy="4238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4000" name="Object 32"/>
            <p:cNvGraphicFramePr>
              <a:graphicFrameLocks noChangeAspect="1"/>
            </p:cNvGraphicFramePr>
            <p:nvPr/>
          </p:nvGraphicFramePr>
          <p:xfrm>
            <a:off x="6400800" y="3124200"/>
            <a:ext cx="492125" cy="425450"/>
          </p:xfrm>
          <a:graphic>
            <a:graphicData uri="http://schemas.openxmlformats.org/presentationml/2006/ole">
              <mc:AlternateContent xmlns:mc="http://schemas.openxmlformats.org/markup-compatibility/2006">
                <mc:Choice xmlns:v="urn:schemas-microsoft-com:vml" Requires="v">
                  <p:oleObj spid="_x0000_s6285" name="Equation" r:id="rId13" imgW="266584" imgH="228501" progId="Equation.3">
                    <p:embed/>
                  </p:oleObj>
                </mc:Choice>
                <mc:Fallback>
                  <p:oleObj name="Equation" r:id="rId13" imgW="266584" imgH="228501"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00800" y="3124200"/>
                          <a:ext cx="492125" cy="425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5" name="Straight Arrow Connector 64"/>
            <p:cNvCxnSpPr/>
            <p:nvPr/>
          </p:nvCxnSpPr>
          <p:spPr>
            <a:xfrm rot="16200000" flipH="1">
              <a:off x="7391400" y="3744912"/>
              <a:ext cx="762000" cy="1588"/>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7772400" y="3363912"/>
              <a:ext cx="413961" cy="12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74" name="Group 73"/>
          <p:cNvGrpSpPr/>
          <p:nvPr/>
        </p:nvGrpSpPr>
        <p:grpSpPr>
          <a:xfrm>
            <a:off x="222726" y="1586432"/>
            <a:ext cx="3362960" cy="2799080"/>
            <a:chOff x="152400" y="2438400"/>
            <a:chExt cx="3362960" cy="2799080"/>
          </a:xfrm>
        </p:grpSpPr>
        <p:graphicFrame>
          <p:nvGraphicFramePr>
            <p:cNvPr id="75" name="Object 20"/>
            <p:cNvGraphicFramePr>
              <a:graphicFrameLocks noChangeAspect="1"/>
            </p:cNvGraphicFramePr>
            <p:nvPr>
              <p:extLst>
                <p:ext uri="{D42A27DB-BD31-4B8C-83A1-F6EECF244321}">
                  <p14:modId xmlns:p14="http://schemas.microsoft.com/office/powerpoint/2010/main" val="1512516825"/>
                </p:ext>
              </p:extLst>
            </p:nvPr>
          </p:nvGraphicFramePr>
          <p:xfrm>
            <a:off x="152400" y="3733800"/>
            <a:ext cx="635000" cy="330200"/>
          </p:xfrm>
          <a:graphic>
            <a:graphicData uri="http://schemas.openxmlformats.org/presentationml/2006/ole">
              <mc:AlternateContent xmlns:mc="http://schemas.openxmlformats.org/markup-compatibility/2006">
                <mc:Choice xmlns:v="urn:schemas-microsoft-com:vml" Requires="v">
                  <p:oleObj spid="_x0000_s6286" name="Equation" r:id="rId15" imgW="342603" imgH="177646" progId="Equation.3">
                    <p:embed/>
                  </p:oleObj>
                </mc:Choice>
                <mc:Fallback>
                  <p:oleObj name="Equation" r:id="rId15" imgW="342603" imgH="177646"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52400" y="3733800"/>
                          <a:ext cx="6350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6" name="Object 30"/>
            <p:cNvGraphicFramePr>
              <a:graphicFrameLocks noChangeAspect="1"/>
            </p:cNvGraphicFramePr>
            <p:nvPr>
              <p:extLst>
                <p:ext uri="{D42A27DB-BD31-4B8C-83A1-F6EECF244321}">
                  <p14:modId xmlns:p14="http://schemas.microsoft.com/office/powerpoint/2010/main" val="2084937124"/>
                </p:ext>
              </p:extLst>
            </p:nvPr>
          </p:nvGraphicFramePr>
          <p:xfrm>
            <a:off x="2527782" y="2626478"/>
            <a:ext cx="177800" cy="234950"/>
          </p:xfrm>
          <a:graphic>
            <a:graphicData uri="http://schemas.openxmlformats.org/presentationml/2006/ole">
              <mc:AlternateContent xmlns:mc="http://schemas.openxmlformats.org/markup-compatibility/2006">
                <mc:Choice xmlns:v="urn:schemas-microsoft-com:vml" Requires="v">
                  <p:oleObj spid="_x0000_s6287" name="Equation" r:id="rId17" imgW="152202" imgH="177569" progId="Equation.3">
                    <p:embed/>
                  </p:oleObj>
                </mc:Choice>
                <mc:Fallback>
                  <p:oleObj name="Equation" r:id="rId17" imgW="152202" imgH="177569"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527782" y="2626478"/>
                          <a:ext cx="177800" cy="23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77" name="Straight Connector 76"/>
            <p:cNvCxnSpPr/>
            <p:nvPr/>
          </p:nvCxnSpPr>
          <p:spPr>
            <a:xfrm>
              <a:off x="990598" y="2600089"/>
              <a:ext cx="1500607" cy="1222"/>
            </a:xfrm>
            <a:prstGeom prst="line">
              <a:avLst/>
            </a:prstGeom>
          </p:spPr>
          <p:style>
            <a:lnRef idx="3">
              <a:schemeClr val="dk1"/>
            </a:lnRef>
            <a:fillRef idx="0">
              <a:schemeClr val="dk1"/>
            </a:fillRef>
            <a:effectRef idx="2">
              <a:schemeClr val="dk1"/>
            </a:effectRef>
            <a:fontRef idx="minor">
              <a:schemeClr val="tx1"/>
            </a:fontRef>
          </p:style>
        </p:cxnSp>
        <p:cxnSp>
          <p:nvCxnSpPr>
            <p:cNvPr id="78" name="Straight Connector 77"/>
            <p:cNvCxnSpPr/>
            <p:nvPr/>
          </p:nvCxnSpPr>
          <p:spPr>
            <a:xfrm rot="5400000">
              <a:off x="258349" y="3323051"/>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79" name="Straight Connector 78"/>
            <p:cNvCxnSpPr/>
            <p:nvPr/>
          </p:nvCxnSpPr>
          <p:spPr>
            <a:xfrm>
              <a:off x="990598" y="4065669"/>
              <a:ext cx="1500607" cy="122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0" name="Group 79"/>
            <p:cNvGrpSpPr/>
            <p:nvPr/>
          </p:nvGrpSpPr>
          <p:grpSpPr>
            <a:xfrm>
              <a:off x="2205758" y="4079522"/>
              <a:ext cx="449925" cy="460610"/>
              <a:chOff x="2205758" y="4079522"/>
              <a:chExt cx="449925" cy="460610"/>
            </a:xfrm>
          </p:grpSpPr>
          <p:cxnSp>
            <p:nvCxnSpPr>
              <p:cNvPr id="170" name="Straight Connector 169"/>
              <p:cNvCxnSpPr/>
              <p:nvPr/>
            </p:nvCxnSpPr>
            <p:spPr>
              <a:xfrm rot="5400000">
                <a:off x="2199862" y="4428781"/>
                <a:ext cx="100495" cy="88704"/>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171" name="Isosceles Triangle 170"/>
              <p:cNvSpPr/>
              <p:nvPr/>
            </p:nvSpPr>
            <p:spPr>
              <a:xfrm>
                <a:off x="2374781" y="4079522"/>
                <a:ext cx="206980" cy="224722"/>
              </a:xfrm>
              <a:prstGeom prst="triangle">
                <a:avLst/>
              </a:prstGeom>
              <a:solidFill>
                <a:schemeClr val="accent4"/>
              </a:solid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72" name="Straight Connector 171"/>
              <p:cNvCxnSpPr/>
              <p:nvPr/>
            </p:nvCxnSpPr>
            <p:spPr>
              <a:xfrm rot="10800000">
                <a:off x="2286077" y="4414509"/>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173" name="Oval 172"/>
              <p:cNvSpPr/>
              <p:nvPr/>
            </p:nvSpPr>
            <p:spPr>
              <a:xfrm>
                <a:off x="2359998" y="4290040"/>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Oval 173"/>
              <p:cNvSpPr/>
              <p:nvPr/>
            </p:nvSpPr>
            <p:spPr>
              <a:xfrm>
                <a:off x="2493057" y="4290037"/>
                <a:ext cx="103490" cy="117246"/>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5" name="Straight Connector 174"/>
              <p:cNvCxnSpPr/>
              <p:nvPr/>
            </p:nvCxnSpPr>
            <p:spPr>
              <a:xfrm rot="10800000">
                <a:off x="2293468" y="4288890"/>
                <a:ext cx="362215" cy="1222"/>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76" name="Straight Connector 175"/>
              <p:cNvCxnSpPr/>
              <p:nvPr/>
            </p:nvCxnSpPr>
            <p:spPr>
              <a:xfrm rot="5400000">
                <a:off x="230236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77" name="Straight Connector 176"/>
              <p:cNvCxnSpPr/>
              <p:nvPr/>
            </p:nvCxnSpPr>
            <p:spPr>
              <a:xfrm rot="5400000">
                <a:off x="2424909"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cxnSp>
            <p:nvCxnSpPr>
              <p:cNvPr id="178" name="Straight Connector 177"/>
              <p:cNvCxnSpPr/>
              <p:nvPr/>
            </p:nvCxnSpPr>
            <p:spPr>
              <a:xfrm rot="5400000">
                <a:off x="2537924" y="4429764"/>
                <a:ext cx="117246" cy="103490"/>
              </a:xfrm>
              <a:prstGeom prst="line">
                <a:avLst/>
              </a:prstGeom>
              <a:ln>
                <a:prstDash val="solid"/>
              </a:ln>
            </p:spPr>
            <p:style>
              <a:lnRef idx="2">
                <a:schemeClr val="dk1"/>
              </a:lnRef>
              <a:fillRef idx="0">
                <a:schemeClr val="dk1"/>
              </a:fillRef>
              <a:effectRef idx="1">
                <a:schemeClr val="dk1"/>
              </a:effectRef>
              <a:fontRef idx="minor">
                <a:schemeClr val="tx1"/>
              </a:fontRef>
            </p:style>
          </p:cxnSp>
        </p:grpSp>
        <p:cxnSp>
          <p:nvCxnSpPr>
            <p:cNvPr id="82" name="Straight Arrow Connector 81"/>
            <p:cNvCxnSpPr/>
            <p:nvPr/>
          </p:nvCxnSpPr>
          <p:spPr>
            <a:xfrm>
              <a:off x="2491205" y="2614603"/>
              <a:ext cx="413961" cy="12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5400000">
              <a:off x="1758954" y="3332340"/>
              <a:ext cx="1465579" cy="1078"/>
            </a:xfrm>
            <a:prstGeom prst="line">
              <a:avLst/>
            </a:prstGeom>
          </p:spPr>
          <p:style>
            <a:lnRef idx="3">
              <a:schemeClr val="dk1"/>
            </a:lnRef>
            <a:fillRef idx="0">
              <a:schemeClr val="dk1"/>
            </a:fillRef>
            <a:effectRef idx="2">
              <a:schemeClr val="dk1"/>
            </a:effectRef>
            <a:fontRef idx="minor">
              <a:schemeClr val="tx1"/>
            </a:fontRef>
          </p:style>
        </p:cxnSp>
        <p:cxnSp>
          <p:nvCxnSpPr>
            <p:cNvPr id="86" name="Straight Connector 85"/>
            <p:cNvCxnSpPr/>
            <p:nvPr/>
          </p:nvCxnSpPr>
          <p:spPr>
            <a:xfrm>
              <a:off x="990598" y="2600089"/>
              <a:ext cx="1500607" cy="146557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8" name="Group 87"/>
            <p:cNvGrpSpPr/>
            <p:nvPr/>
          </p:nvGrpSpPr>
          <p:grpSpPr>
            <a:xfrm>
              <a:off x="768833" y="4074043"/>
              <a:ext cx="428742" cy="452235"/>
              <a:chOff x="768833" y="4074043"/>
              <a:chExt cx="428742" cy="452235"/>
            </a:xfrm>
          </p:grpSpPr>
          <p:cxnSp>
            <p:nvCxnSpPr>
              <p:cNvPr id="164" name="Straight Connector 163"/>
              <p:cNvCxnSpPr/>
              <p:nvPr/>
            </p:nvCxnSpPr>
            <p:spPr>
              <a:xfrm rot="5400000">
                <a:off x="762937" y="4414926"/>
                <a:ext cx="100495" cy="88704"/>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sp>
            <p:nvSpPr>
              <p:cNvPr id="165" name="Isosceles Triangle 164"/>
              <p:cNvSpPr/>
              <p:nvPr/>
            </p:nvSpPr>
            <p:spPr>
              <a:xfrm>
                <a:off x="864927" y="4074043"/>
                <a:ext cx="288294" cy="343364"/>
              </a:xfrm>
              <a:prstGeom prst="triangle">
                <a:avLst/>
              </a:prstGeom>
              <a:solidFill>
                <a:schemeClr val="accent4"/>
              </a:solidFill>
              <a:ln>
                <a:solidFill>
                  <a:schemeClr val="tx1"/>
                </a:solidFill>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66" name="Straight Connector 165"/>
              <p:cNvCxnSpPr/>
              <p:nvPr/>
            </p:nvCxnSpPr>
            <p:spPr>
              <a:xfrm rot="10800000">
                <a:off x="835360" y="4409032"/>
                <a:ext cx="362215" cy="1222"/>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67" name="Straight Connector 166"/>
              <p:cNvCxnSpPr/>
              <p:nvPr/>
            </p:nvCxnSpPr>
            <p:spPr>
              <a:xfrm rot="5400000">
                <a:off x="865444" y="4415910"/>
                <a:ext cx="117246" cy="103490"/>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68" name="Straight Connector 167"/>
              <p:cNvCxnSpPr/>
              <p:nvPr/>
            </p:nvCxnSpPr>
            <p:spPr>
              <a:xfrm rot="5400000">
                <a:off x="968935" y="4415910"/>
                <a:ext cx="117246" cy="103490"/>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cxnSp>
            <p:nvCxnSpPr>
              <p:cNvPr id="169" name="Straight Connector 168"/>
              <p:cNvCxnSpPr/>
              <p:nvPr/>
            </p:nvCxnSpPr>
            <p:spPr>
              <a:xfrm rot="5400000">
                <a:off x="1072426" y="4415900"/>
                <a:ext cx="117246" cy="103490"/>
              </a:xfrm>
              <a:prstGeom prst="line">
                <a:avLst/>
              </a:prstGeom>
              <a:solidFill>
                <a:schemeClr val="accent4"/>
              </a:solidFill>
              <a:ln>
                <a:solidFill>
                  <a:schemeClr val="tx1"/>
                </a:solidFill>
                <a:prstDash val="solid"/>
              </a:ln>
            </p:spPr>
            <p:style>
              <a:lnRef idx="2">
                <a:schemeClr val="dk1"/>
              </a:lnRef>
              <a:fillRef idx="0">
                <a:schemeClr val="dk1"/>
              </a:fillRef>
              <a:effectRef idx="1">
                <a:schemeClr val="dk1"/>
              </a:effectRef>
              <a:fontRef idx="minor">
                <a:schemeClr val="tx1"/>
              </a:fontRef>
            </p:style>
          </p:cxnSp>
        </p:grpSp>
        <p:graphicFrame>
          <p:nvGraphicFramePr>
            <p:cNvPr id="89" name="Object 27"/>
            <p:cNvGraphicFramePr>
              <a:graphicFrameLocks noChangeAspect="1"/>
            </p:cNvGraphicFramePr>
            <p:nvPr>
              <p:extLst>
                <p:ext uri="{D42A27DB-BD31-4B8C-83A1-F6EECF244321}">
                  <p14:modId xmlns:p14="http://schemas.microsoft.com/office/powerpoint/2010/main" val="2332762509"/>
                </p:ext>
              </p:extLst>
            </p:nvPr>
          </p:nvGraphicFramePr>
          <p:xfrm>
            <a:off x="762000" y="3840480"/>
            <a:ext cx="177873" cy="217394"/>
          </p:xfrm>
          <a:graphic>
            <a:graphicData uri="http://schemas.openxmlformats.org/presentationml/2006/ole">
              <mc:AlternateContent xmlns:mc="http://schemas.openxmlformats.org/markup-compatibility/2006">
                <mc:Choice xmlns:v="urn:schemas-microsoft-com:vml" Requires="v">
                  <p:oleObj spid="_x0000_s6288" name="Equation" r:id="rId19" imgW="152268" imgH="164957" progId="Equation.3">
                    <p:embed/>
                  </p:oleObj>
                </mc:Choice>
                <mc:Fallback>
                  <p:oleObj name="Equation" r:id="rId19" imgW="152268" imgH="164957"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62000" y="3840480"/>
                          <a:ext cx="177873" cy="2173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0" name="Object 28"/>
            <p:cNvGraphicFramePr>
              <a:graphicFrameLocks noChangeAspect="1"/>
            </p:cNvGraphicFramePr>
            <p:nvPr>
              <p:extLst>
                <p:ext uri="{D42A27DB-BD31-4B8C-83A1-F6EECF244321}">
                  <p14:modId xmlns:p14="http://schemas.microsoft.com/office/powerpoint/2010/main" val="47543207"/>
                </p:ext>
              </p:extLst>
            </p:nvPr>
          </p:nvGraphicFramePr>
          <p:xfrm>
            <a:off x="792645" y="2523290"/>
            <a:ext cx="192087" cy="217488"/>
          </p:xfrm>
          <a:graphic>
            <a:graphicData uri="http://schemas.openxmlformats.org/presentationml/2006/ole">
              <mc:AlternateContent xmlns:mc="http://schemas.openxmlformats.org/markup-compatibility/2006">
                <mc:Choice xmlns:v="urn:schemas-microsoft-com:vml" Requires="v">
                  <p:oleObj spid="_x0000_s6289" name="Equation" r:id="rId21" imgW="164885" imgH="164885" progId="Equation.3">
                    <p:embed/>
                  </p:oleObj>
                </mc:Choice>
                <mc:Fallback>
                  <p:oleObj name="Equation" r:id="rId21" imgW="164885" imgH="164885"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92645" y="2523290"/>
                          <a:ext cx="192087" cy="217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1" name="Object 29"/>
            <p:cNvGraphicFramePr>
              <a:graphicFrameLocks noChangeAspect="1"/>
            </p:cNvGraphicFramePr>
            <p:nvPr>
              <p:extLst>
                <p:ext uri="{D42A27DB-BD31-4B8C-83A1-F6EECF244321}">
                  <p14:modId xmlns:p14="http://schemas.microsoft.com/office/powerpoint/2010/main" val="4264344850"/>
                </p:ext>
              </p:extLst>
            </p:nvPr>
          </p:nvGraphicFramePr>
          <p:xfrm>
            <a:off x="2513532" y="3913877"/>
            <a:ext cx="177873" cy="218616"/>
          </p:xfrm>
          <a:graphic>
            <a:graphicData uri="http://schemas.openxmlformats.org/presentationml/2006/ole">
              <mc:AlternateContent xmlns:mc="http://schemas.openxmlformats.org/markup-compatibility/2006">
                <mc:Choice xmlns:v="urn:schemas-microsoft-com:vml" Requires="v">
                  <p:oleObj spid="_x0000_s6290" name="Equation" r:id="rId23" imgW="152268" imgH="164957" progId="Equation.3">
                    <p:embed/>
                  </p:oleObj>
                </mc:Choice>
                <mc:Fallback>
                  <p:oleObj name="Equation" r:id="rId23" imgW="152268" imgH="164957"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513532" y="3913877"/>
                          <a:ext cx="177873" cy="2186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2" name="Straight Arrow Connector 91"/>
            <p:cNvCxnSpPr/>
            <p:nvPr/>
          </p:nvCxnSpPr>
          <p:spPr>
            <a:xfrm rot="10800000">
              <a:off x="533400" y="4069080"/>
              <a:ext cx="457200"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93" name="Object 20"/>
            <p:cNvGraphicFramePr>
              <a:graphicFrameLocks noChangeAspect="1"/>
            </p:cNvGraphicFramePr>
            <p:nvPr>
              <p:extLst>
                <p:ext uri="{D42A27DB-BD31-4B8C-83A1-F6EECF244321}">
                  <p14:modId xmlns:p14="http://schemas.microsoft.com/office/powerpoint/2010/main" val="1245918482"/>
                </p:ext>
              </p:extLst>
            </p:nvPr>
          </p:nvGraphicFramePr>
          <p:xfrm>
            <a:off x="1905001" y="3688080"/>
            <a:ext cx="228600" cy="319596"/>
          </p:xfrm>
          <a:graphic>
            <a:graphicData uri="http://schemas.openxmlformats.org/presentationml/2006/ole">
              <mc:AlternateContent xmlns:mc="http://schemas.openxmlformats.org/markup-compatibility/2006">
                <mc:Choice xmlns:v="urn:schemas-microsoft-com:vml" Requires="v">
                  <p:oleObj spid="_x0000_s6291" name="Equation" r:id="rId25" imgW="126725" imgH="177415" progId="Equation.3">
                    <p:embed/>
                  </p:oleObj>
                </mc:Choice>
                <mc:Fallback>
                  <p:oleObj name="Equation" r:id="rId25" imgW="126725" imgH="177415" progId="Equation.3">
                    <p:embed/>
                    <p:pic>
                      <p:nvPicPr>
                        <p:cNvPr id="0" name=""/>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905001" y="3688080"/>
                          <a:ext cx="228600" cy="3195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5" name="Object 23"/>
            <p:cNvGraphicFramePr>
              <a:graphicFrameLocks noChangeAspect="1"/>
            </p:cNvGraphicFramePr>
            <p:nvPr>
              <p:extLst>
                <p:ext uri="{D42A27DB-BD31-4B8C-83A1-F6EECF244321}">
                  <p14:modId xmlns:p14="http://schemas.microsoft.com/office/powerpoint/2010/main" val="784539447"/>
                </p:ext>
              </p:extLst>
            </p:nvPr>
          </p:nvGraphicFramePr>
          <p:xfrm>
            <a:off x="685800" y="4907280"/>
            <a:ext cx="800099" cy="330200"/>
          </p:xfrm>
          <a:graphic>
            <a:graphicData uri="http://schemas.openxmlformats.org/presentationml/2006/ole">
              <mc:AlternateContent xmlns:mc="http://schemas.openxmlformats.org/markup-compatibility/2006">
                <mc:Choice xmlns:v="urn:schemas-microsoft-com:vml" Requires="v">
                  <p:oleObj spid="_x0000_s6292" name="Equation" r:id="rId27" imgW="431425" imgH="177646" progId="Equation.3">
                    <p:embed/>
                  </p:oleObj>
                </mc:Choice>
                <mc:Fallback>
                  <p:oleObj name="Equation" r:id="rId27" imgW="431425" imgH="177646" progId="Equation.3">
                    <p:embed/>
                    <p:pic>
                      <p:nvPicPr>
                        <p:cNvPr id="0" name=""/>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685800" y="4907280"/>
                          <a:ext cx="800099"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6" name="Object 19"/>
            <p:cNvGraphicFramePr>
              <a:graphicFrameLocks noChangeAspect="1"/>
            </p:cNvGraphicFramePr>
            <p:nvPr>
              <p:extLst>
                <p:ext uri="{D42A27DB-BD31-4B8C-83A1-F6EECF244321}">
                  <p14:modId xmlns:p14="http://schemas.microsoft.com/office/powerpoint/2010/main" val="1356485310"/>
                </p:ext>
              </p:extLst>
            </p:nvPr>
          </p:nvGraphicFramePr>
          <p:xfrm>
            <a:off x="2057400" y="4907280"/>
            <a:ext cx="800100" cy="330200"/>
          </p:xfrm>
          <a:graphic>
            <a:graphicData uri="http://schemas.openxmlformats.org/presentationml/2006/ole">
              <mc:AlternateContent xmlns:mc="http://schemas.openxmlformats.org/markup-compatibility/2006">
                <mc:Choice xmlns:v="urn:schemas-microsoft-com:vml" Requires="v">
                  <p:oleObj spid="_x0000_s6293" name="Equation" r:id="rId29" imgW="431425" imgH="177646" progId="Equation.3">
                    <p:embed/>
                  </p:oleObj>
                </mc:Choice>
                <mc:Fallback>
                  <p:oleObj name="Equation" r:id="rId29" imgW="431425" imgH="177646" progId="Equation.3">
                    <p:embed/>
                    <p:pic>
                      <p:nvPicPr>
                        <p:cNvPr id="0" name=""/>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2057400" y="4907280"/>
                          <a:ext cx="8001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7" name="Object 34"/>
            <p:cNvGraphicFramePr>
              <a:graphicFrameLocks noChangeAspect="1"/>
            </p:cNvGraphicFramePr>
            <p:nvPr>
              <p:extLst>
                <p:ext uri="{D42A27DB-BD31-4B8C-83A1-F6EECF244321}">
                  <p14:modId xmlns:p14="http://schemas.microsoft.com/office/powerpoint/2010/main" val="4201832096"/>
                </p:ext>
              </p:extLst>
            </p:nvPr>
          </p:nvGraphicFramePr>
          <p:xfrm>
            <a:off x="2880360" y="2438400"/>
            <a:ext cx="635000" cy="330200"/>
          </p:xfrm>
          <a:graphic>
            <a:graphicData uri="http://schemas.openxmlformats.org/presentationml/2006/ole">
              <mc:AlternateContent xmlns:mc="http://schemas.openxmlformats.org/markup-compatibility/2006">
                <mc:Choice xmlns:v="urn:schemas-microsoft-com:vml" Requires="v">
                  <p:oleObj spid="_x0000_s6294" name="Equation" r:id="rId31" imgW="342603" imgH="177646" progId="Equation.3">
                    <p:embed/>
                  </p:oleObj>
                </mc:Choice>
                <mc:Fallback>
                  <p:oleObj name="Equation" r:id="rId31" imgW="342603" imgH="177646"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880360" y="2438400"/>
                          <a:ext cx="6350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8" name="Straight Connector 97"/>
            <p:cNvCxnSpPr/>
            <p:nvPr/>
          </p:nvCxnSpPr>
          <p:spPr>
            <a:xfrm rot="10800000" flipV="1">
              <a:off x="2133600" y="25146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2133600" y="25908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371600" y="25146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rot="10800000" flipV="1">
              <a:off x="1371600" y="25908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rot="5400000">
              <a:off x="1295400" y="28956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rot="10800000">
              <a:off x="1219200" y="29718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rot="5400000">
              <a:off x="1905000" y="36576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1981200" y="3581400"/>
              <a:ext cx="15240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rot="16200000" flipH="1">
              <a:off x="914400" y="28956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5400000" flipH="1" flipV="1">
              <a:off x="990600" y="28956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rot="5400000">
              <a:off x="914400" y="35814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rot="16200000" flipH="1">
              <a:off x="990600" y="35814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1295400" y="39624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10800000" flipV="1">
              <a:off x="1295400" y="40386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V="1">
              <a:off x="1904206" y="3962400"/>
              <a:ext cx="153194" cy="769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a:off x="1905000" y="4038600"/>
              <a:ext cx="1524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rot="16200000" flipH="1">
              <a:off x="2416630" y="28956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rot="5400000" flipH="1" flipV="1">
              <a:off x="2503714" y="2895600"/>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rot="5400000">
              <a:off x="2416630" y="3668486"/>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rot="16200000" flipH="1">
              <a:off x="2503714" y="3668486"/>
              <a:ext cx="762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Arrow Connector 161"/>
            <p:cNvCxnSpPr/>
            <p:nvPr/>
          </p:nvCxnSpPr>
          <p:spPr>
            <a:xfrm>
              <a:off x="1009074" y="4410253"/>
              <a:ext cx="0" cy="381000"/>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cxnSp>
          <p:nvCxnSpPr>
            <p:cNvPr id="163" name="Straight Arrow Connector 162"/>
            <p:cNvCxnSpPr/>
            <p:nvPr/>
          </p:nvCxnSpPr>
          <p:spPr>
            <a:xfrm flipV="1">
              <a:off x="2489032" y="4429125"/>
              <a:ext cx="0" cy="381000"/>
            </a:xfrm>
            <a:prstGeom prst="straightConnector1">
              <a:avLst/>
            </a:prstGeom>
            <a:ln w="28575">
              <a:solidFill>
                <a:srgbClr val="800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80574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b="1" dirty="0" smtClean="0"/>
              <a:t>Member forces</a:t>
            </a:r>
            <a:endParaRPr lang="en-US" b="1" dirty="0"/>
          </a:p>
        </p:txBody>
      </p:sp>
      <p:sp>
        <p:nvSpPr>
          <p:cNvPr id="6" name="Slide Number Placeholder 5"/>
          <p:cNvSpPr>
            <a:spLocks noGrp="1"/>
          </p:cNvSpPr>
          <p:nvPr>
            <p:ph type="sldNum" sz="quarter" idx="12"/>
          </p:nvPr>
        </p:nvSpPr>
        <p:spPr/>
        <p:txBody>
          <a:bodyPr/>
          <a:lstStyle/>
          <a:p>
            <a:fld id="{E964050B-6237-4A51-8D91-3999973097DF}" type="slidenum">
              <a:rPr lang="en-US" smtClean="0"/>
              <a:pPr/>
              <a:t>9</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860611825"/>
              </p:ext>
            </p:extLst>
          </p:nvPr>
        </p:nvGraphicFramePr>
        <p:xfrm>
          <a:off x="1295400" y="2209800"/>
          <a:ext cx="6781800" cy="3116580"/>
        </p:xfrm>
        <a:graphic>
          <a:graphicData uri="http://schemas.openxmlformats.org/drawingml/2006/table">
            <a:tbl>
              <a:tblPr firstRow="1" bandRow="1">
                <a:tableStyleId>{D7AC3CCA-C797-4891-BE02-D94E43425B78}</a:tableStyleId>
              </a:tblPr>
              <a:tblGrid>
                <a:gridCol w="2348915">
                  <a:extLst>
                    <a:ext uri="{9D8B030D-6E8A-4147-A177-3AD203B41FA5}">
                      <a16:colId xmlns:a16="http://schemas.microsoft.com/office/drawing/2014/main" val="20000"/>
                    </a:ext>
                  </a:extLst>
                </a:gridCol>
                <a:gridCol w="1027653">
                  <a:extLst>
                    <a:ext uri="{9D8B030D-6E8A-4147-A177-3AD203B41FA5}">
                      <a16:colId xmlns:a16="http://schemas.microsoft.com/office/drawing/2014/main" val="20001"/>
                    </a:ext>
                  </a:extLst>
                </a:gridCol>
                <a:gridCol w="1512116">
                  <a:extLst>
                    <a:ext uri="{9D8B030D-6E8A-4147-A177-3AD203B41FA5}">
                      <a16:colId xmlns:a16="http://schemas.microsoft.com/office/drawing/2014/main" val="20002"/>
                    </a:ext>
                  </a:extLst>
                </a:gridCol>
                <a:gridCol w="1893116">
                  <a:extLst>
                    <a:ext uri="{9D8B030D-6E8A-4147-A177-3AD203B41FA5}">
                      <a16:colId xmlns:a16="http://schemas.microsoft.com/office/drawing/2014/main" val="20003"/>
                    </a:ext>
                  </a:extLst>
                </a:gridCol>
              </a:tblGrid>
              <a:tr h="495300">
                <a:tc>
                  <a:txBody>
                    <a:bodyPr/>
                    <a:lstStyle/>
                    <a:p>
                      <a:pPr algn="ctr"/>
                      <a:r>
                        <a:rPr lang="en-US" dirty="0" smtClean="0"/>
                        <a:t>Member</a:t>
                      </a:r>
                      <a:endParaRPr lang="en-US" dirty="0"/>
                    </a:p>
                  </a:txBody>
                  <a:tcPr/>
                </a:tc>
                <a:tc>
                  <a:txBody>
                    <a:bodyPr/>
                    <a:lstStyle/>
                    <a:p>
                      <a:pPr algn="ctr"/>
                      <a:r>
                        <a:rPr lang="en-US" i="1" dirty="0" smtClean="0"/>
                        <a:t>L (m)</a:t>
                      </a:r>
                      <a:endParaRPr lang="en-US" i="1" dirty="0"/>
                    </a:p>
                  </a:txBody>
                  <a:tcPr/>
                </a:tc>
                <a:tc>
                  <a:txBody>
                    <a:bodyPr/>
                    <a:lstStyle/>
                    <a:p>
                      <a:pPr algn="ctr"/>
                      <a:r>
                        <a:rPr lang="en-US" i="1" dirty="0" smtClean="0"/>
                        <a:t>Forces (</a:t>
                      </a:r>
                      <a:r>
                        <a:rPr lang="en-US" i="1" dirty="0" err="1" smtClean="0"/>
                        <a:t>kN</a:t>
                      </a:r>
                      <a:r>
                        <a:rPr lang="en-US" i="1" dirty="0" smtClean="0"/>
                        <a:t>)</a:t>
                      </a:r>
                      <a:endParaRPr lang="en-US" i="1" dirty="0"/>
                    </a:p>
                  </a:txBody>
                  <a:tcPr/>
                </a:tc>
                <a:tc>
                  <a:txBody>
                    <a:bodyPr/>
                    <a:lstStyle/>
                    <a:p>
                      <a:pPr algn="ctr"/>
                      <a:r>
                        <a:rPr lang="en-US" i="1" dirty="0" smtClean="0"/>
                        <a:t>Nature</a:t>
                      </a:r>
                      <a:endParaRPr lang="en-US" i="1" dirty="0"/>
                    </a:p>
                  </a:txBody>
                  <a:tcPr/>
                </a:tc>
                <a:extLst>
                  <a:ext uri="{0D108BD9-81ED-4DB2-BD59-A6C34878D82A}">
                    <a16:rowId xmlns:a16="http://schemas.microsoft.com/office/drawing/2014/main" val="10000"/>
                  </a:ext>
                </a:extLst>
              </a:tr>
              <a:tr h="495300">
                <a:tc>
                  <a:txBody>
                    <a:bodyPr/>
                    <a:lstStyle/>
                    <a:p>
                      <a:pPr algn="ctr"/>
                      <a:r>
                        <a:rPr lang="en-US" i="1" dirty="0" smtClean="0">
                          <a:solidFill>
                            <a:srgbClr val="002060"/>
                          </a:solidFill>
                        </a:rPr>
                        <a:t>AB</a:t>
                      </a:r>
                      <a:endParaRPr lang="en-US" i="1" dirty="0">
                        <a:solidFill>
                          <a:srgbClr val="002060"/>
                        </a:solidFill>
                      </a:endParaRPr>
                    </a:p>
                  </a:txBody>
                  <a:tcPr/>
                </a:tc>
                <a:tc>
                  <a:txBody>
                    <a:bodyPr/>
                    <a:lstStyle/>
                    <a:p>
                      <a:pPr algn="ctr"/>
                      <a:r>
                        <a:rPr lang="en-US" dirty="0" smtClean="0">
                          <a:solidFill>
                            <a:srgbClr val="002060"/>
                          </a:solidFill>
                        </a:rPr>
                        <a:t>2.4</a:t>
                      </a:r>
                      <a:endParaRPr lang="en-US" dirty="0">
                        <a:solidFill>
                          <a:srgbClr val="002060"/>
                        </a:solidFill>
                      </a:endParaRPr>
                    </a:p>
                  </a:txBody>
                  <a:tcPr/>
                </a:tc>
                <a:tc>
                  <a:txBody>
                    <a:bodyPr/>
                    <a:lstStyle/>
                    <a:p>
                      <a:pPr algn="ctr"/>
                      <a:r>
                        <a:rPr lang="en-US" dirty="0" smtClean="0">
                          <a:solidFill>
                            <a:srgbClr val="002060"/>
                          </a:solidFill>
                        </a:rPr>
                        <a:t>2.0</a:t>
                      </a:r>
                      <a:endParaRPr lang="en-US" dirty="0">
                        <a:solidFill>
                          <a:srgbClr val="002060"/>
                        </a:solidFill>
                      </a:endParaRPr>
                    </a:p>
                  </a:txBody>
                  <a:tcPr/>
                </a:tc>
                <a:tc>
                  <a:txBody>
                    <a:bodyPr/>
                    <a:lstStyle/>
                    <a:p>
                      <a:pPr algn="ctr"/>
                      <a:r>
                        <a:rPr lang="en-US" dirty="0" smtClean="0">
                          <a:solidFill>
                            <a:srgbClr val="C00000"/>
                          </a:solidFill>
                        </a:rPr>
                        <a:t>Tension</a:t>
                      </a:r>
                      <a:endParaRPr lang="en-US" dirty="0">
                        <a:solidFill>
                          <a:srgbClr val="C00000"/>
                        </a:solidFill>
                      </a:endParaRPr>
                    </a:p>
                  </a:txBody>
                  <a:tcPr/>
                </a:tc>
                <a:extLst>
                  <a:ext uri="{0D108BD9-81ED-4DB2-BD59-A6C34878D82A}">
                    <a16:rowId xmlns:a16="http://schemas.microsoft.com/office/drawing/2014/main" val="10001"/>
                  </a:ext>
                </a:extLst>
              </a:tr>
              <a:tr h="495300">
                <a:tc>
                  <a:txBody>
                    <a:bodyPr/>
                    <a:lstStyle/>
                    <a:p>
                      <a:pPr algn="ctr"/>
                      <a:r>
                        <a:rPr lang="en-US" i="1" dirty="0" smtClean="0">
                          <a:solidFill>
                            <a:srgbClr val="002060"/>
                          </a:solidFill>
                        </a:rPr>
                        <a:t>BC </a:t>
                      </a:r>
                      <a:endParaRPr lang="en-US" i="1" dirty="0">
                        <a:solidFill>
                          <a:srgbClr val="002060"/>
                        </a:solidFill>
                      </a:endParaRPr>
                    </a:p>
                  </a:txBody>
                  <a:tcPr/>
                </a:tc>
                <a:tc>
                  <a:txBody>
                    <a:bodyPr/>
                    <a:lstStyle/>
                    <a:p>
                      <a:pPr algn="ctr"/>
                      <a:r>
                        <a:rPr lang="en-US" dirty="0" smtClean="0">
                          <a:solidFill>
                            <a:srgbClr val="002060"/>
                          </a:solidFill>
                        </a:rPr>
                        <a:t>1.8</a:t>
                      </a:r>
                      <a:endParaRPr lang="en-US" dirty="0">
                        <a:solidFill>
                          <a:srgbClr val="002060"/>
                        </a:solidFill>
                      </a:endParaRPr>
                    </a:p>
                  </a:txBody>
                  <a:tcPr/>
                </a:tc>
                <a:tc>
                  <a:txBody>
                    <a:bodyPr/>
                    <a:lstStyle/>
                    <a:p>
                      <a:pPr algn="ctr"/>
                      <a:r>
                        <a:rPr lang="en-US" dirty="0" smtClean="0">
                          <a:solidFill>
                            <a:srgbClr val="002060"/>
                          </a:solidFill>
                        </a:rPr>
                        <a:t>0.0</a:t>
                      </a:r>
                      <a:endParaRPr lang="en-US" dirty="0">
                        <a:solidFill>
                          <a:srgbClr val="002060"/>
                        </a:solidFill>
                      </a:endParaRPr>
                    </a:p>
                  </a:txBody>
                  <a:tcPr/>
                </a:tc>
                <a:tc>
                  <a:txBody>
                    <a:bodyPr/>
                    <a:lstStyle/>
                    <a:p>
                      <a:pPr algn="ctr"/>
                      <a:r>
                        <a:rPr lang="en-US" dirty="0" smtClean="0">
                          <a:solidFill>
                            <a:srgbClr val="C00000"/>
                          </a:solidFill>
                        </a:rPr>
                        <a:t>-</a:t>
                      </a:r>
                      <a:endParaRPr lang="en-US" dirty="0">
                        <a:solidFill>
                          <a:srgbClr val="C00000"/>
                        </a:solidFill>
                      </a:endParaRPr>
                    </a:p>
                  </a:txBody>
                  <a:tcPr/>
                </a:tc>
                <a:extLst>
                  <a:ext uri="{0D108BD9-81ED-4DB2-BD59-A6C34878D82A}">
                    <a16:rowId xmlns:a16="http://schemas.microsoft.com/office/drawing/2014/main" val="10002"/>
                  </a:ext>
                </a:extLst>
              </a:tr>
              <a:tr h="495300">
                <a:tc>
                  <a:txBody>
                    <a:bodyPr/>
                    <a:lstStyle/>
                    <a:p>
                      <a:pPr algn="ctr"/>
                      <a:r>
                        <a:rPr lang="en-US" i="1" dirty="0" smtClean="0">
                          <a:solidFill>
                            <a:srgbClr val="002060"/>
                          </a:solidFill>
                        </a:rPr>
                        <a:t>CD</a:t>
                      </a:r>
                      <a:endParaRPr lang="en-US" i="1" dirty="0">
                        <a:solidFill>
                          <a:srgbClr val="002060"/>
                        </a:solidFill>
                      </a:endParaRPr>
                    </a:p>
                  </a:txBody>
                  <a:tcPr/>
                </a:tc>
                <a:tc>
                  <a:txBody>
                    <a:bodyPr/>
                    <a:lstStyle/>
                    <a:p>
                      <a:pPr algn="ctr"/>
                      <a:r>
                        <a:rPr lang="en-US" dirty="0" smtClean="0">
                          <a:solidFill>
                            <a:srgbClr val="002060"/>
                          </a:solidFill>
                        </a:rPr>
                        <a:t>2.4</a:t>
                      </a:r>
                      <a:endParaRPr lang="en-US" dirty="0">
                        <a:solidFill>
                          <a:srgbClr val="002060"/>
                        </a:solidFill>
                      </a:endParaRPr>
                    </a:p>
                  </a:txBody>
                  <a:tcPr/>
                </a:tc>
                <a:tc>
                  <a:txBody>
                    <a:bodyPr/>
                    <a:lstStyle/>
                    <a:p>
                      <a:pPr algn="ctr"/>
                      <a:r>
                        <a:rPr lang="en-US" dirty="0" smtClean="0">
                          <a:solidFill>
                            <a:srgbClr val="002060"/>
                          </a:solidFill>
                        </a:rPr>
                        <a:t>2.0</a:t>
                      </a:r>
                      <a:endParaRPr lang="en-US" dirty="0">
                        <a:solidFill>
                          <a:srgbClr val="00206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rgbClr val="C00000"/>
                          </a:solidFill>
                        </a:rPr>
                        <a:t>Tension</a:t>
                      </a:r>
                    </a:p>
                  </a:txBody>
                  <a:tcPr/>
                </a:tc>
                <a:extLst>
                  <a:ext uri="{0D108BD9-81ED-4DB2-BD59-A6C34878D82A}">
                    <a16:rowId xmlns:a16="http://schemas.microsoft.com/office/drawing/2014/main" val="10003"/>
                  </a:ext>
                </a:extLst>
              </a:tr>
              <a:tr h="495300">
                <a:tc>
                  <a:txBody>
                    <a:bodyPr/>
                    <a:lstStyle/>
                    <a:p>
                      <a:pPr algn="ctr"/>
                      <a:r>
                        <a:rPr lang="en-US" i="1" dirty="0" smtClean="0">
                          <a:solidFill>
                            <a:srgbClr val="002060"/>
                          </a:solidFill>
                        </a:rPr>
                        <a:t>DA</a:t>
                      </a:r>
                      <a:endParaRPr lang="en-US" i="1" dirty="0">
                        <a:solidFill>
                          <a:srgbClr val="002060"/>
                        </a:solidFill>
                      </a:endParaRPr>
                    </a:p>
                  </a:txBody>
                  <a:tcPr/>
                </a:tc>
                <a:tc>
                  <a:txBody>
                    <a:bodyPr/>
                    <a:lstStyle/>
                    <a:p>
                      <a:pPr algn="ctr"/>
                      <a:r>
                        <a:rPr lang="en-US" dirty="0" smtClean="0">
                          <a:solidFill>
                            <a:srgbClr val="002060"/>
                          </a:solidFill>
                        </a:rPr>
                        <a:t>1.8</a:t>
                      </a:r>
                      <a:endParaRPr lang="en-US" dirty="0">
                        <a:solidFill>
                          <a:srgbClr val="002060"/>
                        </a:solidFill>
                      </a:endParaRPr>
                    </a:p>
                  </a:txBody>
                  <a:tcPr/>
                </a:tc>
                <a:tc>
                  <a:txBody>
                    <a:bodyPr/>
                    <a:lstStyle/>
                    <a:p>
                      <a:pPr algn="ctr"/>
                      <a:r>
                        <a:rPr lang="en-US" dirty="0" smtClean="0">
                          <a:solidFill>
                            <a:srgbClr val="002060"/>
                          </a:solidFill>
                        </a:rPr>
                        <a:t>1.5</a:t>
                      </a:r>
                      <a:endParaRPr lang="en-US" dirty="0">
                        <a:solidFill>
                          <a:srgbClr val="00206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rgbClr val="C00000"/>
                          </a:solidFill>
                        </a:rPr>
                        <a:t>Tension</a:t>
                      </a:r>
                    </a:p>
                  </a:txBody>
                  <a:tcPr/>
                </a:tc>
                <a:extLst>
                  <a:ext uri="{0D108BD9-81ED-4DB2-BD59-A6C34878D82A}">
                    <a16:rowId xmlns:a16="http://schemas.microsoft.com/office/drawing/2014/main" val="10004"/>
                  </a:ext>
                </a:extLst>
              </a:tr>
              <a:tr h="495300">
                <a:tc>
                  <a:txBody>
                    <a:bodyPr/>
                    <a:lstStyle/>
                    <a:p>
                      <a:pPr algn="ctr"/>
                      <a:r>
                        <a:rPr lang="en-US" i="1" dirty="0" smtClean="0">
                          <a:solidFill>
                            <a:srgbClr val="002060"/>
                          </a:solidFill>
                        </a:rPr>
                        <a:t>BD</a:t>
                      </a:r>
                      <a:endParaRPr lang="en-US" i="1" dirty="0">
                        <a:solidFill>
                          <a:srgbClr val="002060"/>
                        </a:solidFill>
                      </a:endParaRPr>
                    </a:p>
                  </a:txBody>
                  <a:tcPr/>
                </a:tc>
                <a:tc>
                  <a:txBody>
                    <a:bodyPr/>
                    <a:lstStyle/>
                    <a:p>
                      <a:pPr algn="ctr"/>
                      <a:r>
                        <a:rPr lang="en-US" dirty="0" smtClean="0">
                          <a:solidFill>
                            <a:srgbClr val="002060"/>
                          </a:solidFill>
                        </a:rPr>
                        <a:t>3.0</a:t>
                      </a:r>
                      <a:endParaRPr lang="en-US" dirty="0">
                        <a:solidFill>
                          <a:srgbClr val="002060"/>
                        </a:solidFill>
                      </a:endParaRPr>
                    </a:p>
                  </a:txBody>
                  <a:tcPr/>
                </a:tc>
                <a:tc>
                  <a:txBody>
                    <a:bodyPr/>
                    <a:lstStyle/>
                    <a:p>
                      <a:pPr algn="ctr"/>
                      <a:r>
                        <a:rPr lang="en-US" dirty="0" smtClean="0">
                          <a:solidFill>
                            <a:srgbClr val="002060"/>
                          </a:solidFill>
                        </a:rPr>
                        <a:t>-2.5</a:t>
                      </a:r>
                      <a:endParaRPr lang="en-US" dirty="0">
                        <a:solidFill>
                          <a:srgbClr val="00206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rgbClr val="C00000"/>
                          </a:solidFill>
                        </a:rPr>
                        <a:t>Compression</a:t>
                      </a:r>
                    </a:p>
                    <a:p>
                      <a:pPr algn="ctr"/>
                      <a:endParaRPr lang="en-US" dirty="0">
                        <a:solidFill>
                          <a:srgbClr val="C00000"/>
                        </a:solidFill>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7279839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48</TotalTime>
  <Words>775</Words>
  <Application>Microsoft Office PowerPoint</Application>
  <PresentationFormat>On-screen Show (4:3)</PresentationFormat>
  <Paragraphs>154</Paragraphs>
  <Slides>24</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1" baseType="lpstr">
      <vt:lpstr>Agency FB</vt:lpstr>
      <vt:lpstr>Arial</vt:lpstr>
      <vt:lpstr>Calibri</vt:lpstr>
      <vt:lpstr>Times</vt:lpstr>
      <vt:lpstr>Times New Roman</vt:lpstr>
      <vt:lpstr>Office Theme</vt:lpstr>
      <vt:lpstr>Equation</vt:lpstr>
      <vt:lpstr>Analysis of truss-Method of Joint </vt:lpstr>
      <vt:lpstr>Methods of Analysis</vt:lpstr>
      <vt:lpstr>Problem -1</vt:lpstr>
      <vt:lpstr>Support Reactions</vt:lpstr>
      <vt:lpstr>Calculation of the Member forces</vt:lpstr>
      <vt:lpstr>Calculation of the Member forces</vt:lpstr>
      <vt:lpstr>Calculation of the Member forces</vt:lpstr>
      <vt:lpstr>Calculation of the Member forces</vt:lpstr>
      <vt:lpstr>Member forces</vt:lpstr>
      <vt:lpstr>Example 1: Method of Joints – Plane Truss  </vt:lpstr>
      <vt:lpstr>Example 1 (continued):</vt:lpstr>
      <vt:lpstr>Example 1 (continued):</vt:lpstr>
      <vt:lpstr>Example 1 (continued):</vt:lpstr>
      <vt:lpstr>Zero Force Members</vt:lpstr>
      <vt:lpstr>Zero Force Members (Contd.)</vt:lpstr>
      <vt:lpstr>Zero Force Members (Contd.)</vt:lpstr>
      <vt:lpstr>Zero-Force Members</vt:lpstr>
      <vt:lpstr>Problem-2</vt:lpstr>
      <vt:lpstr>Problem-3</vt:lpstr>
      <vt:lpstr>Solution</vt:lpstr>
      <vt:lpstr>Example 2: Zero-Force Members  </vt:lpstr>
      <vt:lpstr>Example 3: Zero-Force Members </vt:lpstr>
      <vt:lpstr>Example 4: Zero-Force Members </vt:lpstr>
      <vt:lpstr>Example 5: Zero-Force Members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Analysis of truss-Method of Joint</dc:title>
  <dc:creator>Fahad Alrshoudi</dc:creator>
  <cp:lastModifiedBy>user</cp:lastModifiedBy>
  <cp:revision>7</cp:revision>
  <dcterms:created xsi:type="dcterms:W3CDTF">2016-02-22T08:39:25Z</dcterms:created>
  <dcterms:modified xsi:type="dcterms:W3CDTF">2016-07-18T20:55:28Z</dcterms:modified>
</cp:coreProperties>
</file>