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E0E7-C0EC-4489-96E2-D49E100CDB10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95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E0E7-C0EC-4489-96E2-D49E100CDB10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48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E0E7-C0EC-4489-96E2-D49E100CDB10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301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E0E7-C0EC-4489-96E2-D49E100CDB10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388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E0E7-C0EC-4489-96E2-D49E100CDB10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995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E0E7-C0EC-4489-96E2-D49E100CDB10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213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E0E7-C0EC-4489-96E2-D49E100CDB10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227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E0E7-C0EC-4489-96E2-D49E100CDB10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712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E0E7-C0EC-4489-96E2-D49E100CDB10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75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E0E7-C0EC-4489-96E2-D49E100CDB10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75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E0E7-C0EC-4489-96E2-D49E100CDB10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784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CE0E7-C0EC-4489-96E2-D49E100CDB10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104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13.wmf"/><Relationship Id="rId18" Type="http://schemas.openxmlformats.org/officeDocument/2006/relationships/oleObject" Target="../embeddings/oleObject12.bin"/><Relationship Id="rId3" Type="http://schemas.openxmlformats.org/officeDocument/2006/relationships/image" Target="../media/image8.jpeg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9.bin"/><Relationship Id="rId1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1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5" Type="http://schemas.openxmlformats.org/officeDocument/2006/relationships/image" Target="../media/image14.wmf"/><Relationship Id="rId10" Type="http://schemas.openxmlformats.org/officeDocument/2006/relationships/oleObject" Target="../embeddings/oleObject8.bin"/><Relationship Id="rId19" Type="http://schemas.openxmlformats.org/officeDocument/2006/relationships/image" Target="../media/image16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11.wmf"/><Relationship Id="rId14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8.jpeg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Resultants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31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075" y="2000250"/>
            <a:ext cx="8910638" cy="3460750"/>
          </a:xfrm>
          <a:noFill/>
        </p:spPr>
      </p:pic>
    </p:spTree>
    <p:extLst>
      <p:ext uri="{BB962C8B-B14F-4D97-AF65-F5344CB8AC3E}">
        <p14:creationId xmlns:p14="http://schemas.microsoft.com/office/powerpoint/2010/main" val="354838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1288" y="642938"/>
            <a:ext cx="8851900" cy="5786437"/>
          </a:xfrm>
          <a:noFill/>
        </p:spPr>
      </p:pic>
    </p:spTree>
    <p:extLst>
      <p:ext uri="{BB962C8B-B14F-4D97-AF65-F5344CB8AC3E}">
        <p14:creationId xmlns:p14="http://schemas.microsoft.com/office/powerpoint/2010/main" val="570574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571500"/>
            <a:ext cx="8794750" cy="5554663"/>
          </a:xfrm>
          <a:noFill/>
        </p:spPr>
      </p:pic>
    </p:spTree>
    <p:extLst>
      <p:ext uri="{BB962C8B-B14F-4D97-AF65-F5344CB8AC3E}">
        <p14:creationId xmlns:p14="http://schemas.microsoft.com/office/powerpoint/2010/main" val="3081075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1125538"/>
            <a:ext cx="8547100" cy="460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66704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0175" y="736600"/>
            <a:ext cx="8799513" cy="5389563"/>
          </a:xfrm>
          <a:noFill/>
        </p:spPr>
      </p:pic>
    </p:spTree>
    <p:extLst>
      <p:ext uri="{BB962C8B-B14F-4D97-AF65-F5344CB8AC3E}">
        <p14:creationId xmlns:p14="http://schemas.microsoft.com/office/powerpoint/2010/main" val="1609512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8900" y="1214438"/>
            <a:ext cx="8956675" cy="4714875"/>
          </a:xfrm>
          <a:noFill/>
        </p:spPr>
      </p:pic>
    </p:spTree>
    <p:extLst>
      <p:ext uri="{BB962C8B-B14F-4D97-AF65-F5344CB8AC3E}">
        <p14:creationId xmlns:p14="http://schemas.microsoft.com/office/powerpoint/2010/main" val="299477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Resultants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990B-B63E-4C60-9350-F620707386D5}" type="datetime1">
              <a:rPr lang="en-US" smtClean="0"/>
              <a:pPr/>
              <a:t>8/2/2016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57200" y="1524000"/>
            <a:ext cx="8382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2060"/>
                </a:solidFill>
              </a:rPr>
              <a:t>In general any system of forces may be replaced by its resultant force</a:t>
            </a:r>
            <a:r>
              <a:rPr lang="en-US" sz="2000" b="1" dirty="0" smtClean="0">
                <a:solidFill>
                  <a:srgbClr val="002060"/>
                </a:solidFill>
              </a:rPr>
              <a:t> R</a:t>
            </a:r>
            <a:r>
              <a:rPr lang="en-US" sz="2000" b="1" i="1" dirty="0" smtClean="0">
                <a:solidFill>
                  <a:srgbClr val="002060"/>
                </a:solidFill>
              </a:rPr>
              <a:t> and the resultant couple </a:t>
            </a:r>
            <a:r>
              <a:rPr lang="en-US" sz="2000" b="1" dirty="0" smtClean="0">
                <a:solidFill>
                  <a:srgbClr val="002060"/>
                </a:solidFill>
              </a:rPr>
              <a:t>M </a:t>
            </a:r>
            <a:r>
              <a:rPr lang="en-US" sz="2000" b="1" i="1" dirty="0" smtClean="0">
                <a:solidFill>
                  <a:srgbClr val="002060"/>
                </a:solidFill>
              </a:rPr>
              <a:t>without altering the external effects of the system (on the rigid body to which the forces are applied).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146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429000"/>
            <a:ext cx="5578475" cy="21756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417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Resultant Calculation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990B-B63E-4C60-9350-F620707386D5}" type="datetime1">
              <a:rPr lang="en-US" smtClean="0"/>
              <a:pPr/>
              <a:t>8/2/2016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81000" y="1524000"/>
          <a:ext cx="4527550" cy="223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quation" r:id="rId3" imgW="2577960" imgH="1269720" progId="Equation.3">
                  <p:embed/>
                </p:oleObj>
              </mc:Choice>
              <mc:Fallback>
                <p:oleObj name="Equation" r:id="rId3" imgW="2577960" imgH="1269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524000"/>
                        <a:ext cx="4527550" cy="2230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9034" name="Object 10"/>
          <p:cNvGraphicFramePr>
            <a:graphicFrameLocks noChangeAspect="1"/>
          </p:cNvGraphicFramePr>
          <p:nvPr/>
        </p:nvGraphicFramePr>
        <p:xfrm>
          <a:off x="304800" y="4038600"/>
          <a:ext cx="8291513" cy="2154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quation" r:id="rId5" imgW="5181480" imgH="1346040" progId="Equation.3">
                  <p:embed/>
                </p:oleObj>
              </mc:Choice>
              <mc:Fallback>
                <p:oleObj name="Equation" r:id="rId5" imgW="5181480" imgH="1346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4038600"/>
                        <a:ext cx="8291513" cy="2154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341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Wrench Resultant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	</a:t>
            </a:r>
            <a:r>
              <a:rPr lang="en-US" sz="2000" dirty="0" smtClean="0">
                <a:solidFill>
                  <a:srgbClr val="002060"/>
                </a:solidFill>
              </a:rPr>
              <a:t>When the resultant couple vector </a:t>
            </a:r>
            <a:r>
              <a:rPr lang="en-US" sz="2000" b="1" dirty="0" smtClean="0">
                <a:solidFill>
                  <a:srgbClr val="002060"/>
                </a:solidFill>
              </a:rPr>
              <a:t>M</a:t>
            </a:r>
            <a:r>
              <a:rPr lang="en-US" sz="2000" dirty="0" smtClean="0">
                <a:solidFill>
                  <a:srgbClr val="002060"/>
                </a:solidFill>
              </a:rPr>
              <a:t> is parallel to the resultant force </a:t>
            </a:r>
            <a:r>
              <a:rPr lang="en-US" sz="2000" b="1" dirty="0" smtClean="0">
                <a:solidFill>
                  <a:srgbClr val="002060"/>
                </a:solidFill>
              </a:rPr>
              <a:t>R</a:t>
            </a:r>
            <a:r>
              <a:rPr lang="en-US" sz="2000" dirty="0" smtClean="0">
                <a:solidFill>
                  <a:srgbClr val="002060"/>
                </a:solidFill>
              </a:rPr>
              <a:t>, the resultant is said to be a wrench.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990B-B63E-4C60-9350-F620707386D5}" type="datetime1">
              <a:rPr lang="en-US" smtClean="0"/>
              <a:pPr/>
              <a:t>8/2/2016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30060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667000"/>
            <a:ext cx="7132637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194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Problem-1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990B-B63E-4C60-9350-F620707386D5}" type="datetime1">
              <a:rPr lang="en-US" smtClean="0"/>
              <a:pPr/>
              <a:t>8/2/2016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28600" y="2362200"/>
            <a:ext cx="388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Determine the resultant of the force and couple system which acts on the rectangular solid.</a:t>
            </a:r>
            <a:endParaRPr lang="en-US" sz="2400" dirty="0">
              <a:solidFill>
                <a:srgbClr val="002060"/>
              </a:solidFill>
            </a:endParaRPr>
          </a:p>
        </p:txBody>
      </p:sp>
      <p:grpSp>
        <p:nvGrpSpPr>
          <p:cNvPr id="3" name="Group 10"/>
          <p:cNvGrpSpPr/>
          <p:nvPr/>
        </p:nvGrpSpPr>
        <p:grpSpPr>
          <a:xfrm>
            <a:off x="4419600" y="1905000"/>
            <a:ext cx="3825884" cy="3505200"/>
            <a:chOff x="5969108" y="381000"/>
            <a:chExt cx="2885967" cy="2949575"/>
          </a:xfrm>
        </p:grpSpPr>
        <p:pic>
          <p:nvPicPr>
            <p:cNvPr id="12" name="Picture 1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19800" y="381000"/>
              <a:ext cx="2835275" cy="2949575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3" name="TextBox 12"/>
            <p:cNvSpPr txBox="1"/>
            <p:nvPr/>
          </p:nvSpPr>
          <p:spPr>
            <a:xfrm>
              <a:off x="5969108" y="2514595"/>
              <a:ext cx="153083" cy="226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chemeClr val="bg1"/>
                  </a:solidFill>
                </a:rPr>
                <a:t>x</a:t>
              </a:r>
              <a:endParaRPr lang="en-US" i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525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990B-B63E-4C60-9350-F620707386D5}" type="datetime1">
              <a:rPr lang="en-US" smtClean="0"/>
              <a:pPr/>
              <a:t>8/2/2016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8" name="Object 11"/>
          <p:cNvGraphicFramePr>
            <a:graphicFrameLocks noChangeAspect="1"/>
          </p:cNvGraphicFramePr>
          <p:nvPr/>
        </p:nvGraphicFramePr>
        <p:xfrm>
          <a:off x="381000" y="4876800"/>
          <a:ext cx="5562600" cy="416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Equation" r:id="rId3" imgW="3225600" imgH="241200" progId="Equation.3">
                  <p:embed/>
                </p:oleObj>
              </mc:Choice>
              <mc:Fallback>
                <p:oleObj name="Equation" r:id="rId3" imgW="3225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876800"/>
                        <a:ext cx="5562600" cy="4165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3"/>
          <p:cNvGraphicFramePr>
            <a:graphicFrameLocks noChangeAspect="1"/>
          </p:cNvGraphicFramePr>
          <p:nvPr/>
        </p:nvGraphicFramePr>
        <p:xfrm>
          <a:off x="381000" y="5486400"/>
          <a:ext cx="6553200" cy="770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Equation" r:id="rId5" imgW="4101840" imgH="482400" progId="Equation.3">
                  <p:embed/>
                </p:oleObj>
              </mc:Choice>
              <mc:Fallback>
                <p:oleObj name="Equation" r:id="rId5" imgW="41018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5486400"/>
                        <a:ext cx="6553200" cy="7709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04800" y="2590800"/>
            <a:ext cx="3124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0033CC"/>
                </a:solidFill>
              </a:rPr>
              <a:t>In the present problem CCW moments about x, y, and z-axes will point towards the +</a:t>
            </a:r>
            <a:r>
              <a:rPr lang="en-US" sz="1600" i="1" dirty="0" err="1" smtClean="0">
                <a:solidFill>
                  <a:srgbClr val="0033CC"/>
                </a:solidFill>
              </a:rPr>
              <a:t>ve</a:t>
            </a:r>
            <a:r>
              <a:rPr lang="en-US" sz="1600" i="1" dirty="0" smtClean="0">
                <a:solidFill>
                  <a:srgbClr val="0033CC"/>
                </a:solidFill>
              </a:rPr>
              <a:t>  x, y, and z-axes respectively.</a:t>
            </a:r>
            <a:endParaRPr lang="en-US" sz="1600" i="1" dirty="0">
              <a:solidFill>
                <a:srgbClr val="0033CC"/>
              </a:solidFill>
            </a:endParaRPr>
          </a:p>
        </p:txBody>
      </p:sp>
      <p:grpSp>
        <p:nvGrpSpPr>
          <p:cNvPr id="3" name="Group 11"/>
          <p:cNvGrpSpPr/>
          <p:nvPr/>
        </p:nvGrpSpPr>
        <p:grpSpPr>
          <a:xfrm>
            <a:off x="5486400" y="1371600"/>
            <a:ext cx="3368675" cy="3352800"/>
            <a:chOff x="5943600" y="381000"/>
            <a:chExt cx="2911475" cy="2949575"/>
          </a:xfrm>
        </p:grpSpPr>
        <p:pic>
          <p:nvPicPr>
            <p:cNvPr id="7" name="Picture 1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019800" y="381000"/>
              <a:ext cx="2835275" cy="2949575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5943600" y="24384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chemeClr val="bg1"/>
                  </a:solidFill>
                </a:rPr>
                <a:t>x</a:t>
              </a:r>
              <a:endParaRPr lang="en-US" i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420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Problem-2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990B-B63E-4C60-9350-F620707386D5}" type="datetime1">
              <a:rPr lang="en-US" smtClean="0"/>
              <a:pPr/>
              <a:t>8/2/2016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609600" y="1524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Determine the resultant of the system of parallel forces which act on the plate. Solve using vector approach. </a:t>
            </a:r>
            <a:endParaRPr lang="en-US" sz="2400" dirty="0">
              <a:solidFill>
                <a:srgbClr val="002060"/>
              </a:solidFill>
            </a:endParaRPr>
          </a:p>
        </p:txBody>
      </p:sp>
      <p:pic>
        <p:nvPicPr>
          <p:cNvPr id="1566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743200"/>
            <a:ext cx="4343400" cy="329629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1708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990B-B63E-4C60-9350-F620707386D5}" type="datetime1">
              <a:rPr lang="en-US" smtClean="0"/>
              <a:pPr/>
              <a:t>8/2/2016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3" name="Group 21"/>
          <p:cNvGrpSpPr/>
          <p:nvPr/>
        </p:nvGrpSpPr>
        <p:grpSpPr>
          <a:xfrm>
            <a:off x="5867400" y="1447800"/>
            <a:ext cx="3063875" cy="2270125"/>
            <a:chOff x="5181600" y="1524000"/>
            <a:chExt cx="3292475" cy="2498725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1524000"/>
              <a:ext cx="3292475" cy="2498725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cxnSp>
          <p:nvCxnSpPr>
            <p:cNvPr id="9" name="Straight Arrow Connector 8"/>
            <p:cNvCxnSpPr/>
            <p:nvPr/>
          </p:nvCxnSpPr>
          <p:spPr>
            <a:xfrm rot="16200000" flipV="1">
              <a:off x="6134100" y="2247900"/>
              <a:ext cx="838200" cy="6096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5400000">
              <a:off x="6591300" y="3238500"/>
              <a:ext cx="5334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6858000" y="2971800"/>
              <a:ext cx="609600" cy="381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5" name="Object 14"/>
            <p:cNvGraphicFramePr>
              <a:graphicFrameLocks noChangeAspect="1"/>
            </p:cNvGraphicFramePr>
            <p:nvPr/>
          </p:nvGraphicFramePr>
          <p:xfrm>
            <a:off x="6553202" y="2264226"/>
            <a:ext cx="30480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4" name="Equation" r:id="rId4" imgW="152280" imgH="215640" progId="Equation.3">
                    <p:embed/>
                  </p:oleObj>
                </mc:Choice>
                <mc:Fallback>
                  <p:oleObj name="Equation" r:id="rId4" imgW="152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53202" y="2264226"/>
                          <a:ext cx="304800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0771" name="Object 3"/>
            <p:cNvGraphicFramePr>
              <a:graphicFrameLocks noChangeAspect="1"/>
            </p:cNvGraphicFramePr>
            <p:nvPr/>
          </p:nvGraphicFramePr>
          <p:xfrm>
            <a:off x="6819308" y="3033719"/>
            <a:ext cx="33020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5" name="Equation" r:id="rId6" imgW="164880" imgH="215640" progId="Equation.3">
                    <p:embed/>
                  </p:oleObj>
                </mc:Choice>
                <mc:Fallback>
                  <p:oleObj name="Equation" r:id="rId6" imgW="164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19308" y="3033719"/>
                          <a:ext cx="330200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0772" name="Object 4"/>
            <p:cNvGraphicFramePr>
              <a:graphicFrameLocks noChangeAspect="1"/>
            </p:cNvGraphicFramePr>
            <p:nvPr/>
          </p:nvGraphicFramePr>
          <p:xfrm>
            <a:off x="7077247" y="2752744"/>
            <a:ext cx="33020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6" name="Equation" r:id="rId8" imgW="164880" imgH="215640" progId="Equation.3">
                    <p:embed/>
                  </p:oleObj>
                </mc:Choice>
                <mc:Fallback>
                  <p:oleObj name="Equation" r:id="rId8" imgW="164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77247" y="2752744"/>
                          <a:ext cx="330200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60773" name="Object 5"/>
          <p:cNvGraphicFramePr>
            <a:graphicFrameLocks noChangeAspect="1"/>
          </p:cNvGraphicFramePr>
          <p:nvPr/>
        </p:nvGraphicFramePr>
        <p:xfrm>
          <a:off x="304800" y="1981200"/>
          <a:ext cx="5357813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7" name="Equation" r:id="rId10" imgW="3365280" imgH="507960" progId="Equation.3">
                  <p:embed/>
                </p:oleObj>
              </mc:Choice>
              <mc:Fallback>
                <p:oleObj name="Equation" r:id="rId10" imgW="336528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981200"/>
                        <a:ext cx="5357813" cy="808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0774" name="Object 6"/>
          <p:cNvGraphicFramePr>
            <a:graphicFrameLocks noChangeAspect="1"/>
          </p:cNvGraphicFramePr>
          <p:nvPr/>
        </p:nvGraphicFramePr>
        <p:xfrm>
          <a:off x="228600" y="2895600"/>
          <a:ext cx="5214938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8" name="Equation" r:id="rId12" imgW="3276360" imgH="241200" progId="Equation.3">
                  <p:embed/>
                </p:oleObj>
              </mc:Choice>
              <mc:Fallback>
                <p:oleObj name="Equation" r:id="rId12" imgW="32763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895600"/>
                        <a:ext cx="5214938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0775" name="Object 7"/>
          <p:cNvGraphicFramePr>
            <a:graphicFrameLocks noChangeAspect="1"/>
          </p:cNvGraphicFramePr>
          <p:nvPr/>
        </p:nvGraphicFramePr>
        <p:xfrm>
          <a:off x="152400" y="3429000"/>
          <a:ext cx="54578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9" name="Equation" r:id="rId14" imgW="3429000" imgH="241200" progId="Equation.3">
                  <p:embed/>
                </p:oleObj>
              </mc:Choice>
              <mc:Fallback>
                <p:oleObj name="Equation" r:id="rId14" imgW="34290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3429000"/>
                        <a:ext cx="5457825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0776" name="Object 8"/>
          <p:cNvGraphicFramePr>
            <a:graphicFrameLocks noChangeAspect="1"/>
          </p:cNvGraphicFramePr>
          <p:nvPr/>
        </p:nvGraphicFramePr>
        <p:xfrm>
          <a:off x="228600" y="3962400"/>
          <a:ext cx="6065838" cy="202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0" name="Equation" r:id="rId16" imgW="3809880" imgH="1269720" progId="Equation.3">
                  <p:embed/>
                </p:oleObj>
              </mc:Choice>
              <mc:Fallback>
                <p:oleObj name="Equation" r:id="rId16" imgW="3809880" imgH="1269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962400"/>
                        <a:ext cx="6065838" cy="2022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0777" name="Object 9"/>
          <p:cNvGraphicFramePr>
            <a:graphicFrameLocks noChangeAspect="1"/>
          </p:cNvGraphicFramePr>
          <p:nvPr/>
        </p:nvGraphicFramePr>
        <p:xfrm>
          <a:off x="304800" y="1600200"/>
          <a:ext cx="49149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1" name="Equation" r:id="rId18" imgW="3009600" imgH="241200" progId="Equation.3">
                  <p:embed/>
                </p:oleObj>
              </mc:Choice>
              <mc:Fallback>
                <p:oleObj name="Equation" r:id="rId18" imgW="3009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600200"/>
                        <a:ext cx="49149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6324600" y="54864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0033CC"/>
                </a:solidFill>
              </a:rPr>
              <a:t>As all the forces are parallel to y-axis there is no moment about y-axis.</a:t>
            </a:r>
            <a:endParaRPr lang="en-US" sz="1600" i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98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i="1" dirty="0" smtClean="0">
                <a:solidFill>
                  <a:srgbClr val="C00000"/>
                </a:solidFill>
              </a:rPr>
              <a:t/>
            </a:r>
            <a:br>
              <a:rPr lang="en-US" sz="3200" b="1" i="1" dirty="0" smtClean="0">
                <a:solidFill>
                  <a:srgbClr val="C00000"/>
                </a:solidFill>
              </a:rPr>
            </a:b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431DA-8310-4635-AE2B-B3998BFAA83D}" type="datetime1">
              <a:rPr lang="en-US" smtClean="0"/>
              <a:pPr/>
              <a:t>8/2/2016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157699" name="Object 3"/>
          <p:cNvGraphicFramePr>
            <a:graphicFrameLocks noChangeAspect="1"/>
          </p:cNvGraphicFramePr>
          <p:nvPr/>
        </p:nvGraphicFramePr>
        <p:xfrm>
          <a:off x="533400" y="1676400"/>
          <a:ext cx="3836988" cy="194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Equation" r:id="rId3" imgW="2349360" imgH="1193760" progId="Equation.3">
                  <p:embed/>
                </p:oleObj>
              </mc:Choice>
              <mc:Fallback>
                <p:oleObj name="Equation" r:id="rId3" imgW="2349360" imgH="1193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676400"/>
                        <a:ext cx="3836988" cy="1947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0" y="4343400"/>
            <a:ext cx="784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002060"/>
                </a:solidFill>
              </a:rPr>
              <a:t>Hence x = -0.357 m, and z = 0.25 m are the coordinates through which the line of action of </a:t>
            </a:r>
            <a:r>
              <a:rPr lang="en-US" sz="2400" b="1" dirty="0" smtClean="0">
                <a:solidFill>
                  <a:srgbClr val="002060"/>
                </a:solidFill>
              </a:rPr>
              <a:t>R</a:t>
            </a:r>
            <a:r>
              <a:rPr lang="en-US" sz="2400" b="1" i="1" dirty="0" smtClean="0">
                <a:solidFill>
                  <a:srgbClr val="002060"/>
                </a:solidFill>
              </a:rPr>
              <a:t> </a:t>
            </a:r>
            <a:r>
              <a:rPr lang="en-US" sz="2400" i="1" dirty="0" smtClean="0">
                <a:solidFill>
                  <a:srgbClr val="002060"/>
                </a:solidFill>
              </a:rPr>
              <a:t>must pass. The value of y may, of course, be any value, as permitted by the principle of transmissibility.</a:t>
            </a:r>
            <a:endParaRPr lang="en-US" sz="2400" i="1" dirty="0">
              <a:solidFill>
                <a:srgbClr val="002060"/>
              </a:solidFill>
            </a:endParaRPr>
          </a:p>
        </p:txBody>
      </p:sp>
      <p:pic>
        <p:nvPicPr>
          <p:cNvPr id="1577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1600200"/>
            <a:ext cx="3894137" cy="24082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Rectangle 11"/>
          <p:cNvSpPr/>
          <p:nvPr/>
        </p:nvSpPr>
        <p:spPr>
          <a:xfrm>
            <a:off x="1143000" y="457200"/>
            <a:ext cx="7315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Placement of Single resultant force </a:t>
            </a:r>
            <a:r>
              <a:rPr lang="en-US" sz="2400" b="1" i="1" dirty="0" smtClean="0">
                <a:solidFill>
                  <a:srgbClr val="C00000"/>
                </a:solidFill>
              </a:rPr>
              <a:t>R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95648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198</Words>
  <Application>Microsoft Office PowerPoint</Application>
  <PresentationFormat>On-screen Show (4:3)</PresentationFormat>
  <Paragraphs>35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Equation</vt:lpstr>
      <vt:lpstr>Resultants</vt:lpstr>
      <vt:lpstr>Resultants</vt:lpstr>
      <vt:lpstr>Resultant Calculation</vt:lpstr>
      <vt:lpstr>Wrench Resultant</vt:lpstr>
      <vt:lpstr>Problem-1</vt:lpstr>
      <vt:lpstr>Solution</vt:lpstr>
      <vt:lpstr>Problem-2</vt:lpstr>
      <vt:lpstr>Solution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Resultants</dc:title>
  <dc:creator>User</dc:creator>
  <cp:lastModifiedBy>User</cp:lastModifiedBy>
  <cp:revision>4</cp:revision>
  <dcterms:created xsi:type="dcterms:W3CDTF">2016-02-08T11:11:20Z</dcterms:created>
  <dcterms:modified xsi:type="dcterms:W3CDTF">2016-02-08T11:58:37Z</dcterms:modified>
</cp:coreProperties>
</file>